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9.xml" ContentType="application/vnd.openxmlformats-officedocument.presentationml.notesSlide+xml"/>
  <Override PartName="/ppt/charts/chart17.xml" ContentType="application/vnd.openxmlformats-officedocument.drawingml.chart+xml"/>
  <Override PartName="/ppt/notesSlides/notesSlide1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charts/chart20.xml" ContentType="application/vnd.openxmlformats-officedocument.drawingml.chart+xml"/>
  <Override PartName="/ppt/notesSlides/notesSlide1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notesSlides/notesSlide16.xml" ContentType="application/vnd.openxmlformats-officedocument.presentationml.notesSlide+xml"/>
  <Override PartName="/ppt/charts/chart27.xml" ContentType="application/vnd.openxmlformats-officedocument.drawingml.chart+xml"/>
  <Override PartName="/ppt/notesSlides/notesSlide17.xml" ContentType="application/vnd.openxmlformats-officedocument.presentationml.notesSlide+xml"/>
  <Override PartName="/ppt/charts/chart28.xml" ContentType="application/vnd.openxmlformats-officedocument.drawingml.chart+xml"/>
  <Override PartName="/ppt/tags/tag37.xml" ContentType="application/vnd.openxmlformats-officedocument.presentationml.tags+xml"/>
  <Override PartName="/ppt/theme/themeOverride1.xml" ContentType="application/vnd.openxmlformats-officedocument.themeOverride+xml"/>
  <Override PartName="/ppt/tags/tag38.xml" ContentType="application/vnd.openxmlformats-officedocument.presentationml.tags+xml"/>
  <Override PartName="/ppt/notesSlides/notesSlide18.xml" ContentType="application/vnd.openxmlformats-officedocument.presentationml.notesSlide+xml"/>
  <Override PartName="/ppt/charts/chart29.xml" ContentType="application/vnd.openxmlformats-officedocument.drawingml.chart+xml"/>
  <Override PartName="/ppt/notesSlides/notesSlide19.xml" ContentType="application/vnd.openxmlformats-officedocument.presentationml.notesSlide+xml"/>
  <Override PartName="/ppt/charts/chart30.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31.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charts/chart32.xml" ContentType="application/vnd.openxmlformats-officedocument.drawingml.chart+xml"/>
  <Override PartName="/ppt/notesSlides/notesSlide22.xml" ContentType="application/vnd.openxmlformats-officedocument.presentationml.notesSlide+xml"/>
  <Override PartName="/ppt/charts/chart33.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notesSlides/notesSlide24.xml" ContentType="application/vnd.openxmlformats-officedocument.presentationml.notesSlide+xml"/>
  <Override PartName="/ppt/charts/chart36.xml" ContentType="application/vnd.openxmlformats-officedocument.drawingml.chart+xml"/>
  <Override PartName="/ppt/notesSlides/notesSlide25.xml" ContentType="application/vnd.openxmlformats-officedocument.presentationml.notesSlide+xml"/>
  <Override PartName="/ppt/charts/chart37.xml" ContentType="application/vnd.openxmlformats-officedocument.drawingml.chart+xml"/>
  <Override PartName="/ppt/notesSlides/notesSlide26.xml" ContentType="application/vnd.openxmlformats-officedocument.presentationml.notesSlide+xml"/>
  <Override PartName="/ppt/charts/chart38.xml" ContentType="application/vnd.openxmlformats-officedocument.drawingml.chart+xml"/>
  <Override PartName="/ppt/notesSlides/notesSlide27.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2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9.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0.xml" ContentType="application/vnd.openxmlformats-officedocument.presentationml.notesSlide+xml"/>
  <Override PartName="/ppt/charts/chart46.xml" ContentType="application/vnd.openxmlformats-officedocument.drawingml.chart+xml"/>
  <Override PartName="/ppt/notesSlides/notesSlide31.xml" ContentType="application/vnd.openxmlformats-officedocument.presentationml.notesSlide+xml"/>
  <Override PartName="/ppt/charts/chart47.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48.xml" ContentType="application/vnd.openxmlformats-officedocument.drawingml.chart+xml"/>
  <Override PartName="/ppt/notesSlides/notesSlide33.xml" ContentType="application/vnd.openxmlformats-officedocument.presentationml.notesSlide+xml"/>
  <Override PartName="/ppt/charts/chart49.xml" ContentType="application/vnd.openxmlformats-officedocument.drawingml.chart+xml"/>
  <Override PartName="/ppt/notesSlides/notesSlide34.xml" ContentType="application/vnd.openxmlformats-officedocument.presentationml.notesSlide+xml"/>
  <Override PartName="/ppt/charts/chart50.xml" ContentType="application/vnd.openxmlformats-officedocument.drawingml.chart+xml"/>
  <Override PartName="/ppt/notesSlides/notesSlide35.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notesSlides/notesSlide36.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37.xml" ContentType="application/vnd.openxmlformats-officedocument.presentationml.notesSlide+xml"/>
  <Override PartName="/ppt/charts/chart55.xml" ContentType="application/vnd.openxmlformats-officedocument.drawingml.chart+xml"/>
  <Override PartName="/ppt/notesSlides/notesSlide38.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theme/themeOverride4.xml" ContentType="application/vnd.openxmlformats-officedocument.themeOverride+xml"/>
  <Override PartName="/ppt/notesSlides/notesSlide39.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40.xml" ContentType="application/vnd.openxmlformats-officedocument.presentationml.notesSlide+xml"/>
  <Override PartName="/ppt/charts/chart60.xml" ContentType="application/vnd.openxmlformats-officedocument.drawingml.chart+xml"/>
  <Override PartName="/ppt/theme/themeOverride5.xml" ContentType="application/vnd.openxmlformats-officedocument.themeOverride+xml"/>
  <Override PartName="/ppt/notesSlides/notesSlide41.xml" ContentType="application/vnd.openxmlformats-officedocument.presentationml.notesSlide+xml"/>
  <Override PartName="/ppt/charts/chart61.xml" ContentType="application/vnd.openxmlformats-officedocument.drawingml.chart+xml"/>
  <Override PartName="/ppt/theme/themeOverride6.xml" ContentType="application/vnd.openxmlformats-officedocument.themeOverride+xml"/>
  <Override PartName="/ppt/notesSlides/notesSlide42.xml" ContentType="application/vnd.openxmlformats-officedocument.presentationml.notesSlide+xml"/>
  <Override PartName="/ppt/charts/chart62.xml" ContentType="application/vnd.openxmlformats-officedocument.drawingml.chart+xml"/>
  <Override PartName="/ppt/theme/themeOverride7.xml" ContentType="application/vnd.openxmlformats-officedocument.themeOverride+xml"/>
  <Override PartName="/ppt/notesSlides/notesSlide43.xml" ContentType="application/vnd.openxmlformats-officedocument.presentationml.notesSlide+xml"/>
  <Override PartName="/ppt/charts/chart63.xml" ContentType="application/vnd.openxmlformats-officedocument.drawingml.chart+xml"/>
  <Override PartName="/ppt/theme/themeOverride8.xml" ContentType="application/vnd.openxmlformats-officedocument.themeOverr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tags/tag45.xml" ContentType="application/vnd.openxmlformats-officedocument.presentationml.tags+xml"/>
  <Override PartName="/ppt/notesSlides/notesSlide47.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tags/tag46.xml" ContentType="application/vnd.openxmlformats-officedocument.presentationml.tags+xml"/>
  <Override PartName="/ppt/charts/chart69.xml" ContentType="application/vnd.openxmlformats-officedocument.drawingml.chart+xml"/>
  <Override PartName="/ppt/charts/chart70.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8.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notesSlides/notesSlide49.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50.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notesSlides/notesSlide51.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notesSlides/notesSlide53.xml" ContentType="application/vnd.openxmlformats-officedocument.presentationml.notesSlide+xml"/>
  <Override PartName="/ppt/charts/chart90.xml" ContentType="application/vnd.openxmlformats-officedocument.drawingml.chart+xml"/>
  <Override PartName="/ppt/theme/themeOverride9.xml" ContentType="application/vnd.openxmlformats-officedocument.themeOverride+xml"/>
  <Override PartName="/ppt/charts/chart91.xml" ContentType="application/vnd.openxmlformats-officedocument.drawingml.chart+xml"/>
  <Override PartName="/ppt/theme/themeOverride10.xml" ContentType="application/vnd.openxmlformats-officedocument.themeOverride+xml"/>
  <Override PartName="/ppt/charts/chart92.xml" ContentType="application/vnd.openxmlformats-officedocument.drawingml.chart+xml"/>
  <Override PartName="/ppt/theme/themeOverride11.xml" ContentType="application/vnd.openxmlformats-officedocument.themeOverride+xml"/>
  <Override PartName="/ppt/charts/chart93.xml" ContentType="application/vnd.openxmlformats-officedocument.drawingml.chart+xml"/>
  <Override PartName="/ppt/theme/themeOverride12.xml" ContentType="application/vnd.openxmlformats-officedocument.themeOverride+xml"/>
  <Override PartName="/ppt/charts/chart94.xml" ContentType="application/vnd.openxmlformats-officedocument.drawingml.chart+xml"/>
  <Override PartName="/ppt/theme/themeOverride13.xml" ContentType="application/vnd.openxmlformats-officedocument.themeOverride+xml"/>
  <Override PartName="/ppt/charts/chart95.xml" ContentType="application/vnd.openxmlformats-officedocument.drawingml.chart+xml"/>
  <Override PartName="/ppt/theme/themeOverride14.xml" ContentType="application/vnd.openxmlformats-officedocument.themeOverride+xml"/>
  <Override PartName="/ppt/charts/chart96.xml" ContentType="application/vnd.openxmlformats-officedocument.drawingml.chart+xml"/>
  <Override PartName="/ppt/theme/themeOverride15.xml" ContentType="application/vnd.openxmlformats-officedocument.themeOverride+xml"/>
  <Override PartName="/ppt/charts/chart97.xml" ContentType="application/vnd.openxmlformats-officedocument.drawingml.chart+xml"/>
  <Override PartName="/ppt/theme/themeOverride16.xml" ContentType="application/vnd.openxmlformats-officedocument.themeOverride+xml"/>
  <Override PartName="/ppt/charts/chart98.xml" ContentType="application/vnd.openxmlformats-officedocument.drawingml.chart+xml"/>
  <Override PartName="/ppt/theme/themeOverride17.xml" ContentType="application/vnd.openxmlformats-officedocument.themeOverride+xml"/>
  <Override PartName="/ppt/charts/chart99.xml" ContentType="application/vnd.openxmlformats-officedocument.drawingml.chart+xml"/>
  <Override PartName="/ppt/theme/themeOverride18.xml" ContentType="application/vnd.openxmlformats-officedocument.themeOverride+xml"/>
  <Override PartName="/ppt/charts/chart100.xml" ContentType="application/vnd.openxmlformats-officedocument.drawingml.chart+xml"/>
  <Override PartName="/ppt/theme/themeOverride19.xml" ContentType="application/vnd.openxmlformats-officedocument.themeOverride+xml"/>
  <Override PartName="/ppt/charts/chart101.xml" ContentType="application/vnd.openxmlformats-officedocument.drawingml.chart+xml"/>
  <Override PartName="/ppt/theme/themeOverride20.xml" ContentType="application/vnd.openxmlformats-officedocument.themeOverride+xml"/>
  <Override PartName="/ppt/notesSlides/notesSlide54.xml" ContentType="application/vnd.openxmlformats-officedocument.presentationml.notesSlide+xml"/>
  <Override PartName="/ppt/charts/chart102.xml" ContentType="application/vnd.openxmlformats-officedocument.drawingml.chart+xml"/>
  <Override PartName="/ppt/charts/chart103.xml" ContentType="application/vnd.openxmlformats-officedocument.drawingml.chart+xml"/>
  <Override PartName="/ppt/notesSlides/notesSlide55.xml" ContentType="application/vnd.openxmlformats-officedocument.presentationml.notesSlide+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56.xml" ContentType="application/vnd.openxmlformats-officedocument.presentationml.notesSlide+xml"/>
  <Override PartName="/ppt/charts/chart107.xml" ContentType="application/vnd.openxmlformats-officedocument.drawingml.chart+xml"/>
  <Override PartName="/ppt/charts/chart108.xml" ContentType="application/vnd.openxmlformats-officedocument.drawingml.chart+xml"/>
  <Override PartName="/ppt/notesSlides/notesSlide57.xml" ContentType="application/vnd.openxmlformats-officedocument.presentationml.notesSlide+xml"/>
  <Override PartName="/ppt/charts/chart109.xml" ContentType="application/vnd.openxmlformats-officedocument.drawingml.chart+xml"/>
  <Override PartName="/ppt/charts/chart110.xml" ContentType="application/vnd.openxmlformats-officedocument.drawingml.chart+xml"/>
  <Override PartName="/ppt/notesSlides/notesSlide58.xml" ContentType="application/vnd.openxmlformats-officedocument.presentationml.notesSlide+xml"/>
  <Override PartName="/ppt/charts/chart111.xml" ContentType="application/vnd.openxmlformats-officedocument.drawingml.chart+xml"/>
  <Override PartName="/ppt/notesSlides/notesSlide59.xml" ContentType="application/vnd.openxmlformats-officedocument.presentationml.notesSlide+xml"/>
  <Override PartName="/ppt/charts/chart112.xml" ContentType="application/vnd.openxmlformats-officedocument.drawingml.chart+xml"/>
  <Override PartName="/ppt/charts/chart113.xml" ContentType="application/vnd.openxmlformats-officedocument.drawingml.chart+xml"/>
  <Override PartName="/ppt/notesSlides/notesSlide60.xml" ContentType="application/vnd.openxmlformats-officedocument.presentationml.notesSlide+xml"/>
  <Override PartName="/ppt/charts/chart114.xml" ContentType="application/vnd.openxmlformats-officedocument.drawingml.chart+xml"/>
  <Override PartName="/ppt/charts/chart115.xml" ContentType="application/vnd.openxmlformats-officedocument.drawingml.chart+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1.xml" ContentType="application/vnd.openxmlformats-officedocument.presentationml.notesSlide+xml"/>
  <Override PartName="/ppt/charts/chart116.xml" ContentType="application/vnd.openxmlformats-officedocument.drawingml.chart+xml"/>
  <Override PartName="/ppt/notesSlides/notesSlide62.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notesSlides/notesSlide63.xml" ContentType="application/vnd.openxmlformats-officedocument.presentationml.notesSlide+xml"/>
  <Override PartName="/ppt/charts/chart120.xml" ContentType="application/vnd.openxmlformats-officedocument.drawingml.chart+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23" r:id="rId2"/>
    <p:sldMasterId id="2147483835" r:id="rId3"/>
    <p:sldMasterId id="2147483867" r:id="rId4"/>
    <p:sldMasterId id="2147483869" r:id="rId5"/>
    <p:sldMasterId id="2147483887" r:id="rId6"/>
    <p:sldMasterId id="2147483895" r:id="rId7"/>
    <p:sldMasterId id="2147483913" r:id="rId8"/>
    <p:sldMasterId id="2147483930" r:id="rId9"/>
    <p:sldMasterId id="2147483938" r:id="rId10"/>
    <p:sldMasterId id="2147483946" r:id="rId11"/>
    <p:sldMasterId id="2147483954" r:id="rId12"/>
    <p:sldMasterId id="2147483972" r:id="rId13"/>
    <p:sldMasterId id="2147483980" r:id="rId14"/>
    <p:sldMasterId id="2147484001" r:id="rId15"/>
    <p:sldMasterId id="2147484020" r:id="rId16"/>
    <p:sldMasterId id="2147484038" r:id="rId17"/>
  </p:sldMasterIdLst>
  <p:notesMasterIdLst>
    <p:notesMasterId r:id="rId110"/>
  </p:notesMasterIdLst>
  <p:sldIdLst>
    <p:sldId id="307" r:id="rId18"/>
    <p:sldId id="422" r:id="rId19"/>
    <p:sldId id="424" r:id="rId20"/>
    <p:sldId id="425" r:id="rId21"/>
    <p:sldId id="426" r:id="rId22"/>
    <p:sldId id="428" r:id="rId23"/>
    <p:sldId id="482" r:id="rId24"/>
    <p:sldId id="282" r:id="rId25"/>
    <p:sldId id="430" r:id="rId26"/>
    <p:sldId id="455" r:id="rId27"/>
    <p:sldId id="473" r:id="rId28"/>
    <p:sldId id="322" r:id="rId29"/>
    <p:sldId id="431" r:id="rId30"/>
    <p:sldId id="432" r:id="rId31"/>
    <p:sldId id="324" r:id="rId32"/>
    <p:sldId id="411" r:id="rId33"/>
    <p:sldId id="329" r:id="rId34"/>
    <p:sldId id="433" r:id="rId35"/>
    <p:sldId id="331" r:id="rId36"/>
    <p:sldId id="332" r:id="rId37"/>
    <p:sldId id="333" r:id="rId38"/>
    <p:sldId id="434" r:id="rId39"/>
    <p:sldId id="457" r:id="rId40"/>
    <p:sldId id="477" r:id="rId41"/>
    <p:sldId id="481" r:id="rId42"/>
    <p:sldId id="458" r:id="rId43"/>
    <p:sldId id="478" r:id="rId44"/>
    <p:sldId id="479" r:id="rId45"/>
    <p:sldId id="459" r:id="rId46"/>
    <p:sldId id="460" r:id="rId47"/>
    <p:sldId id="461" r:id="rId48"/>
    <p:sldId id="475" r:id="rId49"/>
    <p:sldId id="462" r:id="rId50"/>
    <p:sldId id="480" r:id="rId51"/>
    <p:sldId id="463" r:id="rId52"/>
    <p:sldId id="464" r:id="rId53"/>
    <p:sldId id="465" r:id="rId54"/>
    <p:sldId id="466" r:id="rId55"/>
    <p:sldId id="474" r:id="rId56"/>
    <p:sldId id="468" r:id="rId57"/>
    <p:sldId id="469" r:id="rId58"/>
    <p:sldId id="470" r:id="rId59"/>
    <p:sldId id="437" r:id="rId60"/>
    <p:sldId id="416" r:id="rId61"/>
    <p:sldId id="414" r:id="rId62"/>
    <p:sldId id="415" r:id="rId63"/>
    <p:sldId id="405" r:id="rId64"/>
    <p:sldId id="360" r:id="rId65"/>
    <p:sldId id="361" r:id="rId66"/>
    <p:sldId id="363" r:id="rId67"/>
    <p:sldId id="453" r:id="rId68"/>
    <p:sldId id="476" r:id="rId69"/>
    <p:sldId id="368" r:id="rId70"/>
    <p:sldId id="364" r:id="rId71"/>
    <p:sldId id="365" r:id="rId72"/>
    <p:sldId id="366" r:id="rId73"/>
    <p:sldId id="367" r:id="rId74"/>
    <p:sldId id="369" r:id="rId75"/>
    <p:sldId id="370" r:id="rId76"/>
    <p:sldId id="442" r:id="rId77"/>
    <p:sldId id="421" r:id="rId78"/>
    <p:sldId id="472" r:id="rId79"/>
    <p:sldId id="443" r:id="rId80"/>
    <p:sldId id="471" r:id="rId81"/>
    <p:sldId id="454" r:id="rId82"/>
    <p:sldId id="374" r:id="rId83"/>
    <p:sldId id="375" r:id="rId84"/>
    <p:sldId id="450" r:id="rId85"/>
    <p:sldId id="377" r:id="rId86"/>
    <p:sldId id="378" r:id="rId87"/>
    <p:sldId id="379" r:id="rId88"/>
    <p:sldId id="444" r:id="rId89"/>
    <p:sldId id="451" r:id="rId90"/>
    <p:sldId id="489" r:id="rId91"/>
    <p:sldId id="486" r:id="rId92"/>
    <p:sldId id="487" r:id="rId93"/>
    <p:sldId id="488" r:id="rId94"/>
    <p:sldId id="446" r:id="rId95"/>
    <p:sldId id="485" r:id="rId96"/>
    <p:sldId id="484" r:id="rId97"/>
    <p:sldId id="385" r:id="rId98"/>
    <p:sldId id="449" r:id="rId99"/>
    <p:sldId id="438" r:id="rId100"/>
    <p:sldId id="439" r:id="rId101"/>
    <p:sldId id="440" r:id="rId102"/>
    <p:sldId id="441" r:id="rId103"/>
    <p:sldId id="392" r:id="rId104"/>
    <p:sldId id="393" r:id="rId105"/>
    <p:sldId id="394" r:id="rId106"/>
    <p:sldId id="395" r:id="rId107"/>
    <p:sldId id="483" r:id="rId108"/>
    <p:sldId id="318" r:id="rId109"/>
  </p:sldIdLst>
  <p:sldSz cx="10440988" cy="7561263"/>
  <p:notesSz cx="6805613" cy="9944100"/>
  <p:custDataLst>
    <p:tags r:id="rId111"/>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9A1E"/>
    <a:srgbClr val="C50017"/>
    <a:srgbClr val="800080"/>
    <a:srgbClr val="7A2280"/>
    <a:srgbClr val="2A889E"/>
    <a:srgbClr val="000000"/>
    <a:srgbClr val="F2F2F2"/>
    <a:srgbClr val="DEDEDE"/>
    <a:srgbClr val="CCCCC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95604" autoAdjust="0"/>
  </p:normalViewPr>
  <p:slideViewPr>
    <p:cSldViewPr snapToGrid="0" showGuides="1">
      <p:cViewPr>
        <p:scale>
          <a:sx n="80" d="100"/>
          <a:sy n="80" d="100"/>
        </p:scale>
        <p:origin x="-504" y="-384"/>
      </p:cViewPr>
      <p:guideLst>
        <p:guide orient="horz" pos="893"/>
        <p:guide orient="horz" pos="4044"/>
        <p:guide pos="206"/>
        <p:guide pos="6369"/>
        <p:guide pos="3289"/>
        <p:guide pos="3467"/>
        <p:guide pos="3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1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20.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image" Target="../media/image12.png"/></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2.png"/></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4.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7.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8.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9.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10.xml"/></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11.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12.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13.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14.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15.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16.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17.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1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493707647437801E-3"/>
          <c:y val="3.171118262962655E-2"/>
          <c:w val="0.98500755082307467"/>
          <c:h val="0.81077935054953187"/>
        </c:manualLayout>
      </c:layout>
      <c:barChart>
        <c:barDir val="col"/>
        <c:grouping val="clustered"/>
        <c:varyColors val="0"/>
        <c:ser>
          <c:idx val="0"/>
          <c:order val="0"/>
          <c:tx>
            <c:strRef>
              <c:f>Feuil1!$A$2</c:f>
              <c:strCache>
                <c:ptCount val="1"/>
                <c:pt idx="0">
                  <c:v>Parc Hors gros VU</c:v>
                </c:pt>
              </c:strCache>
            </c:strRef>
          </c:tx>
          <c:spPr>
            <a:solidFill>
              <a:schemeClr val="bg1">
                <a:lumMod val="65000"/>
              </a:schemeClr>
            </a:solidFill>
          </c:spPr>
          <c:invertIfNegative val="0"/>
          <c:dLbls>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Feuil1!$B$1:$S$1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Feuil1!$B$2:$S$2</c:f>
              <c:numCache>
                <c:formatCode>General</c:formatCode>
                <c:ptCount val="18"/>
                <c:pt idx="0">
                  <c:v>80.3</c:v>
                </c:pt>
                <c:pt idx="1">
                  <c:v>80.2</c:v>
                </c:pt>
                <c:pt idx="2">
                  <c:v>80.2</c:v>
                </c:pt>
                <c:pt idx="3">
                  <c:v>79.7</c:v>
                </c:pt>
                <c:pt idx="4">
                  <c:v>80.5</c:v>
                </c:pt>
                <c:pt idx="5">
                  <c:v>81.2</c:v>
                </c:pt>
                <c:pt idx="6">
                  <c:v>82</c:v>
                </c:pt>
                <c:pt idx="7">
                  <c:v>82.4</c:v>
                </c:pt>
                <c:pt idx="8" formatCode="0.0">
                  <c:v>82.7</c:v>
                </c:pt>
                <c:pt idx="9">
                  <c:v>83.2</c:v>
                </c:pt>
                <c:pt idx="10" formatCode="0.0">
                  <c:v>83.5</c:v>
                </c:pt>
                <c:pt idx="11">
                  <c:v>83.5</c:v>
                </c:pt>
                <c:pt idx="12">
                  <c:v>83.3</c:v>
                </c:pt>
                <c:pt idx="13">
                  <c:v>83.1</c:v>
                </c:pt>
                <c:pt idx="14">
                  <c:v>82.8</c:v>
                </c:pt>
                <c:pt idx="15">
                  <c:v>82.9</c:v>
                </c:pt>
                <c:pt idx="16">
                  <c:v>83.4</c:v>
                </c:pt>
                <c:pt idx="17">
                  <c:v>83.9</c:v>
                </c:pt>
              </c:numCache>
            </c:numRef>
          </c:val>
        </c:ser>
        <c:ser>
          <c:idx val="1"/>
          <c:order val="1"/>
          <c:tx>
            <c:strRef>
              <c:f>Feuil1!$A$3</c:f>
              <c:strCache>
                <c:ptCount val="1"/>
                <c:pt idx="0">
                  <c:v>Parc Total</c:v>
                </c:pt>
              </c:strCache>
            </c:strRef>
          </c:tx>
          <c:spPr>
            <a:solidFill>
              <a:schemeClr val="accent4"/>
            </a:solidFill>
          </c:spPr>
          <c:invertIfNegative val="0"/>
          <c:dLbls>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Feuil1!$B$1:$S$1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Feuil1!$B$3:$S$3</c:f>
              <c:numCache>
                <c:formatCode>General</c:formatCode>
                <c:ptCount val="18"/>
                <c:pt idx="0">
                  <c:v>80.599999999999994</c:v>
                </c:pt>
                <c:pt idx="1">
                  <c:v>80.7</c:v>
                </c:pt>
                <c:pt idx="2">
                  <c:v>80.5</c:v>
                </c:pt>
                <c:pt idx="3">
                  <c:v>80.2</c:v>
                </c:pt>
                <c:pt idx="4">
                  <c:v>81.099999999999994</c:v>
                </c:pt>
                <c:pt idx="5">
                  <c:v>81.8</c:v>
                </c:pt>
                <c:pt idx="6">
                  <c:v>82.6</c:v>
                </c:pt>
                <c:pt idx="7">
                  <c:v>83.4</c:v>
                </c:pt>
                <c:pt idx="8" formatCode="0.0">
                  <c:v>83.6</c:v>
                </c:pt>
                <c:pt idx="9">
                  <c:v>83.9</c:v>
                </c:pt>
                <c:pt idx="10" formatCode="0.0">
                  <c:v>84.5</c:v>
                </c:pt>
                <c:pt idx="11">
                  <c:v>84.6</c:v>
                </c:pt>
                <c:pt idx="12">
                  <c:v>84.3</c:v>
                </c:pt>
                <c:pt idx="13">
                  <c:v>84.1</c:v>
                </c:pt>
                <c:pt idx="14">
                  <c:v>84</c:v>
                </c:pt>
                <c:pt idx="15">
                  <c:v>83.9</c:v>
                </c:pt>
                <c:pt idx="16">
                  <c:v>84.4</c:v>
                </c:pt>
                <c:pt idx="17" formatCode="0.0">
                  <c:v>85</c:v>
                </c:pt>
              </c:numCache>
            </c:numRef>
          </c:val>
        </c:ser>
        <c:dLbls>
          <c:dLblPos val="inEnd"/>
          <c:showLegendKey val="0"/>
          <c:showVal val="1"/>
          <c:showCatName val="0"/>
          <c:showSerName val="0"/>
          <c:showPercent val="0"/>
          <c:showBubbleSize val="0"/>
        </c:dLbls>
        <c:gapWidth val="45"/>
        <c:axId val="46835200"/>
        <c:axId val="46836736"/>
      </c:barChart>
      <c:catAx>
        <c:axId val="46835200"/>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46836736"/>
        <c:crosses val="autoZero"/>
        <c:auto val="1"/>
        <c:lblAlgn val="ctr"/>
        <c:lblOffset val="100"/>
        <c:noMultiLvlLbl val="0"/>
      </c:catAx>
      <c:valAx>
        <c:axId val="46836736"/>
        <c:scaling>
          <c:orientation val="minMax"/>
          <c:max val="100"/>
          <c:min val="40"/>
        </c:scaling>
        <c:delete val="1"/>
        <c:axPos val="l"/>
        <c:majorGridlines>
          <c:spPr>
            <a:ln>
              <a:noFill/>
            </a:ln>
          </c:spPr>
        </c:majorGridlines>
        <c:numFmt formatCode="General" sourceLinked="1"/>
        <c:majorTickMark val="out"/>
        <c:minorTickMark val="none"/>
        <c:tickLblPos val="nextTo"/>
        <c:crossAx val="46835200"/>
        <c:crosses val="autoZero"/>
        <c:crossBetween val="between"/>
      </c:valAx>
    </c:plotArea>
    <c:legend>
      <c:legendPos val="b"/>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6928870673952643"/>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2107</c:v>
                </c:pt>
              </c:numCache>
            </c:numRef>
          </c:cat>
          <c:val>
            <c:numRef>
              <c:f>Feuil1!$B$2:$B$10</c:f>
              <c:numCache>
                <c:formatCode>0</c:formatCode>
                <c:ptCount val="9"/>
                <c:pt idx="0">
                  <c:v>69</c:v>
                </c:pt>
                <c:pt idx="1">
                  <c:v>72.599999999999994</c:v>
                </c:pt>
                <c:pt idx="2">
                  <c:v>82</c:v>
                </c:pt>
                <c:pt idx="3">
                  <c:v>78</c:v>
                </c:pt>
                <c:pt idx="4">
                  <c:v>80.8</c:v>
                </c:pt>
                <c:pt idx="5">
                  <c:v>77</c:v>
                </c:pt>
                <c:pt idx="6">
                  <c:v>75.7</c:v>
                </c:pt>
                <c:pt idx="7">
                  <c:v>81</c:v>
                </c:pt>
                <c:pt idx="8">
                  <c:v>79</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2107</c:v>
                </c:pt>
              </c:numCache>
            </c:numRef>
          </c:cat>
          <c:val>
            <c:numRef>
              <c:f>Feuil1!$C$2:$C$10</c:f>
              <c:numCache>
                <c:formatCode>0</c:formatCode>
                <c:ptCount val="9"/>
                <c:pt idx="0">
                  <c:v>19.399999999999999</c:v>
                </c:pt>
                <c:pt idx="1">
                  <c:v>18.399999999999999</c:v>
                </c:pt>
                <c:pt idx="2">
                  <c:v>21.2</c:v>
                </c:pt>
                <c:pt idx="3">
                  <c:v>19.7</c:v>
                </c:pt>
                <c:pt idx="4">
                  <c:v>26.9</c:v>
                </c:pt>
                <c:pt idx="5">
                  <c:v>19</c:v>
                </c:pt>
                <c:pt idx="6">
                  <c:v>23.6</c:v>
                </c:pt>
                <c:pt idx="7">
                  <c:v>24</c:v>
                </c:pt>
                <c:pt idx="8">
                  <c:v>33</c:v>
                </c:pt>
              </c:numCache>
            </c:numRef>
          </c:val>
        </c:ser>
        <c:dLbls>
          <c:showLegendKey val="0"/>
          <c:showVal val="0"/>
          <c:showCatName val="0"/>
          <c:showSerName val="0"/>
          <c:showPercent val="0"/>
          <c:showBubbleSize val="0"/>
        </c:dLbls>
        <c:gapWidth val="63"/>
        <c:overlap val="100"/>
        <c:axId val="45734144"/>
        <c:axId val="45817856"/>
      </c:barChart>
      <c:catAx>
        <c:axId val="45734144"/>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45817856"/>
        <c:crosses val="autoZero"/>
        <c:auto val="1"/>
        <c:lblAlgn val="ctr"/>
        <c:lblOffset val="100"/>
        <c:noMultiLvlLbl val="0"/>
      </c:catAx>
      <c:valAx>
        <c:axId val="45817856"/>
        <c:scaling>
          <c:orientation val="minMax"/>
        </c:scaling>
        <c:delete val="1"/>
        <c:axPos val="l"/>
        <c:numFmt formatCode="0" sourceLinked="1"/>
        <c:majorTickMark val="out"/>
        <c:minorTickMark val="none"/>
        <c:tickLblPos val="nextTo"/>
        <c:crossAx val="45734144"/>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082905494576242E-2"/>
          <c:y val="4.8517352569775754E-2"/>
          <c:w val="0.79775263945665831"/>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7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10.6</c:v>
                </c:pt>
                <c:pt idx="1">
                  <c:v>12</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12.9</c:v>
                </c:pt>
                <c:pt idx="1">
                  <c:v>12</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55.1</c:v>
                </c:pt>
                <c:pt idx="1">
                  <c:v>67</c:v>
                </c:pt>
              </c:numCache>
            </c:numRef>
          </c:val>
        </c:ser>
        <c:dLbls>
          <c:showLegendKey val="0"/>
          <c:showVal val="0"/>
          <c:showCatName val="0"/>
          <c:showSerName val="0"/>
          <c:showPercent val="0"/>
          <c:showBubbleSize val="0"/>
        </c:dLbls>
        <c:gapWidth val="49"/>
        <c:overlap val="100"/>
        <c:axId val="348435200"/>
        <c:axId val="348436736"/>
      </c:barChart>
      <c:catAx>
        <c:axId val="348435200"/>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8436736"/>
        <c:crosses val="autoZero"/>
        <c:auto val="1"/>
        <c:lblAlgn val="ctr"/>
        <c:lblOffset val="100"/>
        <c:noMultiLvlLbl val="0"/>
      </c:catAx>
      <c:valAx>
        <c:axId val="348436736"/>
        <c:scaling>
          <c:orientation val="minMax"/>
        </c:scaling>
        <c:delete val="1"/>
        <c:axPos val="l"/>
        <c:numFmt formatCode="0" sourceLinked="1"/>
        <c:majorTickMark val="out"/>
        <c:minorTickMark val="none"/>
        <c:tickLblPos val="nextTo"/>
        <c:crossAx val="3484352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40301882444441"/>
          <c:y val="3.2572531274953423E-2"/>
          <c:w val="0.75202359176736622"/>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dLbl>
              <c:idx val="1"/>
              <c:layout>
                <c:manualLayout>
                  <c:x val="0"/>
                  <c:y val="1.5945078620537262E-2"/>
                </c:manualLayout>
              </c:layout>
              <c:dLblPos val="ctr"/>
              <c:showLegendKey val="0"/>
              <c:showVal val="1"/>
              <c:showCatName val="0"/>
              <c:showSerName val="0"/>
              <c:showPercent val="0"/>
              <c:showBubbleSize val="0"/>
            </c:dLbl>
            <c:numFmt formatCode="#,##0" sourceLinked="0"/>
            <c:txPr>
              <a:bodyPr/>
              <a:lstStyle/>
              <a:p>
                <a:pPr>
                  <a:defRPr sz="700" b="1">
                    <a:solidFill>
                      <a:schemeClr val="tx1"/>
                    </a:solidFill>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2.9</c:v>
                </c:pt>
                <c:pt idx="1">
                  <c:v>2</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dLbl>
              <c:idx val="0"/>
              <c:layout>
                <c:manualLayout>
                  <c:x val="2.4818308485711885E-2"/>
                  <c:y val="-1.5945078620537262E-2"/>
                </c:manualLayout>
              </c:layout>
              <c:dLblPos val="ctr"/>
              <c:showLegendKey val="0"/>
              <c:showVal val="1"/>
              <c:showCatName val="0"/>
              <c:showSerName val="0"/>
              <c:showPercent val="0"/>
              <c:showBubbleSize val="0"/>
            </c:dLbl>
            <c:dLbl>
              <c:idx val="1"/>
              <c:layout>
                <c:manualLayout>
                  <c:x val="0"/>
                  <c:y val="-2.3917617930805893E-2"/>
                </c:manualLayout>
              </c:layout>
              <c:dLblPos val="ctr"/>
              <c:showLegendKey val="0"/>
              <c:showVal val="1"/>
              <c:showCatName val="0"/>
              <c:showSerName val="0"/>
              <c:showPercent val="0"/>
              <c:showBubbleSize val="0"/>
            </c:dLbl>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5.7</c:v>
                </c:pt>
                <c:pt idx="1">
                  <c:v>6</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84.8</c:v>
                </c:pt>
                <c:pt idx="1">
                  <c:v>87</c:v>
                </c:pt>
              </c:numCache>
            </c:numRef>
          </c:val>
        </c:ser>
        <c:dLbls>
          <c:showLegendKey val="0"/>
          <c:showVal val="0"/>
          <c:showCatName val="0"/>
          <c:showSerName val="0"/>
          <c:showPercent val="0"/>
          <c:showBubbleSize val="0"/>
        </c:dLbls>
        <c:gapWidth val="49"/>
        <c:overlap val="100"/>
        <c:axId val="348365184"/>
        <c:axId val="348366720"/>
      </c:barChart>
      <c:catAx>
        <c:axId val="348365184"/>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8366720"/>
        <c:crosses val="autoZero"/>
        <c:auto val="1"/>
        <c:lblAlgn val="ctr"/>
        <c:lblOffset val="100"/>
        <c:noMultiLvlLbl val="0"/>
      </c:catAx>
      <c:valAx>
        <c:axId val="348366720"/>
        <c:scaling>
          <c:orientation val="minMax"/>
          <c:max val="100"/>
        </c:scaling>
        <c:delete val="1"/>
        <c:axPos val="l"/>
        <c:numFmt formatCode="0" sourceLinked="1"/>
        <c:majorTickMark val="out"/>
        <c:minorTickMark val="none"/>
        <c:tickLblPos val="nextTo"/>
        <c:crossAx val="3483651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Type d'utilisateurs occasionnels</c:v>
                </c:pt>
              </c:strCache>
            </c:strRef>
          </c:tx>
          <c:spPr>
            <a:solidFill>
              <a:schemeClr val="accent6">
                <a:lumMod val="60000"/>
                <a:lumOff val="40000"/>
              </a:schemeClr>
            </a:solidFill>
            <a:ln w="57150">
              <a:noFill/>
            </a:ln>
            <a:effectLst/>
          </c:spPr>
          <c:dPt>
            <c:idx val="0"/>
            <c:bubble3D val="0"/>
            <c:spPr>
              <a:solidFill>
                <a:schemeClr val="accent4">
                  <a:lumMod val="75000"/>
                </a:schemeClr>
              </a:solidFill>
              <a:ln w="57150">
                <a:noFill/>
              </a:ln>
              <a:effectLst/>
            </c:spPr>
          </c:dPt>
          <c:dPt>
            <c:idx val="1"/>
            <c:bubble3D val="0"/>
            <c:spPr>
              <a:solidFill>
                <a:schemeClr val="bg1">
                  <a:lumMod val="85000"/>
                </a:schemeClr>
              </a:solidFill>
              <a:ln w="57150">
                <a:noFill/>
              </a:ln>
              <a:effectLst/>
            </c:spPr>
          </c:dPt>
          <c:dPt>
            <c:idx val="2"/>
            <c:bubble3D val="0"/>
          </c:dPt>
          <c:dPt>
            <c:idx val="3"/>
            <c:bubble3D val="0"/>
          </c:dPt>
          <c:dPt>
            <c:idx val="4"/>
            <c:bubble3D val="0"/>
          </c:dPt>
          <c:dPt>
            <c:idx val="5"/>
            <c:bubble3D val="0"/>
          </c:dPt>
          <c:cat>
            <c:strRef>
              <c:f>Feuil1!$A$2:$A$3</c:f>
              <c:strCache>
                <c:ptCount val="2"/>
                <c:pt idx="0">
                  <c:v>Oui</c:v>
                </c:pt>
                <c:pt idx="1">
                  <c:v>Non</c:v>
                </c:pt>
              </c:strCache>
            </c:strRef>
          </c:cat>
          <c:val>
            <c:numRef>
              <c:f>Feuil1!$B$2:$B$3</c:f>
              <c:numCache>
                <c:formatCode>0</c:formatCode>
                <c:ptCount val="2"/>
                <c:pt idx="0">
                  <c:v>36</c:v>
                </c:pt>
                <c:pt idx="1">
                  <c:v>64</c:v>
                </c:pt>
              </c:numCache>
            </c:numRef>
          </c:val>
        </c:ser>
        <c:dLbls>
          <c:showLegendKey val="0"/>
          <c:showVal val="0"/>
          <c:showCatName val="0"/>
          <c:showSerName val="0"/>
          <c:showPercent val="0"/>
          <c:showBubbleSize val="0"/>
          <c:showLeaderLines val="1"/>
        </c:dLbls>
        <c:firstSliceAng val="27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4807808742654E-4"/>
          <c:y val="7.1916810840367759E-2"/>
          <c:w val="0.83832425600367688"/>
          <c:h val="0.85442965290534145"/>
        </c:manualLayout>
      </c:layout>
      <c:barChart>
        <c:barDir val="col"/>
        <c:grouping val="stacked"/>
        <c:varyColors val="0"/>
        <c:ser>
          <c:idx val="0"/>
          <c:order val="0"/>
          <c:tx>
            <c:strRef>
              <c:f>Feuil1!$B$1</c:f>
              <c:strCache>
                <c:ptCount val="1"/>
                <c:pt idx="0">
                  <c:v>Moins de 10%</c:v>
                </c:pt>
              </c:strCache>
            </c:strRef>
          </c:tx>
          <c:spPr>
            <a:solidFill>
              <a:schemeClr val="accent4">
                <a:lumMod val="40000"/>
                <a:lumOff val="60000"/>
              </a:schemeClr>
            </a:solid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14"/>
            <c:invertIfNegative val="0"/>
            <c:bubble3D val="0"/>
          </c:dPt>
          <c:dLbls>
            <c:numFmt formatCode="#,##0" sourceLinked="0"/>
            <c:txPr>
              <a:bodyPr/>
              <a:lstStyle/>
              <a:p>
                <a:pPr>
                  <a:defRPr sz="12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c:f>
              <c:strCache>
                <c:ptCount val="1"/>
                <c:pt idx="0">
                  <c:v>%</c:v>
                </c:pt>
              </c:strCache>
            </c:strRef>
          </c:cat>
          <c:val>
            <c:numRef>
              <c:f>Feuil1!$B$2</c:f>
              <c:numCache>
                <c:formatCode>0</c:formatCode>
                <c:ptCount val="1"/>
                <c:pt idx="0">
                  <c:v>45</c:v>
                </c:pt>
              </c:numCache>
            </c:numRef>
          </c:val>
        </c:ser>
        <c:ser>
          <c:idx val="2"/>
          <c:order val="1"/>
          <c:tx>
            <c:strRef>
              <c:f>Feuil1!$C$1</c:f>
              <c:strCache>
                <c:ptCount val="1"/>
                <c:pt idx="0">
                  <c:v>de 10 à moins de 25%</c:v>
                </c:pt>
              </c:strCache>
            </c:strRef>
          </c:tx>
          <c:spPr>
            <a:solidFill>
              <a:schemeClr val="accent4">
                <a:lumMod val="60000"/>
                <a:lumOff val="40000"/>
              </a:schemeClr>
            </a:solidFill>
            <a:ln>
              <a:noFill/>
            </a:ln>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Feuil1!$C$2</c:f>
              <c:numCache>
                <c:formatCode>0</c:formatCode>
                <c:ptCount val="1"/>
                <c:pt idx="0">
                  <c:v>25</c:v>
                </c:pt>
              </c:numCache>
            </c:numRef>
          </c:val>
        </c:ser>
        <c:ser>
          <c:idx val="1"/>
          <c:order val="2"/>
          <c:tx>
            <c:strRef>
              <c:f>Feuil1!$D$1</c:f>
              <c:strCache>
                <c:ptCount val="1"/>
                <c:pt idx="0">
                  <c:v>De 25 à 50%</c:v>
                </c:pt>
              </c:strCache>
            </c:strRef>
          </c:tx>
          <c:spPr>
            <a:solidFill>
              <a:schemeClr val="accent4">
                <a:lumMod val="7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Feuil1!$D$2</c:f>
              <c:numCache>
                <c:formatCode>General</c:formatCode>
                <c:ptCount val="1"/>
                <c:pt idx="0">
                  <c:v>16</c:v>
                </c:pt>
              </c:numCache>
            </c:numRef>
          </c:val>
        </c:ser>
        <c:ser>
          <c:idx val="3"/>
          <c:order val="3"/>
          <c:tx>
            <c:strRef>
              <c:f>Feuil1!$E$1</c:f>
              <c:strCache>
                <c:ptCount val="1"/>
                <c:pt idx="0">
                  <c:v>50% ou plus</c:v>
                </c:pt>
              </c:strCache>
            </c:strRef>
          </c:tx>
          <c:spPr>
            <a:solidFill>
              <a:schemeClr val="accent4">
                <a:lumMod val="5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Feuil1!$E$2</c:f>
              <c:numCache>
                <c:formatCode>0</c:formatCode>
                <c:ptCount val="1"/>
                <c:pt idx="0">
                  <c:v>14</c:v>
                </c:pt>
              </c:numCache>
            </c:numRef>
          </c:val>
        </c:ser>
        <c:dLbls>
          <c:showLegendKey val="0"/>
          <c:showVal val="0"/>
          <c:showCatName val="0"/>
          <c:showSerName val="0"/>
          <c:showPercent val="0"/>
          <c:showBubbleSize val="0"/>
        </c:dLbls>
        <c:gapWidth val="301"/>
        <c:overlap val="100"/>
        <c:axId val="347751552"/>
        <c:axId val="347753088"/>
      </c:barChart>
      <c:catAx>
        <c:axId val="347751552"/>
        <c:scaling>
          <c:orientation val="minMax"/>
        </c:scaling>
        <c:delete val="1"/>
        <c:axPos val="b"/>
        <c:majorTickMark val="out"/>
        <c:minorTickMark val="none"/>
        <c:tickLblPos val="nextTo"/>
        <c:crossAx val="347753088"/>
        <c:crosses val="autoZero"/>
        <c:auto val="1"/>
        <c:lblAlgn val="ctr"/>
        <c:lblOffset val="100"/>
        <c:noMultiLvlLbl val="0"/>
      </c:catAx>
      <c:valAx>
        <c:axId val="347753088"/>
        <c:scaling>
          <c:orientation val="minMax"/>
          <c:max val="100"/>
          <c:min val="0"/>
        </c:scaling>
        <c:delete val="1"/>
        <c:axPos val="l"/>
        <c:majorGridlines>
          <c:spPr>
            <a:ln>
              <a:noFill/>
            </a:ln>
          </c:spPr>
        </c:majorGridlines>
        <c:numFmt formatCode="0" sourceLinked="1"/>
        <c:majorTickMark val="out"/>
        <c:minorTickMark val="none"/>
        <c:tickLblPos val="nextTo"/>
        <c:crossAx val="347751552"/>
        <c:crosses val="autoZero"/>
        <c:crossBetween val="between"/>
      </c:valAx>
      <c:spPr>
        <a:noFill/>
        <a:ln w="25400">
          <a:noFill/>
        </a:ln>
      </c:spPr>
    </c:plotArea>
    <c:legend>
      <c:legendPos val="r"/>
      <c:layout>
        <c:manualLayout>
          <c:xMode val="edge"/>
          <c:yMode val="edge"/>
          <c:x val="0.55938389061243254"/>
          <c:y val="3.1861356233949902E-2"/>
          <c:w val="0.42310490635413078"/>
          <c:h val="0.87122716457679494"/>
        </c:manualLayout>
      </c:layout>
      <c:overlay val="1"/>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Type d'utilisateurs occasionnels</c:v>
                </c:pt>
              </c:strCache>
            </c:strRef>
          </c:tx>
          <c:spPr>
            <a:solidFill>
              <a:schemeClr val="accent6">
                <a:lumMod val="60000"/>
                <a:lumOff val="40000"/>
              </a:schemeClr>
            </a:solidFill>
            <a:ln w="57150">
              <a:solidFill>
                <a:schemeClr val="bg1"/>
              </a:solidFill>
            </a:ln>
            <a:effectLst/>
          </c:spPr>
          <c:dPt>
            <c:idx val="0"/>
            <c:bubble3D val="0"/>
            <c:spPr>
              <a:solidFill>
                <a:schemeClr val="accent4">
                  <a:lumMod val="75000"/>
                </a:schemeClr>
              </a:solidFill>
              <a:ln w="57150">
                <a:solidFill>
                  <a:schemeClr val="bg1"/>
                </a:solidFill>
              </a:ln>
              <a:effectLst/>
            </c:spPr>
          </c:dPt>
          <c:dPt>
            <c:idx val="1"/>
            <c:bubble3D val="0"/>
            <c:spPr>
              <a:solidFill>
                <a:schemeClr val="accent4"/>
              </a:solidFill>
              <a:ln w="57150">
                <a:noFill/>
              </a:ln>
              <a:effectLst/>
            </c:spPr>
          </c:dPt>
          <c:dPt>
            <c:idx val="2"/>
            <c:bubble3D val="0"/>
          </c:dPt>
          <c:dPt>
            <c:idx val="3"/>
            <c:bubble3D val="0"/>
          </c:dPt>
          <c:dPt>
            <c:idx val="4"/>
            <c:bubble3D val="0"/>
          </c:dPt>
          <c:dPt>
            <c:idx val="5"/>
            <c:bubble3D val="0"/>
          </c:dPt>
          <c:cat>
            <c:strRef>
              <c:f>Feuil1!$A$2:$A$3</c:f>
              <c:strCache>
                <c:ptCount val="2"/>
                <c:pt idx="0">
                  <c:v>Membre(s) du foyer</c:v>
                </c:pt>
                <c:pt idx="1">
                  <c:v>Personne(s) Extérieure(s) au Foyer</c:v>
                </c:pt>
              </c:strCache>
            </c:strRef>
          </c:cat>
          <c:val>
            <c:numRef>
              <c:f>Feuil1!$B$2:$B$3</c:f>
              <c:numCache>
                <c:formatCode>0</c:formatCode>
                <c:ptCount val="2"/>
                <c:pt idx="0">
                  <c:v>89</c:v>
                </c:pt>
                <c:pt idx="1">
                  <c:v>11</c:v>
                </c:pt>
              </c:numCache>
            </c:numRef>
          </c:val>
        </c:ser>
        <c:dLbls>
          <c:showLegendKey val="0"/>
          <c:showVal val="0"/>
          <c:showCatName val="0"/>
          <c:showSerName val="0"/>
          <c:showPercent val="0"/>
          <c:showBubbleSize val="0"/>
          <c:showLeaderLines val="1"/>
        </c:dLbls>
        <c:firstSliceAng val="290"/>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Type d'utilisateurs occasionnels</c:v>
                </c:pt>
              </c:strCache>
            </c:strRef>
          </c:tx>
          <c:spPr>
            <a:solidFill>
              <a:schemeClr val="accent6">
                <a:lumMod val="60000"/>
                <a:lumOff val="40000"/>
              </a:schemeClr>
            </a:solidFill>
            <a:ln w="57150">
              <a:solidFill>
                <a:schemeClr val="bg1"/>
              </a:solidFill>
            </a:ln>
            <a:effectLst/>
          </c:spPr>
          <c:dPt>
            <c:idx val="0"/>
            <c:bubble3D val="0"/>
            <c:spPr>
              <a:solidFill>
                <a:schemeClr val="bg1">
                  <a:lumMod val="75000"/>
                </a:schemeClr>
              </a:solidFill>
              <a:ln w="57150">
                <a:noFill/>
              </a:ln>
              <a:effectLst/>
            </c:spPr>
          </c:dPt>
          <c:dPt>
            <c:idx val="1"/>
            <c:bubble3D val="0"/>
            <c:spPr>
              <a:solidFill>
                <a:schemeClr val="accent6">
                  <a:lumMod val="75000"/>
                </a:schemeClr>
              </a:solidFill>
              <a:ln w="57150">
                <a:noFill/>
              </a:ln>
              <a:effectLst/>
            </c:spPr>
          </c:dPt>
          <c:dPt>
            <c:idx val="2"/>
            <c:bubble3D val="0"/>
          </c:dPt>
          <c:dPt>
            <c:idx val="3"/>
            <c:bubble3D val="0"/>
          </c:dPt>
          <c:dPt>
            <c:idx val="4"/>
            <c:bubble3D val="0"/>
          </c:dPt>
          <c:dPt>
            <c:idx val="5"/>
            <c:bubble3D val="0"/>
          </c:dPt>
          <c:cat>
            <c:strRef>
              <c:f>Feuil1!$A$2:$A$3</c:f>
              <c:strCache>
                <c:ptCount val="2"/>
                <c:pt idx="0">
                  <c:v>Hommes</c:v>
                </c:pt>
                <c:pt idx="1">
                  <c:v>Femmes</c:v>
                </c:pt>
              </c:strCache>
            </c:strRef>
          </c:cat>
          <c:val>
            <c:numRef>
              <c:f>Feuil1!$B$2:$B$3</c:f>
              <c:numCache>
                <c:formatCode>0</c:formatCode>
                <c:ptCount val="2"/>
                <c:pt idx="0">
                  <c:v>47</c:v>
                </c:pt>
                <c:pt idx="1">
                  <c:v>53</c:v>
                </c:pt>
              </c:numCache>
            </c:numRef>
          </c:val>
        </c:ser>
        <c:dLbls>
          <c:showLegendKey val="0"/>
          <c:showVal val="0"/>
          <c:showCatName val="0"/>
          <c:showSerName val="0"/>
          <c:showPercent val="0"/>
          <c:showBubbleSize val="0"/>
          <c:showLeaderLines val="1"/>
        </c:dLbls>
        <c:firstSliceAng val="191"/>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4807808742654E-4"/>
          <c:y val="0.1961551134874078"/>
          <c:w val="0.98133236847007088"/>
          <c:h val="0.56836158192090391"/>
        </c:manualLayout>
      </c:layout>
      <c:barChart>
        <c:barDir val="bar"/>
        <c:grouping val="stacked"/>
        <c:varyColors val="0"/>
        <c:ser>
          <c:idx val="0"/>
          <c:order val="0"/>
          <c:tx>
            <c:strRef>
              <c:f>Feuil1!$B$1</c:f>
              <c:strCache>
                <c:ptCount val="1"/>
                <c:pt idx="0">
                  <c:v>Moins de 35 ans</c:v>
                </c:pt>
              </c:strCache>
            </c:strRef>
          </c:tx>
          <c:spPr>
            <a:solidFill>
              <a:schemeClr val="accent4">
                <a:lumMod val="60000"/>
                <a:lumOff val="40000"/>
              </a:schemeClr>
            </a:solid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14"/>
            <c:invertIfNegative val="0"/>
            <c:bubble3D val="0"/>
          </c:dPt>
          <c:dLbls>
            <c:dLbl>
              <c:idx val="0"/>
              <c:showLegendKey val="0"/>
              <c:showVal val="1"/>
              <c:showCatName val="0"/>
              <c:showSerName val="0"/>
              <c:showPercent val="0"/>
              <c:showBubbleSize val="0"/>
            </c:dLbl>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dLbls>
          <c:cat>
            <c:strRef>
              <c:f>Feuil1!$A$2</c:f>
              <c:strCache>
                <c:ptCount val="1"/>
                <c:pt idx="0">
                  <c:v>Âge</c:v>
                </c:pt>
              </c:strCache>
            </c:strRef>
          </c:cat>
          <c:val>
            <c:numRef>
              <c:f>Feuil1!$B$2</c:f>
              <c:numCache>
                <c:formatCode>0%</c:formatCode>
                <c:ptCount val="1"/>
                <c:pt idx="0">
                  <c:v>0.28999999999999998</c:v>
                </c:pt>
              </c:numCache>
            </c:numRef>
          </c:val>
        </c:ser>
        <c:ser>
          <c:idx val="2"/>
          <c:order val="1"/>
          <c:tx>
            <c:strRef>
              <c:f>Feuil1!$C$1</c:f>
              <c:strCache>
                <c:ptCount val="1"/>
                <c:pt idx="0">
                  <c:v>35 à 54 ans</c:v>
                </c:pt>
              </c:strCache>
            </c:strRef>
          </c:tx>
          <c:spPr>
            <a:solidFill>
              <a:schemeClr val="accent4">
                <a:lumMod val="75000"/>
              </a:schemeClr>
            </a:solidFill>
            <a:ln>
              <a:noFill/>
            </a:ln>
          </c:spPr>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Âge</c:v>
                </c:pt>
              </c:strCache>
            </c:strRef>
          </c:cat>
          <c:val>
            <c:numRef>
              <c:f>Feuil1!$C$2</c:f>
              <c:numCache>
                <c:formatCode>0%</c:formatCode>
                <c:ptCount val="1"/>
                <c:pt idx="0">
                  <c:v>0.45</c:v>
                </c:pt>
              </c:numCache>
            </c:numRef>
          </c:val>
        </c:ser>
        <c:ser>
          <c:idx val="1"/>
          <c:order val="2"/>
          <c:tx>
            <c:strRef>
              <c:f>Feuil1!$D$1</c:f>
              <c:strCache>
                <c:ptCount val="1"/>
                <c:pt idx="0">
                  <c:v>55 ans et plus</c:v>
                </c:pt>
              </c:strCache>
            </c:strRef>
          </c:tx>
          <c:spPr>
            <a:solidFill>
              <a:schemeClr val="accent4">
                <a:lumMod val="50000"/>
              </a:schemeClr>
            </a:solidFill>
          </c:spPr>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Âge</c:v>
                </c:pt>
              </c:strCache>
            </c:strRef>
          </c:cat>
          <c:val>
            <c:numRef>
              <c:f>Feuil1!$D$2</c:f>
              <c:numCache>
                <c:formatCode>0%</c:formatCode>
                <c:ptCount val="1"/>
                <c:pt idx="0">
                  <c:v>0.26</c:v>
                </c:pt>
              </c:numCache>
            </c:numRef>
          </c:val>
        </c:ser>
        <c:dLbls>
          <c:showLegendKey val="0"/>
          <c:showVal val="0"/>
          <c:showCatName val="0"/>
          <c:showSerName val="0"/>
          <c:showPercent val="0"/>
          <c:showBubbleSize val="0"/>
        </c:dLbls>
        <c:gapWidth val="101"/>
        <c:overlap val="100"/>
        <c:axId val="348952064"/>
        <c:axId val="348953600"/>
      </c:barChart>
      <c:catAx>
        <c:axId val="348952064"/>
        <c:scaling>
          <c:orientation val="minMax"/>
        </c:scaling>
        <c:delete val="1"/>
        <c:axPos val="l"/>
        <c:majorTickMark val="out"/>
        <c:minorTickMark val="none"/>
        <c:tickLblPos val="nextTo"/>
        <c:crossAx val="348953600"/>
        <c:crosses val="autoZero"/>
        <c:auto val="1"/>
        <c:lblAlgn val="ctr"/>
        <c:lblOffset val="100"/>
        <c:noMultiLvlLbl val="0"/>
      </c:catAx>
      <c:valAx>
        <c:axId val="348953600"/>
        <c:scaling>
          <c:orientation val="minMax"/>
          <c:max val="1"/>
          <c:min val="0"/>
        </c:scaling>
        <c:delete val="1"/>
        <c:axPos val="b"/>
        <c:majorGridlines>
          <c:spPr>
            <a:ln>
              <a:noFill/>
            </a:ln>
          </c:spPr>
        </c:majorGridlines>
        <c:numFmt formatCode="0%" sourceLinked="1"/>
        <c:majorTickMark val="out"/>
        <c:minorTickMark val="none"/>
        <c:tickLblPos val="nextTo"/>
        <c:crossAx val="348952064"/>
        <c:crosses val="autoZero"/>
        <c:crossBetween val="between"/>
      </c:valAx>
      <c:spPr>
        <a:noFill/>
        <a:ln w="25400">
          <a:noFill/>
        </a:ln>
      </c:spPr>
    </c:plotArea>
    <c:legend>
      <c:legendPos val="b"/>
      <c:layout>
        <c:manualLayout>
          <c:xMode val="edge"/>
          <c:yMode val="edge"/>
          <c:x val="3.5407330805469379E-2"/>
          <c:y val="0.16647930481296283"/>
          <c:w val="0.89999999999999991"/>
          <c:h val="0.12486476995860722"/>
        </c:manualLayout>
      </c:layout>
      <c:overlay val="0"/>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9227142060645"/>
          <c:y val="0.13737934069246652"/>
          <c:w val="0.64332185491276406"/>
          <c:h val="0.80249427262313855"/>
        </c:manualLayout>
      </c:layout>
      <c:doughnutChart>
        <c:varyColors val="1"/>
        <c:ser>
          <c:idx val="0"/>
          <c:order val="0"/>
          <c:tx>
            <c:strRef>
              <c:f>Feuil1!$B$1</c:f>
              <c:strCache>
                <c:ptCount val="1"/>
                <c:pt idx="0">
                  <c:v>VO</c:v>
                </c:pt>
              </c:strCache>
            </c:strRef>
          </c:tx>
          <c:spPr>
            <a:solidFill>
              <a:schemeClr val="bg2"/>
            </a:solidFill>
          </c:spPr>
          <c:dPt>
            <c:idx val="0"/>
            <c:bubble3D val="0"/>
            <c:spPr>
              <a:solidFill>
                <a:schemeClr val="accent2"/>
              </a:solidFill>
            </c:spPr>
          </c:dPt>
          <c:dPt>
            <c:idx val="1"/>
            <c:bubble3D val="0"/>
            <c:spPr>
              <a:solidFill>
                <a:schemeClr val="accent6"/>
              </a:solidFill>
            </c:spPr>
          </c:dPt>
          <c:dPt>
            <c:idx val="2"/>
            <c:bubble3D val="0"/>
            <c:spPr>
              <a:solidFill>
                <a:schemeClr val="bg1">
                  <a:lumMod val="75000"/>
                </a:schemeClr>
              </a:solidFill>
            </c:spPr>
          </c:dPt>
          <c:dPt>
            <c:idx val="3"/>
            <c:bubble3D val="0"/>
            <c:spPr>
              <a:solidFill>
                <a:schemeClr val="accent4"/>
              </a:solidFill>
            </c:spPr>
          </c:dPt>
          <c:dPt>
            <c:idx val="4"/>
            <c:bubble3D val="0"/>
            <c:spPr>
              <a:solidFill>
                <a:schemeClr val="accent2"/>
              </a:solidFill>
            </c:spPr>
          </c:dPt>
          <c:dPt>
            <c:idx val="5"/>
            <c:bubble3D val="0"/>
            <c:spPr>
              <a:solidFill>
                <a:srgbClr val="79D738"/>
              </a:solidFill>
            </c:spPr>
          </c:dPt>
          <c:dPt>
            <c:idx val="6"/>
            <c:bubble3D val="0"/>
            <c:spPr>
              <a:solidFill>
                <a:schemeClr val="bg1">
                  <a:lumMod val="50000"/>
                </a:schemeClr>
              </a:solidFill>
            </c:spPr>
          </c:dPt>
          <c:dLbls>
            <c:dLbl>
              <c:idx val="1"/>
              <c:layout>
                <c:manualLayout>
                  <c:x val="-2.2996556473829199E-2"/>
                  <c:y val="-6.1047823596792672E-2"/>
                </c:manualLayout>
              </c:layout>
              <c:showLegendKey val="0"/>
              <c:showVal val="1"/>
              <c:showCatName val="0"/>
              <c:showSerName val="0"/>
              <c:showPercent val="0"/>
              <c:showBubbleSize val="0"/>
            </c:dLbl>
            <c:dLbl>
              <c:idx val="4"/>
              <c:layout>
                <c:manualLayout>
                  <c:x val="6.4940674064473486E-2"/>
                  <c:y val="-5.7755566883814079E-2"/>
                </c:manualLayout>
              </c:layout>
              <c:spPr/>
              <c:txPr>
                <a:bodyPr/>
                <a:lstStyle/>
                <a:p>
                  <a:pPr>
                    <a:defRPr sz="16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Feuil1!$A$2:$A$4</c:f>
              <c:strCache>
                <c:ptCount val="3"/>
                <c:pt idx="0">
                  <c:v>Internet</c:v>
                </c:pt>
                <c:pt idx="1">
                  <c:v>En point de vente physique</c:v>
                </c:pt>
                <c:pt idx="2">
                  <c:v>Autre</c:v>
                </c:pt>
              </c:strCache>
            </c:strRef>
          </c:cat>
          <c:val>
            <c:numRef>
              <c:f>Feuil1!$B$2:$B$4</c:f>
              <c:numCache>
                <c:formatCode>0%</c:formatCode>
                <c:ptCount val="3"/>
                <c:pt idx="0">
                  <c:v>0.30599999999999999</c:v>
                </c:pt>
                <c:pt idx="1">
                  <c:v>0.38800000000000001</c:v>
                </c:pt>
                <c:pt idx="2">
                  <c:v>0.30599999999999999</c:v>
                </c:pt>
              </c:numCache>
            </c:numRef>
          </c:val>
        </c:ser>
        <c:dLbls>
          <c:showLegendKey val="0"/>
          <c:showVal val="0"/>
          <c:showCatName val="0"/>
          <c:showSerName val="0"/>
          <c:showPercent val="0"/>
          <c:showBubbleSize val="0"/>
          <c:showLeaderLines val="1"/>
        </c:dLbls>
        <c:firstSliceAng val="251"/>
        <c:holeSize val="59"/>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9227142060645"/>
          <c:y val="0.13737934069246652"/>
          <c:w val="0.64332185491276406"/>
          <c:h val="0.80249427262313855"/>
        </c:manualLayout>
      </c:layout>
      <c:doughnutChart>
        <c:varyColors val="1"/>
        <c:ser>
          <c:idx val="0"/>
          <c:order val="0"/>
          <c:tx>
            <c:strRef>
              <c:f>Feuil1!$B$1</c:f>
              <c:strCache>
                <c:ptCount val="1"/>
                <c:pt idx="0">
                  <c:v>VO</c:v>
                </c:pt>
              </c:strCache>
            </c:strRef>
          </c:tx>
          <c:spPr>
            <a:solidFill>
              <a:schemeClr val="bg2"/>
            </a:solidFill>
          </c:spPr>
          <c:dPt>
            <c:idx val="0"/>
            <c:bubble3D val="0"/>
            <c:spPr>
              <a:solidFill>
                <a:schemeClr val="accent2"/>
              </a:solidFill>
            </c:spPr>
          </c:dPt>
          <c:dPt>
            <c:idx val="1"/>
            <c:bubble3D val="0"/>
            <c:spPr>
              <a:solidFill>
                <a:schemeClr val="accent6"/>
              </a:solidFill>
            </c:spPr>
          </c:dPt>
          <c:dPt>
            <c:idx val="2"/>
            <c:bubble3D val="0"/>
            <c:spPr>
              <a:solidFill>
                <a:schemeClr val="bg1">
                  <a:lumMod val="75000"/>
                </a:schemeClr>
              </a:solidFill>
            </c:spPr>
          </c:dPt>
          <c:dPt>
            <c:idx val="3"/>
            <c:bubble3D val="0"/>
            <c:spPr>
              <a:solidFill>
                <a:schemeClr val="accent4"/>
              </a:solidFill>
            </c:spPr>
          </c:dPt>
          <c:dPt>
            <c:idx val="4"/>
            <c:bubble3D val="0"/>
            <c:spPr>
              <a:solidFill>
                <a:schemeClr val="accent2"/>
              </a:solidFill>
            </c:spPr>
          </c:dPt>
          <c:dPt>
            <c:idx val="5"/>
            <c:bubble3D val="0"/>
            <c:spPr>
              <a:solidFill>
                <a:srgbClr val="79D738"/>
              </a:solidFill>
            </c:spPr>
          </c:dPt>
          <c:dPt>
            <c:idx val="6"/>
            <c:bubble3D val="0"/>
            <c:spPr>
              <a:solidFill>
                <a:schemeClr val="bg1">
                  <a:lumMod val="50000"/>
                </a:schemeClr>
              </a:solidFill>
            </c:spPr>
          </c:dPt>
          <c:dLbls>
            <c:dLbl>
              <c:idx val="1"/>
              <c:layout>
                <c:manualLayout>
                  <c:x val="-2.2996556473829199E-2"/>
                  <c:y val="-6.1047823596792672E-2"/>
                </c:manualLayout>
              </c:layout>
              <c:showLegendKey val="0"/>
              <c:showVal val="1"/>
              <c:showCatName val="0"/>
              <c:showSerName val="0"/>
              <c:showPercent val="0"/>
              <c:showBubbleSize val="0"/>
            </c:dLbl>
            <c:dLbl>
              <c:idx val="4"/>
              <c:layout>
                <c:manualLayout>
                  <c:x val="6.4940674064473486E-2"/>
                  <c:y val="-5.7755566883814079E-2"/>
                </c:manualLayout>
              </c:layout>
              <c:spPr/>
              <c:txPr>
                <a:bodyPr/>
                <a:lstStyle/>
                <a:p>
                  <a:pPr>
                    <a:defRPr sz="16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Feuil1!$A$2:$A$3</c:f>
              <c:strCache>
                <c:ptCount val="2"/>
                <c:pt idx="0">
                  <c:v>Internet</c:v>
                </c:pt>
                <c:pt idx="1">
                  <c:v>En point de vente physique</c:v>
                </c:pt>
              </c:strCache>
            </c:strRef>
          </c:cat>
          <c:val>
            <c:numRef>
              <c:f>Feuil1!$B$2:$B$3</c:f>
              <c:numCache>
                <c:formatCode>0%</c:formatCode>
                <c:ptCount val="2"/>
                <c:pt idx="0">
                  <c:v>0.04</c:v>
                </c:pt>
                <c:pt idx="1">
                  <c:v>0.96</c:v>
                </c:pt>
              </c:numCache>
            </c:numRef>
          </c:val>
        </c:ser>
        <c:dLbls>
          <c:showLegendKey val="0"/>
          <c:showVal val="0"/>
          <c:showCatName val="0"/>
          <c:showSerName val="0"/>
          <c:showPercent val="0"/>
          <c:showBubbleSize val="0"/>
          <c:showLeaderLines val="1"/>
        </c:dLbls>
        <c:firstSliceAng val="251"/>
        <c:holeSize val="59"/>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9227142060645"/>
          <c:y val="0.13737934069246652"/>
          <c:w val="0.64332185491276406"/>
          <c:h val="0.80249427262313855"/>
        </c:manualLayout>
      </c:layout>
      <c:doughnutChart>
        <c:varyColors val="1"/>
        <c:ser>
          <c:idx val="0"/>
          <c:order val="0"/>
          <c:tx>
            <c:strRef>
              <c:f>Feuil1!$B$1</c:f>
              <c:strCache>
                <c:ptCount val="1"/>
                <c:pt idx="0">
                  <c:v>VO</c:v>
                </c:pt>
              </c:strCache>
            </c:strRef>
          </c:tx>
          <c:spPr>
            <a:solidFill>
              <a:schemeClr val="bg2"/>
            </a:solidFill>
          </c:spPr>
          <c:dPt>
            <c:idx val="0"/>
            <c:bubble3D val="0"/>
            <c:spPr>
              <a:solidFill>
                <a:schemeClr val="accent5">
                  <a:lumMod val="60000"/>
                  <a:lumOff val="40000"/>
                </a:schemeClr>
              </a:solidFill>
            </c:spPr>
          </c:dPt>
          <c:dPt>
            <c:idx val="1"/>
            <c:bubble3D val="0"/>
            <c:spPr>
              <a:solidFill>
                <a:schemeClr val="accent6"/>
              </a:solidFill>
            </c:spPr>
          </c:dPt>
          <c:dPt>
            <c:idx val="2"/>
            <c:bubble3D val="0"/>
            <c:spPr>
              <a:solidFill>
                <a:schemeClr val="accent1"/>
              </a:solidFill>
            </c:spPr>
          </c:dPt>
          <c:dPt>
            <c:idx val="3"/>
            <c:bubble3D val="0"/>
            <c:spPr>
              <a:solidFill>
                <a:schemeClr val="accent4"/>
              </a:solidFill>
            </c:spPr>
          </c:dPt>
          <c:dPt>
            <c:idx val="4"/>
            <c:bubble3D val="0"/>
            <c:spPr>
              <a:solidFill>
                <a:schemeClr val="accent2"/>
              </a:solidFill>
            </c:spPr>
          </c:dPt>
          <c:dPt>
            <c:idx val="5"/>
            <c:bubble3D val="0"/>
            <c:spPr>
              <a:solidFill>
                <a:srgbClr val="79D738"/>
              </a:solidFill>
            </c:spPr>
          </c:dPt>
          <c:dPt>
            <c:idx val="6"/>
            <c:bubble3D val="0"/>
            <c:spPr>
              <a:solidFill>
                <a:schemeClr val="bg1">
                  <a:lumMod val="65000"/>
                </a:schemeClr>
              </a:solidFill>
            </c:spPr>
          </c:dPt>
          <c:dLbls>
            <c:dLbl>
              <c:idx val="1"/>
              <c:layout>
                <c:manualLayout>
                  <c:x val="-1.7165518824609732E-2"/>
                  <c:y val="-9.0142898052691864E-2"/>
                </c:manualLayout>
              </c:layout>
              <c:showLegendKey val="0"/>
              <c:showVal val="1"/>
              <c:showCatName val="0"/>
              <c:showSerName val="0"/>
              <c:showPercent val="0"/>
              <c:showBubbleSize val="0"/>
            </c:dLbl>
            <c:dLbl>
              <c:idx val="4"/>
              <c:layout>
                <c:manualLayout>
                  <c:x val="6.4940674064473486E-2"/>
                  <c:y val="-5.7755566883814079E-2"/>
                </c:manualLayout>
              </c:layout>
              <c:spPr/>
              <c:txPr>
                <a:bodyPr/>
                <a:lstStyle/>
                <a:p>
                  <a:pPr>
                    <a:defRPr sz="14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Feuil1!$A$2:$A$8</c:f>
              <c:strCache>
                <c:ptCount val="7"/>
                <c:pt idx="0">
                  <c:v>Un particulier</c:v>
                </c:pt>
                <c:pt idx="1">
                  <c:v>Un concessionnaire / agent de marque automobile</c:v>
                </c:pt>
                <c:pt idx="2">
                  <c:v>Un marchand spécialisé dans l'occasion </c:v>
                </c:pt>
                <c:pt idx="3">
                  <c:v>Un garagiste indépendant</c:v>
                </c:pt>
                <c:pt idx="4">
                  <c:v>Un site Internet spécialisé dans la vente de voitures en ligne (Auto IES, Elite Auto, Caradisiac)</c:v>
                </c:pt>
                <c:pt idx="5">
                  <c:v>Offerte</c:v>
                </c:pt>
                <c:pt idx="6">
                  <c:v>Autres</c:v>
                </c:pt>
              </c:strCache>
            </c:strRef>
          </c:cat>
          <c:val>
            <c:numRef>
              <c:f>Feuil1!$B$2:$B$8</c:f>
              <c:numCache>
                <c:formatCode>0%</c:formatCode>
                <c:ptCount val="7"/>
                <c:pt idx="0">
                  <c:v>0.33700000000000002</c:v>
                </c:pt>
                <c:pt idx="1">
                  <c:v>0.41699999999999998</c:v>
                </c:pt>
                <c:pt idx="2">
                  <c:v>6.0999999999999999E-2</c:v>
                </c:pt>
                <c:pt idx="3">
                  <c:v>0.11</c:v>
                </c:pt>
                <c:pt idx="4">
                  <c:v>7.0000000000000001E-3</c:v>
                </c:pt>
                <c:pt idx="5">
                  <c:v>2.5999999999999999E-2</c:v>
                </c:pt>
                <c:pt idx="6">
                  <c:v>4.2000000000000003E-2</c:v>
                </c:pt>
              </c:numCache>
            </c:numRef>
          </c:val>
        </c:ser>
        <c:dLbls>
          <c:showLegendKey val="0"/>
          <c:showVal val="0"/>
          <c:showCatName val="0"/>
          <c:showSerName val="0"/>
          <c:showPercent val="0"/>
          <c:showBubbleSize val="0"/>
          <c:showLeaderLines val="1"/>
        </c:dLbls>
        <c:firstSliceAng val="251"/>
        <c:holeSize val="59"/>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6928870673952643"/>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64.900000000000006</c:v>
                </c:pt>
                <c:pt idx="1">
                  <c:v>71.900000000000006</c:v>
                </c:pt>
                <c:pt idx="2">
                  <c:v>72.3</c:v>
                </c:pt>
                <c:pt idx="3">
                  <c:v>79.099999999999994</c:v>
                </c:pt>
                <c:pt idx="4">
                  <c:v>71.400000000000006</c:v>
                </c:pt>
                <c:pt idx="5">
                  <c:v>72</c:v>
                </c:pt>
                <c:pt idx="6">
                  <c:v>78.5</c:v>
                </c:pt>
                <c:pt idx="7">
                  <c:v>74</c:v>
                </c:pt>
                <c:pt idx="8">
                  <c:v>81</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20</c:v>
                </c:pt>
                <c:pt idx="1">
                  <c:v>18.600000000000001</c:v>
                </c:pt>
                <c:pt idx="2">
                  <c:v>24</c:v>
                </c:pt>
                <c:pt idx="3">
                  <c:v>29.4</c:v>
                </c:pt>
                <c:pt idx="4">
                  <c:v>25.9</c:v>
                </c:pt>
                <c:pt idx="5">
                  <c:v>20</c:v>
                </c:pt>
                <c:pt idx="6">
                  <c:v>21</c:v>
                </c:pt>
                <c:pt idx="7">
                  <c:v>25</c:v>
                </c:pt>
                <c:pt idx="8">
                  <c:v>35</c:v>
                </c:pt>
              </c:numCache>
            </c:numRef>
          </c:val>
        </c:ser>
        <c:dLbls>
          <c:showLegendKey val="0"/>
          <c:showVal val="0"/>
          <c:showCatName val="0"/>
          <c:showSerName val="0"/>
          <c:showPercent val="0"/>
          <c:showBubbleSize val="0"/>
        </c:dLbls>
        <c:gapWidth val="63"/>
        <c:overlap val="100"/>
        <c:axId val="223032064"/>
        <c:axId val="223033600"/>
      </c:barChart>
      <c:catAx>
        <c:axId val="223032064"/>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223033600"/>
        <c:crosses val="autoZero"/>
        <c:auto val="1"/>
        <c:lblAlgn val="ctr"/>
        <c:lblOffset val="100"/>
        <c:noMultiLvlLbl val="0"/>
      </c:catAx>
      <c:valAx>
        <c:axId val="223033600"/>
        <c:scaling>
          <c:orientation val="minMax"/>
        </c:scaling>
        <c:delete val="1"/>
        <c:axPos val="l"/>
        <c:numFmt formatCode="0" sourceLinked="1"/>
        <c:majorTickMark val="out"/>
        <c:minorTickMark val="none"/>
        <c:tickLblPos val="nextTo"/>
        <c:crossAx val="223032064"/>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17590136309791"/>
          <c:y val="0.15113060010165086"/>
          <c:w val="0.59944421487603305"/>
          <c:h val="0.74776030927835047"/>
        </c:manualLayout>
      </c:layout>
      <c:doughnutChart>
        <c:varyColors val="1"/>
        <c:ser>
          <c:idx val="0"/>
          <c:order val="0"/>
          <c:tx>
            <c:strRef>
              <c:f>Feuil1!$B$1</c:f>
              <c:strCache>
                <c:ptCount val="1"/>
                <c:pt idx="0">
                  <c:v>VN</c:v>
                </c:pt>
              </c:strCache>
            </c:strRef>
          </c:tx>
          <c:spPr>
            <a:solidFill>
              <a:schemeClr val="bg2"/>
            </a:solidFill>
          </c:spPr>
          <c:dPt>
            <c:idx val="0"/>
            <c:bubble3D val="0"/>
            <c:spPr>
              <a:solidFill>
                <a:schemeClr val="accent6"/>
              </a:solidFill>
            </c:spPr>
          </c:dPt>
          <c:dPt>
            <c:idx val="1"/>
            <c:bubble3D val="0"/>
            <c:spPr>
              <a:solidFill>
                <a:schemeClr val="accent2"/>
              </a:solidFill>
            </c:spPr>
          </c:dPt>
          <c:dPt>
            <c:idx val="2"/>
            <c:bubble3D val="0"/>
            <c:spPr>
              <a:solidFill>
                <a:schemeClr val="bg1">
                  <a:lumMod val="65000"/>
                </a:schemeClr>
              </a:solidFill>
            </c:spPr>
          </c:dPt>
          <c:dPt>
            <c:idx val="3"/>
            <c:bubble3D val="0"/>
            <c:spPr>
              <a:solidFill>
                <a:schemeClr val="accent4"/>
              </a:solidFill>
            </c:spPr>
          </c:dPt>
          <c:dPt>
            <c:idx val="4"/>
            <c:bubble3D val="0"/>
            <c:spPr>
              <a:solidFill>
                <a:schemeClr val="accent2"/>
              </a:solidFill>
            </c:spPr>
          </c:dPt>
          <c:dPt>
            <c:idx val="5"/>
            <c:bubble3D val="0"/>
            <c:spPr>
              <a:blipFill>
                <a:blip xmlns:r="http://schemas.openxmlformats.org/officeDocument/2006/relationships" r:embed="rId1"/>
                <a:stretch>
                  <a:fillRect/>
                </a:stretch>
              </a:blipFill>
            </c:spPr>
          </c:dPt>
          <c:dPt>
            <c:idx val="6"/>
            <c:bubble3D val="0"/>
            <c:spPr>
              <a:solidFill>
                <a:schemeClr val="bg1">
                  <a:lumMod val="50000"/>
                </a:schemeClr>
              </a:solidFill>
            </c:spPr>
          </c:dPt>
          <c:dLbls>
            <c:dLbl>
              <c:idx val="2"/>
              <c:layout>
                <c:manualLayout>
                  <c:x val="2.9155188246097336E-3"/>
                  <c:y val="-1.3389747995418099E-2"/>
                </c:manualLayout>
              </c:layout>
              <c:showLegendKey val="0"/>
              <c:showVal val="1"/>
              <c:showCatName val="0"/>
              <c:showSerName val="0"/>
              <c:showPercent val="0"/>
              <c:showBubbleSize val="0"/>
            </c:dLbl>
            <c:dLbl>
              <c:idx val="3"/>
              <c:layout>
                <c:manualLayout>
                  <c:x val="2.3193097880169116E-3"/>
                  <c:y val="1.3751057332200892E-2"/>
                </c:manualLayout>
              </c:layout>
              <c:showLegendKey val="0"/>
              <c:showVal val="1"/>
              <c:showCatName val="0"/>
              <c:showSerName val="0"/>
              <c:showPercent val="0"/>
              <c:showBubbleSize val="0"/>
            </c:dLbl>
            <c:dLbl>
              <c:idx val="4"/>
              <c:layout>
                <c:manualLayout>
                  <c:x val="9.2772391520676463E-3"/>
                  <c:y val="0"/>
                </c:manualLayout>
              </c:layout>
              <c:showLegendKey val="0"/>
              <c:showVal val="1"/>
              <c:showCatName val="0"/>
              <c:showSerName val="0"/>
              <c:showPercent val="0"/>
              <c:showBubbleSize val="0"/>
            </c:dLbl>
            <c:dLbl>
              <c:idx val="5"/>
              <c:layout>
                <c:manualLayout>
                  <c:x val="6.7259983852490435E-2"/>
                  <c:y val="-6.8756369438475934E-2"/>
                </c:manualLayout>
              </c:layout>
              <c:showLegendKey val="0"/>
              <c:showVal val="1"/>
              <c:showCatName val="0"/>
              <c:showSerName val="0"/>
              <c:showPercent val="0"/>
              <c:showBubbleSize val="0"/>
            </c:dLbl>
            <c:dLbl>
              <c:idx val="6"/>
              <c:layout>
                <c:manualLayout>
                  <c:x val="1.1596366317266604E-2"/>
                  <c:y val="-1.1001019110156149E-2"/>
                </c:manualLayout>
              </c:layout>
              <c:showLegendKey val="0"/>
              <c:showVal val="1"/>
              <c:showCatName val="0"/>
              <c:showSerName val="0"/>
              <c:showPercent val="0"/>
              <c:showBubbleSize val="0"/>
            </c:dLbl>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Feuil1!$A$2:$A$4</c:f>
              <c:strCache>
                <c:ptCount val="3"/>
                <c:pt idx="0">
                  <c:v>Un concessionnaire de marque automobile </c:v>
                </c:pt>
                <c:pt idx="1">
                  <c:v>Un site Internet spécialisé dans la vente de voitures en ligne </c:v>
                </c:pt>
                <c:pt idx="2">
                  <c:v>Autres</c:v>
                </c:pt>
              </c:strCache>
            </c:strRef>
          </c:cat>
          <c:val>
            <c:numRef>
              <c:f>Feuil1!$B$2:$B$4</c:f>
              <c:numCache>
                <c:formatCode>0%</c:formatCode>
                <c:ptCount val="3"/>
                <c:pt idx="0">
                  <c:v>0.92</c:v>
                </c:pt>
                <c:pt idx="1">
                  <c:v>0.04</c:v>
                </c:pt>
                <c:pt idx="2">
                  <c:v>3.4000000000000002E-2</c:v>
                </c:pt>
              </c:numCache>
            </c:numRef>
          </c:val>
        </c:ser>
        <c:dLbls>
          <c:showLegendKey val="0"/>
          <c:showVal val="0"/>
          <c:showCatName val="0"/>
          <c:showSerName val="0"/>
          <c:showPercent val="0"/>
          <c:showBubbleSize val="0"/>
          <c:showLeaderLines val="1"/>
        </c:dLbls>
        <c:firstSliceAng val="232"/>
        <c:holeSize val="59"/>
      </c:doughnutChart>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5723213117684E-2"/>
          <c:y val="6.858570608910583E-3"/>
          <c:w val="0.95126412970391228"/>
          <c:h val="0.96875"/>
        </c:manualLayout>
      </c:layout>
      <c:barChart>
        <c:barDir val="col"/>
        <c:grouping val="stacked"/>
        <c:varyColors val="0"/>
        <c:ser>
          <c:idx val="0"/>
          <c:order val="0"/>
          <c:tx>
            <c:strRef>
              <c:f>Feuil1!$A$2</c:f>
              <c:strCache>
                <c:ptCount val="1"/>
                <c:pt idx="0">
                  <c:v>VN</c:v>
                </c:pt>
              </c:strCache>
            </c:strRef>
          </c:tx>
          <c:spPr>
            <a:solidFill>
              <a:schemeClr val="bg2">
                <a:lumMod val="20000"/>
                <a:lumOff val="80000"/>
              </a:schemeClr>
            </a:solidFill>
            <a:ln>
              <a:solidFill>
                <a:schemeClr val="bg1"/>
              </a:solidFill>
            </a:ln>
          </c:spPr>
          <c:invertIfNegative val="0"/>
          <c:dPt>
            <c:idx val="0"/>
            <c:invertIfNegative val="0"/>
            <c:bubble3D val="0"/>
            <c:spPr>
              <a:solidFill>
                <a:schemeClr val="accent4">
                  <a:lumMod val="20000"/>
                  <a:lumOff val="80000"/>
                </a:schemeClr>
              </a:solidFill>
              <a:ln>
                <a:solidFill>
                  <a:schemeClr val="bg1"/>
                </a:solidFill>
              </a:ln>
            </c:spPr>
          </c:dPt>
          <c:dPt>
            <c:idx val="1"/>
            <c:invertIfNegative val="0"/>
            <c:bubble3D val="0"/>
            <c:spPr>
              <a:solidFill>
                <a:schemeClr val="accent4">
                  <a:lumMod val="40000"/>
                  <a:lumOff val="60000"/>
                </a:schemeClr>
              </a:solidFill>
              <a:ln>
                <a:solidFill>
                  <a:schemeClr val="bg1"/>
                </a:solidFill>
              </a:ln>
            </c:spPr>
          </c:dPt>
          <c:dPt>
            <c:idx val="2"/>
            <c:invertIfNegative val="0"/>
            <c:bubble3D val="0"/>
            <c:spPr>
              <a:solidFill>
                <a:schemeClr val="accent4">
                  <a:lumMod val="60000"/>
                  <a:lumOff val="40000"/>
                </a:schemeClr>
              </a:solidFill>
              <a:ln>
                <a:solidFill>
                  <a:schemeClr val="bg1"/>
                </a:solidFill>
              </a:ln>
            </c:spPr>
          </c:dPt>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dLblPos val="ctr"/>
              <c:showLegendKey val="0"/>
              <c:showVal val="1"/>
              <c:showCatName val="0"/>
              <c:showSerName val="0"/>
              <c:showPercent val="0"/>
              <c:showBubbleSize val="0"/>
            </c:dLbl>
            <c:txPr>
              <a:bodyPr/>
              <a:lstStyle/>
              <a:p>
                <a:pPr>
                  <a:defRPr sz="1400" b="1">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dLbls>
          <c:cat>
            <c:strRef>
              <c:f>Feuil1!$B$1:$D$1</c:f>
              <c:strCache>
                <c:ptCount val="3"/>
                <c:pt idx="0">
                  <c:v>Voiture acquise en 2015</c:v>
                </c:pt>
                <c:pt idx="1">
                  <c:v>Voiture acquise en 2016</c:v>
                </c:pt>
                <c:pt idx="2">
                  <c:v>Voiture acquise en 2017</c:v>
                </c:pt>
              </c:strCache>
            </c:strRef>
          </c:cat>
          <c:val>
            <c:numRef>
              <c:f>Feuil1!$B$2:$D$2</c:f>
              <c:numCache>
                <c:formatCode>0</c:formatCode>
                <c:ptCount val="3"/>
                <c:pt idx="0" formatCode="General">
                  <c:v>36</c:v>
                </c:pt>
                <c:pt idx="1">
                  <c:v>35</c:v>
                </c:pt>
                <c:pt idx="2" formatCode="General">
                  <c:v>36</c:v>
                </c:pt>
              </c:numCache>
            </c:numRef>
          </c:val>
        </c:ser>
        <c:ser>
          <c:idx val="1"/>
          <c:order val="1"/>
          <c:tx>
            <c:strRef>
              <c:f>Feuil1!$A$3</c:f>
              <c:strCache>
                <c:ptCount val="1"/>
                <c:pt idx="0">
                  <c:v>VO</c:v>
                </c:pt>
              </c:strCache>
            </c:strRef>
          </c:tx>
          <c:spPr>
            <a:solidFill>
              <a:schemeClr val="bg1">
                <a:lumMod val="50000"/>
              </a:schemeClr>
            </a:solidFill>
            <a:ln>
              <a:solidFill>
                <a:schemeClr val="bg1"/>
              </a:solidFill>
            </a:ln>
          </c:spPr>
          <c:invertIfNegative val="0"/>
          <c:dPt>
            <c:idx val="0"/>
            <c:invertIfNegative val="0"/>
            <c:bubble3D val="0"/>
            <c:spPr>
              <a:solidFill>
                <a:schemeClr val="bg1">
                  <a:lumMod val="85000"/>
                </a:schemeClr>
              </a:solidFill>
              <a:ln>
                <a:solidFill>
                  <a:schemeClr val="bg1"/>
                </a:solidFill>
              </a:ln>
            </c:spPr>
          </c:dPt>
          <c:dPt>
            <c:idx val="1"/>
            <c:invertIfNegative val="0"/>
            <c:bubble3D val="0"/>
            <c:spPr>
              <a:solidFill>
                <a:schemeClr val="bg1">
                  <a:lumMod val="65000"/>
                </a:schemeClr>
              </a:solidFill>
              <a:ln>
                <a:solidFill>
                  <a:schemeClr val="bg1"/>
                </a:solidFill>
              </a:ln>
            </c:spPr>
          </c:dPt>
          <c:dLbls>
            <c:dLbl>
              <c:idx val="0"/>
              <c:spPr/>
              <c:txPr>
                <a:bodyPr/>
                <a:lstStyle/>
                <a:p>
                  <a:pPr>
                    <a:defRPr sz="1400" b="1">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1"/>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2"/>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400" b="1">
                    <a:solidFill>
                      <a:schemeClr val="tx1">
                        <a:lumMod val="65000"/>
                        <a:lumOff val="3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Voiture acquise en 2015</c:v>
                </c:pt>
                <c:pt idx="1">
                  <c:v>Voiture acquise en 2016</c:v>
                </c:pt>
                <c:pt idx="2">
                  <c:v>Voiture acquise en 2017</c:v>
                </c:pt>
              </c:strCache>
            </c:strRef>
          </c:cat>
          <c:val>
            <c:numRef>
              <c:f>Feuil1!$B$3:$D$3</c:f>
              <c:numCache>
                <c:formatCode>0</c:formatCode>
                <c:ptCount val="3"/>
                <c:pt idx="0" formatCode="General">
                  <c:v>64</c:v>
                </c:pt>
                <c:pt idx="1">
                  <c:v>65</c:v>
                </c:pt>
                <c:pt idx="2" formatCode="General">
                  <c:v>64</c:v>
                </c:pt>
              </c:numCache>
            </c:numRef>
          </c:val>
        </c:ser>
        <c:dLbls>
          <c:showLegendKey val="0"/>
          <c:showVal val="0"/>
          <c:showCatName val="0"/>
          <c:showSerName val="0"/>
          <c:showPercent val="0"/>
          <c:showBubbleSize val="0"/>
        </c:dLbls>
        <c:gapWidth val="50"/>
        <c:overlap val="100"/>
        <c:axId val="347456256"/>
        <c:axId val="347457792"/>
      </c:barChart>
      <c:catAx>
        <c:axId val="347456256"/>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347457792"/>
        <c:crosses val="autoZero"/>
        <c:auto val="1"/>
        <c:lblAlgn val="ctr"/>
        <c:lblOffset val="100"/>
        <c:noMultiLvlLbl val="0"/>
      </c:catAx>
      <c:valAx>
        <c:axId val="347457792"/>
        <c:scaling>
          <c:orientation val="minMax"/>
          <c:max val="100"/>
        </c:scaling>
        <c:delete val="1"/>
        <c:axPos val="l"/>
        <c:numFmt formatCode="General" sourceLinked="1"/>
        <c:majorTickMark val="out"/>
        <c:minorTickMark val="none"/>
        <c:tickLblPos val="nextTo"/>
        <c:crossAx val="347456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Type d'achat envisagé</c:v>
                </c:pt>
              </c:strCache>
            </c:strRef>
          </c:tx>
          <c:spPr>
            <a:solidFill>
              <a:schemeClr val="accent6">
                <a:lumMod val="60000"/>
                <a:lumOff val="40000"/>
              </a:schemeClr>
            </a:solidFill>
            <a:ln w="57150">
              <a:solidFill>
                <a:schemeClr val="bg1"/>
              </a:solidFill>
            </a:ln>
            <a:effectLst/>
          </c:spPr>
          <c:dPt>
            <c:idx val="0"/>
            <c:bubble3D val="0"/>
            <c:spPr>
              <a:solidFill>
                <a:schemeClr val="accent4"/>
              </a:solidFill>
              <a:ln w="57150">
                <a:solidFill>
                  <a:schemeClr val="bg1"/>
                </a:solidFill>
              </a:ln>
              <a:effectLst/>
            </c:spPr>
          </c:dPt>
          <c:dPt>
            <c:idx val="1"/>
            <c:bubble3D val="0"/>
            <c:spPr>
              <a:solidFill>
                <a:schemeClr val="bg1">
                  <a:lumMod val="65000"/>
                </a:schemeClr>
              </a:solidFill>
              <a:ln w="57150">
                <a:solidFill>
                  <a:schemeClr val="bg1"/>
                </a:solidFill>
              </a:ln>
              <a:effectLst/>
            </c:spPr>
          </c:dPt>
          <c:dPt>
            <c:idx val="2"/>
            <c:bubble3D val="0"/>
          </c:dPt>
          <c:dPt>
            <c:idx val="3"/>
            <c:bubble3D val="0"/>
          </c:dPt>
          <c:dPt>
            <c:idx val="4"/>
            <c:bubble3D val="0"/>
          </c:dPt>
          <c:dPt>
            <c:idx val="5"/>
            <c:bubble3D val="0"/>
          </c:dPt>
          <c:cat>
            <c:strRef>
              <c:f>Feuil1!$A$2:$A$3</c:f>
              <c:strCache>
                <c:ptCount val="2"/>
                <c:pt idx="0">
                  <c:v>Neuf</c:v>
                </c:pt>
                <c:pt idx="1">
                  <c:v>Occasion</c:v>
                </c:pt>
              </c:strCache>
            </c:strRef>
          </c:cat>
          <c:val>
            <c:numRef>
              <c:f>Feuil1!$B$2:$B$3</c:f>
              <c:numCache>
                <c:formatCode>0</c:formatCode>
                <c:ptCount val="2"/>
                <c:pt idx="0">
                  <c:v>42</c:v>
                </c:pt>
                <c:pt idx="1">
                  <c:v>58</c:v>
                </c:pt>
              </c:numCache>
            </c:numRef>
          </c:val>
        </c:ser>
        <c:dLbls>
          <c:showLegendKey val="0"/>
          <c:showVal val="0"/>
          <c:showCatName val="0"/>
          <c:showSerName val="0"/>
          <c:showPercent val="0"/>
          <c:showBubbleSize val="0"/>
          <c:showLeaderLines val="1"/>
        </c:dLbls>
        <c:firstSliceAng val="0"/>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2925223536929"/>
          <c:y val="2.3094151221468483E-2"/>
          <c:w val="0.53287499999999999"/>
          <c:h val="0.94132731838517869"/>
        </c:manualLayout>
      </c:layout>
      <c:barChart>
        <c:barDir val="bar"/>
        <c:grouping val="clustered"/>
        <c:varyColors val="0"/>
        <c:ser>
          <c:idx val="0"/>
          <c:order val="0"/>
          <c:tx>
            <c:strRef>
              <c:f>Feuil1!$B$1</c:f>
              <c:strCache>
                <c:ptCount val="1"/>
                <c:pt idx="0">
                  <c:v>2017</c:v>
                </c:pt>
              </c:strCache>
            </c:strRef>
          </c:tx>
          <c:spPr>
            <a:solidFill>
              <a:schemeClr val="accent4">
                <a:lumMod val="5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Lbls>
            <c:txPr>
              <a:bodyPr/>
              <a:lstStyle/>
              <a:p>
                <a:pPr>
                  <a:defRPr sz="11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Feuil1!$A$2:$A$7</c:f>
              <c:strCache>
                <c:ptCount val="6"/>
                <c:pt idx="0">
                  <c:v>Diesel</c:v>
                </c:pt>
                <c:pt idx="1">
                  <c:v>Essence</c:v>
                </c:pt>
                <c:pt idx="2">
                  <c:v>Hybride électrique + essence Diesel</c:v>
                </c:pt>
                <c:pt idx="3">
                  <c:v>Electrique</c:v>
                </c:pt>
                <c:pt idx="4">
                  <c:v>Flexfuel</c:v>
                </c:pt>
                <c:pt idx="5">
                  <c:v>GPL</c:v>
                </c:pt>
              </c:strCache>
            </c:strRef>
          </c:cat>
          <c:val>
            <c:numRef>
              <c:f>Feuil1!$B$2:$B$7</c:f>
              <c:numCache>
                <c:formatCode>General</c:formatCode>
                <c:ptCount val="6"/>
                <c:pt idx="0">
                  <c:v>34</c:v>
                </c:pt>
                <c:pt idx="1">
                  <c:v>56</c:v>
                </c:pt>
                <c:pt idx="2">
                  <c:v>38</c:v>
                </c:pt>
                <c:pt idx="3">
                  <c:v>10</c:v>
                </c:pt>
                <c:pt idx="4">
                  <c:v>5</c:v>
                </c:pt>
                <c:pt idx="5">
                  <c:v>2</c:v>
                </c:pt>
              </c:numCache>
            </c:numRef>
          </c:val>
        </c:ser>
        <c:ser>
          <c:idx val="1"/>
          <c:order val="1"/>
          <c:tx>
            <c:strRef>
              <c:f>Feuil1!$C$1</c:f>
              <c:strCache>
                <c:ptCount val="1"/>
                <c:pt idx="0">
                  <c:v>2016</c:v>
                </c:pt>
              </c:strCache>
            </c:strRef>
          </c:tx>
          <c:spPr>
            <a:solidFill>
              <a:schemeClr val="accent4">
                <a:lumMod val="75000"/>
              </a:schemeClr>
            </a:solidFill>
          </c:spPr>
          <c:invertIfNegative val="0"/>
          <c:dLbls>
            <c:txPr>
              <a:bodyPr/>
              <a:lstStyle/>
              <a:p>
                <a:pPr>
                  <a:defRPr sz="105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Feuil1!$A$2:$A$7</c:f>
              <c:strCache>
                <c:ptCount val="6"/>
                <c:pt idx="0">
                  <c:v>Diesel</c:v>
                </c:pt>
                <c:pt idx="1">
                  <c:v>Essence</c:v>
                </c:pt>
                <c:pt idx="2">
                  <c:v>Hybride électrique + essence Diesel</c:v>
                </c:pt>
                <c:pt idx="3">
                  <c:v>Electrique</c:v>
                </c:pt>
                <c:pt idx="4">
                  <c:v>Flexfuel</c:v>
                </c:pt>
                <c:pt idx="5">
                  <c:v>GPL</c:v>
                </c:pt>
              </c:strCache>
            </c:strRef>
          </c:cat>
          <c:val>
            <c:numRef>
              <c:f>Feuil1!$C$2:$C$7</c:f>
              <c:numCache>
                <c:formatCode>General</c:formatCode>
                <c:ptCount val="6"/>
                <c:pt idx="0">
                  <c:v>39</c:v>
                </c:pt>
                <c:pt idx="1">
                  <c:v>50</c:v>
                </c:pt>
                <c:pt idx="2">
                  <c:v>30</c:v>
                </c:pt>
                <c:pt idx="3">
                  <c:v>8</c:v>
                </c:pt>
                <c:pt idx="4">
                  <c:v>3</c:v>
                </c:pt>
                <c:pt idx="5">
                  <c:v>1</c:v>
                </c:pt>
              </c:numCache>
            </c:numRef>
          </c:val>
        </c:ser>
        <c:ser>
          <c:idx val="2"/>
          <c:order val="2"/>
          <c:tx>
            <c:strRef>
              <c:f>Feuil1!$D$1</c:f>
              <c:strCache>
                <c:ptCount val="1"/>
                <c:pt idx="0">
                  <c:v>2015</c:v>
                </c:pt>
              </c:strCache>
            </c:strRef>
          </c:tx>
          <c:spPr>
            <a:solidFill>
              <a:schemeClr val="accent4">
                <a:lumMod val="60000"/>
                <a:lumOff val="40000"/>
              </a:schemeClr>
            </a:solidFill>
          </c:spPr>
          <c:invertIfNegative val="0"/>
          <c:dLbls>
            <c:txPr>
              <a:bodyPr/>
              <a:lstStyle/>
              <a:p>
                <a:pPr>
                  <a:defRPr sz="11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Feuil1!$A$2:$A$7</c:f>
              <c:strCache>
                <c:ptCount val="6"/>
                <c:pt idx="0">
                  <c:v>Diesel</c:v>
                </c:pt>
                <c:pt idx="1">
                  <c:v>Essence</c:v>
                </c:pt>
                <c:pt idx="2">
                  <c:v>Hybride électrique + essence Diesel</c:v>
                </c:pt>
                <c:pt idx="3">
                  <c:v>Electrique</c:v>
                </c:pt>
                <c:pt idx="4">
                  <c:v>Flexfuel</c:v>
                </c:pt>
                <c:pt idx="5">
                  <c:v>GPL</c:v>
                </c:pt>
              </c:strCache>
            </c:strRef>
          </c:cat>
          <c:val>
            <c:numRef>
              <c:f>Feuil1!$D$2:$D$7</c:f>
              <c:numCache>
                <c:formatCode>0</c:formatCode>
                <c:ptCount val="6"/>
                <c:pt idx="0">
                  <c:v>44</c:v>
                </c:pt>
                <c:pt idx="1">
                  <c:v>42</c:v>
                </c:pt>
                <c:pt idx="2">
                  <c:v>30</c:v>
                </c:pt>
                <c:pt idx="3">
                  <c:v>6</c:v>
                </c:pt>
                <c:pt idx="4">
                  <c:v>3</c:v>
                </c:pt>
                <c:pt idx="5">
                  <c:v>2</c:v>
                </c:pt>
              </c:numCache>
            </c:numRef>
          </c:val>
        </c:ser>
        <c:ser>
          <c:idx val="3"/>
          <c:order val="3"/>
          <c:tx>
            <c:strRef>
              <c:f>Feuil1!$E$1</c:f>
              <c:strCache>
                <c:ptCount val="1"/>
                <c:pt idx="0">
                  <c:v>2014</c:v>
                </c:pt>
              </c:strCache>
            </c:strRef>
          </c:tx>
          <c:spPr>
            <a:solidFill>
              <a:schemeClr val="accent4">
                <a:lumMod val="40000"/>
                <a:lumOff val="60000"/>
              </a:schemeClr>
            </a:solidFill>
          </c:spPr>
          <c:invertIfNegative val="0"/>
          <c:cat>
            <c:strRef>
              <c:f>Feuil1!$A$2:$A$7</c:f>
              <c:strCache>
                <c:ptCount val="6"/>
                <c:pt idx="0">
                  <c:v>Diesel</c:v>
                </c:pt>
                <c:pt idx="1">
                  <c:v>Essence</c:v>
                </c:pt>
                <c:pt idx="2">
                  <c:v>Hybride électrique + essence Diesel</c:v>
                </c:pt>
                <c:pt idx="3">
                  <c:v>Electrique</c:v>
                </c:pt>
                <c:pt idx="4">
                  <c:v>Flexfuel</c:v>
                </c:pt>
                <c:pt idx="5">
                  <c:v>GPL</c:v>
                </c:pt>
              </c:strCache>
            </c:strRef>
          </c:cat>
          <c:val>
            <c:numRef>
              <c:f>Feuil1!$E$2:$E$7</c:f>
              <c:numCache>
                <c:formatCode>General</c:formatCode>
                <c:ptCount val="6"/>
                <c:pt idx="0">
                  <c:v>45</c:v>
                </c:pt>
                <c:pt idx="1">
                  <c:v>43</c:v>
                </c:pt>
                <c:pt idx="2">
                  <c:v>27</c:v>
                </c:pt>
                <c:pt idx="3">
                  <c:v>5</c:v>
                </c:pt>
                <c:pt idx="4">
                  <c:v>4</c:v>
                </c:pt>
                <c:pt idx="5">
                  <c:v>2</c:v>
                </c:pt>
              </c:numCache>
            </c:numRef>
          </c:val>
        </c:ser>
        <c:dLbls>
          <c:showLegendKey val="0"/>
          <c:showVal val="0"/>
          <c:showCatName val="0"/>
          <c:showSerName val="0"/>
          <c:showPercent val="0"/>
          <c:showBubbleSize val="0"/>
        </c:dLbls>
        <c:gapWidth val="50"/>
        <c:axId val="349075712"/>
        <c:axId val="349085696"/>
      </c:barChart>
      <c:catAx>
        <c:axId val="349075712"/>
        <c:scaling>
          <c:orientation val="maxMin"/>
        </c:scaling>
        <c:delete val="0"/>
        <c:axPos val="l"/>
        <c:majorTickMark val="out"/>
        <c:minorTickMark val="none"/>
        <c:tickLblPos val="nextTo"/>
        <c:spPr>
          <a:ln>
            <a:noFill/>
          </a:ln>
        </c:spPr>
        <c:txPr>
          <a:bodyPr/>
          <a:lstStyle/>
          <a:p>
            <a:pPr>
              <a:defRPr sz="1050" b="1">
                <a:latin typeface="Arial" panose="020B0604020202020204" pitchFamily="34" charset="0"/>
                <a:cs typeface="Arial" panose="020B0604020202020204" pitchFamily="34" charset="0"/>
              </a:defRPr>
            </a:pPr>
            <a:endParaRPr lang="en-US"/>
          </a:p>
        </c:txPr>
        <c:crossAx val="349085696"/>
        <c:crosses val="autoZero"/>
        <c:auto val="1"/>
        <c:lblAlgn val="ctr"/>
        <c:lblOffset val="100"/>
        <c:noMultiLvlLbl val="0"/>
      </c:catAx>
      <c:valAx>
        <c:axId val="349085696"/>
        <c:scaling>
          <c:orientation val="minMax"/>
        </c:scaling>
        <c:delete val="1"/>
        <c:axPos val="t"/>
        <c:numFmt formatCode="General" sourceLinked="1"/>
        <c:majorTickMark val="out"/>
        <c:minorTickMark val="none"/>
        <c:tickLblPos val="nextTo"/>
        <c:crossAx val="349075712"/>
        <c:crosses val="autoZero"/>
        <c:crossBetween val="between"/>
      </c:valAx>
    </c:plotArea>
    <c:legend>
      <c:legendPos val="b"/>
      <c:layout>
        <c:manualLayout>
          <c:xMode val="edge"/>
          <c:yMode val="edge"/>
          <c:x val="0.80626138433515482"/>
          <c:y val="0.58415402861752186"/>
          <c:w val="0.19084699453551912"/>
          <c:h val="0.39174922798010764"/>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4807808742654E-4"/>
          <c:y val="7.1916810840367759E-2"/>
          <c:w val="0.33159530339421689"/>
          <c:h val="0.70036482790765353"/>
        </c:manualLayout>
      </c:layout>
      <c:barChart>
        <c:barDir val="bar"/>
        <c:grouping val="stacked"/>
        <c:varyColors val="0"/>
        <c:ser>
          <c:idx val="0"/>
          <c:order val="0"/>
          <c:tx>
            <c:strRef>
              <c:f>Feuil1!$B$1</c:f>
              <c:strCache>
                <c:ptCount val="1"/>
                <c:pt idx="0">
                  <c:v>Au cours des 6 prochains mois</c:v>
                </c:pt>
              </c:strCache>
            </c:strRef>
          </c:tx>
          <c:spPr>
            <a:solidFill>
              <a:schemeClr val="bg1"/>
            </a:solid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14"/>
            <c:invertIfNegative val="0"/>
            <c:bubble3D val="0"/>
          </c:dPt>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Feuil1!$B$2</c:f>
              <c:numCache>
                <c:formatCode>0</c:formatCode>
                <c:ptCount val="1"/>
                <c:pt idx="0">
                  <c:v>3</c:v>
                </c:pt>
              </c:numCache>
            </c:numRef>
          </c:val>
        </c:ser>
        <c:ser>
          <c:idx val="2"/>
          <c:order val="1"/>
          <c:tx>
            <c:strRef>
              <c:f>Feuil1!$C$1</c:f>
              <c:strCache>
                <c:ptCount val="1"/>
                <c:pt idx="0">
                  <c:v>Au second semestre 2018</c:v>
                </c:pt>
              </c:strCache>
            </c:strRef>
          </c:tx>
          <c:spPr>
            <a:solidFill>
              <a:schemeClr val="bg1"/>
            </a:solidFill>
            <a:ln>
              <a:noFill/>
            </a:ln>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Feuil1!$C$2</c:f>
              <c:numCache>
                <c:formatCode>0</c:formatCode>
                <c:ptCount val="1"/>
                <c:pt idx="0">
                  <c:v>3</c:v>
                </c:pt>
              </c:numCache>
            </c:numRef>
          </c:val>
        </c:ser>
        <c:ser>
          <c:idx val="1"/>
          <c:order val="2"/>
          <c:tx>
            <c:strRef>
              <c:f>Feuil1!$D$1</c:f>
              <c:strCache>
                <c:ptCount val="1"/>
                <c:pt idx="0">
                  <c:v>En 2019</c:v>
                </c:pt>
              </c:strCache>
            </c:strRef>
          </c:tx>
          <c:spPr>
            <a:solidFill>
              <a:schemeClr val="bg1"/>
            </a:solidFill>
          </c:spPr>
          <c:invertIfNegative val="0"/>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Feuil1!$D$2</c:f>
              <c:numCache>
                <c:formatCode>0</c:formatCode>
                <c:ptCount val="1"/>
                <c:pt idx="0">
                  <c:v>8</c:v>
                </c:pt>
              </c:numCache>
            </c:numRef>
          </c:val>
        </c:ser>
        <c:ser>
          <c:idx val="3"/>
          <c:order val="3"/>
          <c:tx>
            <c:strRef>
              <c:f>Feuil1!$E$1</c:f>
              <c:strCache>
                <c:ptCount val="1"/>
                <c:pt idx="0">
                  <c:v>En 2020</c:v>
                </c:pt>
              </c:strCache>
            </c:strRef>
          </c:tx>
          <c:spPr>
            <a:solidFill>
              <a:schemeClr val="bg1"/>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Feuil1!$E$2</c:f>
              <c:numCache>
                <c:formatCode>0</c:formatCode>
                <c:ptCount val="1"/>
                <c:pt idx="0">
                  <c:v>5.4</c:v>
                </c:pt>
              </c:numCache>
            </c:numRef>
          </c:val>
        </c:ser>
        <c:ser>
          <c:idx val="4"/>
          <c:order val="4"/>
          <c:tx>
            <c:strRef>
              <c:f>Feuil1!$F$1</c:f>
              <c:strCache>
                <c:ptCount val="1"/>
                <c:pt idx="0">
                  <c:v>Plus tard</c:v>
                </c:pt>
              </c:strCache>
            </c:strRef>
          </c:tx>
          <c:spPr>
            <a:solidFill>
              <a:schemeClr val="bg1"/>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Feuil1!$F$2</c:f>
              <c:numCache>
                <c:formatCode>0</c:formatCode>
                <c:ptCount val="1"/>
                <c:pt idx="0">
                  <c:v>22</c:v>
                </c:pt>
              </c:numCache>
            </c:numRef>
          </c:val>
        </c:ser>
        <c:ser>
          <c:idx val="5"/>
          <c:order val="5"/>
          <c:tx>
            <c:strRef>
              <c:f>Feuil1!$G$1</c:f>
              <c:strCache>
                <c:ptCount val="1"/>
                <c:pt idx="0">
                  <c:v>Je ne sais pas encore</c:v>
                </c:pt>
              </c:strCache>
            </c:strRef>
          </c:tx>
          <c:spPr>
            <a:solidFill>
              <a:schemeClr val="bg1"/>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Feuil1!$G$2</c:f>
              <c:numCache>
                <c:formatCode>0</c:formatCode>
                <c:ptCount val="1"/>
                <c:pt idx="0">
                  <c:v>59</c:v>
                </c:pt>
              </c:numCache>
            </c:numRef>
          </c:val>
        </c:ser>
        <c:dLbls>
          <c:dLblPos val="ctr"/>
          <c:showLegendKey val="0"/>
          <c:showVal val="1"/>
          <c:showCatName val="0"/>
          <c:showSerName val="0"/>
          <c:showPercent val="0"/>
          <c:showBubbleSize val="0"/>
        </c:dLbls>
        <c:gapWidth val="301"/>
        <c:overlap val="100"/>
        <c:axId val="349645056"/>
        <c:axId val="349659136"/>
      </c:barChart>
      <c:catAx>
        <c:axId val="349645056"/>
        <c:scaling>
          <c:orientation val="minMax"/>
        </c:scaling>
        <c:delete val="1"/>
        <c:axPos val="l"/>
        <c:majorTickMark val="out"/>
        <c:minorTickMark val="none"/>
        <c:tickLblPos val="nextTo"/>
        <c:crossAx val="349659136"/>
        <c:crosses val="autoZero"/>
        <c:auto val="1"/>
        <c:lblAlgn val="ctr"/>
        <c:lblOffset val="100"/>
        <c:noMultiLvlLbl val="0"/>
      </c:catAx>
      <c:valAx>
        <c:axId val="349659136"/>
        <c:scaling>
          <c:orientation val="minMax"/>
          <c:max val="100"/>
          <c:min val="0"/>
        </c:scaling>
        <c:delete val="1"/>
        <c:axPos val="b"/>
        <c:majorGridlines>
          <c:spPr>
            <a:ln>
              <a:noFill/>
            </a:ln>
          </c:spPr>
        </c:majorGridlines>
        <c:numFmt formatCode="0" sourceLinked="1"/>
        <c:majorTickMark val="out"/>
        <c:minorTickMark val="none"/>
        <c:tickLblPos val="nextTo"/>
        <c:crossAx val="349645056"/>
        <c:crosses val="autoZero"/>
        <c:crossBetween val="between"/>
      </c:valAx>
      <c:spPr>
        <a:noFill/>
        <a:ln w="25400">
          <a:noFill/>
        </a:ln>
      </c:spPr>
    </c:plotArea>
    <c:legend>
      <c:legendPos val="b"/>
      <c:layout>
        <c:manualLayout>
          <c:xMode val="edge"/>
          <c:yMode val="edge"/>
          <c:x val="0.54967757063340694"/>
          <c:y val="0.40873116884943173"/>
          <c:w val="0.4239669140455094"/>
          <c:h val="0.50683402704507752"/>
        </c:manualLayout>
      </c:layout>
      <c:overlay val="0"/>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4807808742654E-4"/>
          <c:y val="7.1916810840367759E-2"/>
          <c:w val="0.99980078995162169"/>
          <c:h val="0.70036482790765353"/>
        </c:manualLayout>
      </c:layout>
      <c:barChart>
        <c:barDir val="bar"/>
        <c:grouping val="stacked"/>
        <c:varyColors val="0"/>
        <c:ser>
          <c:idx val="0"/>
          <c:order val="0"/>
          <c:tx>
            <c:strRef>
              <c:f>Feuil1!$B$1</c:f>
              <c:strCache>
                <c:ptCount val="1"/>
                <c:pt idx="0">
                  <c:v>Au cours des 6 prochains mois</c:v>
                </c:pt>
              </c:strCache>
            </c:strRef>
          </c:tx>
          <c:spPr>
            <a:solidFill>
              <a:schemeClr val="accent1"/>
            </a:solidFill>
            <a:ln>
              <a:noFill/>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14"/>
            <c:invertIfNegative val="0"/>
            <c:bubble3D val="0"/>
          </c:dPt>
          <c:dLbls>
            <c:numFmt formatCode="#,##0" sourceLinked="0"/>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Feuil1!$B$2</c:f>
              <c:numCache>
                <c:formatCode>0</c:formatCode>
                <c:ptCount val="1"/>
                <c:pt idx="0">
                  <c:v>4</c:v>
                </c:pt>
              </c:numCache>
            </c:numRef>
          </c:val>
        </c:ser>
        <c:ser>
          <c:idx val="2"/>
          <c:order val="1"/>
          <c:tx>
            <c:strRef>
              <c:f>Feuil1!$C$1</c:f>
              <c:strCache>
                <c:ptCount val="1"/>
                <c:pt idx="0">
                  <c:v>Au second semestre 2018</c:v>
                </c:pt>
              </c:strCache>
            </c:strRef>
          </c:tx>
          <c:spPr>
            <a:solidFill>
              <a:schemeClr val="bg2">
                <a:lumMod val="60000"/>
                <a:lumOff val="40000"/>
              </a:schemeClr>
            </a:solidFill>
            <a:ln>
              <a:noFill/>
            </a:ln>
          </c:spPr>
          <c:invertIfNegative val="0"/>
          <c:dLbls>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Feuil1!$C$2</c:f>
              <c:numCache>
                <c:formatCode>0</c:formatCode>
                <c:ptCount val="1"/>
                <c:pt idx="0">
                  <c:v>4</c:v>
                </c:pt>
              </c:numCache>
            </c:numRef>
          </c:val>
        </c:ser>
        <c:ser>
          <c:idx val="1"/>
          <c:order val="2"/>
          <c:tx>
            <c:strRef>
              <c:f>Feuil1!$D$1</c:f>
              <c:strCache>
                <c:ptCount val="1"/>
                <c:pt idx="0">
                  <c:v>En 2019</c:v>
                </c:pt>
              </c:strCache>
            </c:strRef>
          </c:tx>
          <c:spPr>
            <a:solidFill>
              <a:schemeClr val="accent2"/>
            </a:solidFill>
          </c:spPr>
          <c:invertIfNegative val="0"/>
          <c:dLbls>
            <c:numFmt formatCode="#,##0" sourceLinked="0"/>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Feuil1!$D$2</c:f>
              <c:numCache>
                <c:formatCode>0</c:formatCode>
                <c:ptCount val="1"/>
                <c:pt idx="0">
                  <c:v>6</c:v>
                </c:pt>
              </c:numCache>
            </c:numRef>
          </c:val>
        </c:ser>
        <c:ser>
          <c:idx val="3"/>
          <c:order val="3"/>
          <c:tx>
            <c:strRef>
              <c:f>Feuil1!$E$1</c:f>
              <c:strCache>
                <c:ptCount val="1"/>
                <c:pt idx="0">
                  <c:v>En 2020</c:v>
                </c:pt>
              </c:strCache>
            </c:strRef>
          </c:tx>
          <c:spPr>
            <a:solidFill>
              <a:schemeClr val="accent4"/>
            </a:solidFill>
          </c:spPr>
          <c:invertIfNegative val="0"/>
          <c:dLbls>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Feuil1!$E$2</c:f>
              <c:numCache>
                <c:formatCode>0</c:formatCode>
                <c:ptCount val="1"/>
                <c:pt idx="0">
                  <c:v>6</c:v>
                </c:pt>
              </c:numCache>
            </c:numRef>
          </c:val>
        </c:ser>
        <c:ser>
          <c:idx val="4"/>
          <c:order val="4"/>
          <c:tx>
            <c:strRef>
              <c:f>Feuil1!$F$1</c:f>
              <c:strCache>
                <c:ptCount val="1"/>
                <c:pt idx="0">
                  <c:v>Plus tard</c:v>
                </c:pt>
              </c:strCache>
            </c:strRef>
          </c:tx>
          <c:spPr>
            <a:solidFill>
              <a:schemeClr val="tx2"/>
            </a:solidFill>
          </c:spPr>
          <c:invertIfNegative val="0"/>
          <c:dLbls>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Feuil1!$F$2</c:f>
              <c:numCache>
                <c:formatCode>0</c:formatCode>
                <c:ptCount val="1"/>
                <c:pt idx="0">
                  <c:v>23</c:v>
                </c:pt>
              </c:numCache>
            </c:numRef>
          </c:val>
        </c:ser>
        <c:ser>
          <c:idx val="5"/>
          <c:order val="5"/>
          <c:tx>
            <c:strRef>
              <c:f>Feuil1!$G$1</c:f>
              <c:strCache>
                <c:ptCount val="1"/>
                <c:pt idx="0">
                  <c:v>Je ne sais pas encore</c:v>
                </c:pt>
              </c:strCache>
            </c:strRef>
          </c:tx>
          <c:spPr>
            <a:solidFill>
              <a:schemeClr val="bg1">
                <a:lumMod val="75000"/>
              </a:schemeClr>
            </a:solidFill>
          </c:spPr>
          <c:invertIfNegative val="0"/>
          <c:dLbls>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Feuil1!$A$2</c:f>
              <c:strCache>
                <c:ptCount val="1"/>
                <c:pt idx="0">
                  <c:v>%</c:v>
                </c:pt>
              </c:strCache>
            </c:strRef>
          </c:cat>
          <c:val>
            <c:numRef>
              <c:f>Feuil1!$G$2</c:f>
              <c:numCache>
                <c:formatCode>0</c:formatCode>
                <c:ptCount val="1"/>
                <c:pt idx="0">
                  <c:v>57</c:v>
                </c:pt>
              </c:numCache>
            </c:numRef>
          </c:val>
        </c:ser>
        <c:dLbls>
          <c:dLblPos val="ctr"/>
          <c:showLegendKey val="0"/>
          <c:showVal val="1"/>
          <c:showCatName val="0"/>
          <c:showSerName val="0"/>
          <c:showPercent val="0"/>
          <c:showBubbleSize val="0"/>
        </c:dLbls>
        <c:gapWidth val="301"/>
        <c:overlap val="100"/>
        <c:axId val="350046080"/>
        <c:axId val="350047616"/>
      </c:barChart>
      <c:catAx>
        <c:axId val="350046080"/>
        <c:scaling>
          <c:orientation val="minMax"/>
        </c:scaling>
        <c:delete val="1"/>
        <c:axPos val="l"/>
        <c:majorTickMark val="out"/>
        <c:minorTickMark val="none"/>
        <c:tickLblPos val="nextTo"/>
        <c:crossAx val="350047616"/>
        <c:crosses val="autoZero"/>
        <c:auto val="1"/>
        <c:lblAlgn val="ctr"/>
        <c:lblOffset val="100"/>
        <c:noMultiLvlLbl val="0"/>
      </c:catAx>
      <c:valAx>
        <c:axId val="350047616"/>
        <c:scaling>
          <c:orientation val="minMax"/>
          <c:max val="100"/>
          <c:min val="0"/>
        </c:scaling>
        <c:delete val="1"/>
        <c:axPos val="b"/>
        <c:majorGridlines>
          <c:spPr>
            <a:ln>
              <a:noFill/>
            </a:ln>
          </c:spPr>
        </c:majorGridlines>
        <c:numFmt formatCode="0" sourceLinked="1"/>
        <c:majorTickMark val="out"/>
        <c:minorTickMark val="none"/>
        <c:tickLblPos val="nextTo"/>
        <c:crossAx val="3500460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00235629806984"/>
          <c:y val="0.12613201177831757"/>
          <c:w val="0.81158085794069323"/>
          <c:h val="0.72536844374577758"/>
        </c:manualLayout>
      </c:layout>
      <c:barChart>
        <c:barDir val="col"/>
        <c:grouping val="percentStacked"/>
        <c:varyColors val="0"/>
        <c:ser>
          <c:idx val="0"/>
          <c:order val="0"/>
          <c:tx>
            <c:strRef>
              <c:f>Feuil1!$A$2</c:f>
              <c:strCache>
                <c:ptCount val="1"/>
                <c:pt idx="0">
                  <c:v>Aucune</c:v>
                </c:pt>
              </c:strCache>
            </c:strRef>
          </c:tx>
          <c:spPr>
            <a:solidFill>
              <a:schemeClr val="bg1">
                <a:lumMod val="65000"/>
              </a:schemeClr>
            </a:solidFill>
            <a:ln>
              <a:solidFill>
                <a:schemeClr val="bg1"/>
              </a:solidFill>
            </a:ln>
          </c:spPr>
          <c:invertIfNegative val="0"/>
          <c:dLbls>
            <c:numFmt formatCode="#,##0;#,##0" sourceLinked="0"/>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Ensemble</c:v>
                </c:pt>
                <c:pt idx="1">
                  <c:v>Voiture 
- de 5ans</c:v>
                </c:pt>
                <c:pt idx="2">
                  <c:v>Voiture
5- 10 ans</c:v>
                </c:pt>
                <c:pt idx="3">
                  <c:v>Voiture
+ 10 ans</c:v>
                </c:pt>
                <c:pt idx="4">
                  <c:v>VN</c:v>
                </c:pt>
                <c:pt idx="5">
                  <c:v>VO</c:v>
                </c:pt>
              </c:strCache>
            </c:strRef>
          </c:cat>
          <c:val>
            <c:numRef>
              <c:f>Feuil1!$B$2:$G$2</c:f>
              <c:numCache>
                <c:formatCode>0</c:formatCode>
                <c:ptCount val="6"/>
                <c:pt idx="0">
                  <c:v>-32</c:v>
                </c:pt>
                <c:pt idx="1">
                  <c:v>-35</c:v>
                </c:pt>
                <c:pt idx="2">
                  <c:v>-26</c:v>
                </c:pt>
                <c:pt idx="3">
                  <c:v>-33</c:v>
                </c:pt>
                <c:pt idx="4">
                  <c:v>-30</c:v>
                </c:pt>
                <c:pt idx="5">
                  <c:v>-33</c:v>
                </c:pt>
              </c:numCache>
            </c:numRef>
          </c:val>
        </c:ser>
        <c:ser>
          <c:idx val="1"/>
          <c:order val="1"/>
          <c:tx>
            <c:strRef>
              <c:f>Feuil1!$A$3</c:f>
              <c:strCache>
                <c:ptCount val="1"/>
                <c:pt idx="0">
                  <c:v>Une seule fois</c:v>
                </c:pt>
              </c:strCache>
            </c:strRef>
          </c:tx>
          <c:spPr>
            <a:solidFill>
              <a:schemeClr val="accent4">
                <a:lumMod val="40000"/>
                <a:lumOff val="60000"/>
              </a:schemeClr>
            </a:solidFill>
            <a:ln>
              <a:solidFill>
                <a:schemeClr val="bg1"/>
              </a:solidFill>
            </a:ln>
          </c:spPr>
          <c:invertIfNegative val="0"/>
          <c:dLbls>
            <c:txPr>
              <a:bodyPr/>
              <a:lstStyle/>
              <a:p>
                <a:pPr>
                  <a:defRPr sz="10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Ensemble</c:v>
                </c:pt>
                <c:pt idx="1">
                  <c:v>Voiture 
- de 5ans</c:v>
                </c:pt>
                <c:pt idx="2">
                  <c:v>Voiture
5- 10 ans</c:v>
                </c:pt>
                <c:pt idx="3">
                  <c:v>Voiture
+ 10 ans</c:v>
                </c:pt>
                <c:pt idx="4">
                  <c:v>VN</c:v>
                </c:pt>
                <c:pt idx="5">
                  <c:v>VO</c:v>
                </c:pt>
              </c:strCache>
            </c:strRef>
          </c:cat>
          <c:val>
            <c:numRef>
              <c:f>Feuil1!$B$3:$G$3</c:f>
              <c:numCache>
                <c:formatCode>0</c:formatCode>
                <c:ptCount val="6"/>
                <c:pt idx="0">
                  <c:v>38</c:v>
                </c:pt>
                <c:pt idx="1">
                  <c:v>44</c:v>
                </c:pt>
                <c:pt idx="2">
                  <c:v>39</c:v>
                </c:pt>
                <c:pt idx="3">
                  <c:v>32</c:v>
                </c:pt>
                <c:pt idx="4">
                  <c:v>43</c:v>
                </c:pt>
                <c:pt idx="5">
                  <c:v>34</c:v>
                </c:pt>
              </c:numCache>
            </c:numRef>
          </c:val>
        </c:ser>
        <c:ser>
          <c:idx val="2"/>
          <c:order val="2"/>
          <c:tx>
            <c:strRef>
              <c:f>Feuil1!$A$4</c:f>
              <c:strCache>
                <c:ptCount val="1"/>
                <c:pt idx="0">
                  <c:v>2 fois</c:v>
                </c:pt>
              </c:strCache>
            </c:strRef>
          </c:tx>
          <c:spPr>
            <a:solidFill>
              <a:schemeClr val="accent4">
                <a:lumMod val="75000"/>
              </a:schemeClr>
            </a:solidFill>
            <a:ln>
              <a:solidFill>
                <a:schemeClr val="bg1"/>
              </a:solid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Ensemble</c:v>
                </c:pt>
                <c:pt idx="1">
                  <c:v>Voiture 
- de 5ans</c:v>
                </c:pt>
                <c:pt idx="2">
                  <c:v>Voiture
5- 10 ans</c:v>
                </c:pt>
                <c:pt idx="3">
                  <c:v>Voiture
+ 10 ans</c:v>
                </c:pt>
                <c:pt idx="4">
                  <c:v>VN</c:v>
                </c:pt>
                <c:pt idx="5">
                  <c:v>VO</c:v>
                </c:pt>
              </c:strCache>
            </c:strRef>
          </c:cat>
          <c:val>
            <c:numRef>
              <c:f>Feuil1!$B$4:$G$4</c:f>
              <c:numCache>
                <c:formatCode>0</c:formatCode>
                <c:ptCount val="6"/>
                <c:pt idx="0">
                  <c:v>18</c:v>
                </c:pt>
                <c:pt idx="1">
                  <c:v>14</c:v>
                </c:pt>
                <c:pt idx="2">
                  <c:v>20</c:v>
                </c:pt>
                <c:pt idx="3">
                  <c:v>20</c:v>
                </c:pt>
                <c:pt idx="4">
                  <c:v>16</c:v>
                </c:pt>
                <c:pt idx="5">
                  <c:v>20</c:v>
                </c:pt>
              </c:numCache>
            </c:numRef>
          </c:val>
        </c:ser>
        <c:ser>
          <c:idx val="3"/>
          <c:order val="3"/>
          <c:tx>
            <c:strRef>
              <c:f>Feuil1!$A$5</c:f>
              <c:strCache>
                <c:ptCount val="1"/>
                <c:pt idx="0">
                  <c:v>3 fois et +</c:v>
                </c:pt>
              </c:strCache>
            </c:strRef>
          </c:tx>
          <c:spPr>
            <a:solidFill>
              <a:schemeClr val="accent4">
                <a:lumMod val="50000"/>
              </a:schemeClr>
            </a:solidFill>
            <a:ln>
              <a:solidFill>
                <a:schemeClr val="bg1"/>
              </a:solid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Ensemble</c:v>
                </c:pt>
                <c:pt idx="1">
                  <c:v>Voiture 
- de 5ans</c:v>
                </c:pt>
                <c:pt idx="2">
                  <c:v>Voiture
5- 10 ans</c:v>
                </c:pt>
                <c:pt idx="3">
                  <c:v>Voiture
+ 10 ans</c:v>
                </c:pt>
                <c:pt idx="4">
                  <c:v>VN</c:v>
                </c:pt>
                <c:pt idx="5">
                  <c:v>VO</c:v>
                </c:pt>
              </c:strCache>
            </c:strRef>
          </c:cat>
          <c:val>
            <c:numRef>
              <c:f>Feuil1!$B$5:$G$5</c:f>
              <c:numCache>
                <c:formatCode>0</c:formatCode>
                <c:ptCount val="6"/>
                <c:pt idx="0">
                  <c:v>12</c:v>
                </c:pt>
                <c:pt idx="1">
                  <c:v>7</c:v>
                </c:pt>
                <c:pt idx="2">
                  <c:v>15</c:v>
                </c:pt>
                <c:pt idx="3">
                  <c:v>15</c:v>
                </c:pt>
                <c:pt idx="4">
                  <c:v>11</c:v>
                </c:pt>
                <c:pt idx="5">
                  <c:v>13</c:v>
                </c:pt>
              </c:numCache>
            </c:numRef>
          </c:val>
        </c:ser>
        <c:dLbls>
          <c:showLegendKey val="0"/>
          <c:showVal val="0"/>
          <c:showCatName val="0"/>
          <c:showSerName val="0"/>
          <c:showPercent val="0"/>
          <c:showBubbleSize val="0"/>
        </c:dLbls>
        <c:gapWidth val="78"/>
        <c:overlap val="100"/>
        <c:axId val="350504832"/>
        <c:axId val="350506368"/>
      </c:barChart>
      <c:catAx>
        <c:axId val="350504832"/>
        <c:scaling>
          <c:orientation val="minMax"/>
        </c:scaling>
        <c:delete val="1"/>
        <c:axPos val="b"/>
        <c:majorTickMark val="out"/>
        <c:minorTickMark val="none"/>
        <c:tickLblPos val="nextTo"/>
        <c:crossAx val="350506368"/>
        <c:crosses val="autoZero"/>
        <c:auto val="1"/>
        <c:lblAlgn val="ctr"/>
        <c:lblOffset val="100"/>
        <c:noMultiLvlLbl val="0"/>
      </c:catAx>
      <c:valAx>
        <c:axId val="350506368"/>
        <c:scaling>
          <c:orientation val="minMax"/>
        </c:scaling>
        <c:delete val="1"/>
        <c:axPos val="l"/>
        <c:numFmt formatCode="0%" sourceLinked="1"/>
        <c:majorTickMark val="out"/>
        <c:minorTickMark val="none"/>
        <c:tickLblPos val="nextTo"/>
        <c:crossAx val="350504832"/>
        <c:crosses val="autoZero"/>
        <c:crossBetween val="between"/>
      </c:valAx>
    </c:plotArea>
    <c:legend>
      <c:legendPos val="l"/>
      <c:layout>
        <c:manualLayout>
          <c:xMode val="edge"/>
          <c:yMode val="edge"/>
          <c:x val="3.0045088166437629E-2"/>
          <c:y val="9.9595630900325735E-2"/>
          <c:w val="0.15484386708844036"/>
          <c:h val="0.73001886401326688"/>
        </c:manualLayout>
      </c:layout>
      <c:overlay val="0"/>
      <c:txPr>
        <a:bodyPr/>
        <a:lstStyle/>
        <a:p>
          <a:pPr>
            <a:defRPr sz="11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959421433601508"/>
          <c:y val="0.16864101329557493"/>
          <c:w val="0.61182229467270799"/>
          <c:h val="0.72402548162158908"/>
        </c:manualLayout>
      </c:layout>
      <c:barChart>
        <c:barDir val="col"/>
        <c:grouping val="percentStacked"/>
        <c:varyColors val="0"/>
        <c:ser>
          <c:idx val="1"/>
          <c:order val="0"/>
          <c:tx>
            <c:strRef>
              <c:f>Feuil1!$A$2</c:f>
              <c:strCache>
                <c:ptCount val="1"/>
                <c:pt idx="0">
                  <c:v>100 € et -</c:v>
                </c:pt>
              </c:strCache>
            </c:strRef>
          </c:tx>
          <c:spPr>
            <a:solidFill>
              <a:schemeClr val="bg1">
                <a:lumMod val="50000"/>
              </a:schemeClr>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Ensemble</c:v>
                </c:pt>
                <c:pt idx="1">
                  <c:v>Voiture
- 5 ans</c:v>
                </c:pt>
                <c:pt idx="2">
                  <c:v>Voiture
5-10 ans</c:v>
                </c:pt>
                <c:pt idx="3">
                  <c:v>Voiture
+ 10 ans</c:v>
                </c:pt>
              </c:strCache>
            </c:strRef>
          </c:cat>
          <c:val>
            <c:numRef>
              <c:f>Feuil1!$B$2:$E$2</c:f>
              <c:numCache>
                <c:formatCode>0</c:formatCode>
                <c:ptCount val="4"/>
                <c:pt idx="0">
                  <c:v>9</c:v>
                </c:pt>
                <c:pt idx="1">
                  <c:v>9</c:v>
                </c:pt>
                <c:pt idx="2">
                  <c:v>7</c:v>
                </c:pt>
                <c:pt idx="3">
                  <c:v>11</c:v>
                </c:pt>
              </c:numCache>
            </c:numRef>
          </c:val>
        </c:ser>
        <c:ser>
          <c:idx val="2"/>
          <c:order val="1"/>
          <c:tx>
            <c:strRef>
              <c:f>Feuil1!$A$3</c:f>
              <c:strCache>
                <c:ptCount val="1"/>
                <c:pt idx="0">
                  <c:v>101 à 200 €</c:v>
                </c:pt>
              </c:strCache>
            </c:strRef>
          </c:tx>
          <c:spPr>
            <a:solidFill>
              <a:schemeClr val="bg1">
                <a:lumMod val="85000"/>
              </a:schemeClr>
            </a:solidFill>
            <a:ln>
              <a:solidFill>
                <a:schemeClr val="bg1"/>
              </a:solidFill>
            </a:ln>
          </c:spPr>
          <c:invertIfNegative val="0"/>
          <c:dLbls>
            <c:txPr>
              <a:bodyPr/>
              <a:lstStyle/>
              <a:p>
                <a:pPr>
                  <a:defRPr sz="900" b="1">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Ensemble</c:v>
                </c:pt>
                <c:pt idx="1">
                  <c:v>Voiture
- 5 ans</c:v>
                </c:pt>
                <c:pt idx="2">
                  <c:v>Voiture
5-10 ans</c:v>
                </c:pt>
                <c:pt idx="3">
                  <c:v>Voiture
+ 10 ans</c:v>
                </c:pt>
              </c:strCache>
            </c:strRef>
          </c:cat>
          <c:val>
            <c:numRef>
              <c:f>Feuil1!$B$3:$E$3</c:f>
              <c:numCache>
                <c:formatCode>0</c:formatCode>
                <c:ptCount val="4"/>
                <c:pt idx="0">
                  <c:v>20</c:v>
                </c:pt>
                <c:pt idx="1">
                  <c:v>25</c:v>
                </c:pt>
                <c:pt idx="2">
                  <c:v>17</c:v>
                </c:pt>
                <c:pt idx="3">
                  <c:v>18</c:v>
                </c:pt>
              </c:numCache>
            </c:numRef>
          </c:val>
        </c:ser>
        <c:ser>
          <c:idx val="3"/>
          <c:order val="2"/>
          <c:tx>
            <c:strRef>
              <c:f>Feuil1!$A$4</c:f>
              <c:strCache>
                <c:ptCount val="1"/>
                <c:pt idx="0">
                  <c:v>201 à 300 €</c:v>
                </c:pt>
              </c:strCache>
            </c:strRef>
          </c:tx>
          <c:spPr>
            <a:solidFill>
              <a:schemeClr val="accent2">
                <a:lumMod val="60000"/>
                <a:lumOff val="40000"/>
              </a:schemeClr>
            </a:solidFill>
            <a:ln>
              <a:solidFill>
                <a:schemeClr val="bg1"/>
              </a:solidFill>
            </a:ln>
          </c:spPr>
          <c:invertIfNegative val="0"/>
          <c:dLbls>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Ensemble</c:v>
                </c:pt>
                <c:pt idx="1">
                  <c:v>Voiture
- 5 ans</c:v>
                </c:pt>
                <c:pt idx="2">
                  <c:v>Voiture
5-10 ans</c:v>
                </c:pt>
                <c:pt idx="3">
                  <c:v>Voiture
+ 10 ans</c:v>
                </c:pt>
              </c:strCache>
            </c:strRef>
          </c:cat>
          <c:val>
            <c:numRef>
              <c:f>Feuil1!$B$4:$E$4</c:f>
              <c:numCache>
                <c:formatCode>0</c:formatCode>
                <c:ptCount val="4"/>
                <c:pt idx="0">
                  <c:v>18</c:v>
                </c:pt>
                <c:pt idx="1">
                  <c:v>22</c:v>
                </c:pt>
                <c:pt idx="2">
                  <c:v>17</c:v>
                </c:pt>
                <c:pt idx="3">
                  <c:v>17</c:v>
                </c:pt>
              </c:numCache>
            </c:numRef>
          </c:val>
        </c:ser>
        <c:ser>
          <c:idx val="0"/>
          <c:order val="3"/>
          <c:tx>
            <c:strRef>
              <c:f>Feuil1!$A$5</c:f>
              <c:strCache>
                <c:ptCount val="1"/>
                <c:pt idx="0">
                  <c:v>301 à 500 €</c:v>
                </c:pt>
              </c:strCache>
            </c:strRef>
          </c:tx>
          <c:spPr>
            <a:solidFill>
              <a:schemeClr val="accent3">
                <a:lumMod val="60000"/>
                <a:lumOff val="40000"/>
              </a:schemeClr>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Ensemble</c:v>
                </c:pt>
                <c:pt idx="1">
                  <c:v>Voiture
- 5 ans</c:v>
                </c:pt>
                <c:pt idx="2">
                  <c:v>Voiture
5-10 ans</c:v>
                </c:pt>
                <c:pt idx="3">
                  <c:v>Voiture
+ 10 ans</c:v>
                </c:pt>
              </c:strCache>
            </c:strRef>
          </c:cat>
          <c:val>
            <c:numRef>
              <c:f>Feuil1!$B$5:$E$5</c:f>
              <c:numCache>
                <c:formatCode>0</c:formatCode>
                <c:ptCount val="4"/>
                <c:pt idx="0">
                  <c:v>22</c:v>
                </c:pt>
                <c:pt idx="1">
                  <c:v>22</c:v>
                </c:pt>
                <c:pt idx="2">
                  <c:v>21</c:v>
                </c:pt>
                <c:pt idx="3">
                  <c:v>21</c:v>
                </c:pt>
              </c:numCache>
            </c:numRef>
          </c:val>
        </c:ser>
        <c:ser>
          <c:idx val="4"/>
          <c:order val="4"/>
          <c:tx>
            <c:strRef>
              <c:f>Feuil1!$A$6</c:f>
              <c:strCache>
                <c:ptCount val="1"/>
                <c:pt idx="0">
                  <c:v>501 à 1 000 €</c:v>
                </c:pt>
              </c:strCache>
            </c:strRef>
          </c:tx>
          <c:spPr>
            <a:solidFill>
              <a:schemeClr val="accent3"/>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Ensemble</c:v>
                </c:pt>
                <c:pt idx="1">
                  <c:v>Voiture
- 5 ans</c:v>
                </c:pt>
                <c:pt idx="2">
                  <c:v>Voiture
5-10 ans</c:v>
                </c:pt>
                <c:pt idx="3">
                  <c:v>Voiture
+ 10 ans</c:v>
                </c:pt>
              </c:strCache>
            </c:strRef>
          </c:cat>
          <c:val>
            <c:numRef>
              <c:f>Feuil1!$B$6:$E$6</c:f>
              <c:numCache>
                <c:formatCode>0</c:formatCode>
                <c:ptCount val="4"/>
                <c:pt idx="0">
                  <c:v>22</c:v>
                </c:pt>
                <c:pt idx="1">
                  <c:v>17</c:v>
                </c:pt>
                <c:pt idx="2">
                  <c:v>26</c:v>
                </c:pt>
                <c:pt idx="3">
                  <c:v>23</c:v>
                </c:pt>
              </c:numCache>
            </c:numRef>
          </c:val>
        </c:ser>
        <c:ser>
          <c:idx val="6"/>
          <c:order val="5"/>
          <c:tx>
            <c:strRef>
              <c:f>Feuil1!$A$7</c:f>
              <c:strCache>
                <c:ptCount val="1"/>
                <c:pt idx="0">
                  <c:v>1 001 et +</c:v>
                </c:pt>
              </c:strCache>
            </c:strRef>
          </c:tx>
          <c:spPr>
            <a:solidFill>
              <a:schemeClr val="accent1"/>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Feuil1!$B$1:$E$1</c:f>
              <c:strCache>
                <c:ptCount val="4"/>
                <c:pt idx="0">
                  <c:v>Ensemble</c:v>
                </c:pt>
                <c:pt idx="1">
                  <c:v>Voiture
- 5 ans</c:v>
                </c:pt>
                <c:pt idx="2">
                  <c:v>Voiture
5-10 ans</c:v>
                </c:pt>
                <c:pt idx="3">
                  <c:v>Voiture
+ 10 ans</c:v>
                </c:pt>
              </c:strCache>
            </c:strRef>
          </c:cat>
          <c:val>
            <c:numRef>
              <c:f>Feuil1!$B$7:$E$7</c:f>
              <c:numCache>
                <c:formatCode>0</c:formatCode>
                <c:ptCount val="4"/>
                <c:pt idx="0">
                  <c:v>9</c:v>
                </c:pt>
                <c:pt idx="1">
                  <c:v>5</c:v>
                </c:pt>
                <c:pt idx="2">
                  <c:v>12</c:v>
                </c:pt>
                <c:pt idx="3">
                  <c:v>10</c:v>
                </c:pt>
              </c:numCache>
            </c:numRef>
          </c:val>
        </c:ser>
        <c:dLbls>
          <c:showLegendKey val="0"/>
          <c:showVal val="0"/>
          <c:showCatName val="0"/>
          <c:showSerName val="0"/>
          <c:showPercent val="0"/>
          <c:showBubbleSize val="0"/>
        </c:dLbls>
        <c:gapWidth val="53"/>
        <c:overlap val="100"/>
        <c:axId val="349332608"/>
        <c:axId val="349334144"/>
      </c:barChart>
      <c:catAx>
        <c:axId val="349332608"/>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349334144"/>
        <c:crosses val="autoZero"/>
        <c:auto val="1"/>
        <c:lblAlgn val="ctr"/>
        <c:lblOffset val="100"/>
        <c:noMultiLvlLbl val="0"/>
      </c:catAx>
      <c:valAx>
        <c:axId val="349334144"/>
        <c:scaling>
          <c:orientation val="minMax"/>
          <c:max val="1"/>
        </c:scaling>
        <c:delete val="1"/>
        <c:axPos val="l"/>
        <c:numFmt formatCode="0%" sourceLinked="1"/>
        <c:majorTickMark val="out"/>
        <c:minorTickMark val="none"/>
        <c:tickLblPos val="nextTo"/>
        <c:crossAx val="349332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513031265929172E-2"/>
          <c:y val="0.16219461766772639"/>
          <c:w val="0.84772503594341553"/>
          <c:h val="0.66527231980492507"/>
        </c:manualLayout>
      </c:layout>
      <c:barChart>
        <c:barDir val="col"/>
        <c:grouping val="percentStacked"/>
        <c:varyColors val="0"/>
        <c:ser>
          <c:idx val="1"/>
          <c:order val="0"/>
          <c:tx>
            <c:strRef>
              <c:f>Feuil1!$A$2</c:f>
              <c:strCache>
                <c:ptCount val="1"/>
                <c:pt idx="0">
                  <c:v>100 € et -</c:v>
                </c:pt>
              </c:strCache>
            </c:strRef>
          </c:tx>
          <c:spPr>
            <a:solidFill>
              <a:schemeClr val="bg1">
                <a:lumMod val="50000"/>
              </a:schemeClr>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VN</c:v>
                </c:pt>
                <c:pt idx="1">
                  <c:v>VO</c:v>
                </c:pt>
              </c:strCache>
            </c:strRef>
          </c:cat>
          <c:val>
            <c:numRef>
              <c:f>Feuil1!$B$2:$C$2</c:f>
              <c:numCache>
                <c:formatCode>0</c:formatCode>
                <c:ptCount val="2"/>
                <c:pt idx="0">
                  <c:v>9</c:v>
                </c:pt>
                <c:pt idx="1">
                  <c:v>9</c:v>
                </c:pt>
              </c:numCache>
            </c:numRef>
          </c:val>
        </c:ser>
        <c:ser>
          <c:idx val="2"/>
          <c:order val="1"/>
          <c:tx>
            <c:strRef>
              <c:f>Feuil1!$A$3</c:f>
              <c:strCache>
                <c:ptCount val="1"/>
                <c:pt idx="0">
                  <c:v>101 à 200 €</c:v>
                </c:pt>
              </c:strCache>
            </c:strRef>
          </c:tx>
          <c:spPr>
            <a:solidFill>
              <a:schemeClr val="bg1">
                <a:lumMod val="85000"/>
              </a:schemeClr>
            </a:solidFill>
            <a:ln>
              <a:solidFill>
                <a:schemeClr val="bg1"/>
              </a:solidFill>
            </a:ln>
          </c:spPr>
          <c:invertIfNegative val="0"/>
          <c:dLbls>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VN</c:v>
                </c:pt>
                <c:pt idx="1">
                  <c:v>VO</c:v>
                </c:pt>
              </c:strCache>
            </c:strRef>
          </c:cat>
          <c:val>
            <c:numRef>
              <c:f>Feuil1!$B$3:$C$3</c:f>
              <c:numCache>
                <c:formatCode>0</c:formatCode>
                <c:ptCount val="2"/>
                <c:pt idx="0">
                  <c:v>21</c:v>
                </c:pt>
                <c:pt idx="1">
                  <c:v>19</c:v>
                </c:pt>
              </c:numCache>
            </c:numRef>
          </c:val>
        </c:ser>
        <c:ser>
          <c:idx val="3"/>
          <c:order val="2"/>
          <c:tx>
            <c:strRef>
              <c:f>Feuil1!$A$4</c:f>
              <c:strCache>
                <c:ptCount val="1"/>
                <c:pt idx="0">
                  <c:v>201 à 300 €</c:v>
                </c:pt>
              </c:strCache>
            </c:strRef>
          </c:tx>
          <c:spPr>
            <a:solidFill>
              <a:schemeClr val="accent2">
                <a:lumMod val="60000"/>
                <a:lumOff val="40000"/>
              </a:schemeClr>
            </a:solidFill>
            <a:ln>
              <a:solidFill>
                <a:schemeClr val="bg1"/>
              </a:solidFill>
            </a:ln>
          </c:spPr>
          <c:invertIfNegative val="0"/>
          <c:dLbls>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VN</c:v>
                </c:pt>
                <c:pt idx="1">
                  <c:v>VO</c:v>
                </c:pt>
              </c:strCache>
            </c:strRef>
          </c:cat>
          <c:val>
            <c:numRef>
              <c:f>Feuil1!$B$4:$C$4</c:f>
              <c:numCache>
                <c:formatCode>0</c:formatCode>
                <c:ptCount val="2"/>
                <c:pt idx="0">
                  <c:v>20</c:v>
                </c:pt>
                <c:pt idx="1">
                  <c:v>17</c:v>
                </c:pt>
              </c:numCache>
            </c:numRef>
          </c:val>
        </c:ser>
        <c:ser>
          <c:idx val="0"/>
          <c:order val="3"/>
          <c:tx>
            <c:strRef>
              <c:f>Feuil1!$A$5</c:f>
              <c:strCache>
                <c:ptCount val="1"/>
                <c:pt idx="0">
                  <c:v>301 à 500 €</c:v>
                </c:pt>
              </c:strCache>
            </c:strRef>
          </c:tx>
          <c:spPr>
            <a:solidFill>
              <a:schemeClr val="accent3">
                <a:lumMod val="60000"/>
                <a:lumOff val="40000"/>
              </a:schemeClr>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VN</c:v>
                </c:pt>
                <c:pt idx="1">
                  <c:v>VO</c:v>
                </c:pt>
              </c:strCache>
            </c:strRef>
          </c:cat>
          <c:val>
            <c:numRef>
              <c:f>Feuil1!$B$5:$C$5</c:f>
              <c:numCache>
                <c:formatCode>0</c:formatCode>
                <c:ptCount val="2"/>
                <c:pt idx="0">
                  <c:v>22</c:v>
                </c:pt>
                <c:pt idx="1">
                  <c:v>21</c:v>
                </c:pt>
              </c:numCache>
            </c:numRef>
          </c:val>
        </c:ser>
        <c:ser>
          <c:idx val="4"/>
          <c:order val="4"/>
          <c:tx>
            <c:strRef>
              <c:f>Feuil1!$A$6</c:f>
              <c:strCache>
                <c:ptCount val="1"/>
                <c:pt idx="0">
                  <c:v>501 à 1 000 €</c:v>
                </c:pt>
              </c:strCache>
            </c:strRef>
          </c:tx>
          <c:spPr>
            <a:solidFill>
              <a:schemeClr val="accent3"/>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VN</c:v>
                </c:pt>
                <c:pt idx="1">
                  <c:v>VO</c:v>
                </c:pt>
              </c:strCache>
            </c:strRef>
          </c:cat>
          <c:val>
            <c:numRef>
              <c:f>Feuil1!$B$6:$C$6</c:f>
              <c:numCache>
                <c:formatCode>0</c:formatCode>
                <c:ptCount val="2"/>
                <c:pt idx="0">
                  <c:v>21</c:v>
                </c:pt>
                <c:pt idx="1">
                  <c:v>23</c:v>
                </c:pt>
              </c:numCache>
            </c:numRef>
          </c:val>
        </c:ser>
        <c:ser>
          <c:idx val="6"/>
          <c:order val="5"/>
          <c:tx>
            <c:strRef>
              <c:f>Feuil1!$A$7</c:f>
              <c:strCache>
                <c:ptCount val="1"/>
                <c:pt idx="0">
                  <c:v>1 001 et +</c:v>
                </c:pt>
              </c:strCache>
            </c:strRef>
          </c:tx>
          <c:spPr>
            <a:solidFill>
              <a:schemeClr val="accent1"/>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Feuil1!$B$1:$C$1</c:f>
              <c:strCache>
                <c:ptCount val="2"/>
                <c:pt idx="0">
                  <c:v>VN</c:v>
                </c:pt>
                <c:pt idx="1">
                  <c:v>VO</c:v>
                </c:pt>
              </c:strCache>
            </c:strRef>
          </c:cat>
          <c:val>
            <c:numRef>
              <c:f>Feuil1!$B$7:$C$7</c:f>
              <c:numCache>
                <c:formatCode>0</c:formatCode>
                <c:ptCount val="2"/>
                <c:pt idx="0">
                  <c:v>7</c:v>
                </c:pt>
                <c:pt idx="1">
                  <c:v>11</c:v>
                </c:pt>
              </c:numCache>
            </c:numRef>
          </c:val>
        </c:ser>
        <c:dLbls>
          <c:showLegendKey val="0"/>
          <c:showVal val="0"/>
          <c:showCatName val="0"/>
          <c:showSerName val="0"/>
          <c:showPercent val="0"/>
          <c:showBubbleSize val="0"/>
        </c:dLbls>
        <c:gapWidth val="83"/>
        <c:overlap val="100"/>
        <c:axId val="349954816"/>
        <c:axId val="349956352"/>
      </c:barChart>
      <c:catAx>
        <c:axId val="349954816"/>
        <c:scaling>
          <c:orientation val="minMax"/>
        </c:scaling>
        <c:delete val="0"/>
        <c:axPos val="b"/>
        <c:majorTickMark val="out"/>
        <c:minorTickMark val="none"/>
        <c:tickLblPos val="nextTo"/>
        <c:spPr>
          <a:ln>
            <a:noFill/>
          </a:ln>
        </c:spPr>
        <c:txPr>
          <a:bodyPr/>
          <a:lstStyle/>
          <a:p>
            <a:pPr>
              <a:defRPr sz="1050">
                <a:latin typeface="Arial" panose="020B0604020202020204" pitchFamily="34" charset="0"/>
                <a:cs typeface="Arial" panose="020B0604020202020204" pitchFamily="34" charset="0"/>
              </a:defRPr>
            </a:pPr>
            <a:endParaRPr lang="en-US"/>
          </a:p>
        </c:txPr>
        <c:crossAx val="349956352"/>
        <c:crosses val="autoZero"/>
        <c:auto val="1"/>
        <c:lblAlgn val="ctr"/>
        <c:lblOffset val="100"/>
        <c:noMultiLvlLbl val="0"/>
      </c:catAx>
      <c:valAx>
        <c:axId val="349956352"/>
        <c:scaling>
          <c:orientation val="minMax"/>
          <c:max val="1"/>
        </c:scaling>
        <c:delete val="1"/>
        <c:axPos val="l"/>
        <c:numFmt formatCode="0%" sourceLinked="1"/>
        <c:majorTickMark val="out"/>
        <c:minorTickMark val="none"/>
        <c:tickLblPos val="nextTo"/>
        <c:crossAx val="349954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52010477390104E-3"/>
          <c:y val="4.1613755459075863E-2"/>
          <c:w val="0.89674891938582102"/>
          <c:h val="0.8136961649368919"/>
        </c:manualLayout>
      </c:layout>
      <c:barChart>
        <c:barDir val="col"/>
        <c:grouping val="percentStacked"/>
        <c:varyColors val="0"/>
        <c:ser>
          <c:idx val="1"/>
          <c:order val="0"/>
          <c:tx>
            <c:strRef>
              <c:f>Feuil1!$A$2</c:f>
              <c:strCache>
                <c:ptCount val="1"/>
                <c:pt idx="0">
                  <c:v>100 € et -</c:v>
                </c:pt>
              </c:strCache>
            </c:strRef>
          </c:tx>
          <c:spPr>
            <a:solidFill>
              <a:schemeClr val="bg1">
                <a:lumMod val="50000"/>
              </a:schemeClr>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Voiture unique</c:v>
                </c:pt>
                <c:pt idx="1">
                  <c:v>Voiture principale</c:v>
                </c:pt>
                <c:pt idx="2">
                  <c:v>Voitures secondaires</c:v>
                </c:pt>
              </c:strCache>
            </c:strRef>
          </c:cat>
          <c:val>
            <c:numRef>
              <c:f>Feuil1!$B$2:$D$2</c:f>
              <c:numCache>
                <c:formatCode>0</c:formatCode>
                <c:ptCount val="3"/>
                <c:pt idx="0">
                  <c:v>7</c:v>
                </c:pt>
                <c:pt idx="1">
                  <c:v>7</c:v>
                </c:pt>
                <c:pt idx="2">
                  <c:v>14</c:v>
                </c:pt>
              </c:numCache>
            </c:numRef>
          </c:val>
        </c:ser>
        <c:ser>
          <c:idx val="2"/>
          <c:order val="1"/>
          <c:tx>
            <c:strRef>
              <c:f>Feuil1!$A$3</c:f>
              <c:strCache>
                <c:ptCount val="1"/>
                <c:pt idx="0">
                  <c:v>101 à 200 €</c:v>
                </c:pt>
              </c:strCache>
            </c:strRef>
          </c:tx>
          <c:spPr>
            <a:solidFill>
              <a:schemeClr val="bg1">
                <a:lumMod val="85000"/>
              </a:schemeClr>
            </a:solidFill>
            <a:ln>
              <a:solidFill>
                <a:schemeClr val="bg1"/>
              </a:solidFill>
            </a:ln>
          </c:spPr>
          <c:invertIfNegative val="0"/>
          <c:dLbls>
            <c:txPr>
              <a:bodyPr/>
              <a:lstStyle/>
              <a:p>
                <a:pPr>
                  <a:defRPr sz="900" b="1">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Voiture unique</c:v>
                </c:pt>
                <c:pt idx="1">
                  <c:v>Voiture principale</c:v>
                </c:pt>
                <c:pt idx="2">
                  <c:v>Voitures secondaires</c:v>
                </c:pt>
              </c:strCache>
            </c:strRef>
          </c:cat>
          <c:val>
            <c:numRef>
              <c:f>Feuil1!$B$3:$D$3</c:f>
              <c:numCache>
                <c:formatCode>0</c:formatCode>
                <c:ptCount val="3"/>
                <c:pt idx="0">
                  <c:v>18</c:v>
                </c:pt>
                <c:pt idx="1">
                  <c:v>18</c:v>
                </c:pt>
                <c:pt idx="2">
                  <c:v>23</c:v>
                </c:pt>
              </c:numCache>
            </c:numRef>
          </c:val>
        </c:ser>
        <c:ser>
          <c:idx val="3"/>
          <c:order val="2"/>
          <c:tx>
            <c:strRef>
              <c:f>Feuil1!$A$4</c:f>
              <c:strCache>
                <c:ptCount val="1"/>
                <c:pt idx="0">
                  <c:v>201 à 300 €</c:v>
                </c:pt>
              </c:strCache>
            </c:strRef>
          </c:tx>
          <c:spPr>
            <a:solidFill>
              <a:schemeClr val="accent2">
                <a:lumMod val="60000"/>
                <a:lumOff val="40000"/>
              </a:schemeClr>
            </a:solidFill>
            <a:ln>
              <a:solidFill>
                <a:schemeClr val="bg1"/>
              </a:solidFill>
            </a:ln>
          </c:spPr>
          <c:invertIfNegative val="0"/>
          <c:dLbls>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Voiture unique</c:v>
                </c:pt>
                <c:pt idx="1">
                  <c:v>Voiture principale</c:v>
                </c:pt>
                <c:pt idx="2">
                  <c:v>Voitures secondaires</c:v>
                </c:pt>
              </c:strCache>
            </c:strRef>
          </c:cat>
          <c:val>
            <c:numRef>
              <c:f>Feuil1!$B$4:$D$4</c:f>
              <c:numCache>
                <c:formatCode>0</c:formatCode>
                <c:ptCount val="3"/>
                <c:pt idx="0">
                  <c:v>18</c:v>
                </c:pt>
                <c:pt idx="1">
                  <c:v>17</c:v>
                </c:pt>
                <c:pt idx="2">
                  <c:v>18</c:v>
                </c:pt>
              </c:numCache>
            </c:numRef>
          </c:val>
        </c:ser>
        <c:ser>
          <c:idx val="0"/>
          <c:order val="3"/>
          <c:tx>
            <c:strRef>
              <c:f>Feuil1!$A$5</c:f>
              <c:strCache>
                <c:ptCount val="1"/>
                <c:pt idx="0">
                  <c:v>301 à 500 €</c:v>
                </c:pt>
              </c:strCache>
            </c:strRef>
          </c:tx>
          <c:spPr>
            <a:solidFill>
              <a:schemeClr val="accent3">
                <a:lumMod val="60000"/>
                <a:lumOff val="40000"/>
              </a:schemeClr>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Voiture unique</c:v>
                </c:pt>
                <c:pt idx="1">
                  <c:v>Voiture principale</c:v>
                </c:pt>
                <c:pt idx="2">
                  <c:v>Voitures secondaires</c:v>
                </c:pt>
              </c:strCache>
            </c:strRef>
          </c:cat>
          <c:val>
            <c:numRef>
              <c:f>Feuil1!$B$5:$D$5</c:f>
              <c:numCache>
                <c:formatCode>0</c:formatCode>
                <c:ptCount val="3"/>
                <c:pt idx="0">
                  <c:v>23</c:v>
                </c:pt>
                <c:pt idx="1">
                  <c:v>22</c:v>
                </c:pt>
                <c:pt idx="2">
                  <c:v>20</c:v>
                </c:pt>
              </c:numCache>
            </c:numRef>
          </c:val>
        </c:ser>
        <c:ser>
          <c:idx val="4"/>
          <c:order val="4"/>
          <c:tx>
            <c:strRef>
              <c:f>Feuil1!$A$6</c:f>
              <c:strCache>
                <c:ptCount val="1"/>
                <c:pt idx="0">
                  <c:v>501 à 1 000 €</c:v>
                </c:pt>
              </c:strCache>
            </c:strRef>
          </c:tx>
          <c:spPr>
            <a:solidFill>
              <a:schemeClr val="accent3"/>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Voiture unique</c:v>
                </c:pt>
                <c:pt idx="1">
                  <c:v>Voiture principale</c:v>
                </c:pt>
                <c:pt idx="2">
                  <c:v>Voitures secondaires</c:v>
                </c:pt>
              </c:strCache>
            </c:strRef>
          </c:cat>
          <c:val>
            <c:numRef>
              <c:f>Feuil1!$B$6:$D$6</c:f>
              <c:numCache>
                <c:formatCode>0</c:formatCode>
                <c:ptCount val="3"/>
                <c:pt idx="0">
                  <c:v>24</c:v>
                </c:pt>
                <c:pt idx="1">
                  <c:v>26</c:v>
                </c:pt>
                <c:pt idx="2">
                  <c:v>18</c:v>
                </c:pt>
              </c:numCache>
            </c:numRef>
          </c:val>
        </c:ser>
        <c:ser>
          <c:idx val="6"/>
          <c:order val="5"/>
          <c:tx>
            <c:strRef>
              <c:f>Feuil1!$A$7</c:f>
              <c:strCache>
                <c:ptCount val="1"/>
                <c:pt idx="0">
                  <c:v>1 001 et +</c:v>
                </c:pt>
              </c:strCache>
            </c:strRef>
          </c:tx>
          <c:spPr>
            <a:solidFill>
              <a:schemeClr val="accent1"/>
            </a:solidFill>
            <a:ln>
              <a:solidFill>
                <a:schemeClr val="bg1"/>
              </a:solidFill>
            </a:ln>
          </c:spPr>
          <c:invertIfNegative val="0"/>
          <c:dLbls>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Feuil1!$B$1:$D$1</c:f>
              <c:strCache>
                <c:ptCount val="3"/>
                <c:pt idx="0">
                  <c:v>Voiture unique</c:v>
                </c:pt>
                <c:pt idx="1">
                  <c:v>Voiture principale</c:v>
                </c:pt>
                <c:pt idx="2">
                  <c:v>Voitures secondaires</c:v>
                </c:pt>
              </c:strCache>
            </c:strRef>
          </c:cat>
          <c:val>
            <c:numRef>
              <c:f>Feuil1!$B$7:$D$7</c:f>
              <c:numCache>
                <c:formatCode>0</c:formatCode>
                <c:ptCount val="3"/>
                <c:pt idx="0">
                  <c:v>10</c:v>
                </c:pt>
                <c:pt idx="1">
                  <c:v>10</c:v>
                </c:pt>
                <c:pt idx="2">
                  <c:v>7</c:v>
                </c:pt>
              </c:numCache>
            </c:numRef>
          </c:val>
        </c:ser>
        <c:dLbls>
          <c:showLegendKey val="0"/>
          <c:showVal val="0"/>
          <c:showCatName val="0"/>
          <c:showSerName val="0"/>
          <c:showPercent val="0"/>
          <c:showBubbleSize val="0"/>
        </c:dLbls>
        <c:gapWidth val="62"/>
        <c:overlap val="100"/>
        <c:axId val="349429760"/>
        <c:axId val="349431296"/>
      </c:barChart>
      <c:catAx>
        <c:axId val="349429760"/>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349431296"/>
        <c:crosses val="autoZero"/>
        <c:auto val="1"/>
        <c:lblAlgn val="ctr"/>
        <c:lblOffset val="100"/>
        <c:noMultiLvlLbl val="0"/>
      </c:catAx>
      <c:valAx>
        <c:axId val="349431296"/>
        <c:scaling>
          <c:orientation val="minMax"/>
          <c:max val="1"/>
        </c:scaling>
        <c:delete val="1"/>
        <c:axPos val="l"/>
        <c:numFmt formatCode="0%" sourceLinked="1"/>
        <c:majorTickMark val="out"/>
        <c:minorTickMark val="none"/>
        <c:tickLblPos val="nextTo"/>
        <c:crossAx val="349429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5193897996357018"/>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72</c:v>
                </c:pt>
                <c:pt idx="1">
                  <c:v>69.7</c:v>
                </c:pt>
                <c:pt idx="2">
                  <c:v>74.099999999999994</c:v>
                </c:pt>
                <c:pt idx="3">
                  <c:v>68.8</c:v>
                </c:pt>
                <c:pt idx="4">
                  <c:v>79.7</c:v>
                </c:pt>
                <c:pt idx="5">
                  <c:v>82</c:v>
                </c:pt>
                <c:pt idx="6">
                  <c:v>84.9</c:v>
                </c:pt>
                <c:pt idx="7">
                  <c:v>82</c:v>
                </c:pt>
                <c:pt idx="8">
                  <c:v>84</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29.2</c:v>
                </c:pt>
                <c:pt idx="1">
                  <c:v>21.9</c:v>
                </c:pt>
                <c:pt idx="2">
                  <c:v>27.2</c:v>
                </c:pt>
                <c:pt idx="3">
                  <c:v>20.2</c:v>
                </c:pt>
                <c:pt idx="4">
                  <c:v>31</c:v>
                </c:pt>
                <c:pt idx="5">
                  <c:v>31</c:v>
                </c:pt>
                <c:pt idx="6">
                  <c:v>32.799999999999997</c:v>
                </c:pt>
                <c:pt idx="7">
                  <c:v>34</c:v>
                </c:pt>
                <c:pt idx="8">
                  <c:v>29</c:v>
                </c:pt>
              </c:numCache>
            </c:numRef>
          </c:val>
        </c:ser>
        <c:dLbls>
          <c:showLegendKey val="0"/>
          <c:showVal val="0"/>
          <c:showCatName val="0"/>
          <c:showSerName val="0"/>
          <c:showPercent val="0"/>
          <c:showBubbleSize val="0"/>
        </c:dLbls>
        <c:gapWidth val="63"/>
        <c:overlap val="100"/>
        <c:axId val="223104000"/>
        <c:axId val="223105792"/>
      </c:barChart>
      <c:catAx>
        <c:axId val="223104000"/>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223105792"/>
        <c:crosses val="autoZero"/>
        <c:auto val="1"/>
        <c:lblAlgn val="ctr"/>
        <c:lblOffset val="100"/>
        <c:noMultiLvlLbl val="0"/>
      </c:catAx>
      <c:valAx>
        <c:axId val="223105792"/>
        <c:scaling>
          <c:orientation val="minMax"/>
        </c:scaling>
        <c:delete val="1"/>
        <c:axPos val="l"/>
        <c:numFmt formatCode="0" sourceLinked="1"/>
        <c:majorTickMark val="out"/>
        <c:minorTickMark val="none"/>
        <c:tickLblPos val="nextTo"/>
        <c:crossAx val="223104000"/>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Réalisation du contrôle technique obligatoire dans un centre agréé au cours des 12 derniers mois</c:v>
                </c:pt>
              </c:strCache>
            </c:strRef>
          </c:tx>
          <c:spPr>
            <a:solidFill>
              <a:schemeClr val="accent6">
                <a:lumMod val="60000"/>
                <a:lumOff val="40000"/>
              </a:schemeClr>
            </a:solidFill>
            <a:ln w="57150">
              <a:solidFill>
                <a:schemeClr val="bg1"/>
              </a:solidFill>
            </a:ln>
            <a:effectLst/>
          </c:spPr>
          <c:dPt>
            <c:idx val="0"/>
            <c:bubble3D val="0"/>
            <c:spPr>
              <a:solidFill>
                <a:schemeClr val="accent5"/>
              </a:solidFill>
              <a:ln w="57150">
                <a:solidFill>
                  <a:schemeClr val="bg1"/>
                </a:solidFill>
              </a:ln>
              <a:effectLst/>
            </c:spPr>
          </c:dPt>
          <c:dPt>
            <c:idx val="1"/>
            <c:bubble3D val="0"/>
            <c:spPr>
              <a:solidFill>
                <a:schemeClr val="bg1">
                  <a:lumMod val="75000"/>
                </a:schemeClr>
              </a:solidFill>
              <a:ln w="57150">
                <a:solidFill>
                  <a:schemeClr val="bg1"/>
                </a:solidFill>
              </a:ln>
              <a:effectLst/>
            </c:spPr>
          </c:dPt>
          <c:dPt>
            <c:idx val="2"/>
            <c:bubble3D val="0"/>
          </c:dPt>
          <c:dPt>
            <c:idx val="3"/>
            <c:bubble3D val="0"/>
          </c:dPt>
          <c:dPt>
            <c:idx val="4"/>
            <c:bubble3D val="0"/>
          </c:dPt>
          <c:dPt>
            <c:idx val="5"/>
            <c:bubble3D val="0"/>
          </c:dPt>
          <c:cat>
            <c:strRef>
              <c:f>Feuil1!$A$2:$A$3</c:f>
              <c:strCache>
                <c:ptCount val="2"/>
                <c:pt idx="0">
                  <c:v>Oui</c:v>
                </c:pt>
                <c:pt idx="1">
                  <c:v>Non</c:v>
                </c:pt>
              </c:strCache>
            </c:strRef>
          </c:cat>
          <c:val>
            <c:numRef>
              <c:f>Feuil1!$B$2:$B$3</c:f>
              <c:numCache>
                <c:formatCode>0</c:formatCode>
                <c:ptCount val="2"/>
                <c:pt idx="0">
                  <c:v>47</c:v>
                </c:pt>
                <c:pt idx="1">
                  <c:v>53</c:v>
                </c:pt>
              </c:numCache>
            </c:numRef>
          </c:val>
        </c:ser>
        <c:dLbls>
          <c:showLegendKey val="0"/>
          <c:showVal val="0"/>
          <c:showCatName val="0"/>
          <c:showSerName val="0"/>
          <c:showPercent val="0"/>
          <c:showBubbleSize val="0"/>
          <c:showLeaderLines val="1"/>
        </c:dLbls>
        <c:firstSliceAng val="0"/>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7832508680555557"/>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62.6</c:v>
                </c:pt>
                <c:pt idx="1">
                  <c:v>60.9</c:v>
                </c:pt>
                <c:pt idx="2">
                  <c:v>61.2</c:v>
                </c:pt>
                <c:pt idx="3">
                  <c:v>64.2</c:v>
                </c:pt>
                <c:pt idx="4">
                  <c:v>63.2</c:v>
                </c:pt>
                <c:pt idx="5">
                  <c:v>63</c:v>
                </c:pt>
                <c:pt idx="6">
                  <c:v>59.7</c:v>
                </c:pt>
                <c:pt idx="7">
                  <c:v>65</c:v>
                </c:pt>
                <c:pt idx="8">
                  <c:v>65</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16.2</c:v>
                </c:pt>
                <c:pt idx="1">
                  <c:v>15</c:v>
                </c:pt>
                <c:pt idx="2">
                  <c:v>18.399999999999999</c:v>
                </c:pt>
                <c:pt idx="3">
                  <c:v>19.8</c:v>
                </c:pt>
                <c:pt idx="4">
                  <c:v>18.8</c:v>
                </c:pt>
                <c:pt idx="5">
                  <c:v>18</c:v>
                </c:pt>
                <c:pt idx="6">
                  <c:v>18</c:v>
                </c:pt>
                <c:pt idx="7">
                  <c:v>21</c:v>
                </c:pt>
                <c:pt idx="8">
                  <c:v>21</c:v>
                </c:pt>
              </c:numCache>
            </c:numRef>
          </c:val>
        </c:ser>
        <c:dLbls>
          <c:showLegendKey val="0"/>
          <c:showVal val="0"/>
          <c:showCatName val="0"/>
          <c:showSerName val="0"/>
          <c:showPercent val="0"/>
          <c:showBubbleSize val="0"/>
        </c:dLbls>
        <c:gapWidth val="63"/>
        <c:overlap val="100"/>
        <c:axId val="230143488"/>
        <c:axId val="230145024"/>
      </c:barChart>
      <c:catAx>
        <c:axId val="230143488"/>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230145024"/>
        <c:crosses val="autoZero"/>
        <c:auto val="1"/>
        <c:lblAlgn val="ctr"/>
        <c:lblOffset val="100"/>
        <c:noMultiLvlLbl val="0"/>
      </c:catAx>
      <c:valAx>
        <c:axId val="230145024"/>
        <c:scaling>
          <c:orientation val="minMax"/>
          <c:max val="100"/>
          <c:min val="0"/>
        </c:scaling>
        <c:delete val="1"/>
        <c:axPos val="l"/>
        <c:numFmt formatCode="0" sourceLinked="1"/>
        <c:majorTickMark val="out"/>
        <c:minorTickMark val="none"/>
        <c:tickLblPos val="nextTo"/>
        <c:crossAx val="230143488"/>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393111959069175E-2"/>
          <c:y val="0.20885832703378279"/>
          <c:w val="0.85219724412288111"/>
          <c:h val="0.48983884366422237"/>
        </c:manualLayout>
      </c:layout>
      <c:lineChart>
        <c:grouping val="standard"/>
        <c:varyColors val="0"/>
        <c:ser>
          <c:idx val="0"/>
          <c:order val="0"/>
          <c:tx>
            <c:strRef>
              <c:f>Feuil1!$B$1</c:f>
              <c:strCache>
                <c:ptCount val="1"/>
                <c:pt idx="0">
                  <c:v>Au moins une 1 voiture</c:v>
                </c:pt>
              </c:strCache>
            </c:strRef>
          </c:tx>
          <c:spPr>
            <a:ln>
              <a:solidFill>
                <a:schemeClr val="accent4"/>
              </a:solidFill>
            </a:ln>
          </c:spPr>
          <c:marker>
            <c:symbol val="none"/>
          </c:marker>
          <c:dLbls>
            <c:dLbl>
              <c:idx val="8"/>
              <c:layout>
                <c:manualLayout>
                  <c:x val="-3.9415106618302005E-2"/>
                  <c:y val="5.0357799304953221E-3"/>
                </c:manualLayout>
              </c:layout>
              <c:dLblPos val="r"/>
              <c:showLegendKey val="0"/>
              <c:showVal val="1"/>
              <c:showCatName val="0"/>
              <c:showSerName val="0"/>
              <c:showPercent val="0"/>
              <c:showBubbleSize val="0"/>
            </c:dLbl>
            <c:numFmt formatCode="#,##0" sourceLinked="0"/>
            <c:txPr>
              <a:bodyPr/>
              <a:lstStyle/>
              <a:p>
                <a:pPr>
                  <a:defRPr sz="1050" b="1">
                    <a:solidFill>
                      <a:schemeClr val="accent4"/>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Feuil1!$A$2:$A$8</c:f>
              <c:strCache>
                <c:ptCount val="7"/>
                <c:pt idx="0">
                  <c:v>Moins de 25 ans</c:v>
                </c:pt>
                <c:pt idx="1">
                  <c:v>25-34 ans</c:v>
                </c:pt>
                <c:pt idx="2">
                  <c:v>35-44 ans</c:v>
                </c:pt>
                <c:pt idx="3">
                  <c:v>45-54 ans</c:v>
                </c:pt>
                <c:pt idx="4">
                  <c:v>55-64 ans</c:v>
                </c:pt>
                <c:pt idx="5">
                  <c:v>65-74 ans</c:v>
                </c:pt>
                <c:pt idx="6">
                  <c:v>75 ans et plus</c:v>
                </c:pt>
              </c:strCache>
            </c:strRef>
          </c:cat>
          <c:val>
            <c:numRef>
              <c:f>Feuil1!$B$2:$B$8</c:f>
              <c:numCache>
                <c:formatCode>0.0</c:formatCode>
                <c:ptCount val="7"/>
                <c:pt idx="0">
                  <c:v>74</c:v>
                </c:pt>
                <c:pt idx="1">
                  <c:v>86</c:v>
                </c:pt>
                <c:pt idx="2">
                  <c:v>88</c:v>
                </c:pt>
                <c:pt idx="3">
                  <c:v>87</c:v>
                </c:pt>
                <c:pt idx="4">
                  <c:v>87</c:v>
                </c:pt>
                <c:pt idx="5">
                  <c:v>84.7</c:v>
                </c:pt>
                <c:pt idx="6">
                  <c:v>75.400000000000006</c:v>
                </c:pt>
              </c:numCache>
            </c:numRef>
          </c:val>
          <c:smooth val="0"/>
        </c:ser>
        <c:ser>
          <c:idx val="1"/>
          <c:order val="1"/>
          <c:tx>
            <c:strRef>
              <c:f>Feuil1!$C$1</c:f>
              <c:strCache>
                <c:ptCount val="1"/>
                <c:pt idx="0">
                  <c:v>2 voitures ou +</c:v>
                </c:pt>
              </c:strCache>
            </c:strRef>
          </c:tx>
          <c:spPr>
            <a:ln>
              <a:solidFill>
                <a:schemeClr val="bg2"/>
              </a:solidFill>
            </a:ln>
          </c:spPr>
          <c:marker>
            <c:symbol val="none"/>
          </c:marker>
          <c:dLbls>
            <c:numFmt formatCode="#,##0" sourceLinked="0"/>
            <c:txPr>
              <a:bodyPr/>
              <a:lstStyle/>
              <a:p>
                <a:pPr>
                  <a:defRPr sz="1050" b="1">
                    <a:solidFill>
                      <a:schemeClr val="bg2"/>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Feuil1!$A$2:$A$8</c:f>
              <c:strCache>
                <c:ptCount val="7"/>
                <c:pt idx="0">
                  <c:v>Moins de 25 ans</c:v>
                </c:pt>
                <c:pt idx="1">
                  <c:v>25-34 ans</c:v>
                </c:pt>
                <c:pt idx="2">
                  <c:v>35-44 ans</c:v>
                </c:pt>
                <c:pt idx="3">
                  <c:v>45-54 ans</c:v>
                </c:pt>
                <c:pt idx="4">
                  <c:v>55-64 ans</c:v>
                </c:pt>
                <c:pt idx="5">
                  <c:v>65-74 ans</c:v>
                </c:pt>
                <c:pt idx="6">
                  <c:v>75 ans et plus</c:v>
                </c:pt>
              </c:strCache>
            </c:strRef>
          </c:cat>
          <c:val>
            <c:numRef>
              <c:f>Feuil1!$C$2:$C$8</c:f>
              <c:numCache>
                <c:formatCode>0.0</c:formatCode>
                <c:ptCount val="7"/>
                <c:pt idx="0">
                  <c:v>15</c:v>
                </c:pt>
                <c:pt idx="1">
                  <c:v>43</c:v>
                </c:pt>
                <c:pt idx="2">
                  <c:v>50</c:v>
                </c:pt>
                <c:pt idx="3">
                  <c:v>49</c:v>
                </c:pt>
                <c:pt idx="4">
                  <c:v>42</c:v>
                </c:pt>
                <c:pt idx="5">
                  <c:v>28.2</c:v>
                </c:pt>
                <c:pt idx="6">
                  <c:v>17.2</c:v>
                </c:pt>
              </c:numCache>
            </c:numRef>
          </c:val>
          <c:smooth val="0"/>
        </c:ser>
        <c:dLbls>
          <c:showLegendKey val="0"/>
          <c:showVal val="0"/>
          <c:showCatName val="0"/>
          <c:showSerName val="0"/>
          <c:showPercent val="0"/>
          <c:showBubbleSize val="0"/>
        </c:dLbls>
        <c:marker val="1"/>
        <c:smooth val="0"/>
        <c:axId val="222799744"/>
        <c:axId val="222801280"/>
      </c:lineChart>
      <c:catAx>
        <c:axId val="222799744"/>
        <c:scaling>
          <c:orientation val="minMax"/>
        </c:scaling>
        <c:delete val="0"/>
        <c:axPos val="b"/>
        <c:majorTickMark val="none"/>
        <c:minorTickMark val="none"/>
        <c:tickLblPos val="nextTo"/>
        <c:txPr>
          <a:bodyPr/>
          <a:lstStyle/>
          <a:p>
            <a:pPr>
              <a:defRPr sz="900">
                <a:latin typeface="Arial" panose="020B0604020202020204" pitchFamily="34" charset="0"/>
                <a:cs typeface="Arial" panose="020B0604020202020204" pitchFamily="34" charset="0"/>
              </a:defRPr>
            </a:pPr>
            <a:endParaRPr lang="en-US"/>
          </a:p>
        </c:txPr>
        <c:crossAx val="222801280"/>
        <c:crosses val="autoZero"/>
        <c:auto val="1"/>
        <c:lblAlgn val="ctr"/>
        <c:lblOffset val="100"/>
        <c:noMultiLvlLbl val="0"/>
      </c:catAx>
      <c:valAx>
        <c:axId val="222801280"/>
        <c:scaling>
          <c:orientation val="minMax"/>
          <c:max val="100"/>
          <c:min val="0"/>
        </c:scaling>
        <c:delete val="1"/>
        <c:axPos val="l"/>
        <c:numFmt formatCode="0.0" sourceLinked="1"/>
        <c:majorTickMark val="out"/>
        <c:minorTickMark val="none"/>
        <c:tickLblPos val="nextTo"/>
        <c:crossAx val="222799744"/>
        <c:crosses val="autoZero"/>
        <c:crossBetween val="between"/>
        <c:majorUnit val="20"/>
        <c:minorUnit val="4"/>
      </c:valAx>
    </c:plotArea>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62903067044186E-2"/>
          <c:y val="0.22203545877058461"/>
          <c:w val="0.97903617108744867"/>
          <c:h val="0.44384913380245355"/>
        </c:manualLayout>
      </c:layout>
      <c:lineChart>
        <c:grouping val="standard"/>
        <c:varyColors val="0"/>
        <c:ser>
          <c:idx val="0"/>
          <c:order val="0"/>
          <c:tx>
            <c:strRef>
              <c:f>Feuil1!$B$11</c:f>
              <c:strCache>
                <c:ptCount val="1"/>
                <c:pt idx="0">
                  <c:v>1 voiture</c:v>
                </c:pt>
              </c:strCache>
            </c:strRef>
          </c:tx>
          <c:spPr>
            <a:ln>
              <a:solidFill>
                <a:schemeClr val="accent4"/>
              </a:solidFill>
            </a:ln>
          </c:spPr>
          <c:marker>
            <c:symbol val="none"/>
          </c:marker>
          <c:dLbls>
            <c:dLbl>
              <c:idx val="8"/>
              <c:layout>
                <c:manualLayout>
                  <c:x val="-3.9415106618302005E-2"/>
                  <c:y val="5.0357799304953221E-3"/>
                </c:manualLayout>
              </c:layout>
              <c:dLblPos val="r"/>
              <c:showLegendKey val="0"/>
              <c:showVal val="1"/>
              <c:showCatName val="0"/>
              <c:showSerName val="0"/>
              <c:showPercent val="0"/>
              <c:showBubbleSize val="0"/>
            </c:dLbl>
            <c:numFmt formatCode="#,##0" sourceLinked="0"/>
            <c:txPr>
              <a:bodyPr/>
              <a:lstStyle/>
              <a:p>
                <a:pPr>
                  <a:defRPr sz="1050" b="1">
                    <a:solidFill>
                      <a:schemeClr val="accent4"/>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Feuil1!$A$12:$A$19</c:f>
              <c:strCache>
                <c:ptCount val="8"/>
                <c:pt idx="0">
                  <c:v>Agriculteur</c:v>
                </c:pt>
                <c:pt idx="1">
                  <c:v>Commercant Artisan Chef entrep.</c:v>
                </c:pt>
                <c:pt idx="2">
                  <c:v>Cadre sup. Prof. libér.</c:v>
                </c:pt>
                <c:pt idx="3">
                  <c:v>Prof. interm. Contremaître</c:v>
                </c:pt>
                <c:pt idx="4">
                  <c:v>Employé Service</c:v>
                </c:pt>
                <c:pt idx="5">
                  <c:v>Ouvrier</c:v>
                </c:pt>
                <c:pt idx="6">
                  <c:v>Retraite</c:v>
                </c:pt>
                <c:pt idx="7">
                  <c:v>Autre inactif</c:v>
                </c:pt>
              </c:strCache>
            </c:strRef>
          </c:cat>
          <c:val>
            <c:numRef>
              <c:f>Feuil1!$B$12:$B$19</c:f>
              <c:numCache>
                <c:formatCode>0.0</c:formatCode>
                <c:ptCount val="8"/>
                <c:pt idx="0">
                  <c:v>92</c:v>
                </c:pt>
                <c:pt idx="1">
                  <c:v>88</c:v>
                </c:pt>
                <c:pt idx="2">
                  <c:v>84</c:v>
                </c:pt>
                <c:pt idx="3">
                  <c:v>90</c:v>
                </c:pt>
                <c:pt idx="4">
                  <c:v>81</c:v>
                </c:pt>
                <c:pt idx="5">
                  <c:v>92</c:v>
                </c:pt>
                <c:pt idx="6">
                  <c:v>83</c:v>
                </c:pt>
                <c:pt idx="7">
                  <c:v>52</c:v>
                </c:pt>
              </c:numCache>
            </c:numRef>
          </c:val>
          <c:smooth val="0"/>
        </c:ser>
        <c:ser>
          <c:idx val="1"/>
          <c:order val="1"/>
          <c:tx>
            <c:strRef>
              <c:f>Feuil1!$C$11</c:f>
              <c:strCache>
                <c:ptCount val="1"/>
                <c:pt idx="0">
                  <c:v>2 voitures ou +</c:v>
                </c:pt>
              </c:strCache>
            </c:strRef>
          </c:tx>
          <c:spPr>
            <a:ln>
              <a:solidFill>
                <a:schemeClr val="bg2"/>
              </a:solidFill>
            </a:ln>
          </c:spPr>
          <c:marker>
            <c:symbol val="none"/>
          </c:marker>
          <c:dLbls>
            <c:dLbl>
              <c:idx val="0"/>
              <c:layout>
                <c:manualLayout>
                  <c:x val="-3.2698539530341367E-2"/>
                  <c:y val="-4.1256230306733983E-2"/>
                </c:manualLayout>
              </c:layout>
              <c:dLblPos val="r"/>
              <c:showLegendKey val="0"/>
              <c:showVal val="1"/>
              <c:showCatName val="0"/>
              <c:showSerName val="0"/>
              <c:showPercent val="0"/>
              <c:showBubbleSize val="0"/>
            </c:dLbl>
            <c:dLbl>
              <c:idx val="5"/>
              <c:layout>
                <c:manualLayout>
                  <c:x val="-2.7796209765672496E-2"/>
                  <c:y val="-5.1522191451283568E-2"/>
                </c:manualLayout>
              </c:layout>
              <c:dLblPos val="r"/>
              <c:showLegendKey val="0"/>
              <c:showVal val="1"/>
              <c:showCatName val="0"/>
              <c:showSerName val="0"/>
              <c:showPercent val="0"/>
              <c:showBubbleSize val="0"/>
            </c:dLbl>
            <c:numFmt formatCode="#,##0" sourceLinked="0"/>
            <c:txPr>
              <a:bodyPr/>
              <a:lstStyle/>
              <a:p>
                <a:pPr>
                  <a:defRPr sz="1050" b="1">
                    <a:solidFill>
                      <a:schemeClr val="bg2"/>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Feuil1!$A$12:$A$19</c:f>
              <c:strCache>
                <c:ptCount val="8"/>
                <c:pt idx="0">
                  <c:v>Agriculteur</c:v>
                </c:pt>
                <c:pt idx="1">
                  <c:v>Commercant Artisan Chef entrep.</c:v>
                </c:pt>
                <c:pt idx="2">
                  <c:v>Cadre sup. Prof. libér.</c:v>
                </c:pt>
                <c:pt idx="3">
                  <c:v>Prof. interm. Contremaître</c:v>
                </c:pt>
                <c:pt idx="4">
                  <c:v>Employé Service</c:v>
                </c:pt>
                <c:pt idx="5">
                  <c:v>Ouvrier</c:v>
                </c:pt>
                <c:pt idx="6">
                  <c:v>Retraite</c:v>
                </c:pt>
                <c:pt idx="7">
                  <c:v>Autre inactif</c:v>
                </c:pt>
              </c:strCache>
            </c:strRef>
          </c:cat>
          <c:val>
            <c:numRef>
              <c:f>Feuil1!$C$12:$C$19</c:f>
              <c:numCache>
                <c:formatCode>0.0</c:formatCode>
                <c:ptCount val="8"/>
                <c:pt idx="0">
                  <c:v>70</c:v>
                </c:pt>
                <c:pt idx="1">
                  <c:v>55</c:v>
                </c:pt>
                <c:pt idx="2">
                  <c:v>46</c:v>
                </c:pt>
                <c:pt idx="3">
                  <c:v>45</c:v>
                </c:pt>
                <c:pt idx="4">
                  <c:v>29</c:v>
                </c:pt>
                <c:pt idx="5">
                  <c:v>61</c:v>
                </c:pt>
                <c:pt idx="6">
                  <c:v>27</c:v>
                </c:pt>
                <c:pt idx="7">
                  <c:v>17</c:v>
                </c:pt>
              </c:numCache>
            </c:numRef>
          </c:val>
          <c:smooth val="0"/>
        </c:ser>
        <c:dLbls>
          <c:showLegendKey val="0"/>
          <c:showVal val="0"/>
          <c:showCatName val="0"/>
          <c:showSerName val="0"/>
          <c:showPercent val="0"/>
          <c:showBubbleSize val="0"/>
        </c:dLbls>
        <c:marker val="1"/>
        <c:smooth val="0"/>
        <c:axId val="222937472"/>
        <c:axId val="222939008"/>
      </c:lineChart>
      <c:catAx>
        <c:axId val="222937472"/>
        <c:scaling>
          <c:orientation val="minMax"/>
        </c:scaling>
        <c:delete val="0"/>
        <c:axPos val="b"/>
        <c:majorTickMark val="none"/>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222939008"/>
        <c:crosses val="autoZero"/>
        <c:auto val="1"/>
        <c:lblAlgn val="ctr"/>
        <c:lblOffset val="100"/>
        <c:noMultiLvlLbl val="0"/>
      </c:catAx>
      <c:valAx>
        <c:axId val="222939008"/>
        <c:scaling>
          <c:orientation val="minMax"/>
          <c:max val="100"/>
          <c:min val="0"/>
        </c:scaling>
        <c:delete val="1"/>
        <c:axPos val="l"/>
        <c:numFmt formatCode="0.0" sourceLinked="1"/>
        <c:majorTickMark val="out"/>
        <c:minorTickMark val="none"/>
        <c:tickLblPos val="nextTo"/>
        <c:crossAx val="222937472"/>
        <c:crosses val="autoZero"/>
        <c:crossBetween val="between"/>
        <c:majorUnit val="20"/>
        <c:minorUnit val="4"/>
      </c:valAx>
    </c:plotArea>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75112959217721E-3"/>
          <c:y val="0.23098611279538014"/>
          <c:w val="0.9822454589697307"/>
          <c:h val="0.44710658091800715"/>
        </c:manualLayout>
      </c:layout>
      <c:lineChart>
        <c:grouping val="standard"/>
        <c:varyColors val="0"/>
        <c:ser>
          <c:idx val="0"/>
          <c:order val="0"/>
          <c:tx>
            <c:strRef>
              <c:f>Feuil1!$B$11</c:f>
              <c:strCache>
                <c:ptCount val="1"/>
                <c:pt idx="0">
                  <c:v>1 voiture</c:v>
                </c:pt>
              </c:strCache>
            </c:strRef>
          </c:tx>
          <c:spPr>
            <a:ln>
              <a:solidFill>
                <a:schemeClr val="accent4"/>
              </a:solidFill>
            </a:ln>
          </c:spPr>
          <c:marker>
            <c:symbol val="none"/>
          </c:marker>
          <c:dLbls>
            <c:dLbl>
              <c:idx val="8"/>
              <c:layout>
                <c:manualLayout>
                  <c:x val="-3.9415106618302005E-2"/>
                  <c:y val="5.0357799304953221E-3"/>
                </c:manualLayout>
              </c:layout>
              <c:dLblPos val="r"/>
              <c:showLegendKey val="0"/>
              <c:showVal val="1"/>
              <c:showCatName val="0"/>
              <c:showSerName val="0"/>
              <c:showPercent val="0"/>
              <c:showBubbleSize val="0"/>
            </c:dLbl>
            <c:numFmt formatCode="#,##0" sourceLinked="0"/>
            <c:txPr>
              <a:bodyPr/>
              <a:lstStyle/>
              <a:p>
                <a:pPr>
                  <a:defRPr sz="1050" b="1">
                    <a:solidFill>
                      <a:schemeClr val="accent4"/>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Feuil1!$A$12:$A$19</c:f>
              <c:strCache>
                <c:ptCount val="8"/>
                <c:pt idx="0">
                  <c:v>&lt; 7 500 euros </c:v>
                </c:pt>
                <c:pt idx="1">
                  <c:v>De 7 500 euros à &lt; 11 000 euros </c:v>
                </c:pt>
                <c:pt idx="2">
                  <c:v>De 11 000 euros à &lt; 15 000 euros </c:v>
                </c:pt>
                <c:pt idx="3">
                  <c:v>De 15 000 euros à &lt; 19 000 euros </c:v>
                </c:pt>
                <c:pt idx="4">
                  <c:v>De 19 000 euros à &lt; 23 000 euros </c:v>
                </c:pt>
                <c:pt idx="5">
                  <c:v>De 23 000 euros à &lt; 27 000 euros </c:v>
                </c:pt>
                <c:pt idx="6">
                  <c:v>De 27 000 euros à &lt; 38 000 euros </c:v>
                </c:pt>
                <c:pt idx="7">
                  <c:v>38 000 euros et + </c:v>
                </c:pt>
              </c:strCache>
            </c:strRef>
          </c:cat>
          <c:val>
            <c:numRef>
              <c:f>Feuil1!$B$12:$B$19</c:f>
              <c:numCache>
                <c:formatCode>0</c:formatCode>
                <c:ptCount val="8"/>
                <c:pt idx="0">
                  <c:v>58</c:v>
                </c:pt>
                <c:pt idx="1">
                  <c:v>57</c:v>
                </c:pt>
                <c:pt idx="2">
                  <c:v>71</c:v>
                </c:pt>
                <c:pt idx="3">
                  <c:v>80</c:v>
                </c:pt>
                <c:pt idx="4">
                  <c:v>85</c:v>
                </c:pt>
                <c:pt idx="5">
                  <c:v>87</c:v>
                </c:pt>
                <c:pt idx="6">
                  <c:v>92</c:v>
                </c:pt>
                <c:pt idx="7">
                  <c:v>94</c:v>
                </c:pt>
              </c:numCache>
            </c:numRef>
          </c:val>
          <c:smooth val="0"/>
        </c:ser>
        <c:ser>
          <c:idx val="1"/>
          <c:order val="1"/>
          <c:tx>
            <c:strRef>
              <c:f>Feuil1!$C$11</c:f>
              <c:strCache>
                <c:ptCount val="1"/>
                <c:pt idx="0">
                  <c:v>2 voitures ou +</c:v>
                </c:pt>
              </c:strCache>
            </c:strRef>
          </c:tx>
          <c:spPr>
            <a:ln>
              <a:solidFill>
                <a:schemeClr val="bg2"/>
              </a:solidFill>
            </a:ln>
          </c:spPr>
          <c:marker>
            <c:symbol val="none"/>
          </c:marker>
          <c:dLbls>
            <c:dLbl>
              <c:idx val="7"/>
              <c:layout>
                <c:manualLayout>
                  <c:x val="-2.1971104278476792E-2"/>
                  <c:y val="-4.4837864881984116E-2"/>
                </c:manualLayout>
              </c:layout>
              <c:dLblPos val="r"/>
              <c:showLegendKey val="0"/>
              <c:showVal val="1"/>
              <c:showCatName val="0"/>
              <c:showSerName val="0"/>
              <c:showPercent val="0"/>
              <c:showBubbleSize val="0"/>
            </c:dLbl>
            <c:numFmt formatCode="#,##0" sourceLinked="0"/>
            <c:txPr>
              <a:bodyPr/>
              <a:lstStyle/>
              <a:p>
                <a:pPr>
                  <a:defRPr sz="1050" b="1">
                    <a:solidFill>
                      <a:schemeClr val="bg2"/>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Feuil1!$A$12:$A$19</c:f>
              <c:strCache>
                <c:ptCount val="8"/>
                <c:pt idx="0">
                  <c:v>&lt; 7 500 euros </c:v>
                </c:pt>
                <c:pt idx="1">
                  <c:v>De 7 500 euros à &lt; 11 000 euros </c:v>
                </c:pt>
                <c:pt idx="2">
                  <c:v>De 11 000 euros à &lt; 15 000 euros </c:v>
                </c:pt>
                <c:pt idx="3">
                  <c:v>De 15 000 euros à &lt; 19 000 euros </c:v>
                </c:pt>
                <c:pt idx="4">
                  <c:v>De 19 000 euros à &lt; 23 000 euros </c:v>
                </c:pt>
                <c:pt idx="5">
                  <c:v>De 23 000 euros à &lt; 27 000 euros </c:v>
                </c:pt>
                <c:pt idx="6">
                  <c:v>De 27 000 euros à &lt; 38 000 euros </c:v>
                </c:pt>
                <c:pt idx="7">
                  <c:v>38 000 euros et + </c:v>
                </c:pt>
              </c:strCache>
            </c:strRef>
          </c:cat>
          <c:val>
            <c:numRef>
              <c:f>Feuil1!$C$12:$C$19</c:f>
              <c:numCache>
                <c:formatCode>0</c:formatCode>
                <c:ptCount val="8"/>
                <c:pt idx="0">
                  <c:v>19</c:v>
                </c:pt>
                <c:pt idx="1">
                  <c:v>9</c:v>
                </c:pt>
                <c:pt idx="2">
                  <c:v>12</c:v>
                </c:pt>
                <c:pt idx="3">
                  <c:v>17</c:v>
                </c:pt>
                <c:pt idx="4">
                  <c:v>22</c:v>
                </c:pt>
                <c:pt idx="5">
                  <c:v>36</c:v>
                </c:pt>
                <c:pt idx="6">
                  <c:v>48</c:v>
                </c:pt>
                <c:pt idx="7">
                  <c:v>65</c:v>
                </c:pt>
              </c:numCache>
            </c:numRef>
          </c:val>
          <c:smooth val="0"/>
        </c:ser>
        <c:dLbls>
          <c:showLegendKey val="0"/>
          <c:showVal val="0"/>
          <c:showCatName val="0"/>
          <c:showSerName val="0"/>
          <c:showPercent val="0"/>
          <c:showBubbleSize val="0"/>
        </c:dLbls>
        <c:marker val="1"/>
        <c:smooth val="0"/>
        <c:axId val="222837376"/>
        <c:axId val="222855552"/>
      </c:lineChart>
      <c:catAx>
        <c:axId val="222837376"/>
        <c:scaling>
          <c:orientation val="minMax"/>
        </c:scaling>
        <c:delete val="0"/>
        <c:axPos val="b"/>
        <c:majorTickMark val="none"/>
        <c:minorTickMark val="none"/>
        <c:tickLblPos val="nextTo"/>
        <c:txPr>
          <a:bodyPr/>
          <a:lstStyle/>
          <a:p>
            <a:pPr>
              <a:defRPr sz="800">
                <a:latin typeface="Arial" panose="020B0604020202020204" pitchFamily="34" charset="0"/>
                <a:cs typeface="Arial" panose="020B0604020202020204" pitchFamily="34" charset="0"/>
              </a:defRPr>
            </a:pPr>
            <a:endParaRPr lang="en-US"/>
          </a:p>
        </c:txPr>
        <c:crossAx val="222855552"/>
        <c:crosses val="autoZero"/>
        <c:auto val="1"/>
        <c:lblAlgn val="ctr"/>
        <c:lblOffset val="100"/>
        <c:noMultiLvlLbl val="0"/>
      </c:catAx>
      <c:valAx>
        <c:axId val="222855552"/>
        <c:scaling>
          <c:orientation val="minMax"/>
          <c:max val="100"/>
          <c:min val="0"/>
        </c:scaling>
        <c:delete val="1"/>
        <c:axPos val="l"/>
        <c:numFmt formatCode="0" sourceLinked="1"/>
        <c:majorTickMark val="out"/>
        <c:minorTickMark val="none"/>
        <c:tickLblPos val="nextTo"/>
        <c:crossAx val="222837376"/>
        <c:crosses val="autoZero"/>
        <c:crossBetween val="between"/>
        <c:majorUnit val="20"/>
        <c:minorUnit val="4"/>
      </c:valAx>
    </c:plotArea>
    <c:plotVisOnly val="1"/>
    <c:dispBlanksAs val="zero"/>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038863772556538E-2"/>
          <c:y val="2.626711843965503E-2"/>
          <c:w val="0.93484174726696512"/>
          <c:h val="0.80970012740586583"/>
        </c:manualLayout>
      </c:layout>
      <c:lineChart>
        <c:grouping val="standard"/>
        <c:varyColors val="0"/>
        <c:ser>
          <c:idx val="0"/>
          <c:order val="0"/>
          <c:tx>
            <c:strRef>
              <c:f>Feuil1!$A$2</c:f>
              <c:strCache>
                <c:ptCount val="1"/>
                <c:pt idx="0">
                  <c:v>Parc total</c:v>
                </c:pt>
              </c:strCache>
            </c:strRef>
          </c:tx>
          <c:spPr>
            <a:ln w="38100">
              <a:solidFill>
                <a:schemeClr val="tx2"/>
              </a:solidFill>
            </a:ln>
          </c:spPr>
          <c:marker>
            <c:symbol val="diamond"/>
            <c:size val="3"/>
            <c:spPr>
              <a:solidFill>
                <a:schemeClr val="tx2"/>
              </a:solidFill>
              <a:ln w="38100">
                <a:solidFill>
                  <a:schemeClr val="tx2"/>
                </a:solidFill>
              </a:ln>
            </c:spPr>
          </c:marker>
          <c:dLbls>
            <c:dLbl>
              <c:idx val="9"/>
              <c:layout>
                <c:manualLayout>
                  <c:x val="-3.4760291619779116E-2"/>
                  <c:y val="-4.0458716270997605E-2"/>
                </c:manualLayout>
              </c:layout>
              <c:dLblPos val="r"/>
              <c:showLegendKey val="0"/>
              <c:showVal val="1"/>
              <c:showCatName val="0"/>
              <c:showSerName val="0"/>
              <c:showPercent val="0"/>
              <c:showBubbleSize val="0"/>
            </c:dLbl>
            <c:dLbl>
              <c:idx val="20"/>
              <c:layout>
                <c:manualLayout>
                  <c:x val="-3.6892117653727984E-2"/>
                  <c:y val="-3.3475983166982574E-2"/>
                </c:manualLayout>
              </c:layout>
              <c:dLblPos val="r"/>
              <c:showLegendKey val="0"/>
              <c:showVal val="1"/>
              <c:showCatName val="0"/>
              <c:showSerName val="0"/>
              <c:showPercent val="0"/>
              <c:showBubbleSize val="0"/>
            </c:dLbl>
            <c:dLbl>
              <c:idx val="21"/>
              <c:spPr>
                <a:noFill/>
                <a:ln w="28575">
                  <a:noFill/>
                </a:ln>
              </c:spPr>
              <c:txPr>
                <a:bodyPr/>
                <a:lstStyle/>
                <a:p>
                  <a:pPr>
                    <a:defRPr/>
                  </a:pPr>
                  <a:endParaRPr lang="en-US"/>
                </a:p>
              </c:txPr>
              <c:dLblPos val="t"/>
              <c:showLegendKey val="0"/>
              <c:showVal val="1"/>
              <c:showCatName val="0"/>
              <c:showSerName val="0"/>
              <c:showPercent val="0"/>
              <c:showBubbleSize val="0"/>
            </c:dLbl>
            <c:dLbl>
              <c:idx val="22"/>
              <c:layout>
                <c:manualLayout>
                  <c:x val="-2.2543615212753151E-2"/>
                  <c:y val="-3.5022824586206709E-2"/>
                </c:manualLayout>
              </c:layout>
              <c:spPr>
                <a:noFill/>
                <a:ln>
                  <a:noFill/>
                </a:ln>
              </c:spPr>
              <c:txPr>
                <a:bodyPr/>
                <a:lstStyle/>
                <a:p>
                  <a:pPr algn="ctr" rtl="0">
                    <a:defRPr/>
                  </a:pPr>
                  <a:endParaRPr lang="en-US"/>
                </a:p>
              </c:txPr>
              <c:showLegendKey val="0"/>
              <c:showVal val="1"/>
              <c:showCatName val="0"/>
              <c:showSerName val="0"/>
              <c:showPercent val="0"/>
              <c:showBubbleSize val="0"/>
            </c:dLbl>
            <c:dLbl>
              <c:idx val="23"/>
              <c:layout>
                <c:manualLayout>
                  <c:x val="-1.6576187656436141E-2"/>
                  <c:y val="-3.9313120598017025E-2"/>
                </c:manualLayout>
              </c:layout>
              <c:spPr>
                <a:noFill/>
                <a:ln>
                  <a:noFill/>
                </a:ln>
              </c:spPr>
              <c:txPr>
                <a:bodyPr/>
                <a:lstStyle/>
                <a:p>
                  <a:pPr algn="ctr" rtl="0">
                    <a:defRPr/>
                  </a:pPr>
                  <a:endParaRPr lang="en-US"/>
                </a:p>
              </c:txPr>
              <c:dLblPos val="r"/>
              <c:showLegendKey val="0"/>
              <c:showVal val="1"/>
              <c:showCatName val="0"/>
              <c:showSerName val="0"/>
              <c:showPercent val="0"/>
              <c:showBubbleSize val="0"/>
            </c:dLbl>
            <c:dLbl>
              <c:idx val="24"/>
              <c:layout>
                <c:manualLayout>
                  <c:x val="-1.3260950125148911E-2"/>
                  <c:y val="-3.5022824586206709E-2"/>
                </c:manualLayout>
              </c:layout>
              <c:showLegendKey val="0"/>
              <c:showVal val="1"/>
              <c:showCatName val="0"/>
              <c:showSerName val="0"/>
              <c:showPercent val="0"/>
              <c:showBubbleSize val="0"/>
            </c:dLbl>
            <c:dLbl>
              <c:idx val="25"/>
              <c:layout>
                <c:manualLayout>
                  <c:x val="-1.193485511263402E-2"/>
                  <c:y val="-3.2104255870689484E-2"/>
                </c:manualLayout>
              </c:layout>
              <c:showLegendKey val="0"/>
              <c:showVal val="1"/>
              <c:showCatName val="0"/>
              <c:showSerName val="0"/>
              <c:showPercent val="0"/>
              <c:showBubbleSize val="0"/>
            </c:dLbl>
            <c:dLbl>
              <c:idx val="26"/>
              <c:delete val="1"/>
            </c:dLbl>
            <c:dLbl>
              <c:idx val="27"/>
              <c:delete val="1"/>
            </c:dLbl>
            <c:spPr>
              <a:noFill/>
              <a:ln>
                <a:noFill/>
              </a:ln>
            </c:spPr>
            <c:dLblPos val="t"/>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Feuil1!$B$2:$AC$2</c:f>
              <c:numCache>
                <c:formatCode>General</c:formatCode>
                <c:ptCount val="28"/>
                <c:pt idx="9">
                  <c:v>27509</c:v>
                </c:pt>
                <c:pt idx="10">
                  <c:v>27415</c:v>
                </c:pt>
                <c:pt idx="11">
                  <c:v>28415</c:v>
                </c:pt>
                <c:pt idx="12">
                  <c:v>29140</c:v>
                </c:pt>
                <c:pt idx="13">
                  <c:v>29762</c:v>
                </c:pt>
                <c:pt idx="14">
                  <c:v>30638</c:v>
                </c:pt>
                <c:pt idx="15">
                  <c:v>31247</c:v>
                </c:pt>
                <c:pt idx="16">
                  <c:v>32194</c:v>
                </c:pt>
                <c:pt idx="17">
                  <c:v>32678</c:v>
                </c:pt>
                <c:pt idx="18">
                  <c:v>32959</c:v>
                </c:pt>
                <c:pt idx="19">
                  <c:v>33150</c:v>
                </c:pt>
                <c:pt idx="20">
                  <c:v>33578</c:v>
                </c:pt>
                <c:pt idx="21">
                  <c:v>33726</c:v>
                </c:pt>
                <c:pt idx="22">
                  <c:v>33843</c:v>
                </c:pt>
                <c:pt idx="23">
                  <c:v>33807</c:v>
                </c:pt>
                <c:pt idx="24">
                  <c:v>33823</c:v>
                </c:pt>
                <c:pt idx="25">
                  <c:v>34140</c:v>
                </c:pt>
                <c:pt idx="26">
                  <c:v>34633</c:v>
                </c:pt>
                <c:pt idx="27">
                  <c:v>35138</c:v>
                </c:pt>
              </c:numCache>
            </c:numRef>
          </c:val>
          <c:smooth val="0"/>
        </c:ser>
        <c:ser>
          <c:idx val="1"/>
          <c:order val="1"/>
          <c:tx>
            <c:strRef>
              <c:f>Feuil1!$A$3</c:f>
              <c:strCache>
                <c:ptCount val="1"/>
                <c:pt idx="0">
                  <c:v>Parc total (hors gros utilitaires)</c:v>
                </c:pt>
              </c:strCache>
            </c:strRef>
          </c:tx>
          <c:spPr>
            <a:ln w="38100">
              <a:solidFill>
                <a:schemeClr val="bg1">
                  <a:lumMod val="50000"/>
                </a:schemeClr>
              </a:solidFill>
            </a:ln>
          </c:spPr>
          <c:marker>
            <c:symbol val="diamond"/>
            <c:size val="3"/>
            <c:spPr>
              <a:solidFill>
                <a:schemeClr val="accent4"/>
              </a:solidFill>
              <a:ln w="38100">
                <a:solidFill>
                  <a:schemeClr val="bg1">
                    <a:lumMod val="50000"/>
                  </a:schemeClr>
                </a:solidFill>
              </a:ln>
            </c:spPr>
          </c:marker>
          <c:dLbls>
            <c:dLbl>
              <c:idx val="21"/>
              <c:spPr>
                <a:ln w="28575">
                  <a:noFill/>
                </a:ln>
              </c:spPr>
              <c:txPr>
                <a:bodyPr/>
                <a:lstStyle/>
                <a:p>
                  <a:pPr>
                    <a:defRPr/>
                  </a:pPr>
                  <a:endParaRPr lang="en-US"/>
                </a:p>
              </c:txPr>
              <c:dLblPos val="b"/>
              <c:showLegendKey val="0"/>
              <c:showVal val="1"/>
              <c:showCatName val="0"/>
              <c:showSerName val="0"/>
              <c:showPercent val="0"/>
              <c:showBubbleSize val="0"/>
            </c:dLbl>
            <c:dLbl>
              <c:idx val="26"/>
              <c:spPr>
                <a:ln>
                  <a:noFill/>
                </a:ln>
              </c:spPr>
              <c:txPr>
                <a:bodyPr/>
                <a:lstStyle/>
                <a:p>
                  <a:pPr>
                    <a:defRPr>
                      <a:solidFill>
                        <a:schemeClr val="tx1"/>
                      </a:solidFill>
                    </a:defRPr>
                  </a:pPr>
                  <a:endParaRPr lang="en-US"/>
                </a:p>
              </c:txPr>
              <c:dLblPos val="b"/>
              <c:showLegendKey val="0"/>
              <c:showVal val="1"/>
              <c:showCatName val="0"/>
              <c:showSerName val="0"/>
              <c:showPercent val="0"/>
              <c:showBubbleSize val="0"/>
            </c:dLbl>
            <c:dLbl>
              <c:idx val="27"/>
              <c:delete val="1"/>
            </c:dLbl>
            <c:spPr>
              <a:ln>
                <a:noFill/>
              </a:ln>
            </c:spPr>
            <c:dLblPos val="b"/>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Feuil1!$B$3:$AC$3</c:f>
              <c:numCache>
                <c:formatCode>General</c:formatCode>
                <c:ptCount val="28"/>
                <c:pt idx="0">
                  <c:v>22989</c:v>
                </c:pt>
                <c:pt idx="1">
                  <c:v>23195</c:v>
                </c:pt>
                <c:pt idx="2">
                  <c:v>23591</c:v>
                </c:pt>
                <c:pt idx="3">
                  <c:v>24117</c:v>
                </c:pt>
                <c:pt idx="4">
                  <c:v>24684</c:v>
                </c:pt>
                <c:pt idx="5">
                  <c:v>25093</c:v>
                </c:pt>
                <c:pt idx="6">
                  <c:v>25560</c:v>
                </c:pt>
                <c:pt idx="7">
                  <c:v>25877</c:v>
                </c:pt>
                <c:pt idx="8">
                  <c:v>26395</c:v>
                </c:pt>
                <c:pt idx="9">
                  <c:v>27077</c:v>
                </c:pt>
                <c:pt idx="10">
                  <c:v>27400</c:v>
                </c:pt>
                <c:pt idx="11">
                  <c:v>28000</c:v>
                </c:pt>
                <c:pt idx="12">
                  <c:v>28475</c:v>
                </c:pt>
                <c:pt idx="13">
                  <c:v>29119</c:v>
                </c:pt>
                <c:pt idx="14">
                  <c:v>30013</c:v>
                </c:pt>
                <c:pt idx="15">
                  <c:v>30641</c:v>
                </c:pt>
                <c:pt idx="16">
                  <c:v>31383</c:v>
                </c:pt>
                <c:pt idx="17">
                  <c:v>31731</c:v>
                </c:pt>
                <c:pt idx="18">
                  <c:v>31979</c:v>
                </c:pt>
                <c:pt idx="19">
                  <c:v>32217</c:v>
                </c:pt>
                <c:pt idx="20">
                  <c:v>32508</c:v>
                </c:pt>
                <c:pt idx="21">
                  <c:v>32636</c:v>
                </c:pt>
                <c:pt idx="22" formatCode="#,##0">
                  <c:v>32661</c:v>
                </c:pt>
                <c:pt idx="23">
                  <c:v>32736</c:v>
                </c:pt>
                <c:pt idx="24">
                  <c:v>32639</c:v>
                </c:pt>
                <c:pt idx="25">
                  <c:v>32855</c:v>
                </c:pt>
                <c:pt idx="26">
                  <c:v>33505</c:v>
                </c:pt>
                <c:pt idx="27">
                  <c:v>33883</c:v>
                </c:pt>
              </c:numCache>
            </c:numRef>
          </c:val>
          <c:smooth val="0"/>
        </c:ser>
        <c:ser>
          <c:idx val="2"/>
          <c:order val="2"/>
          <c:tx>
            <c:strRef>
              <c:f>Feuil1!$A$4</c:f>
              <c:strCache>
                <c:ptCount val="1"/>
                <c:pt idx="0">
                  <c:v>Population des ménages</c:v>
                </c:pt>
              </c:strCache>
            </c:strRef>
          </c:tx>
          <c:spPr>
            <a:ln w="38100">
              <a:solidFill>
                <a:schemeClr val="accent1"/>
              </a:solidFill>
            </a:ln>
          </c:spPr>
          <c:marker>
            <c:symbol val="diamond"/>
            <c:size val="3"/>
            <c:spPr>
              <a:solidFill>
                <a:schemeClr val="accent1"/>
              </a:solidFill>
              <a:ln w="38100">
                <a:solidFill>
                  <a:schemeClr val="accent1"/>
                </a:solidFill>
              </a:ln>
            </c:spPr>
          </c:marker>
          <c:dLbls>
            <c:dLbl>
              <c:idx val="21"/>
              <c:layout>
                <c:manualLayout>
                  <c:x val="-2.8489503208332947E-2"/>
                  <c:y val="2.9334832910791996E-2"/>
                </c:manualLayout>
              </c:layout>
              <c:spPr>
                <a:ln w="28575">
                  <a:noFill/>
                </a:ln>
              </c:spPr>
              <c:txPr>
                <a:bodyPr/>
                <a:lstStyle/>
                <a:p>
                  <a:pPr>
                    <a:defRPr/>
                  </a:pPr>
                  <a:endParaRPr lang="en-US"/>
                </a:p>
              </c:txPr>
              <c:dLblPos val="r"/>
              <c:showLegendKey val="0"/>
              <c:showVal val="1"/>
              <c:showCatName val="0"/>
              <c:showSerName val="0"/>
              <c:showPercent val="0"/>
              <c:showBubbleSize val="0"/>
            </c:dLbl>
            <c:dLbl>
              <c:idx val="22"/>
              <c:layout>
                <c:manualLayout>
                  <c:x val="-2.2543615212753151E-2"/>
                  <c:y val="2.3348549724137805E-2"/>
                </c:manualLayout>
              </c:layout>
              <c:showLegendKey val="0"/>
              <c:showVal val="1"/>
              <c:showCatName val="0"/>
              <c:showSerName val="0"/>
              <c:showPercent val="0"/>
              <c:showBubbleSize val="0"/>
            </c:dLbl>
            <c:dLbl>
              <c:idx val="23"/>
              <c:layout>
                <c:manualLayout>
                  <c:x val="-1.8300111172705497E-2"/>
                  <c:y val="3.347598316698263E-2"/>
                </c:manualLayout>
              </c:layout>
              <c:dLblPos val="r"/>
              <c:showLegendKey val="0"/>
              <c:showVal val="1"/>
              <c:showCatName val="0"/>
              <c:showSerName val="0"/>
              <c:showPercent val="0"/>
              <c:showBubbleSize val="0"/>
            </c:dLbl>
            <c:dLbl>
              <c:idx val="24"/>
              <c:layout>
                <c:manualLayout>
                  <c:x val="-2.2278500627180193E-2"/>
                  <c:y val="1.8883139589396448E-2"/>
                </c:manualLayout>
              </c:layout>
              <c:dLblPos val="r"/>
              <c:showLegendKey val="0"/>
              <c:showVal val="1"/>
              <c:showCatName val="0"/>
              <c:showSerName val="0"/>
              <c:showPercent val="0"/>
              <c:showBubbleSize val="0"/>
            </c:dLbl>
            <c:dLbl>
              <c:idx val="26"/>
              <c:layout>
                <c:manualLayout>
                  <c:x val="-2.3604491222765062E-2"/>
                  <c:y val="3.9313120598017025E-2"/>
                </c:manualLayout>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Feuil1!$B$4:$AC$4</c:f>
              <c:numCache>
                <c:formatCode>General</c:formatCode>
                <c:ptCount val="28"/>
                <c:pt idx="0">
                  <c:v>21060</c:v>
                </c:pt>
                <c:pt idx="1">
                  <c:v>21270</c:v>
                </c:pt>
                <c:pt idx="2">
                  <c:v>22020</c:v>
                </c:pt>
                <c:pt idx="3">
                  <c:v>22300</c:v>
                </c:pt>
                <c:pt idx="4">
                  <c:v>22520</c:v>
                </c:pt>
                <c:pt idx="5">
                  <c:v>22750</c:v>
                </c:pt>
                <c:pt idx="6">
                  <c:v>23000</c:v>
                </c:pt>
                <c:pt idx="7">
                  <c:v>23250</c:v>
                </c:pt>
                <c:pt idx="8">
                  <c:v>23480</c:v>
                </c:pt>
                <c:pt idx="9">
                  <c:v>23710</c:v>
                </c:pt>
                <c:pt idx="10">
                  <c:v>23930</c:v>
                </c:pt>
                <c:pt idx="11">
                  <c:v>24160</c:v>
                </c:pt>
                <c:pt idx="12">
                  <c:v>24400</c:v>
                </c:pt>
                <c:pt idx="13">
                  <c:v>24740</c:v>
                </c:pt>
                <c:pt idx="14">
                  <c:v>24990</c:v>
                </c:pt>
                <c:pt idx="15">
                  <c:v>25240</c:v>
                </c:pt>
                <c:pt idx="16">
                  <c:v>25473</c:v>
                </c:pt>
                <c:pt idx="17">
                  <c:v>25652</c:v>
                </c:pt>
                <c:pt idx="18">
                  <c:v>25831</c:v>
                </c:pt>
                <c:pt idx="19">
                  <c:v>25961</c:v>
                </c:pt>
                <c:pt idx="20">
                  <c:v>26091</c:v>
                </c:pt>
                <c:pt idx="21">
                  <c:v>26404</c:v>
                </c:pt>
                <c:pt idx="22">
                  <c:v>26510</c:v>
                </c:pt>
                <c:pt idx="23">
                  <c:v>26616</c:v>
                </c:pt>
                <c:pt idx="24">
                  <c:v>26775</c:v>
                </c:pt>
                <c:pt idx="25">
                  <c:v>26842</c:v>
                </c:pt>
                <c:pt idx="26">
                  <c:v>26909</c:v>
                </c:pt>
                <c:pt idx="27">
                  <c:v>26997</c:v>
                </c:pt>
              </c:numCache>
            </c:numRef>
          </c:val>
          <c:smooth val="0"/>
        </c:ser>
        <c:dLbls>
          <c:showLegendKey val="0"/>
          <c:showVal val="0"/>
          <c:showCatName val="0"/>
          <c:showSerName val="0"/>
          <c:showPercent val="0"/>
          <c:showBubbleSize val="0"/>
        </c:dLbls>
        <c:marker val="1"/>
        <c:smooth val="0"/>
        <c:axId val="230738944"/>
        <c:axId val="230765312"/>
      </c:lineChart>
      <c:catAx>
        <c:axId val="230738944"/>
        <c:scaling>
          <c:orientation val="minMax"/>
        </c:scaling>
        <c:delete val="0"/>
        <c:axPos val="b"/>
        <c:majorTickMark val="none"/>
        <c:minorTickMark val="none"/>
        <c:tickLblPos val="nextTo"/>
        <c:crossAx val="230765312"/>
        <c:crosses val="autoZero"/>
        <c:auto val="1"/>
        <c:lblAlgn val="ctr"/>
        <c:lblOffset val="100"/>
        <c:noMultiLvlLbl val="0"/>
      </c:catAx>
      <c:valAx>
        <c:axId val="230765312"/>
        <c:scaling>
          <c:orientation val="minMax"/>
          <c:max val="35200"/>
          <c:min val="18000"/>
        </c:scaling>
        <c:delete val="1"/>
        <c:axPos val="l"/>
        <c:majorGridlines>
          <c:spPr>
            <a:ln>
              <a:noFill/>
            </a:ln>
          </c:spPr>
        </c:majorGridlines>
        <c:numFmt formatCode="General" sourceLinked="1"/>
        <c:majorTickMark val="out"/>
        <c:minorTickMark val="none"/>
        <c:tickLblPos val="nextTo"/>
        <c:crossAx val="230738944"/>
        <c:crosses val="autoZero"/>
        <c:crossBetween val="between"/>
        <c:majorUnit val="10000"/>
      </c:valAx>
    </c:plotArea>
    <c:legend>
      <c:legendPos val="b"/>
      <c:layout/>
      <c:overlay val="0"/>
      <c:txPr>
        <a:bodyPr/>
        <a:lstStyle/>
        <a:p>
          <a:pPr>
            <a:defRPr sz="1000"/>
          </a:pPr>
          <a:endParaRPr lang="en-US"/>
        </a:p>
      </c:txPr>
    </c:legend>
    <c:plotVisOnly val="1"/>
    <c:dispBlanksAs val="gap"/>
    <c:showDLblsOverMax val="0"/>
  </c:chart>
  <c:txPr>
    <a:bodyPr/>
    <a:lstStyle/>
    <a:p>
      <a:pPr>
        <a:defRPr sz="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0.10348483800974281"/>
          <c:w val="0.76689128774319937"/>
          <c:h val="0.85666640962368912"/>
        </c:manualLayout>
      </c:layout>
      <c:doughnutChart>
        <c:varyColors val="1"/>
        <c:ser>
          <c:idx val="0"/>
          <c:order val="0"/>
          <c:tx>
            <c:strRef>
              <c:f>Feuil1!$B$1</c:f>
              <c:strCache>
                <c:ptCount val="1"/>
                <c:pt idx="0">
                  <c:v>Ventes</c:v>
                </c:pt>
              </c:strCache>
            </c:strRef>
          </c:tx>
          <c:spPr>
            <a:solidFill>
              <a:schemeClr val="bg2"/>
            </a:solidFill>
            <a:ln w="57150">
              <a:solidFill>
                <a:schemeClr val="bg1"/>
              </a:solidFill>
            </a:ln>
            <a:effectLst/>
          </c:spPr>
          <c:dPt>
            <c:idx val="0"/>
            <c:bubble3D val="0"/>
            <c:spPr>
              <a:solidFill>
                <a:schemeClr val="accent3"/>
              </a:solidFill>
              <a:ln w="57150">
                <a:solidFill>
                  <a:schemeClr val="bg1"/>
                </a:solidFill>
              </a:ln>
              <a:effectLst/>
            </c:spPr>
          </c:dPt>
          <c:dPt>
            <c:idx val="1"/>
            <c:bubble3D val="0"/>
            <c:spPr>
              <a:solidFill>
                <a:schemeClr val="bg2">
                  <a:lumMod val="75000"/>
                </a:schemeClr>
              </a:solidFill>
              <a:ln w="57150">
                <a:solidFill>
                  <a:schemeClr val="bg1"/>
                </a:solidFill>
              </a:ln>
              <a:effectLst/>
            </c:spPr>
          </c:dPt>
          <c:dPt>
            <c:idx val="2"/>
            <c:bubble3D val="0"/>
          </c:dPt>
          <c:dPt>
            <c:idx val="3"/>
            <c:bubble3D val="0"/>
          </c:dPt>
          <c:dPt>
            <c:idx val="4"/>
            <c:bubble3D val="0"/>
          </c:dPt>
          <c:dPt>
            <c:idx val="5"/>
            <c:bubble3D val="0"/>
          </c:dPt>
          <c:cat>
            <c:strRef>
              <c:f>Feuil1!$A$2:$A$3</c:f>
              <c:strCache>
                <c:ptCount val="2"/>
                <c:pt idx="0">
                  <c:v>Oui</c:v>
                </c:pt>
                <c:pt idx="1">
                  <c:v>Non</c:v>
                </c:pt>
              </c:strCache>
            </c:strRef>
          </c:cat>
          <c:val>
            <c:numRef>
              <c:f>Feuil1!$B$2:$B$3</c:f>
              <c:numCache>
                <c:formatCode>0</c:formatCode>
                <c:ptCount val="2"/>
                <c:pt idx="0">
                  <c:v>9</c:v>
                </c:pt>
                <c:pt idx="1">
                  <c:v>91</c:v>
                </c:pt>
              </c:numCache>
            </c:numRef>
          </c:val>
        </c:ser>
        <c:dLbls>
          <c:showLegendKey val="0"/>
          <c:showVal val="0"/>
          <c:showCatName val="0"/>
          <c:showSerName val="0"/>
          <c:showPercent val="0"/>
          <c:showBubbleSize val="0"/>
          <c:showLeaderLines val="1"/>
        </c:dLbls>
        <c:firstSliceAng val="71"/>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0.10348483800974281"/>
          <c:w val="0.76689128774319937"/>
          <c:h val="0.85666640962368912"/>
        </c:manualLayout>
      </c:layout>
      <c:doughnutChart>
        <c:varyColors val="1"/>
        <c:ser>
          <c:idx val="0"/>
          <c:order val="0"/>
          <c:tx>
            <c:strRef>
              <c:f>Feuil1!$B$1</c:f>
              <c:strCache>
                <c:ptCount val="1"/>
                <c:pt idx="0">
                  <c:v>Ventes</c:v>
                </c:pt>
              </c:strCache>
            </c:strRef>
          </c:tx>
          <c:spPr>
            <a:solidFill>
              <a:schemeClr val="accent6">
                <a:lumMod val="60000"/>
                <a:lumOff val="40000"/>
              </a:schemeClr>
            </a:solidFill>
            <a:ln w="57150">
              <a:solidFill>
                <a:schemeClr val="bg1"/>
              </a:solidFill>
            </a:ln>
            <a:effectLst/>
          </c:spPr>
          <c:dPt>
            <c:idx val="0"/>
            <c:bubble3D val="0"/>
            <c:spPr>
              <a:solidFill>
                <a:schemeClr val="accent6"/>
              </a:solidFill>
              <a:ln w="57150">
                <a:solidFill>
                  <a:schemeClr val="bg1"/>
                </a:solidFill>
              </a:ln>
              <a:effectLst/>
            </c:spPr>
          </c:dPt>
          <c:dPt>
            <c:idx val="1"/>
            <c:bubble3D val="0"/>
            <c:spPr>
              <a:solidFill>
                <a:schemeClr val="accent4">
                  <a:lumMod val="75000"/>
                </a:schemeClr>
              </a:solidFill>
              <a:ln w="57150">
                <a:solidFill>
                  <a:schemeClr val="bg1"/>
                </a:solidFill>
              </a:ln>
              <a:effectLst/>
            </c:spPr>
          </c:dPt>
          <c:dPt>
            <c:idx val="2"/>
            <c:bubble3D val="0"/>
          </c:dPt>
          <c:dPt>
            <c:idx val="3"/>
            <c:bubble3D val="0"/>
          </c:dPt>
          <c:dPt>
            <c:idx val="4"/>
            <c:bubble3D val="0"/>
          </c:dPt>
          <c:dPt>
            <c:idx val="5"/>
            <c:bubble3D val="0"/>
          </c:dPt>
          <c:cat>
            <c:strRef>
              <c:f>Feuil1!$A$2:$A$3</c:f>
              <c:strCache>
                <c:ptCount val="2"/>
                <c:pt idx="0">
                  <c:v>Oui</c:v>
                </c:pt>
                <c:pt idx="1">
                  <c:v>Non</c:v>
                </c:pt>
              </c:strCache>
            </c:strRef>
          </c:cat>
          <c:val>
            <c:numRef>
              <c:f>Feuil1!$B$2:$B$3</c:f>
              <c:numCache>
                <c:formatCode>0</c:formatCode>
                <c:ptCount val="2"/>
                <c:pt idx="0">
                  <c:v>10</c:v>
                </c:pt>
                <c:pt idx="1">
                  <c:v>90</c:v>
                </c:pt>
              </c:numCache>
            </c:numRef>
          </c:val>
        </c:ser>
        <c:dLbls>
          <c:showLegendKey val="0"/>
          <c:showVal val="0"/>
          <c:showCatName val="0"/>
          <c:showSerName val="0"/>
          <c:showPercent val="0"/>
          <c:showBubbleSize val="0"/>
          <c:showLeaderLines val="1"/>
        </c:dLbls>
        <c:firstSliceAng val="79"/>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57454121381221E-3"/>
          <c:y val="8.5525313445559789E-2"/>
          <c:w val="0.88680438739532264"/>
          <c:h val="0.66500518593176206"/>
        </c:manualLayout>
      </c:layout>
      <c:barChart>
        <c:barDir val="col"/>
        <c:grouping val="stacked"/>
        <c:varyColors val="0"/>
        <c:ser>
          <c:idx val="0"/>
          <c:order val="0"/>
          <c:tx>
            <c:strRef>
              <c:f>Feuil1!$B$1</c:f>
              <c:strCache>
                <c:ptCount val="1"/>
                <c:pt idx="0">
                  <c:v>Equipés d'un véhicule (Parc total)</c:v>
                </c:pt>
              </c:strCache>
            </c:strRef>
          </c:tx>
          <c:spPr>
            <a:solidFill>
              <a:schemeClr val="accent4"/>
            </a:solidFill>
          </c:spPr>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Feuil1!$A$2:$A$22</c:f>
              <c:numCache>
                <c:formatCode>General</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Feuil1!$B$2:$B$22</c:f>
              <c:numCache>
                <c:formatCode>General</c:formatCode>
                <c:ptCount val="21"/>
                <c:pt idx="0">
                  <c:v>66</c:v>
                </c:pt>
                <c:pt idx="1">
                  <c:v>68</c:v>
                </c:pt>
                <c:pt idx="2">
                  <c:v>66</c:v>
                </c:pt>
                <c:pt idx="3">
                  <c:v>70</c:v>
                </c:pt>
                <c:pt idx="4">
                  <c:v>71</c:v>
                </c:pt>
                <c:pt idx="5">
                  <c:v>71</c:v>
                </c:pt>
                <c:pt idx="6">
                  <c:v>69</c:v>
                </c:pt>
                <c:pt idx="7">
                  <c:v>68</c:v>
                </c:pt>
                <c:pt idx="8">
                  <c:v>70</c:v>
                </c:pt>
                <c:pt idx="9">
                  <c:v>72</c:v>
                </c:pt>
                <c:pt idx="10">
                  <c:v>70</c:v>
                </c:pt>
                <c:pt idx="11">
                  <c:v>71</c:v>
                </c:pt>
                <c:pt idx="12">
                  <c:v>70</c:v>
                </c:pt>
                <c:pt idx="13">
                  <c:v>74</c:v>
                </c:pt>
                <c:pt idx="14">
                  <c:v>71</c:v>
                </c:pt>
                <c:pt idx="15">
                  <c:v>71</c:v>
                </c:pt>
                <c:pt idx="16">
                  <c:v>71</c:v>
                </c:pt>
                <c:pt idx="17">
                  <c:v>72</c:v>
                </c:pt>
                <c:pt idx="18">
                  <c:v>70</c:v>
                </c:pt>
                <c:pt idx="19">
                  <c:v>69</c:v>
                </c:pt>
                <c:pt idx="20">
                  <c:v>69</c:v>
                </c:pt>
              </c:numCache>
            </c:numRef>
          </c:val>
        </c:ser>
        <c:dLbls>
          <c:showLegendKey val="0"/>
          <c:showVal val="0"/>
          <c:showCatName val="0"/>
          <c:showSerName val="0"/>
          <c:showPercent val="0"/>
          <c:showBubbleSize val="0"/>
        </c:dLbls>
        <c:gapWidth val="51"/>
        <c:overlap val="100"/>
        <c:axId val="46788608"/>
        <c:axId val="46790144"/>
      </c:barChart>
      <c:catAx>
        <c:axId val="46788608"/>
        <c:scaling>
          <c:orientation val="minMax"/>
        </c:scaling>
        <c:delete val="0"/>
        <c:axPos val="b"/>
        <c:numFmt formatCode="General" sourceLinked="1"/>
        <c:majorTickMark val="none"/>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46790144"/>
        <c:crosses val="autoZero"/>
        <c:auto val="1"/>
        <c:lblAlgn val="ctr"/>
        <c:lblOffset val="100"/>
        <c:noMultiLvlLbl val="0"/>
      </c:catAx>
      <c:valAx>
        <c:axId val="46790144"/>
        <c:scaling>
          <c:orientation val="minMax"/>
          <c:max val="100"/>
        </c:scaling>
        <c:delete val="1"/>
        <c:axPos val="l"/>
        <c:numFmt formatCode="General" sourceLinked="1"/>
        <c:majorTickMark val="out"/>
        <c:minorTickMark val="none"/>
        <c:tickLblPos val="nextTo"/>
        <c:crossAx val="46788608"/>
        <c:crosses val="autoZero"/>
        <c:crossBetween val="between"/>
      </c:valAx>
    </c:plotArea>
    <c:legend>
      <c:legendPos val="b"/>
      <c:layout>
        <c:manualLayout>
          <c:xMode val="edge"/>
          <c:yMode val="edge"/>
          <c:x val="0.31369863499194367"/>
          <c:y val="0.90619335799910306"/>
          <c:w val="0.27073729237525729"/>
          <c:h val="5.2754491547028194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2424500170479E-2"/>
          <c:y val="3.3824134355175686E-2"/>
          <c:w val="0.91727706125314246"/>
          <c:h val="0.89399753570479978"/>
        </c:manualLayout>
      </c:layout>
      <c:barChart>
        <c:barDir val="col"/>
        <c:grouping val="stacked"/>
        <c:varyColors val="0"/>
        <c:ser>
          <c:idx val="0"/>
          <c:order val="0"/>
          <c:tx>
            <c:strRef>
              <c:f>Feuil1!$A$2</c:f>
              <c:strCache>
                <c:ptCount val="1"/>
                <c:pt idx="0">
                  <c:v>OUI</c:v>
                </c:pt>
              </c:strCache>
            </c:strRef>
          </c:tx>
          <c:spPr>
            <a:solidFill>
              <a:schemeClr val="accent4">
                <a:lumMod val="75000"/>
              </a:schemeClr>
            </a:solidFill>
            <a:ln>
              <a:solidFill>
                <a:schemeClr val="bg1"/>
              </a:solidFill>
            </a:ln>
          </c:spPr>
          <c:invertIfNegative val="0"/>
          <c:dLbls>
            <c:numFmt formatCode="#,##0" sourceLinked="0"/>
            <c:txPr>
              <a:bodyPr/>
              <a:lstStyle/>
              <a:p>
                <a:pPr>
                  <a:defRPr sz="105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Feuil1!$B$1:$S$1</c:f>
              <c:strCache>
                <c:ptCount val="18"/>
                <c:pt idx="0">
                  <c:v>1999</c:v>
                </c:pt>
                <c:pt idx="1">
                  <c:v>2000</c:v>
                </c:pt>
                <c:pt idx="2">
                  <c:v>2001</c:v>
                </c:pt>
                <c:pt idx="3">
                  <c:v>2002</c:v>
                </c:pt>
                <c:pt idx="4">
                  <c:v>2003</c:v>
                </c:pt>
                <c:pt idx="5">
                  <c:v>2004</c:v>
                </c:pt>
                <c:pt idx="6">
                  <c:v>2005</c:v>
                </c:pt>
                <c:pt idx="7">
                  <c:v>2006</c:v>
                </c:pt>
                <c:pt idx="8">
                  <c:v>2007</c:v>
                </c:pt>
                <c:pt idx="9">
                  <c:v>2008</c:v>
                </c:pt>
                <c:pt idx="10">
                  <c:v>2010</c:v>
                </c:pt>
                <c:pt idx="11">
                  <c:v>2011</c:v>
                </c:pt>
                <c:pt idx="12">
                  <c:v>2012</c:v>
                </c:pt>
                <c:pt idx="13">
                  <c:v>2013</c:v>
                </c:pt>
                <c:pt idx="14">
                  <c:v>2014</c:v>
                </c:pt>
                <c:pt idx="15">
                  <c:v>2015</c:v>
                </c:pt>
                <c:pt idx="16">
                  <c:v>2016</c:v>
                </c:pt>
                <c:pt idx="17">
                  <c:v>2017</c:v>
                </c:pt>
              </c:strCache>
            </c:strRef>
          </c:cat>
          <c:val>
            <c:numRef>
              <c:f>Feuil1!$B$2:$S$2</c:f>
              <c:numCache>
                <c:formatCode>0</c:formatCode>
                <c:ptCount val="18"/>
                <c:pt idx="0">
                  <c:v>52.5</c:v>
                </c:pt>
                <c:pt idx="1">
                  <c:v>58</c:v>
                </c:pt>
                <c:pt idx="2">
                  <c:v>54.9</c:v>
                </c:pt>
                <c:pt idx="3">
                  <c:v>58.4</c:v>
                </c:pt>
                <c:pt idx="4">
                  <c:v>57.5</c:v>
                </c:pt>
                <c:pt idx="5">
                  <c:v>49.2</c:v>
                </c:pt>
                <c:pt idx="6">
                  <c:v>51.2</c:v>
                </c:pt>
                <c:pt idx="7">
                  <c:v>52.1</c:v>
                </c:pt>
                <c:pt idx="8">
                  <c:v>53</c:v>
                </c:pt>
                <c:pt idx="9">
                  <c:v>50</c:v>
                </c:pt>
                <c:pt idx="10">
                  <c:v>44.6</c:v>
                </c:pt>
                <c:pt idx="11">
                  <c:v>47.3</c:v>
                </c:pt>
                <c:pt idx="12">
                  <c:v>51.9</c:v>
                </c:pt>
                <c:pt idx="13">
                  <c:v>51.7</c:v>
                </c:pt>
                <c:pt idx="14">
                  <c:v>52</c:v>
                </c:pt>
                <c:pt idx="15">
                  <c:v>55</c:v>
                </c:pt>
                <c:pt idx="16">
                  <c:v>56</c:v>
                </c:pt>
                <c:pt idx="17">
                  <c:v>57</c:v>
                </c:pt>
              </c:numCache>
            </c:numRef>
          </c:val>
        </c:ser>
        <c:ser>
          <c:idx val="1"/>
          <c:order val="1"/>
          <c:tx>
            <c:strRef>
              <c:f>Feuil1!$A$3</c:f>
              <c:strCache>
                <c:ptCount val="1"/>
                <c:pt idx="0">
                  <c:v>NON</c:v>
                </c:pt>
              </c:strCache>
            </c:strRef>
          </c:tx>
          <c:spPr>
            <a:solidFill>
              <a:schemeClr val="bg1">
                <a:lumMod val="65000"/>
              </a:schemeClr>
            </a:solidFill>
            <a:ln>
              <a:solidFill>
                <a:schemeClr val="bg1"/>
              </a:solidFill>
            </a:ln>
          </c:spPr>
          <c:invertIfNegative val="0"/>
          <c:dLbls>
            <c:numFmt formatCode="#,##0" sourceLinked="0"/>
            <c:txPr>
              <a:bodyPr/>
              <a:lstStyle/>
              <a:p>
                <a:pPr>
                  <a:defRPr sz="105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Feuil1!$B$1:$S$1</c:f>
              <c:strCache>
                <c:ptCount val="18"/>
                <c:pt idx="0">
                  <c:v>1999</c:v>
                </c:pt>
                <c:pt idx="1">
                  <c:v>2000</c:v>
                </c:pt>
                <c:pt idx="2">
                  <c:v>2001</c:v>
                </c:pt>
                <c:pt idx="3">
                  <c:v>2002</c:v>
                </c:pt>
                <c:pt idx="4">
                  <c:v>2003</c:v>
                </c:pt>
                <c:pt idx="5">
                  <c:v>2004</c:v>
                </c:pt>
                <c:pt idx="6">
                  <c:v>2005</c:v>
                </c:pt>
                <c:pt idx="7">
                  <c:v>2006</c:v>
                </c:pt>
                <c:pt idx="8">
                  <c:v>2007</c:v>
                </c:pt>
                <c:pt idx="9">
                  <c:v>2008</c:v>
                </c:pt>
                <c:pt idx="10">
                  <c:v>2010</c:v>
                </c:pt>
                <c:pt idx="11">
                  <c:v>2011</c:v>
                </c:pt>
                <c:pt idx="12">
                  <c:v>2012</c:v>
                </c:pt>
                <c:pt idx="13">
                  <c:v>2013</c:v>
                </c:pt>
                <c:pt idx="14">
                  <c:v>2014</c:v>
                </c:pt>
                <c:pt idx="15">
                  <c:v>2015</c:v>
                </c:pt>
                <c:pt idx="16">
                  <c:v>2016</c:v>
                </c:pt>
                <c:pt idx="17">
                  <c:v>2017</c:v>
                </c:pt>
              </c:strCache>
            </c:strRef>
          </c:cat>
          <c:val>
            <c:numRef>
              <c:f>Feuil1!$B$3:$S$3</c:f>
              <c:numCache>
                <c:formatCode>0</c:formatCode>
                <c:ptCount val="18"/>
                <c:pt idx="0">
                  <c:v>47.5</c:v>
                </c:pt>
                <c:pt idx="1">
                  <c:v>42</c:v>
                </c:pt>
                <c:pt idx="2">
                  <c:v>45.1</c:v>
                </c:pt>
                <c:pt idx="3">
                  <c:v>41.6</c:v>
                </c:pt>
                <c:pt idx="4">
                  <c:v>42.5</c:v>
                </c:pt>
                <c:pt idx="5">
                  <c:v>50.8</c:v>
                </c:pt>
                <c:pt idx="6">
                  <c:v>48.8</c:v>
                </c:pt>
                <c:pt idx="7">
                  <c:v>47.9</c:v>
                </c:pt>
                <c:pt idx="8">
                  <c:v>47</c:v>
                </c:pt>
                <c:pt idx="9">
                  <c:v>50</c:v>
                </c:pt>
                <c:pt idx="10">
                  <c:v>55.4</c:v>
                </c:pt>
                <c:pt idx="11">
                  <c:v>52.7</c:v>
                </c:pt>
                <c:pt idx="12">
                  <c:v>48.1</c:v>
                </c:pt>
                <c:pt idx="13">
                  <c:v>48.3</c:v>
                </c:pt>
                <c:pt idx="14">
                  <c:v>48</c:v>
                </c:pt>
                <c:pt idx="15">
                  <c:v>45</c:v>
                </c:pt>
                <c:pt idx="16">
                  <c:v>44</c:v>
                </c:pt>
                <c:pt idx="17">
                  <c:v>43</c:v>
                </c:pt>
              </c:numCache>
            </c:numRef>
          </c:val>
        </c:ser>
        <c:dLbls>
          <c:showLegendKey val="0"/>
          <c:showVal val="0"/>
          <c:showCatName val="0"/>
          <c:showSerName val="0"/>
          <c:showPercent val="0"/>
          <c:showBubbleSize val="0"/>
        </c:dLbls>
        <c:gapWidth val="65"/>
        <c:overlap val="100"/>
        <c:axId val="234285312"/>
        <c:axId val="234098688"/>
      </c:barChart>
      <c:catAx>
        <c:axId val="234285312"/>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234098688"/>
        <c:crosses val="autoZero"/>
        <c:auto val="1"/>
        <c:lblAlgn val="ctr"/>
        <c:lblOffset val="100"/>
        <c:noMultiLvlLbl val="0"/>
      </c:catAx>
      <c:valAx>
        <c:axId val="234098688"/>
        <c:scaling>
          <c:orientation val="minMax"/>
          <c:max val="100"/>
        </c:scaling>
        <c:delete val="1"/>
        <c:axPos val="l"/>
        <c:numFmt formatCode="0" sourceLinked="1"/>
        <c:majorTickMark val="out"/>
        <c:minorTickMark val="none"/>
        <c:tickLblPos val="nextTo"/>
        <c:crossAx val="234285312"/>
        <c:crosses val="autoZero"/>
        <c:crossBetween val="between"/>
        <c:majorUnit val="10"/>
      </c:valAx>
      <c:spPr>
        <a:ln>
          <a:noFill/>
        </a:ln>
      </c:spPr>
    </c:plotArea>
    <c:legend>
      <c:legendPos val="l"/>
      <c:legendEntry>
        <c:idx val="0"/>
        <c:txPr>
          <a:bodyPr/>
          <a:lstStyle/>
          <a:p>
            <a:pPr>
              <a:defRPr sz="1200" b="1">
                <a:solidFill>
                  <a:schemeClr val="tx1">
                    <a:lumMod val="50000"/>
                    <a:lumOff val="50000"/>
                  </a:schemeClr>
                </a:solidFill>
                <a:latin typeface="Arial" panose="020B0604020202020204" pitchFamily="34" charset="0"/>
                <a:cs typeface="Arial" panose="020B0604020202020204" pitchFamily="34" charset="0"/>
              </a:defRPr>
            </a:pPr>
            <a:endParaRPr lang="en-US"/>
          </a:p>
        </c:txPr>
      </c:legendEntry>
      <c:legendEntry>
        <c:idx val="1"/>
        <c:txPr>
          <a:bodyPr/>
          <a:lstStyle/>
          <a:p>
            <a:pPr>
              <a:defRPr sz="1200" b="1">
                <a:solidFill>
                  <a:schemeClr val="accent4">
                    <a:lumMod val="75000"/>
                  </a:schemeClr>
                </a:solidFill>
                <a:latin typeface="Arial" panose="020B0604020202020204" pitchFamily="34" charset="0"/>
                <a:cs typeface="Arial" panose="020B0604020202020204" pitchFamily="34" charset="0"/>
              </a:defRPr>
            </a:pPr>
            <a:endParaRPr lang="en-US"/>
          </a:p>
        </c:txPr>
      </c:legendEntry>
      <c:layout>
        <c:manualLayout>
          <c:xMode val="edge"/>
          <c:yMode val="edge"/>
          <c:x val="0"/>
          <c:y val="0.37627666737607762"/>
          <c:w val="6.9155436099333736E-2"/>
          <c:h val="0.25667118704310482"/>
        </c:manualLayout>
      </c:layout>
      <c:overlay val="0"/>
      <c:spPr>
        <a:ln>
          <a:solidFill>
            <a:schemeClr val="bg1"/>
          </a:solidFill>
        </a:ln>
      </c:spPr>
      <c:txPr>
        <a:bodyPr/>
        <a:lstStyle/>
        <a:p>
          <a:pPr>
            <a:defRPr sz="1200" b="1">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Feuil1!$A$2</c:f>
              <c:strCache>
                <c:ptCount val="1"/>
                <c:pt idx="0">
                  <c:v>Moins de 5 ans</c:v>
                </c:pt>
              </c:strCache>
            </c:strRef>
          </c:tx>
          <c:spPr>
            <a:solidFill>
              <a:schemeClr val="accent6"/>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Feuil1!$B$2</c:f>
              <c:numCache>
                <c:formatCode>General</c:formatCode>
                <c:ptCount val="1"/>
                <c:pt idx="0">
                  <c:v>38</c:v>
                </c:pt>
              </c:numCache>
            </c:numRef>
          </c:val>
        </c:ser>
        <c:ser>
          <c:idx val="1"/>
          <c:order val="1"/>
          <c:tx>
            <c:strRef>
              <c:f>Feuil1!$A$3</c:f>
              <c:strCache>
                <c:ptCount val="1"/>
                <c:pt idx="0">
                  <c:v>5 à 10 ans</c:v>
                </c:pt>
              </c:strCache>
            </c:strRef>
          </c:tx>
          <c:spPr>
            <a:solidFill>
              <a:schemeClr val="accent4"/>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Feuil1!$B$3</c:f>
              <c:numCache>
                <c:formatCode>General</c:formatCode>
                <c:ptCount val="1"/>
                <c:pt idx="0">
                  <c:v>22</c:v>
                </c:pt>
              </c:numCache>
            </c:numRef>
          </c:val>
        </c:ser>
        <c:ser>
          <c:idx val="2"/>
          <c:order val="2"/>
          <c:tx>
            <c:strRef>
              <c:f>Feuil1!$A$4</c:f>
              <c:strCache>
                <c:ptCount val="1"/>
                <c:pt idx="0">
                  <c:v>Plus de 10 ans</c:v>
                </c:pt>
              </c:strCache>
            </c:strRef>
          </c:tx>
          <c:spPr>
            <a:solidFill>
              <a:schemeClr val="accent5"/>
            </a:solidFill>
          </c:spPr>
          <c:invertIfNegative val="0"/>
          <c:dLbls>
            <c:dLbl>
              <c:idx val="0"/>
              <c:spPr/>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Feuil1!$B$1</c:f>
              <c:strCache>
                <c:ptCount val="1"/>
                <c:pt idx="0">
                  <c:v>Série 1</c:v>
                </c:pt>
              </c:strCache>
            </c:strRef>
          </c:cat>
          <c:val>
            <c:numRef>
              <c:f>Feuil1!$B$4</c:f>
              <c:numCache>
                <c:formatCode>General</c:formatCode>
                <c:ptCount val="1"/>
                <c:pt idx="0">
                  <c:v>40</c:v>
                </c:pt>
              </c:numCache>
            </c:numRef>
          </c:val>
        </c:ser>
        <c:dLbls>
          <c:showLegendKey val="0"/>
          <c:showVal val="0"/>
          <c:showCatName val="0"/>
          <c:showSerName val="0"/>
          <c:showPercent val="0"/>
          <c:showBubbleSize val="0"/>
        </c:dLbls>
        <c:gapWidth val="150"/>
        <c:overlap val="100"/>
        <c:axId val="234803584"/>
        <c:axId val="234805120"/>
      </c:barChart>
      <c:catAx>
        <c:axId val="234803584"/>
        <c:scaling>
          <c:orientation val="minMax"/>
        </c:scaling>
        <c:delete val="1"/>
        <c:axPos val="b"/>
        <c:majorTickMark val="out"/>
        <c:minorTickMark val="none"/>
        <c:tickLblPos val="nextTo"/>
        <c:crossAx val="234805120"/>
        <c:crosses val="autoZero"/>
        <c:auto val="1"/>
        <c:lblAlgn val="ctr"/>
        <c:lblOffset val="100"/>
        <c:noMultiLvlLbl val="0"/>
      </c:catAx>
      <c:valAx>
        <c:axId val="234805120"/>
        <c:scaling>
          <c:orientation val="minMax"/>
        </c:scaling>
        <c:delete val="1"/>
        <c:axPos val="l"/>
        <c:numFmt formatCode="0%" sourceLinked="1"/>
        <c:majorTickMark val="out"/>
        <c:minorTickMark val="none"/>
        <c:tickLblPos val="nextTo"/>
        <c:crossAx val="234803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47349480968859"/>
          <c:y val="0.15113054389890568"/>
          <c:w val="0.59611072664359865"/>
          <c:h val="0.61025962778824416"/>
        </c:manualLayout>
      </c:layout>
      <c:doughnutChart>
        <c:varyColors val="1"/>
        <c:ser>
          <c:idx val="0"/>
          <c:order val="0"/>
          <c:tx>
            <c:strRef>
              <c:f>Feuil1!$B$1</c:f>
              <c:strCache>
                <c:ptCount val="1"/>
                <c:pt idx="0">
                  <c:v>VN</c:v>
                </c:pt>
              </c:strCache>
            </c:strRef>
          </c:tx>
          <c:spPr>
            <a:solidFill>
              <a:schemeClr val="bg1">
                <a:lumMod val="50000"/>
              </a:schemeClr>
            </a:solidFill>
            <a:ln>
              <a:solidFill>
                <a:schemeClr val="bg1"/>
              </a:solidFill>
            </a:ln>
          </c:spPr>
          <c:dPt>
            <c:idx val="0"/>
            <c:bubble3D val="0"/>
            <c:spPr>
              <a:solidFill>
                <a:schemeClr val="accent4"/>
              </a:solidFill>
              <a:ln>
                <a:solidFill>
                  <a:schemeClr val="bg1"/>
                </a:solidFill>
              </a:ln>
            </c:spPr>
          </c:dPt>
          <c:dPt>
            <c:idx val="1"/>
            <c:bubble3D val="0"/>
          </c:dPt>
          <c:dPt>
            <c:idx val="2"/>
            <c:bubble3D val="0"/>
          </c:dPt>
          <c:dPt>
            <c:idx val="3"/>
            <c:bubble3D val="0"/>
          </c:dPt>
          <c:dPt>
            <c:idx val="4"/>
            <c:bubble3D val="0"/>
          </c:dPt>
          <c:dPt>
            <c:idx val="5"/>
            <c:bubble3D val="0"/>
          </c:dPt>
          <c:dPt>
            <c:idx val="6"/>
            <c:bubble3D val="0"/>
          </c:dPt>
          <c:dLbls>
            <c:dLbl>
              <c:idx val="0"/>
              <c:layout>
                <c:manualLayout>
                  <c:x val="0.14765397923875431"/>
                  <c:y val="-5.3985214002489269E-2"/>
                </c:manualLayout>
              </c:layout>
              <c:spPr/>
              <c:txPr>
                <a:bodyPr/>
                <a:lstStyle/>
                <a:p>
                  <a:pPr>
                    <a:defRPr sz="1400" b="1">
                      <a:solidFill>
                        <a:schemeClr val="accent4"/>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dLbl>
            <c:dLbl>
              <c:idx val="1"/>
              <c:layout>
                <c:manualLayout>
                  <c:x val="-0.13497910034602076"/>
                  <c:y val="2.8792114134660946E-2"/>
                </c:manualLayout>
              </c:layout>
              <c:spPr/>
              <c:txPr>
                <a:bodyPr/>
                <a:lstStyle/>
                <a:p>
                  <a:pPr>
                    <a:defRPr sz="1400" b="1">
                      <a:solidFill>
                        <a:srgbClr val="999999"/>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dLbl>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showLeaderLines val="1"/>
          </c:dLbls>
          <c:cat>
            <c:strRef>
              <c:f>Feuil1!$A$2:$A$3</c:f>
              <c:strCache>
                <c:ptCount val="2"/>
                <c:pt idx="0">
                  <c:v>Oui</c:v>
                </c:pt>
                <c:pt idx="1">
                  <c:v>Non</c:v>
                </c:pt>
              </c:strCache>
            </c:strRef>
          </c:cat>
          <c:val>
            <c:numRef>
              <c:f>Feuil1!$B$2:$B$3</c:f>
              <c:numCache>
                <c:formatCode>0%</c:formatCode>
                <c:ptCount val="2"/>
                <c:pt idx="0">
                  <c:v>0.56999999999999995</c:v>
                </c:pt>
                <c:pt idx="1">
                  <c:v>0.43</c:v>
                </c:pt>
              </c:numCache>
            </c:numRef>
          </c:val>
        </c:ser>
        <c:dLbls>
          <c:showLegendKey val="0"/>
          <c:showVal val="0"/>
          <c:showCatName val="0"/>
          <c:showSerName val="0"/>
          <c:showPercent val="0"/>
          <c:showBubbleSize val="0"/>
          <c:showLeaderLines val="1"/>
        </c:dLbls>
        <c:firstSliceAng val="0"/>
        <c:holeSize val="71"/>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286150049847"/>
          <c:y val="0.22813774835125475"/>
          <c:w val="0.67345339799772219"/>
          <c:h val="0.69684392966419906"/>
        </c:manualLayout>
      </c:layout>
      <c:doughnutChart>
        <c:varyColors val="1"/>
        <c:ser>
          <c:idx val="0"/>
          <c:order val="0"/>
          <c:tx>
            <c:strRef>
              <c:f>Feuil1!$B$1</c:f>
              <c:strCache>
                <c:ptCount val="1"/>
                <c:pt idx="0">
                  <c:v>VN</c:v>
                </c:pt>
              </c:strCache>
            </c:strRef>
          </c:tx>
          <c:spPr>
            <a:solidFill>
              <a:schemeClr val="bg2"/>
            </a:solidFill>
            <a:ln>
              <a:solidFill>
                <a:schemeClr val="bg1"/>
              </a:solidFill>
            </a:ln>
          </c:spPr>
          <c:dPt>
            <c:idx val="0"/>
            <c:bubble3D val="0"/>
            <c:spPr>
              <a:solidFill>
                <a:schemeClr val="accent3"/>
              </a:solidFill>
              <a:ln>
                <a:solidFill>
                  <a:schemeClr val="bg1"/>
                </a:solidFill>
              </a:ln>
            </c:spPr>
          </c:dPt>
          <c:dPt>
            <c:idx val="1"/>
            <c:bubble3D val="0"/>
            <c:spPr>
              <a:solidFill>
                <a:schemeClr val="bg1">
                  <a:lumMod val="65000"/>
                </a:schemeClr>
              </a:solidFill>
              <a:ln>
                <a:solidFill>
                  <a:schemeClr val="bg1"/>
                </a:solidFill>
              </a:ln>
            </c:spPr>
          </c:dPt>
          <c:dPt>
            <c:idx val="2"/>
            <c:bubble3D val="0"/>
            <c:spPr>
              <a:solidFill>
                <a:schemeClr val="accent1"/>
              </a:solidFill>
              <a:ln>
                <a:solidFill>
                  <a:schemeClr val="bg1"/>
                </a:solidFill>
              </a:ln>
            </c:spPr>
          </c:dPt>
          <c:dPt>
            <c:idx val="3"/>
            <c:bubble3D val="0"/>
            <c:spPr>
              <a:solidFill>
                <a:schemeClr val="accent4"/>
              </a:solidFill>
              <a:ln>
                <a:solidFill>
                  <a:schemeClr val="bg1"/>
                </a:solidFill>
              </a:ln>
            </c:spPr>
          </c:dPt>
          <c:dPt>
            <c:idx val="4"/>
            <c:bubble3D val="0"/>
            <c:spPr>
              <a:solidFill>
                <a:schemeClr val="accent2"/>
              </a:solidFill>
              <a:ln>
                <a:solidFill>
                  <a:schemeClr val="bg1"/>
                </a:solidFill>
              </a:ln>
            </c:spPr>
          </c:dPt>
          <c:dPt>
            <c:idx val="5"/>
            <c:bubble3D val="0"/>
            <c:spPr>
              <a:blipFill>
                <a:blip xmlns:r="http://schemas.openxmlformats.org/officeDocument/2006/relationships" r:embed="rId1"/>
                <a:stretch>
                  <a:fillRect/>
                </a:stretch>
              </a:blipFill>
              <a:ln>
                <a:solidFill>
                  <a:schemeClr val="bg1"/>
                </a:solidFill>
              </a:ln>
            </c:spPr>
          </c:dPt>
          <c:dPt>
            <c:idx val="6"/>
            <c:bubble3D val="0"/>
            <c:spPr>
              <a:solidFill>
                <a:schemeClr val="bg1">
                  <a:lumMod val="50000"/>
                </a:schemeClr>
              </a:solidFill>
              <a:ln>
                <a:solidFill>
                  <a:schemeClr val="bg1"/>
                </a:solidFill>
              </a:ln>
            </c:spPr>
          </c:dPt>
          <c:dLbls>
            <c:dLbl>
              <c:idx val="0"/>
              <c:layout>
                <c:manualLayout>
                  <c:x val="0.20641857113350515"/>
                  <c:y val="-5.5005095550780744E-2"/>
                </c:manualLayout>
              </c:layout>
              <c:tx>
                <c:rich>
                  <a:bodyPr/>
                  <a:lstStyle/>
                  <a:p>
                    <a:pPr>
                      <a:defRPr sz="1400" b="1">
                        <a:solidFill>
                          <a:schemeClr val="accent3"/>
                        </a:solidFill>
                        <a:latin typeface="Arial" panose="020B0604020202020204" pitchFamily="34" charset="0"/>
                        <a:cs typeface="Arial" panose="020B0604020202020204" pitchFamily="34" charset="0"/>
                      </a:defRPr>
                    </a:pPr>
                    <a:r>
                      <a:rPr lang="en-US" sz="1400" b="1" dirty="0" err="1" smtClean="0">
                        <a:solidFill>
                          <a:schemeClr val="accent3"/>
                        </a:solidFill>
                        <a:latin typeface="Arial" panose="020B0604020202020204" pitchFamily="34" charset="0"/>
                        <a:cs typeface="Arial" panose="020B0604020202020204" pitchFamily="34" charset="0"/>
                      </a:rPr>
                      <a:t>Oui</a:t>
                    </a:r>
                    <a:r>
                      <a:rPr lang="en-US" sz="1400" b="1" dirty="0" smtClean="0">
                        <a:solidFill>
                          <a:schemeClr val="accent3"/>
                        </a:solidFill>
                        <a:latin typeface="Arial" panose="020B0604020202020204" pitchFamily="34" charset="0"/>
                        <a:cs typeface="Arial" panose="020B0604020202020204" pitchFamily="34" charset="0"/>
                      </a:rPr>
                      <a:t> </a:t>
                    </a:r>
                  </a:p>
                  <a:p>
                    <a:pPr>
                      <a:defRPr sz="1400" b="1">
                        <a:solidFill>
                          <a:schemeClr val="accent3"/>
                        </a:solidFill>
                        <a:latin typeface="Arial" panose="020B0604020202020204" pitchFamily="34" charset="0"/>
                        <a:cs typeface="Arial" panose="020B0604020202020204" pitchFamily="34" charset="0"/>
                      </a:defRPr>
                    </a:pPr>
                    <a:r>
                      <a:rPr lang="en-US" sz="1400" b="1" dirty="0" smtClean="0">
                        <a:solidFill>
                          <a:schemeClr val="accent3"/>
                        </a:solidFill>
                        <a:latin typeface="Arial" panose="020B0604020202020204" pitchFamily="34" charset="0"/>
                        <a:cs typeface="Arial" panose="020B0604020202020204" pitchFamily="34" charset="0"/>
                      </a:rPr>
                      <a:t>14%</a:t>
                    </a:r>
                    <a:endParaRPr lang="en-US" dirty="0">
                      <a:solidFill>
                        <a:schemeClr val="accent3"/>
                      </a:solidFill>
                    </a:endParaRPr>
                  </a:p>
                </c:rich>
              </c:tx>
              <c:numFmt formatCode="#,##0.0" sourceLinked="0"/>
              <c:spPr>
                <a:noFill/>
              </c:spPr>
              <c:showLegendKey val="0"/>
              <c:showVal val="0"/>
              <c:showCatName val="1"/>
              <c:showSerName val="0"/>
              <c:showPercent val="1"/>
              <c:showBubbleSize val="0"/>
            </c:dLbl>
            <c:dLbl>
              <c:idx val="1"/>
              <c:layout>
                <c:manualLayout>
                  <c:x val="-0.25643135683760682"/>
                  <c:y val="-1.3751754385964913E-2"/>
                </c:manualLayout>
              </c:layout>
              <c:tx>
                <c:rich>
                  <a:bodyPr/>
                  <a:lstStyle/>
                  <a:p>
                    <a:pPr>
                      <a:defRPr sz="1400" b="1">
                        <a:solidFill>
                          <a:schemeClr val="tx1">
                            <a:lumMod val="75000"/>
                          </a:schemeClr>
                        </a:solidFill>
                        <a:latin typeface="Arial" panose="020B0604020202020204" pitchFamily="34" charset="0"/>
                        <a:cs typeface="Arial" panose="020B0604020202020204" pitchFamily="34" charset="0"/>
                      </a:defRPr>
                    </a:pPr>
                    <a:r>
                      <a:rPr lang="en-US" sz="1400" b="1" dirty="0" smtClean="0">
                        <a:solidFill>
                          <a:schemeClr val="tx1">
                            <a:lumMod val="75000"/>
                          </a:schemeClr>
                        </a:solidFill>
                        <a:latin typeface="Arial" panose="020B0604020202020204" pitchFamily="34" charset="0"/>
                        <a:cs typeface="Arial" panose="020B0604020202020204" pitchFamily="34" charset="0"/>
                      </a:rPr>
                      <a:t>Non</a:t>
                    </a:r>
                  </a:p>
                  <a:p>
                    <a:pPr>
                      <a:defRPr sz="1400" b="1">
                        <a:solidFill>
                          <a:schemeClr val="tx1">
                            <a:lumMod val="75000"/>
                          </a:schemeClr>
                        </a:solidFill>
                        <a:latin typeface="Arial" panose="020B0604020202020204" pitchFamily="34" charset="0"/>
                        <a:cs typeface="Arial" panose="020B0604020202020204" pitchFamily="34" charset="0"/>
                      </a:defRPr>
                    </a:pPr>
                    <a:r>
                      <a:rPr lang="en-US" sz="1400" b="1" dirty="0" smtClean="0">
                        <a:solidFill>
                          <a:schemeClr val="tx1">
                            <a:lumMod val="75000"/>
                          </a:schemeClr>
                        </a:solidFill>
                        <a:latin typeface="Arial" panose="020B0604020202020204" pitchFamily="34" charset="0"/>
                        <a:cs typeface="Arial" panose="020B0604020202020204" pitchFamily="34" charset="0"/>
                      </a:rPr>
                      <a:t> 86%</a:t>
                    </a:r>
                    <a:endParaRPr lang="en-US" sz="900" b="0" dirty="0">
                      <a:solidFill>
                        <a:schemeClr val="tx1">
                          <a:lumMod val="75000"/>
                        </a:schemeClr>
                      </a:solidFill>
                    </a:endParaRPr>
                  </a:p>
                </c:rich>
              </c:tx>
              <c:numFmt formatCode="#,##0" sourceLinked="0"/>
              <c:spPr>
                <a:noFill/>
              </c:spPr>
              <c:showLegendKey val="0"/>
              <c:showVal val="0"/>
              <c:showCatName val="1"/>
              <c:showSerName val="0"/>
              <c:showPercent val="1"/>
              <c:showBubbleSize val="0"/>
            </c:dLbl>
            <c:dLbl>
              <c:idx val="2"/>
              <c:layout>
                <c:manualLayout>
                  <c:x val="-0.21539703935539989"/>
                  <c:y val="0.12146359463929868"/>
                </c:manualLayout>
              </c:layout>
              <c:tx>
                <c:rich>
                  <a:bodyPr/>
                  <a:lstStyle/>
                  <a:p>
                    <a:r>
                      <a:rPr lang="fr-FR" sz="1400" b="1" dirty="0">
                        <a:latin typeface="Arial" panose="020B0604020202020204" pitchFamily="34" charset="0"/>
                        <a:cs typeface="Arial" panose="020B0604020202020204" pitchFamily="34" charset="0"/>
                      </a:rPr>
                      <a:t>Un concessionnaire / agent autre </a:t>
                    </a:r>
                    <a:r>
                      <a:rPr lang="fr-FR" sz="1400" b="1" dirty="0" smtClean="0">
                        <a:latin typeface="Arial" panose="020B0604020202020204" pitchFamily="34" charset="0"/>
                        <a:cs typeface="Arial" panose="020B0604020202020204" pitchFamily="34" charset="0"/>
                      </a:rPr>
                      <a:t>marque</a:t>
                    </a:r>
                  </a:p>
                  <a:p>
                    <a:r>
                      <a:rPr lang="fr-FR" sz="1400" b="1" dirty="0" smtClean="0">
                        <a:latin typeface="Arial" panose="020B0604020202020204" pitchFamily="34" charset="0"/>
                        <a:cs typeface="Arial" panose="020B0604020202020204" pitchFamily="34" charset="0"/>
                      </a:rPr>
                      <a:t>2%</a:t>
                    </a:r>
                    <a:endParaRPr lang="fr-FR" sz="900" dirty="0"/>
                  </a:p>
                </c:rich>
              </c:tx>
              <c:showLegendKey val="0"/>
              <c:showVal val="0"/>
              <c:showCatName val="1"/>
              <c:showSerName val="0"/>
              <c:showPercent val="1"/>
              <c:showBubbleSize val="0"/>
            </c:dLbl>
            <c:dLbl>
              <c:idx val="3"/>
              <c:layout>
                <c:manualLayout>
                  <c:x val="-0.20434890673763145"/>
                  <c:y val="5.8963729986482609E-3"/>
                </c:manualLayout>
              </c:layout>
              <c:tx>
                <c:rich>
                  <a:bodyPr/>
                  <a:lstStyle/>
                  <a:p>
                    <a:pPr>
                      <a:defRPr sz="1400" b="1">
                        <a:solidFill>
                          <a:schemeClr val="accent4"/>
                        </a:solidFill>
                        <a:latin typeface="Arial" panose="020B0604020202020204" pitchFamily="34" charset="0"/>
                        <a:cs typeface="Arial" panose="020B0604020202020204" pitchFamily="34" charset="0"/>
                      </a:defRPr>
                    </a:pPr>
                    <a:r>
                      <a:rPr lang="fr-FR" sz="1400" b="1" dirty="0">
                        <a:solidFill>
                          <a:schemeClr val="accent4"/>
                        </a:solidFill>
                        <a:latin typeface="Arial" panose="020B0604020202020204" pitchFamily="34" charset="0"/>
                        <a:cs typeface="Arial" panose="020B0604020202020204" pitchFamily="34" charset="0"/>
                      </a:rPr>
                      <a:t>Un garagiste </a:t>
                    </a:r>
                    <a:r>
                      <a:rPr lang="fr-FR" sz="1400" b="1" dirty="0" smtClean="0">
                        <a:solidFill>
                          <a:schemeClr val="accent4"/>
                        </a:solidFill>
                        <a:latin typeface="Arial" panose="020B0604020202020204" pitchFamily="34" charset="0"/>
                        <a:cs typeface="Arial" panose="020B0604020202020204" pitchFamily="34" charset="0"/>
                      </a:rPr>
                      <a:t>indépendant </a:t>
                    </a:r>
                  </a:p>
                  <a:p>
                    <a:pPr>
                      <a:defRPr sz="1400" b="1">
                        <a:solidFill>
                          <a:schemeClr val="accent4"/>
                        </a:solidFill>
                        <a:latin typeface="Arial" panose="020B0604020202020204" pitchFamily="34" charset="0"/>
                        <a:cs typeface="Arial" panose="020B0604020202020204" pitchFamily="34" charset="0"/>
                      </a:defRPr>
                    </a:pPr>
                    <a:r>
                      <a:rPr lang="fr-FR" sz="1400" b="1" dirty="0" smtClean="0">
                        <a:solidFill>
                          <a:schemeClr val="accent4"/>
                        </a:solidFill>
                        <a:latin typeface="Arial" panose="020B0604020202020204" pitchFamily="34" charset="0"/>
                        <a:cs typeface="Arial" panose="020B0604020202020204" pitchFamily="34" charset="0"/>
                      </a:rPr>
                      <a:t>2%</a:t>
                    </a:r>
                    <a:endParaRPr lang="fr-FR" sz="900" b="1" dirty="0">
                      <a:solidFill>
                        <a:schemeClr val="accent4"/>
                      </a:solidFill>
                    </a:endParaRPr>
                  </a:p>
                </c:rich>
              </c:tx>
              <c:numFmt formatCode="#,##0" sourceLinked="0"/>
              <c:spPr>
                <a:noFill/>
              </c:spPr>
              <c:showLegendKey val="0"/>
              <c:showVal val="0"/>
              <c:showCatName val="1"/>
              <c:showSerName val="0"/>
              <c:showPercent val="1"/>
              <c:showBubbleSize val="0"/>
            </c:dLbl>
            <c:dLbl>
              <c:idx val="4"/>
              <c:layout>
                <c:manualLayout>
                  <c:x val="-0.18851130809619912"/>
                  <c:y val="-0.14705763884347242"/>
                </c:manualLayout>
              </c:layout>
              <c:tx>
                <c:rich>
                  <a:bodyPr/>
                  <a:lstStyle/>
                  <a:p>
                    <a:r>
                      <a:rPr lang="fr-FR" sz="1400" b="1" dirty="0">
                        <a:latin typeface="Arial" panose="020B0604020202020204" pitchFamily="34" charset="0"/>
                        <a:cs typeface="Arial" panose="020B0604020202020204" pitchFamily="34" charset="0"/>
                      </a:rPr>
                      <a:t>Un site Internet spécialisé dans la vente de voitures en ligne (Auto IES, Elite Auto, </a:t>
                    </a:r>
                    <a:r>
                      <a:rPr lang="fr-FR" sz="1400" b="1" dirty="0" err="1">
                        <a:latin typeface="Arial" panose="020B0604020202020204" pitchFamily="34" charset="0"/>
                        <a:cs typeface="Arial" panose="020B0604020202020204" pitchFamily="34" charset="0"/>
                      </a:rPr>
                      <a:t>Caradisiac</a:t>
                    </a:r>
                    <a:r>
                      <a:rPr lang="fr-FR" sz="1400" b="1" dirty="0" smtClean="0">
                        <a:latin typeface="Arial" panose="020B0604020202020204" pitchFamily="34" charset="0"/>
                        <a:cs typeface="Arial" panose="020B0604020202020204" pitchFamily="34" charset="0"/>
                      </a:rPr>
                      <a:t>) </a:t>
                    </a:r>
                  </a:p>
                  <a:p>
                    <a:r>
                      <a:rPr lang="fr-FR" sz="1400" b="1" dirty="0" smtClean="0">
                        <a:latin typeface="Arial" panose="020B0604020202020204" pitchFamily="34" charset="0"/>
                        <a:cs typeface="Arial" panose="020B0604020202020204" pitchFamily="34" charset="0"/>
                      </a:rPr>
                      <a:t>2%</a:t>
                    </a:r>
                    <a:endParaRPr lang="fr-FR" sz="900" dirty="0"/>
                  </a:p>
                </c:rich>
              </c:tx>
              <c:showLegendKey val="0"/>
              <c:showVal val="0"/>
              <c:showCatName val="1"/>
              <c:showSerName val="0"/>
              <c:showPercent val="1"/>
              <c:showBubbleSize val="0"/>
            </c:dLbl>
            <c:dLbl>
              <c:idx val="5"/>
              <c:numFmt formatCode="#,##0.0" sourceLinked="0"/>
              <c:spPr>
                <a:noFill/>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dLbl>
            <c:dLbl>
              <c:idx val="6"/>
              <c:layout>
                <c:manualLayout>
                  <c:x val="0"/>
                  <c:y val="0"/>
                </c:manualLayout>
              </c:layout>
              <c:tx>
                <c:rich>
                  <a:bodyPr/>
                  <a:lstStyle/>
                  <a:p>
                    <a:pPr>
                      <a:defRPr sz="1400" b="1">
                        <a:solidFill>
                          <a:schemeClr val="bg1"/>
                        </a:solidFill>
                        <a:latin typeface="Arial" panose="020B0604020202020204" pitchFamily="34" charset="0"/>
                        <a:cs typeface="Arial" panose="020B0604020202020204" pitchFamily="34" charset="0"/>
                      </a:defRPr>
                    </a:pPr>
                    <a:r>
                      <a:rPr lang="en-US" sz="1400" b="1" dirty="0" err="1" smtClean="0">
                        <a:solidFill>
                          <a:schemeClr val="bg1"/>
                        </a:solidFill>
                        <a:latin typeface="Arial" panose="020B0604020202020204" pitchFamily="34" charset="0"/>
                        <a:cs typeface="Arial" panose="020B0604020202020204" pitchFamily="34" charset="0"/>
                      </a:rPr>
                      <a:t>Autres</a:t>
                    </a:r>
                    <a:r>
                      <a:rPr lang="en-US" sz="1400" b="1" dirty="0" smtClean="0">
                        <a:solidFill>
                          <a:schemeClr val="bg1"/>
                        </a:solidFill>
                        <a:latin typeface="Arial" panose="020B0604020202020204" pitchFamily="34" charset="0"/>
                        <a:cs typeface="Arial" panose="020B0604020202020204" pitchFamily="34" charset="0"/>
                      </a:rPr>
                      <a:t> 4%</a:t>
                    </a:r>
                    <a:endParaRPr lang="en-US" dirty="0">
                      <a:solidFill>
                        <a:schemeClr val="bg1"/>
                      </a:solidFill>
                    </a:endParaRPr>
                  </a:p>
                </c:rich>
              </c:tx>
              <c:numFmt formatCode="#,##0" sourceLinked="0"/>
              <c:spPr>
                <a:noFill/>
              </c:spPr>
              <c:showLegendKey val="0"/>
              <c:showVal val="0"/>
              <c:showCatName val="1"/>
              <c:showSerName val="0"/>
              <c:showPercent val="1"/>
              <c:showBubbleSize val="0"/>
            </c:dLbl>
            <c:numFmt formatCode="#,##0" sourceLinked="0"/>
            <c:spPr>
              <a:noFill/>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Feuil1!$A$2:$A$3</c:f>
              <c:strCache>
                <c:ptCount val="2"/>
                <c:pt idx="0">
                  <c:v>Oui</c:v>
                </c:pt>
                <c:pt idx="1">
                  <c:v>Non</c:v>
                </c:pt>
              </c:strCache>
            </c:strRef>
          </c:cat>
          <c:val>
            <c:numRef>
              <c:f>Feuil1!$B$2:$B$3</c:f>
              <c:numCache>
                <c:formatCode>0%</c:formatCode>
                <c:ptCount val="2"/>
                <c:pt idx="0">
                  <c:v>0.14000000000000001</c:v>
                </c:pt>
                <c:pt idx="1">
                  <c:v>0.86</c:v>
                </c:pt>
              </c:numCache>
            </c:numRef>
          </c:val>
        </c:ser>
        <c:dLbls>
          <c:showLegendKey val="0"/>
          <c:showVal val="0"/>
          <c:showCatName val="0"/>
          <c:showSerName val="0"/>
          <c:showPercent val="0"/>
          <c:showBubbleSize val="0"/>
          <c:showLeaderLines val="1"/>
        </c:dLbls>
        <c:firstSliceAng val="360"/>
        <c:holeSize val="71"/>
      </c:doughnutChart>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41802096812959"/>
          <c:y val="3.2704786510551448E-2"/>
          <c:w val="0.48810583511327316"/>
          <c:h val="0.93459042697889705"/>
        </c:manualLayout>
      </c:layout>
      <c:barChart>
        <c:barDir val="bar"/>
        <c:grouping val="clustered"/>
        <c:varyColors val="0"/>
        <c:ser>
          <c:idx val="0"/>
          <c:order val="0"/>
          <c:tx>
            <c:strRef>
              <c:f>Feuil1!$B$1</c:f>
              <c:strCache>
                <c:ptCount val="1"/>
                <c:pt idx="0">
                  <c:v>raisons de non motorisation</c:v>
                </c:pt>
              </c:strCache>
            </c:strRef>
          </c:tx>
          <c:spPr>
            <a:solidFill>
              <a:schemeClr val="accent4">
                <a:lumMod val="75000"/>
              </a:schemeClr>
            </a:solidFill>
          </c:spPr>
          <c:invertIfNegative val="0"/>
          <c:dPt>
            <c:idx val="2"/>
            <c:invertIfNegative val="0"/>
            <c:bubble3D val="0"/>
          </c:dPt>
          <c:dPt>
            <c:idx val="3"/>
            <c:invertIfNegative val="0"/>
            <c:bubble3D val="0"/>
          </c:dPt>
          <c:dPt>
            <c:idx val="4"/>
            <c:invertIfNegative val="0"/>
            <c:bubble3D val="0"/>
          </c:dPt>
          <c:dPt>
            <c:idx val="11"/>
            <c:invertIfNegative val="0"/>
            <c:bubble3D val="0"/>
          </c:dPt>
          <c:dLbls>
            <c:numFmt formatCode="0" sourceLinked="0"/>
            <c:txPr>
              <a:bodyPr/>
              <a:lstStyle/>
              <a:p>
                <a:pPr>
                  <a:defRPr sz="12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Feuil1!$A$2:$A$13</c:f>
              <c:strCache>
                <c:ptCount val="12"/>
                <c:pt idx="0">
                  <c:v>Non possession du permis</c:v>
                </c:pt>
                <c:pt idx="1">
                  <c:v>Pas réellement le besoin</c:v>
                </c:pt>
                <c:pt idx="2">
                  <c:v>Préférence pour les transports collectifs</c:v>
                </c:pt>
                <c:pt idx="3">
                  <c:v>Coût d'utilisation trop élevé</c:v>
                </c:pt>
                <c:pt idx="4">
                  <c:v>Coût d'acquisition trop élevé</c:v>
                </c:pt>
                <c:pt idx="5">
                  <c:v>Préférence pour le vélo, la marche</c:v>
                </c:pt>
                <c:pt idx="6">
                  <c:v>Difficulté à circuler ou à stationner</c:v>
                </c:pt>
                <c:pt idx="7">
                  <c:v>Respect de l'environnement</c:v>
                </c:pt>
                <c:pt idx="8">
                  <c:v>Raisons de santé</c:v>
                </c:pt>
                <c:pt idx="9">
                  <c:v>Préférence pour le covoiturage, l'auto partage entre particuliers</c:v>
                </c:pt>
                <c:pt idx="10">
                  <c:v>Préférence pour les deux-roues</c:v>
                </c:pt>
                <c:pt idx="11">
                  <c:v>Autre</c:v>
                </c:pt>
              </c:strCache>
            </c:strRef>
          </c:cat>
          <c:val>
            <c:numRef>
              <c:f>Feuil1!$B$2:$B$13</c:f>
              <c:numCache>
                <c:formatCode>0.00</c:formatCode>
                <c:ptCount val="12"/>
                <c:pt idx="0">
                  <c:v>57.7</c:v>
                </c:pt>
                <c:pt idx="1">
                  <c:v>41.8</c:v>
                </c:pt>
                <c:pt idx="2">
                  <c:v>26.2</c:v>
                </c:pt>
                <c:pt idx="3">
                  <c:v>24</c:v>
                </c:pt>
                <c:pt idx="4">
                  <c:v>23</c:v>
                </c:pt>
                <c:pt idx="5">
                  <c:v>22.4</c:v>
                </c:pt>
                <c:pt idx="6">
                  <c:v>18</c:v>
                </c:pt>
                <c:pt idx="7">
                  <c:v>9</c:v>
                </c:pt>
                <c:pt idx="8">
                  <c:v>7.7</c:v>
                </c:pt>
                <c:pt idx="9">
                  <c:v>4.5999999999999996</c:v>
                </c:pt>
                <c:pt idx="10">
                  <c:v>1.2</c:v>
                </c:pt>
                <c:pt idx="11">
                  <c:v>8</c:v>
                </c:pt>
              </c:numCache>
            </c:numRef>
          </c:val>
        </c:ser>
        <c:dLbls>
          <c:dLblPos val="outEnd"/>
          <c:showLegendKey val="0"/>
          <c:showVal val="1"/>
          <c:showCatName val="0"/>
          <c:showSerName val="0"/>
          <c:showPercent val="0"/>
          <c:showBubbleSize val="0"/>
        </c:dLbls>
        <c:gapWidth val="70"/>
        <c:axId val="5487616"/>
        <c:axId val="235732352"/>
      </c:barChart>
      <c:catAx>
        <c:axId val="5487616"/>
        <c:scaling>
          <c:orientation val="maxMin"/>
        </c:scaling>
        <c:delete val="0"/>
        <c:axPos val="l"/>
        <c:numFmt formatCode="General" sourceLinked="1"/>
        <c:majorTickMark val="out"/>
        <c:minorTickMark val="none"/>
        <c:tickLblPos val="nextTo"/>
        <c:spPr>
          <a:ln>
            <a:noFill/>
          </a:ln>
        </c:spPr>
        <c:txPr>
          <a:bodyPr/>
          <a:lstStyle/>
          <a:p>
            <a:pPr>
              <a:defRPr sz="1000" b="0">
                <a:solidFill>
                  <a:schemeClr val="tx1">
                    <a:lumMod val="75000"/>
                  </a:schemeClr>
                </a:solidFill>
                <a:latin typeface="Arial" panose="020B0604020202020204" pitchFamily="34" charset="0"/>
                <a:cs typeface="Arial" panose="020B0604020202020204" pitchFamily="34" charset="0"/>
              </a:defRPr>
            </a:pPr>
            <a:endParaRPr lang="en-US"/>
          </a:p>
        </c:txPr>
        <c:crossAx val="235732352"/>
        <c:crosses val="autoZero"/>
        <c:auto val="1"/>
        <c:lblAlgn val="ctr"/>
        <c:lblOffset val="100"/>
        <c:noMultiLvlLbl val="0"/>
      </c:catAx>
      <c:valAx>
        <c:axId val="235732352"/>
        <c:scaling>
          <c:orientation val="minMax"/>
          <c:max val="60"/>
          <c:min val="0"/>
        </c:scaling>
        <c:delete val="1"/>
        <c:axPos val="t"/>
        <c:numFmt formatCode="0.00" sourceLinked="1"/>
        <c:majorTickMark val="out"/>
        <c:minorTickMark val="none"/>
        <c:tickLblPos val="nextTo"/>
        <c:crossAx val="5487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91100362111799E-2"/>
          <c:y val="3.125E-2"/>
          <c:w val="0.96701957920335402"/>
          <c:h val="0.79624015748031496"/>
        </c:manualLayout>
      </c:layout>
      <c:lineChart>
        <c:grouping val="standard"/>
        <c:varyColors val="0"/>
        <c:ser>
          <c:idx val="0"/>
          <c:order val="0"/>
          <c:tx>
            <c:strRef>
              <c:f>Feuil1!$A$2</c:f>
              <c:strCache>
                <c:ptCount val="1"/>
                <c:pt idx="0">
                  <c:v>Dans le parc</c:v>
                </c:pt>
              </c:strCache>
            </c:strRef>
          </c:tx>
          <c:spPr>
            <a:ln w="38100">
              <a:solidFill>
                <a:schemeClr val="accent3"/>
              </a:solidFill>
            </a:ln>
          </c:spPr>
          <c:marker>
            <c:symbol val="diamond"/>
            <c:size val="6"/>
            <c:spPr>
              <a:solidFill>
                <a:schemeClr val="accent3"/>
              </a:solidFill>
              <a:ln>
                <a:solidFill>
                  <a:schemeClr val="accent3"/>
                </a:solidFill>
              </a:ln>
            </c:spPr>
          </c:marker>
          <c:dLbls>
            <c:dLbl>
              <c:idx val="23"/>
              <c:layout>
                <c:manualLayout>
                  <c:x val="-2.790006591101786E-2"/>
                  <c:y val="-3.0100165833911965E-2"/>
                </c:manualLayout>
              </c:layout>
              <c:dLblPos val="r"/>
              <c:showLegendKey val="0"/>
              <c:showVal val="1"/>
              <c:showCatName val="0"/>
              <c:showSerName val="0"/>
              <c:showPercent val="0"/>
              <c:showBubbleSize val="0"/>
            </c:dLbl>
            <c:dLbl>
              <c:idx val="24"/>
              <c:layout>
                <c:manualLayout>
                  <c:x val="-2.4655962498777179E-2"/>
                  <c:y val="2.8456839377274726E-2"/>
                </c:manualLayout>
              </c:layout>
              <c:showLegendKey val="0"/>
              <c:showVal val="1"/>
              <c:showCatName val="0"/>
              <c:showSerName val="0"/>
              <c:showPercent val="0"/>
              <c:showBubbleSize val="0"/>
            </c:dLbl>
            <c:dLbl>
              <c:idx val="26"/>
              <c:layout>
                <c:manualLayout>
                  <c:x val="-1.9309199467491611E-2"/>
                  <c:y val="-3.5791533709366941E-2"/>
                </c:manualLayout>
              </c:layout>
              <c:dLblPos val="r"/>
              <c:showLegendKey val="0"/>
              <c:showVal val="1"/>
              <c:showCatName val="0"/>
              <c:showSerName val="0"/>
              <c:showPercent val="0"/>
              <c:showBubbleSize val="0"/>
            </c:dLbl>
            <c:txPr>
              <a:bodyPr/>
              <a:lstStyle/>
              <a:p>
                <a:pPr>
                  <a:defRPr sz="1000" b="1">
                    <a:solidFill>
                      <a:schemeClr val="accent3"/>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Feuil1!$B$2:$AC$2</c:f>
              <c:numCache>
                <c:formatCode>General</c:formatCode>
                <c:ptCount val="28"/>
                <c:pt idx="0">
                  <c:v>17</c:v>
                </c:pt>
                <c:pt idx="1">
                  <c:v>20</c:v>
                </c:pt>
                <c:pt idx="2">
                  <c:v>22</c:v>
                </c:pt>
                <c:pt idx="3">
                  <c:v>26</c:v>
                </c:pt>
                <c:pt idx="4">
                  <c:v>29</c:v>
                </c:pt>
                <c:pt idx="5">
                  <c:v>31</c:v>
                </c:pt>
                <c:pt idx="6">
                  <c:v>32</c:v>
                </c:pt>
                <c:pt idx="7">
                  <c:v>32</c:v>
                </c:pt>
                <c:pt idx="8">
                  <c:v>34</c:v>
                </c:pt>
                <c:pt idx="9">
                  <c:v>35</c:v>
                </c:pt>
                <c:pt idx="10">
                  <c:v>38</c:v>
                </c:pt>
                <c:pt idx="11">
                  <c:v>40</c:v>
                </c:pt>
                <c:pt idx="12">
                  <c:v>42</c:v>
                </c:pt>
                <c:pt idx="13">
                  <c:v>45</c:v>
                </c:pt>
                <c:pt idx="14">
                  <c:v>47</c:v>
                </c:pt>
                <c:pt idx="15">
                  <c:v>49</c:v>
                </c:pt>
                <c:pt idx="16">
                  <c:v>53</c:v>
                </c:pt>
                <c:pt idx="17">
                  <c:v>54</c:v>
                </c:pt>
                <c:pt idx="18">
                  <c:v>56</c:v>
                </c:pt>
                <c:pt idx="19">
                  <c:v>58</c:v>
                </c:pt>
                <c:pt idx="20">
                  <c:v>60</c:v>
                </c:pt>
                <c:pt idx="21">
                  <c:v>60</c:v>
                </c:pt>
                <c:pt idx="22">
                  <c:v>62</c:v>
                </c:pt>
                <c:pt idx="23">
                  <c:v>61</c:v>
                </c:pt>
                <c:pt idx="24">
                  <c:v>61</c:v>
                </c:pt>
                <c:pt idx="25">
                  <c:v>61</c:v>
                </c:pt>
                <c:pt idx="26">
                  <c:v>59</c:v>
                </c:pt>
                <c:pt idx="27" formatCode="0">
                  <c:v>58.3</c:v>
                </c:pt>
              </c:numCache>
            </c:numRef>
          </c:val>
          <c:smooth val="0"/>
        </c:ser>
        <c:ser>
          <c:idx val="1"/>
          <c:order val="1"/>
          <c:tx>
            <c:strRef>
              <c:f>Feuil1!$A$3</c:f>
              <c:strCache>
                <c:ptCount val="1"/>
                <c:pt idx="0">
                  <c:v>Dans les nouvelles immatriculations (données CCFA)</c:v>
                </c:pt>
              </c:strCache>
            </c:strRef>
          </c:tx>
          <c:spPr>
            <a:ln w="38100">
              <a:solidFill>
                <a:schemeClr val="accent6"/>
              </a:solidFill>
            </a:ln>
          </c:spPr>
          <c:marker>
            <c:symbol val="diamond"/>
            <c:size val="6"/>
            <c:spPr>
              <a:solidFill>
                <a:schemeClr val="accent6"/>
              </a:solidFill>
              <a:ln>
                <a:solidFill>
                  <a:schemeClr val="accent6"/>
                </a:solidFill>
              </a:ln>
            </c:spPr>
          </c:marker>
          <c:dLbls>
            <c:dLbl>
              <c:idx val="25"/>
              <c:layout>
                <c:manualLayout>
                  <c:x val="-1.7957759353276044E-2"/>
                  <c:y val="3.2504880796092407E-2"/>
                </c:manualLayout>
              </c:layout>
              <c:dLblPos val="r"/>
              <c:showLegendKey val="0"/>
              <c:showVal val="1"/>
              <c:showCatName val="0"/>
              <c:showSerName val="0"/>
              <c:showPercent val="0"/>
              <c:showBubbleSize val="0"/>
            </c:dLbl>
            <c:dLbl>
              <c:idx val="26"/>
              <c:layout>
                <c:manualLayout>
                  <c:x val="-3.4376732105633218E-2"/>
                  <c:y val="2.3967828982909986E-2"/>
                </c:manualLayout>
              </c:layout>
              <c:dLblPos val="r"/>
              <c:showLegendKey val="0"/>
              <c:showVal val="1"/>
              <c:showCatName val="0"/>
              <c:showSerName val="0"/>
              <c:showPercent val="0"/>
              <c:showBubbleSize val="0"/>
            </c:dLbl>
            <c:dLbl>
              <c:idx val="27"/>
              <c:layout>
                <c:manualLayout>
                  <c:x val="-1.3095055638239435E-2"/>
                  <c:y val="-9.248472797614286E-3"/>
                </c:manualLayout>
              </c:layout>
              <c:dLblPos val="r"/>
              <c:showLegendKey val="0"/>
              <c:showVal val="1"/>
              <c:showCatName val="0"/>
              <c:showSerName val="0"/>
              <c:showPercent val="0"/>
              <c:showBubbleSize val="0"/>
            </c:dLbl>
            <c:txPr>
              <a:bodyPr/>
              <a:lstStyle/>
              <a:p>
                <a:pPr>
                  <a:defRPr sz="1000" b="0">
                    <a:solidFill>
                      <a:schemeClr val="tx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Feuil1!$B$3:$AC$3</c:f>
              <c:numCache>
                <c:formatCode>0</c:formatCode>
                <c:ptCount val="28"/>
                <c:pt idx="0">
                  <c:v>33</c:v>
                </c:pt>
                <c:pt idx="1">
                  <c:v>38.4</c:v>
                </c:pt>
                <c:pt idx="2">
                  <c:v>39</c:v>
                </c:pt>
                <c:pt idx="3">
                  <c:v>45.5</c:v>
                </c:pt>
                <c:pt idx="4">
                  <c:v>47.6</c:v>
                </c:pt>
                <c:pt idx="5">
                  <c:v>46.5</c:v>
                </c:pt>
                <c:pt idx="6">
                  <c:v>39.1</c:v>
                </c:pt>
                <c:pt idx="7">
                  <c:v>41.8</c:v>
                </c:pt>
                <c:pt idx="8">
                  <c:v>40.200000000000003</c:v>
                </c:pt>
                <c:pt idx="9">
                  <c:v>44.1</c:v>
                </c:pt>
                <c:pt idx="10">
                  <c:v>49</c:v>
                </c:pt>
                <c:pt idx="11">
                  <c:v>56.2</c:v>
                </c:pt>
                <c:pt idx="12">
                  <c:v>63.2</c:v>
                </c:pt>
                <c:pt idx="13">
                  <c:v>67.400000000000006</c:v>
                </c:pt>
                <c:pt idx="14">
                  <c:v>69.2</c:v>
                </c:pt>
                <c:pt idx="15">
                  <c:v>69</c:v>
                </c:pt>
                <c:pt idx="16">
                  <c:v>71</c:v>
                </c:pt>
                <c:pt idx="17">
                  <c:v>73.900000000000006</c:v>
                </c:pt>
                <c:pt idx="18">
                  <c:v>77.3</c:v>
                </c:pt>
                <c:pt idx="19">
                  <c:v>70.400000000000006</c:v>
                </c:pt>
                <c:pt idx="20">
                  <c:v>70.8</c:v>
                </c:pt>
                <c:pt idx="21">
                  <c:v>72.400000000000006</c:v>
                </c:pt>
                <c:pt idx="22" formatCode="General">
                  <c:v>73</c:v>
                </c:pt>
                <c:pt idx="23" formatCode="General">
                  <c:v>67</c:v>
                </c:pt>
                <c:pt idx="24">
                  <c:v>63.9</c:v>
                </c:pt>
                <c:pt idx="25" formatCode="General">
                  <c:v>58</c:v>
                </c:pt>
                <c:pt idx="26">
                  <c:v>52.1</c:v>
                </c:pt>
                <c:pt idx="27" formatCode="General">
                  <c:v>47</c:v>
                </c:pt>
              </c:numCache>
            </c:numRef>
          </c:val>
          <c:smooth val="0"/>
        </c:ser>
        <c:dLbls>
          <c:showLegendKey val="0"/>
          <c:showVal val="0"/>
          <c:showCatName val="0"/>
          <c:showSerName val="0"/>
          <c:showPercent val="0"/>
          <c:showBubbleSize val="0"/>
        </c:dLbls>
        <c:marker val="1"/>
        <c:smooth val="0"/>
        <c:axId val="254791680"/>
        <c:axId val="254793216"/>
      </c:lineChart>
      <c:catAx>
        <c:axId val="254791680"/>
        <c:scaling>
          <c:orientation val="minMax"/>
        </c:scaling>
        <c:delete val="0"/>
        <c:axPos val="b"/>
        <c:majorTickMark val="none"/>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254793216"/>
        <c:crosses val="autoZero"/>
        <c:auto val="1"/>
        <c:lblAlgn val="ctr"/>
        <c:lblOffset val="100"/>
        <c:noMultiLvlLbl val="0"/>
      </c:catAx>
      <c:valAx>
        <c:axId val="254793216"/>
        <c:scaling>
          <c:orientation val="minMax"/>
          <c:max val="80"/>
          <c:min val="0"/>
        </c:scaling>
        <c:delete val="1"/>
        <c:axPos val="l"/>
        <c:majorGridlines>
          <c:spPr>
            <a:ln>
              <a:noFill/>
            </a:ln>
          </c:spPr>
        </c:majorGridlines>
        <c:numFmt formatCode="General" sourceLinked="1"/>
        <c:majorTickMark val="out"/>
        <c:minorTickMark val="none"/>
        <c:tickLblPos val="nextTo"/>
        <c:crossAx val="254791680"/>
        <c:crosses val="autoZero"/>
        <c:crossBetween val="between"/>
        <c:majorUnit val="10"/>
      </c:valAx>
    </c:plotArea>
    <c:legend>
      <c:legendPos val="b"/>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56981889214799"/>
          <c:y val="2.4488304862392205E-2"/>
          <c:w val="0.6717297888030429"/>
          <c:h val="0.92430887587987864"/>
        </c:manualLayout>
      </c:layout>
      <c:barChart>
        <c:barDir val="bar"/>
        <c:grouping val="clustered"/>
        <c:varyColors val="0"/>
        <c:ser>
          <c:idx val="0"/>
          <c:order val="0"/>
          <c:tx>
            <c:strRef>
              <c:f>Feuil1!$B$1</c:f>
              <c:strCache>
                <c:ptCount val="1"/>
                <c:pt idx="0">
                  <c:v>2016</c:v>
                </c:pt>
              </c:strCache>
            </c:strRef>
          </c:tx>
          <c:spPr>
            <a:solidFill>
              <a:schemeClr val="accent6">
                <a:lumMod val="40000"/>
                <a:lumOff val="60000"/>
              </a:schemeClr>
            </a:solidFill>
          </c:spPr>
          <c:invertIfNegative val="0"/>
          <c:dPt>
            <c:idx val="9"/>
            <c:invertIfNegative val="0"/>
            <c:bubble3D val="0"/>
          </c:dPt>
          <c:dLbls>
            <c:txPr>
              <a:bodyPr/>
              <a:lstStyle/>
              <a:p>
                <a:pPr>
                  <a:defRPr sz="1050">
                    <a:solidFill>
                      <a:schemeClr val="accent6">
                        <a:lumMod val="60000"/>
                        <a:lumOff val="40000"/>
                      </a:schemeClr>
                    </a:solidFill>
                  </a:defRPr>
                </a:pPr>
                <a:endParaRPr lang="en-US"/>
              </a:p>
            </c:txPr>
            <c:showLegendKey val="0"/>
            <c:showVal val="1"/>
            <c:showCatName val="0"/>
            <c:showSerName val="0"/>
            <c:showPercent val="0"/>
            <c:showBubbleSize val="0"/>
            <c:showLeaderLines val="0"/>
          </c:dLbls>
          <c:cat>
            <c:strRef>
              <c:f>Feuil1!$A$2:$A$18</c:f>
              <c:strCache>
                <c:ptCount val="17"/>
                <c:pt idx="0">
                  <c:v>TOTAL UE 15</c:v>
                </c:pt>
                <c:pt idx="2">
                  <c:v>Pays Bas</c:v>
                </c:pt>
                <c:pt idx="3">
                  <c:v>Finlande</c:v>
                </c:pt>
                <c:pt idx="4">
                  <c:v>Denmark</c:v>
                </c:pt>
                <c:pt idx="5">
                  <c:v>Allemagne</c:v>
                </c:pt>
                <c:pt idx="6">
                  <c:v>Royaume Uni</c:v>
                </c:pt>
                <c:pt idx="7">
                  <c:v>Grèce</c:v>
                </c:pt>
                <c:pt idx="8">
                  <c:v>Belgique</c:v>
                </c:pt>
                <c:pt idx="9">
                  <c:v>France</c:v>
                </c:pt>
                <c:pt idx="10">
                  <c:v>Espagne</c:v>
                </c:pt>
                <c:pt idx="11">
                  <c:v>Suède</c:v>
                </c:pt>
                <c:pt idx="12">
                  <c:v>Autriche</c:v>
                </c:pt>
                <c:pt idx="13">
                  <c:v>Luxembourg</c:v>
                </c:pt>
                <c:pt idx="14">
                  <c:v>Italie</c:v>
                </c:pt>
                <c:pt idx="15">
                  <c:v>Portugal</c:v>
                </c:pt>
                <c:pt idx="16">
                  <c:v>Irlande</c:v>
                </c:pt>
              </c:strCache>
            </c:strRef>
          </c:cat>
          <c:val>
            <c:numRef>
              <c:f>Feuil1!$B$2:$B$18</c:f>
              <c:numCache>
                <c:formatCode>General</c:formatCode>
                <c:ptCount val="17"/>
                <c:pt idx="0">
                  <c:v>50</c:v>
                </c:pt>
                <c:pt idx="2" formatCode="0">
                  <c:v>18.899999999999999</c:v>
                </c:pt>
                <c:pt idx="3" formatCode="0">
                  <c:v>33.299999999999997</c:v>
                </c:pt>
                <c:pt idx="4" formatCode="0">
                  <c:v>36</c:v>
                </c:pt>
                <c:pt idx="5" formatCode="0">
                  <c:v>45.8</c:v>
                </c:pt>
                <c:pt idx="6" formatCode="0">
                  <c:v>47.7</c:v>
                </c:pt>
                <c:pt idx="7" formatCode="0">
                  <c:v>55.1</c:v>
                </c:pt>
                <c:pt idx="8" formatCode="0">
                  <c:v>52</c:v>
                </c:pt>
                <c:pt idx="9" formatCode="0">
                  <c:v>52.1</c:v>
                </c:pt>
                <c:pt idx="10" formatCode="0">
                  <c:v>56.9</c:v>
                </c:pt>
                <c:pt idx="11" formatCode="0">
                  <c:v>51.5</c:v>
                </c:pt>
                <c:pt idx="12" formatCode="0">
                  <c:v>57.3</c:v>
                </c:pt>
                <c:pt idx="13" formatCode="0">
                  <c:v>65</c:v>
                </c:pt>
                <c:pt idx="14" formatCode="0">
                  <c:v>57</c:v>
                </c:pt>
                <c:pt idx="15" formatCode="0">
                  <c:v>65.099999999999994</c:v>
                </c:pt>
                <c:pt idx="16" formatCode="0">
                  <c:v>70</c:v>
                </c:pt>
              </c:numCache>
            </c:numRef>
          </c:val>
        </c:ser>
        <c:ser>
          <c:idx val="1"/>
          <c:order val="1"/>
          <c:tx>
            <c:strRef>
              <c:f>Feuil1!$C$1</c:f>
              <c:strCache>
                <c:ptCount val="1"/>
                <c:pt idx="0">
                  <c:v>2017</c:v>
                </c:pt>
              </c:strCache>
            </c:strRef>
          </c:tx>
          <c:spPr>
            <a:solidFill>
              <a:schemeClr val="accent6"/>
            </a:solidFill>
          </c:spPr>
          <c:invertIfNegative val="0"/>
          <c:dPt>
            <c:idx val="9"/>
            <c:invertIfNegative val="0"/>
            <c:bubble3D val="0"/>
          </c:dPt>
          <c:dLbls>
            <c:txPr>
              <a:bodyPr/>
              <a:lstStyle/>
              <a:p>
                <a:pPr>
                  <a:defRPr sz="1400" b="1">
                    <a:solidFill>
                      <a:schemeClr val="accent6"/>
                    </a:solidFill>
                  </a:defRPr>
                </a:pPr>
                <a:endParaRPr lang="en-US"/>
              </a:p>
            </c:txPr>
            <c:showLegendKey val="0"/>
            <c:showVal val="1"/>
            <c:showCatName val="0"/>
            <c:showSerName val="0"/>
            <c:showPercent val="0"/>
            <c:showBubbleSize val="0"/>
            <c:showLeaderLines val="0"/>
          </c:dLbls>
          <c:cat>
            <c:strRef>
              <c:f>Feuil1!$A$2:$A$18</c:f>
              <c:strCache>
                <c:ptCount val="17"/>
                <c:pt idx="0">
                  <c:v>TOTAL UE 15</c:v>
                </c:pt>
                <c:pt idx="2">
                  <c:v>Pays Bas</c:v>
                </c:pt>
                <c:pt idx="3">
                  <c:v>Finlande</c:v>
                </c:pt>
                <c:pt idx="4">
                  <c:v>Denmark</c:v>
                </c:pt>
                <c:pt idx="5">
                  <c:v>Allemagne</c:v>
                </c:pt>
                <c:pt idx="6">
                  <c:v>Royaume Uni</c:v>
                </c:pt>
                <c:pt idx="7">
                  <c:v>Grèce</c:v>
                </c:pt>
                <c:pt idx="8">
                  <c:v>Belgique</c:v>
                </c:pt>
                <c:pt idx="9">
                  <c:v>France</c:v>
                </c:pt>
                <c:pt idx="10">
                  <c:v>Espagne</c:v>
                </c:pt>
                <c:pt idx="11">
                  <c:v>Suède</c:v>
                </c:pt>
                <c:pt idx="12">
                  <c:v>Autriche</c:v>
                </c:pt>
                <c:pt idx="13">
                  <c:v>Luxembourg</c:v>
                </c:pt>
                <c:pt idx="14">
                  <c:v>Italie</c:v>
                </c:pt>
                <c:pt idx="15">
                  <c:v>Portugal</c:v>
                </c:pt>
                <c:pt idx="16">
                  <c:v>Irlande</c:v>
                </c:pt>
              </c:strCache>
            </c:strRef>
          </c:cat>
          <c:val>
            <c:numRef>
              <c:f>Feuil1!$C$2:$C$18</c:f>
              <c:numCache>
                <c:formatCode>General</c:formatCode>
                <c:ptCount val="17"/>
                <c:pt idx="0">
                  <c:v>45</c:v>
                </c:pt>
                <c:pt idx="2" formatCode="0">
                  <c:v>17.5</c:v>
                </c:pt>
                <c:pt idx="3" formatCode="0">
                  <c:v>30.6</c:v>
                </c:pt>
                <c:pt idx="4" formatCode="0">
                  <c:v>35</c:v>
                </c:pt>
                <c:pt idx="5" formatCode="0">
                  <c:v>38.700000000000003</c:v>
                </c:pt>
                <c:pt idx="6" formatCode="0">
                  <c:v>42</c:v>
                </c:pt>
                <c:pt idx="7" formatCode="0">
                  <c:v>44.6</c:v>
                </c:pt>
                <c:pt idx="8" formatCode="0">
                  <c:v>46.5</c:v>
                </c:pt>
                <c:pt idx="9" formatCode="0">
                  <c:v>47.3</c:v>
                </c:pt>
                <c:pt idx="10" formatCode="0">
                  <c:v>48.4</c:v>
                </c:pt>
                <c:pt idx="11" formatCode="0">
                  <c:v>48.4</c:v>
                </c:pt>
                <c:pt idx="12" formatCode="0">
                  <c:v>49.7</c:v>
                </c:pt>
                <c:pt idx="13" formatCode="0">
                  <c:v>54</c:v>
                </c:pt>
                <c:pt idx="14" formatCode="0">
                  <c:v>56.3</c:v>
                </c:pt>
                <c:pt idx="15" formatCode="0">
                  <c:v>61.5</c:v>
                </c:pt>
                <c:pt idx="16" formatCode="0">
                  <c:v>65.2</c:v>
                </c:pt>
              </c:numCache>
            </c:numRef>
          </c:val>
        </c:ser>
        <c:dLbls>
          <c:showLegendKey val="0"/>
          <c:showVal val="0"/>
          <c:showCatName val="0"/>
          <c:showSerName val="0"/>
          <c:showPercent val="0"/>
          <c:showBubbleSize val="0"/>
        </c:dLbls>
        <c:gapWidth val="66"/>
        <c:axId val="258047360"/>
        <c:axId val="258057344"/>
      </c:barChart>
      <c:catAx>
        <c:axId val="258047360"/>
        <c:scaling>
          <c:orientation val="minMax"/>
        </c:scaling>
        <c:delete val="0"/>
        <c:axPos val="l"/>
        <c:majorTickMark val="out"/>
        <c:minorTickMark val="none"/>
        <c:tickLblPos val="nextTo"/>
        <c:spPr>
          <a:ln>
            <a:noFill/>
          </a:ln>
        </c:spPr>
        <c:txPr>
          <a:bodyPr/>
          <a:lstStyle/>
          <a:p>
            <a:pPr>
              <a:defRPr sz="1400"/>
            </a:pPr>
            <a:endParaRPr lang="en-US"/>
          </a:p>
        </c:txPr>
        <c:crossAx val="258057344"/>
        <c:crosses val="autoZero"/>
        <c:auto val="1"/>
        <c:lblAlgn val="ctr"/>
        <c:lblOffset val="100"/>
        <c:noMultiLvlLbl val="0"/>
      </c:catAx>
      <c:valAx>
        <c:axId val="258057344"/>
        <c:scaling>
          <c:orientation val="minMax"/>
        </c:scaling>
        <c:delete val="1"/>
        <c:axPos val="b"/>
        <c:numFmt formatCode="General" sourceLinked="1"/>
        <c:majorTickMark val="out"/>
        <c:minorTickMark val="none"/>
        <c:tickLblPos val="nextTo"/>
        <c:crossAx val="258047360"/>
        <c:crosses val="autoZero"/>
        <c:crossBetween val="between"/>
      </c:valAx>
      <c:spPr>
        <a:noFill/>
        <a:ln>
          <a:noFill/>
        </a:ln>
      </c:spPr>
    </c:plotArea>
    <c:legend>
      <c:legendPos val="r"/>
      <c:layout>
        <c:manualLayout>
          <c:xMode val="edge"/>
          <c:yMode val="edge"/>
          <c:x val="0.3162186224034248"/>
          <c:y val="0.96092599097876796"/>
          <c:w val="0.30610162055058293"/>
          <c:h val="3.9074009021232071E-2"/>
        </c:manualLayout>
      </c:layout>
      <c:overlay val="0"/>
      <c:txPr>
        <a:bodyPr/>
        <a:lstStyle/>
        <a:p>
          <a:pPr>
            <a:defRPr sz="12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Feuil1!$B$1</c:f>
              <c:strCache>
                <c:ptCount val="1"/>
                <c:pt idx="0">
                  <c:v>Gazole </c:v>
                </c:pt>
              </c:strCache>
            </c:strRef>
          </c:tx>
          <c:spPr>
            <a:ln w="38100">
              <a:solidFill>
                <a:schemeClr val="accent2"/>
              </a:solidFill>
            </a:ln>
          </c:spPr>
          <c:marker>
            <c:symbol val="none"/>
          </c:marker>
          <c:cat>
            <c:numRef>
              <c:f>Feuil1!$A$2:$A$133</c:f>
              <c:numCache>
                <c:formatCode>General</c:formatCode>
                <c:ptCount val="132"/>
                <c:pt idx="0">
                  <c:v>2007</c:v>
                </c:pt>
                <c:pt idx="1">
                  <c:v>2007</c:v>
                </c:pt>
                <c:pt idx="2">
                  <c:v>2007</c:v>
                </c:pt>
                <c:pt idx="3">
                  <c:v>2007</c:v>
                </c:pt>
                <c:pt idx="4">
                  <c:v>2007</c:v>
                </c:pt>
                <c:pt idx="5">
                  <c:v>2007</c:v>
                </c:pt>
                <c:pt idx="6">
                  <c:v>2007</c:v>
                </c:pt>
                <c:pt idx="7">
                  <c:v>2007</c:v>
                </c:pt>
                <c:pt idx="8">
                  <c:v>2007</c:v>
                </c:pt>
                <c:pt idx="9">
                  <c:v>2007</c:v>
                </c:pt>
                <c:pt idx="10">
                  <c:v>2007</c:v>
                </c:pt>
                <c:pt idx="11">
                  <c:v>2007</c:v>
                </c:pt>
                <c:pt idx="12">
                  <c:v>2008</c:v>
                </c:pt>
                <c:pt idx="13">
                  <c:v>2008</c:v>
                </c:pt>
                <c:pt idx="14">
                  <c:v>2008</c:v>
                </c:pt>
                <c:pt idx="15">
                  <c:v>2008</c:v>
                </c:pt>
                <c:pt idx="16">
                  <c:v>2008</c:v>
                </c:pt>
                <c:pt idx="17">
                  <c:v>2008</c:v>
                </c:pt>
                <c:pt idx="18">
                  <c:v>2008</c:v>
                </c:pt>
                <c:pt idx="19">
                  <c:v>2008</c:v>
                </c:pt>
                <c:pt idx="20">
                  <c:v>2008</c:v>
                </c:pt>
                <c:pt idx="21">
                  <c:v>2008</c:v>
                </c:pt>
                <c:pt idx="22">
                  <c:v>2008</c:v>
                </c:pt>
                <c:pt idx="23">
                  <c:v>2008</c:v>
                </c:pt>
                <c:pt idx="24">
                  <c:v>2009</c:v>
                </c:pt>
                <c:pt idx="25">
                  <c:v>2009</c:v>
                </c:pt>
                <c:pt idx="26">
                  <c:v>2009</c:v>
                </c:pt>
                <c:pt idx="27">
                  <c:v>2009</c:v>
                </c:pt>
                <c:pt idx="28">
                  <c:v>2009</c:v>
                </c:pt>
                <c:pt idx="29">
                  <c:v>2009</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2010</c:v>
                </c:pt>
                <c:pt idx="43">
                  <c:v>2010</c:v>
                </c:pt>
                <c:pt idx="44">
                  <c:v>2010</c:v>
                </c:pt>
                <c:pt idx="45">
                  <c:v>2010</c:v>
                </c:pt>
                <c:pt idx="46">
                  <c:v>2010</c:v>
                </c:pt>
                <c:pt idx="47">
                  <c:v>2010</c:v>
                </c:pt>
                <c:pt idx="48">
                  <c:v>2011</c:v>
                </c:pt>
                <c:pt idx="49">
                  <c:v>2011</c:v>
                </c:pt>
                <c:pt idx="50">
                  <c:v>2011</c:v>
                </c:pt>
                <c:pt idx="51">
                  <c:v>2011</c:v>
                </c:pt>
                <c:pt idx="52">
                  <c:v>2011</c:v>
                </c:pt>
                <c:pt idx="53">
                  <c:v>2011</c:v>
                </c:pt>
                <c:pt idx="54">
                  <c:v>2011</c:v>
                </c:pt>
                <c:pt idx="55">
                  <c:v>2011</c:v>
                </c:pt>
                <c:pt idx="56">
                  <c:v>2011</c:v>
                </c:pt>
                <c:pt idx="57">
                  <c:v>2011</c:v>
                </c:pt>
                <c:pt idx="58">
                  <c:v>2011</c:v>
                </c:pt>
                <c:pt idx="59">
                  <c:v>2011</c:v>
                </c:pt>
                <c:pt idx="60">
                  <c:v>2012</c:v>
                </c:pt>
                <c:pt idx="61">
                  <c:v>2012</c:v>
                </c:pt>
                <c:pt idx="62">
                  <c:v>2012</c:v>
                </c:pt>
                <c:pt idx="63">
                  <c:v>2012</c:v>
                </c:pt>
                <c:pt idx="64">
                  <c:v>2012</c:v>
                </c:pt>
                <c:pt idx="65">
                  <c:v>2012</c:v>
                </c:pt>
                <c:pt idx="66">
                  <c:v>2012</c:v>
                </c:pt>
                <c:pt idx="67">
                  <c:v>2012</c:v>
                </c:pt>
                <c:pt idx="68">
                  <c:v>2012</c:v>
                </c:pt>
                <c:pt idx="69">
                  <c:v>2012</c:v>
                </c:pt>
                <c:pt idx="70">
                  <c:v>2012</c:v>
                </c:pt>
                <c:pt idx="71">
                  <c:v>2012</c:v>
                </c:pt>
                <c:pt idx="72">
                  <c:v>2013</c:v>
                </c:pt>
                <c:pt idx="73">
                  <c:v>2013</c:v>
                </c:pt>
                <c:pt idx="74">
                  <c:v>2013</c:v>
                </c:pt>
                <c:pt idx="75">
                  <c:v>2013</c:v>
                </c:pt>
                <c:pt idx="76">
                  <c:v>2013</c:v>
                </c:pt>
                <c:pt idx="77">
                  <c:v>2013</c:v>
                </c:pt>
                <c:pt idx="78">
                  <c:v>2013</c:v>
                </c:pt>
                <c:pt idx="79">
                  <c:v>2013</c:v>
                </c:pt>
                <c:pt idx="80">
                  <c:v>2013</c:v>
                </c:pt>
                <c:pt idx="81">
                  <c:v>2013</c:v>
                </c:pt>
                <c:pt idx="82">
                  <c:v>2013</c:v>
                </c:pt>
                <c:pt idx="83">
                  <c:v>2013</c:v>
                </c:pt>
                <c:pt idx="84">
                  <c:v>2014</c:v>
                </c:pt>
                <c:pt idx="85">
                  <c:v>2014</c:v>
                </c:pt>
                <c:pt idx="86">
                  <c:v>2014</c:v>
                </c:pt>
                <c:pt idx="87">
                  <c:v>2014</c:v>
                </c:pt>
                <c:pt idx="88">
                  <c:v>2014</c:v>
                </c:pt>
                <c:pt idx="89">
                  <c:v>2014</c:v>
                </c:pt>
                <c:pt idx="90">
                  <c:v>2014</c:v>
                </c:pt>
                <c:pt idx="91">
                  <c:v>2014</c:v>
                </c:pt>
                <c:pt idx="92">
                  <c:v>2014</c:v>
                </c:pt>
                <c:pt idx="93">
                  <c:v>2014</c:v>
                </c:pt>
                <c:pt idx="94">
                  <c:v>2014</c:v>
                </c:pt>
                <c:pt idx="95">
                  <c:v>2014</c:v>
                </c:pt>
                <c:pt idx="96">
                  <c:v>2015</c:v>
                </c:pt>
                <c:pt idx="97">
                  <c:v>2015</c:v>
                </c:pt>
                <c:pt idx="98">
                  <c:v>2015</c:v>
                </c:pt>
                <c:pt idx="99">
                  <c:v>2015</c:v>
                </c:pt>
                <c:pt idx="100">
                  <c:v>2015</c:v>
                </c:pt>
                <c:pt idx="101">
                  <c:v>2015</c:v>
                </c:pt>
                <c:pt idx="102">
                  <c:v>2015</c:v>
                </c:pt>
                <c:pt idx="103">
                  <c:v>2015</c:v>
                </c:pt>
                <c:pt idx="104">
                  <c:v>2015</c:v>
                </c:pt>
                <c:pt idx="105">
                  <c:v>2015</c:v>
                </c:pt>
                <c:pt idx="106">
                  <c:v>2015</c:v>
                </c:pt>
                <c:pt idx="107">
                  <c:v>2015</c:v>
                </c:pt>
                <c:pt idx="108">
                  <c:v>2016</c:v>
                </c:pt>
                <c:pt idx="109">
                  <c:v>2016</c:v>
                </c:pt>
                <c:pt idx="110">
                  <c:v>2016</c:v>
                </c:pt>
                <c:pt idx="111">
                  <c:v>2016</c:v>
                </c:pt>
                <c:pt idx="112">
                  <c:v>2016</c:v>
                </c:pt>
                <c:pt idx="113">
                  <c:v>2016</c:v>
                </c:pt>
                <c:pt idx="114">
                  <c:v>2016</c:v>
                </c:pt>
                <c:pt idx="115">
                  <c:v>2016</c:v>
                </c:pt>
                <c:pt idx="116">
                  <c:v>2016</c:v>
                </c:pt>
                <c:pt idx="117">
                  <c:v>2016</c:v>
                </c:pt>
                <c:pt idx="118">
                  <c:v>2016</c:v>
                </c:pt>
                <c:pt idx="119">
                  <c:v>2016</c:v>
                </c:pt>
                <c:pt idx="120">
                  <c:v>2017</c:v>
                </c:pt>
                <c:pt idx="121">
                  <c:v>2017</c:v>
                </c:pt>
                <c:pt idx="122">
                  <c:v>2017</c:v>
                </c:pt>
                <c:pt idx="123">
                  <c:v>2017</c:v>
                </c:pt>
                <c:pt idx="124">
                  <c:v>2017</c:v>
                </c:pt>
                <c:pt idx="125">
                  <c:v>2017</c:v>
                </c:pt>
                <c:pt idx="126">
                  <c:v>2017</c:v>
                </c:pt>
                <c:pt idx="127">
                  <c:v>2017</c:v>
                </c:pt>
                <c:pt idx="128">
                  <c:v>2017</c:v>
                </c:pt>
                <c:pt idx="129">
                  <c:v>2017</c:v>
                </c:pt>
                <c:pt idx="130">
                  <c:v>2017</c:v>
                </c:pt>
                <c:pt idx="131">
                  <c:v>2017</c:v>
                </c:pt>
              </c:numCache>
            </c:numRef>
          </c:cat>
          <c:val>
            <c:numRef>
              <c:f>Feuil1!$B$2:$B$133</c:f>
              <c:numCache>
                <c:formatCode>General</c:formatCode>
                <c:ptCount val="132"/>
                <c:pt idx="0">
                  <c:v>100.9675</c:v>
                </c:pt>
                <c:pt idx="1">
                  <c:v>102.01</c:v>
                </c:pt>
                <c:pt idx="2">
                  <c:v>104.194</c:v>
                </c:pt>
                <c:pt idx="3">
                  <c:v>106.44499999999999</c:v>
                </c:pt>
                <c:pt idx="4">
                  <c:v>106.745</c:v>
                </c:pt>
                <c:pt idx="5">
                  <c:v>108.29</c:v>
                </c:pt>
                <c:pt idx="6">
                  <c:v>109.52</c:v>
                </c:pt>
                <c:pt idx="7">
                  <c:v>109.262</c:v>
                </c:pt>
                <c:pt idx="8">
                  <c:v>111.4525</c:v>
                </c:pt>
                <c:pt idx="9">
                  <c:v>112.74250000000001</c:v>
                </c:pt>
                <c:pt idx="10">
                  <c:v>120.798</c:v>
                </c:pt>
                <c:pt idx="11">
                  <c:v>120.35</c:v>
                </c:pt>
                <c:pt idx="12">
                  <c:v>119.85</c:v>
                </c:pt>
                <c:pt idx="13">
                  <c:v>120.822</c:v>
                </c:pt>
                <c:pt idx="14">
                  <c:v>126.6875</c:v>
                </c:pt>
                <c:pt idx="15">
                  <c:v>129.08250000000001</c:v>
                </c:pt>
                <c:pt idx="16">
                  <c:v>139.69999999999999</c:v>
                </c:pt>
                <c:pt idx="17">
                  <c:v>143.76750000000001</c:v>
                </c:pt>
                <c:pt idx="18">
                  <c:v>142.875</c:v>
                </c:pt>
                <c:pt idx="19">
                  <c:v>133.88</c:v>
                </c:pt>
                <c:pt idx="20">
                  <c:v>130.255</c:v>
                </c:pt>
                <c:pt idx="21">
                  <c:v>120.97</c:v>
                </c:pt>
                <c:pt idx="22">
                  <c:v>111.00749999999999</c:v>
                </c:pt>
                <c:pt idx="23">
                  <c:v>99.48</c:v>
                </c:pt>
                <c:pt idx="24">
                  <c:v>98.311999999999998</c:v>
                </c:pt>
                <c:pt idx="25">
                  <c:v>96.282499999999999</c:v>
                </c:pt>
                <c:pt idx="26">
                  <c:v>94.552499999999995</c:v>
                </c:pt>
                <c:pt idx="27">
                  <c:v>97.015000000000001</c:v>
                </c:pt>
                <c:pt idx="28">
                  <c:v>97.01</c:v>
                </c:pt>
                <c:pt idx="29">
                  <c:v>102.4</c:v>
                </c:pt>
                <c:pt idx="30">
                  <c:v>100.27200000000001</c:v>
                </c:pt>
                <c:pt idx="31">
                  <c:v>104.1</c:v>
                </c:pt>
                <c:pt idx="32">
                  <c:v>101.52</c:v>
                </c:pt>
                <c:pt idx="33">
                  <c:v>102.952</c:v>
                </c:pt>
                <c:pt idx="34">
                  <c:v>104.88</c:v>
                </c:pt>
                <c:pt idx="35">
                  <c:v>104.1225</c:v>
                </c:pt>
                <c:pt idx="36">
                  <c:v>107.468</c:v>
                </c:pt>
                <c:pt idx="37">
                  <c:v>108.285</c:v>
                </c:pt>
                <c:pt idx="38">
                  <c:v>111.96250000000001</c:v>
                </c:pt>
                <c:pt idx="39">
                  <c:v>115.602</c:v>
                </c:pt>
                <c:pt idx="40">
                  <c:v>116.63</c:v>
                </c:pt>
                <c:pt idx="41">
                  <c:v>116.54</c:v>
                </c:pt>
                <c:pt idx="42">
                  <c:v>113.724</c:v>
                </c:pt>
                <c:pt idx="43">
                  <c:v>114.045</c:v>
                </c:pt>
                <c:pt idx="44">
                  <c:v>114.5325</c:v>
                </c:pt>
                <c:pt idx="45">
                  <c:v>116.48</c:v>
                </c:pt>
                <c:pt idx="46">
                  <c:v>117.81</c:v>
                </c:pt>
                <c:pt idx="47">
                  <c:v>122.43600000000001</c:v>
                </c:pt>
                <c:pt idx="48">
                  <c:v>127.7675</c:v>
                </c:pt>
                <c:pt idx="49">
                  <c:v>130.745</c:v>
                </c:pt>
                <c:pt idx="50">
                  <c:v>136.03749999999999</c:v>
                </c:pt>
                <c:pt idx="51">
                  <c:v>136.44800000000001</c:v>
                </c:pt>
                <c:pt idx="52">
                  <c:v>132.16749999999999</c:v>
                </c:pt>
                <c:pt idx="53">
                  <c:v>131.91249999999999</c:v>
                </c:pt>
                <c:pt idx="54">
                  <c:v>132.238</c:v>
                </c:pt>
                <c:pt idx="55">
                  <c:v>131.08500000000001</c:v>
                </c:pt>
                <c:pt idx="56">
                  <c:v>133.27000000000001</c:v>
                </c:pt>
                <c:pt idx="57">
                  <c:v>134.72</c:v>
                </c:pt>
                <c:pt idx="58">
                  <c:v>137.83500000000001</c:v>
                </c:pt>
                <c:pt idx="59">
                  <c:v>137.08799999999999</c:v>
                </c:pt>
                <c:pt idx="60">
                  <c:v>140.92750000000001</c:v>
                </c:pt>
                <c:pt idx="61">
                  <c:v>141.92750000000001</c:v>
                </c:pt>
                <c:pt idx="62">
                  <c:v>144.53</c:v>
                </c:pt>
                <c:pt idx="63">
                  <c:v>143.16999999999999</c:v>
                </c:pt>
                <c:pt idx="64">
                  <c:v>139.9375</c:v>
                </c:pt>
                <c:pt idx="65">
                  <c:v>134.202</c:v>
                </c:pt>
                <c:pt idx="66">
                  <c:v>137.80000000000001</c:v>
                </c:pt>
                <c:pt idx="67">
                  <c:v>142.72200000000001</c:v>
                </c:pt>
                <c:pt idx="68">
                  <c:v>138.58250000000001</c:v>
                </c:pt>
                <c:pt idx="69">
                  <c:v>139.11750000000001</c:v>
                </c:pt>
                <c:pt idx="70">
                  <c:v>136.774</c:v>
                </c:pt>
                <c:pt idx="71">
                  <c:v>135.26</c:v>
                </c:pt>
                <c:pt idx="72">
                  <c:v>137.85999999999999</c:v>
                </c:pt>
                <c:pt idx="73">
                  <c:v>140.57249999999999</c:v>
                </c:pt>
                <c:pt idx="74">
                  <c:v>138.976</c:v>
                </c:pt>
                <c:pt idx="75">
                  <c:v>134.61500000000001</c:v>
                </c:pt>
                <c:pt idx="76">
                  <c:v>132.71</c:v>
                </c:pt>
                <c:pt idx="77">
                  <c:v>132.39749999999998</c:v>
                </c:pt>
                <c:pt idx="78">
                  <c:v>134.1875</c:v>
                </c:pt>
                <c:pt idx="79">
                  <c:v>135.22399999999996</c:v>
                </c:pt>
                <c:pt idx="80">
                  <c:v>136.4025</c:v>
                </c:pt>
                <c:pt idx="81">
                  <c:v>132.87</c:v>
                </c:pt>
                <c:pt idx="82">
                  <c:v>131.684</c:v>
                </c:pt>
                <c:pt idx="83">
                  <c:v>133.08749999999998</c:v>
                </c:pt>
                <c:pt idx="84">
                  <c:v>132.83599999999998</c:v>
                </c:pt>
                <c:pt idx="85">
                  <c:v>132.96249999999998</c:v>
                </c:pt>
                <c:pt idx="86">
                  <c:v>131.11250000000001</c:v>
                </c:pt>
                <c:pt idx="87">
                  <c:v>130.755</c:v>
                </c:pt>
                <c:pt idx="88">
                  <c:v>130.70599999999999</c:v>
                </c:pt>
                <c:pt idx="89">
                  <c:v>130.98499999999999</c:v>
                </c:pt>
                <c:pt idx="90">
                  <c:v>130.36500000000001</c:v>
                </c:pt>
                <c:pt idx="91">
                  <c:v>129.91399999999999</c:v>
                </c:pt>
                <c:pt idx="92">
                  <c:v>129.19750000000002</c:v>
                </c:pt>
                <c:pt idx="93">
                  <c:v>125.902</c:v>
                </c:pt>
                <c:pt idx="94">
                  <c:v>123.15</c:v>
                </c:pt>
                <c:pt idx="95">
                  <c:v>113.58000000000001</c:v>
                </c:pt>
                <c:pt idx="96">
                  <c:v>111.48800000000001</c:v>
                </c:pt>
                <c:pt idx="97">
                  <c:v>118.64749999999999</c:v>
                </c:pt>
                <c:pt idx="98">
                  <c:v>120.6925</c:v>
                </c:pt>
                <c:pt idx="99">
                  <c:v>120.14</c:v>
                </c:pt>
                <c:pt idx="100">
                  <c:v>123.408</c:v>
                </c:pt>
                <c:pt idx="101">
                  <c:v>121.47000000000001</c:v>
                </c:pt>
                <c:pt idx="102">
                  <c:v>117.262</c:v>
                </c:pt>
                <c:pt idx="103">
                  <c:v>111.75500000000001</c:v>
                </c:pt>
                <c:pt idx="104">
                  <c:v>110.50500000000001</c:v>
                </c:pt>
                <c:pt idx="105">
                  <c:v>110.10399999999998</c:v>
                </c:pt>
                <c:pt idx="106">
                  <c:v>110.01749999999998</c:v>
                </c:pt>
                <c:pt idx="107">
                  <c:v>103.13000000000001</c:v>
                </c:pt>
                <c:pt idx="108">
                  <c:v>101.86</c:v>
                </c:pt>
                <c:pt idx="109">
                  <c:v>101.62</c:v>
                </c:pt>
                <c:pt idx="110">
                  <c:v>105.87</c:v>
                </c:pt>
                <c:pt idx="111">
                  <c:v>106.57</c:v>
                </c:pt>
                <c:pt idx="112">
                  <c:v>112.24</c:v>
                </c:pt>
                <c:pt idx="113">
                  <c:v>115.74</c:v>
                </c:pt>
                <c:pt idx="114">
                  <c:v>112</c:v>
                </c:pt>
                <c:pt idx="115">
                  <c:v>110.05</c:v>
                </c:pt>
                <c:pt idx="116">
                  <c:v>111.13</c:v>
                </c:pt>
                <c:pt idx="117">
                  <c:v>115.86</c:v>
                </c:pt>
                <c:pt idx="118">
                  <c:v>114.55</c:v>
                </c:pt>
                <c:pt idx="119">
                  <c:v>119.51</c:v>
                </c:pt>
                <c:pt idx="120">
                  <c:v>126.65</c:v>
                </c:pt>
                <c:pt idx="121">
                  <c:v>126.56</c:v>
                </c:pt>
                <c:pt idx="122">
                  <c:v>124.24</c:v>
                </c:pt>
                <c:pt idx="123">
                  <c:v>124.44</c:v>
                </c:pt>
                <c:pt idx="124">
                  <c:v>120.99</c:v>
                </c:pt>
                <c:pt idx="125">
                  <c:v>118.02</c:v>
                </c:pt>
                <c:pt idx="126">
                  <c:v>117.46</c:v>
                </c:pt>
                <c:pt idx="127">
                  <c:v>119.75</c:v>
                </c:pt>
                <c:pt idx="128">
                  <c:v>122.12</c:v>
                </c:pt>
                <c:pt idx="129">
                  <c:v>124.05</c:v>
                </c:pt>
                <c:pt idx="130">
                  <c:v>127.14</c:v>
                </c:pt>
                <c:pt idx="131">
                  <c:v>127.82</c:v>
                </c:pt>
              </c:numCache>
            </c:numRef>
          </c:val>
          <c:smooth val="0"/>
        </c:ser>
        <c:ser>
          <c:idx val="1"/>
          <c:order val="1"/>
          <c:tx>
            <c:strRef>
              <c:f>Feuil1!$C$1</c:f>
              <c:strCache>
                <c:ptCount val="1"/>
                <c:pt idx="0">
                  <c:v>Super SP95 </c:v>
                </c:pt>
              </c:strCache>
            </c:strRef>
          </c:tx>
          <c:spPr>
            <a:ln w="38100">
              <a:solidFill>
                <a:schemeClr val="accent4"/>
              </a:solidFill>
            </a:ln>
          </c:spPr>
          <c:marker>
            <c:symbol val="none"/>
          </c:marker>
          <c:cat>
            <c:numRef>
              <c:f>Feuil1!$A$2:$A$133</c:f>
              <c:numCache>
                <c:formatCode>General</c:formatCode>
                <c:ptCount val="132"/>
                <c:pt idx="0">
                  <c:v>2007</c:v>
                </c:pt>
                <c:pt idx="1">
                  <c:v>2007</c:v>
                </c:pt>
                <c:pt idx="2">
                  <c:v>2007</c:v>
                </c:pt>
                <c:pt idx="3">
                  <c:v>2007</c:v>
                </c:pt>
                <c:pt idx="4">
                  <c:v>2007</c:v>
                </c:pt>
                <c:pt idx="5">
                  <c:v>2007</c:v>
                </c:pt>
                <c:pt idx="6">
                  <c:v>2007</c:v>
                </c:pt>
                <c:pt idx="7">
                  <c:v>2007</c:v>
                </c:pt>
                <c:pt idx="8">
                  <c:v>2007</c:v>
                </c:pt>
                <c:pt idx="9">
                  <c:v>2007</c:v>
                </c:pt>
                <c:pt idx="10">
                  <c:v>2007</c:v>
                </c:pt>
                <c:pt idx="11">
                  <c:v>2007</c:v>
                </c:pt>
                <c:pt idx="12">
                  <c:v>2008</c:v>
                </c:pt>
                <c:pt idx="13">
                  <c:v>2008</c:v>
                </c:pt>
                <c:pt idx="14">
                  <c:v>2008</c:v>
                </c:pt>
                <c:pt idx="15">
                  <c:v>2008</c:v>
                </c:pt>
                <c:pt idx="16">
                  <c:v>2008</c:v>
                </c:pt>
                <c:pt idx="17">
                  <c:v>2008</c:v>
                </c:pt>
                <c:pt idx="18">
                  <c:v>2008</c:v>
                </c:pt>
                <c:pt idx="19">
                  <c:v>2008</c:v>
                </c:pt>
                <c:pt idx="20">
                  <c:v>2008</c:v>
                </c:pt>
                <c:pt idx="21">
                  <c:v>2008</c:v>
                </c:pt>
                <c:pt idx="22">
                  <c:v>2008</c:v>
                </c:pt>
                <c:pt idx="23">
                  <c:v>2008</c:v>
                </c:pt>
                <c:pt idx="24">
                  <c:v>2009</c:v>
                </c:pt>
                <c:pt idx="25">
                  <c:v>2009</c:v>
                </c:pt>
                <c:pt idx="26">
                  <c:v>2009</c:v>
                </c:pt>
                <c:pt idx="27">
                  <c:v>2009</c:v>
                </c:pt>
                <c:pt idx="28">
                  <c:v>2009</c:v>
                </c:pt>
                <c:pt idx="29">
                  <c:v>2009</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2010</c:v>
                </c:pt>
                <c:pt idx="43">
                  <c:v>2010</c:v>
                </c:pt>
                <c:pt idx="44">
                  <c:v>2010</c:v>
                </c:pt>
                <c:pt idx="45">
                  <c:v>2010</c:v>
                </c:pt>
                <c:pt idx="46">
                  <c:v>2010</c:v>
                </c:pt>
                <c:pt idx="47">
                  <c:v>2010</c:v>
                </c:pt>
                <c:pt idx="48">
                  <c:v>2011</c:v>
                </c:pt>
                <c:pt idx="49">
                  <c:v>2011</c:v>
                </c:pt>
                <c:pt idx="50">
                  <c:v>2011</c:v>
                </c:pt>
                <c:pt idx="51">
                  <c:v>2011</c:v>
                </c:pt>
                <c:pt idx="52">
                  <c:v>2011</c:v>
                </c:pt>
                <c:pt idx="53">
                  <c:v>2011</c:v>
                </c:pt>
                <c:pt idx="54">
                  <c:v>2011</c:v>
                </c:pt>
                <c:pt idx="55">
                  <c:v>2011</c:v>
                </c:pt>
                <c:pt idx="56">
                  <c:v>2011</c:v>
                </c:pt>
                <c:pt idx="57">
                  <c:v>2011</c:v>
                </c:pt>
                <c:pt idx="58">
                  <c:v>2011</c:v>
                </c:pt>
                <c:pt idx="59">
                  <c:v>2011</c:v>
                </c:pt>
                <c:pt idx="60">
                  <c:v>2012</c:v>
                </c:pt>
                <c:pt idx="61">
                  <c:v>2012</c:v>
                </c:pt>
                <c:pt idx="62">
                  <c:v>2012</c:v>
                </c:pt>
                <c:pt idx="63">
                  <c:v>2012</c:v>
                </c:pt>
                <c:pt idx="64">
                  <c:v>2012</c:v>
                </c:pt>
                <c:pt idx="65">
                  <c:v>2012</c:v>
                </c:pt>
                <c:pt idx="66">
                  <c:v>2012</c:v>
                </c:pt>
                <c:pt idx="67">
                  <c:v>2012</c:v>
                </c:pt>
                <c:pt idx="68">
                  <c:v>2012</c:v>
                </c:pt>
                <c:pt idx="69">
                  <c:v>2012</c:v>
                </c:pt>
                <c:pt idx="70">
                  <c:v>2012</c:v>
                </c:pt>
                <c:pt idx="71">
                  <c:v>2012</c:v>
                </c:pt>
                <c:pt idx="72">
                  <c:v>2013</c:v>
                </c:pt>
                <c:pt idx="73">
                  <c:v>2013</c:v>
                </c:pt>
                <c:pt idx="74">
                  <c:v>2013</c:v>
                </c:pt>
                <c:pt idx="75">
                  <c:v>2013</c:v>
                </c:pt>
                <c:pt idx="76">
                  <c:v>2013</c:v>
                </c:pt>
                <c:pt idx="77">
                  <c:v>2013</c:v>
                </c:pt>
                <c:pt idx="78">
                  <c:v>2013</c:v>
                </c:pt>
                <c:pt idx="79">
                  <c:v>2013</c:v>
                </c:pt>
                <c:pt idx="80">
                  <c:v>2013</c:v>
                </c:pt>
                <c:pt idx="81">
                  <c:v>2013</c:v>
                </c:pt>
                <c:pt idx="82">
                  <c:v>2013</c:v>
                </c:pt>
                <c:pt idx="83">
                  <c:v>2013</c:v>
                </c:pt>
                <c:pt idx="84">
                  <c:v>2014</c:v>
                </c:pt>
                <c:pt idx="85">
                  <c:v>2014</c:v>
                </c:pt>
                <c:pt idx="86">
                  <c:v>2014</c:v>
                </c:pt>
                <c:pt idx="87">
                  <c:v>2014</c:v>
                </c:pt>
                <c:pt idx="88">
                  <c:v>2014</c:v>
                </c:pt>
                <c:pt idx="89">
                  <c:v>2014</c:v>
                </c:pt>
                <c:pt idx="90">
                  <c:v>2014</c:v>
                </c:pt>
                <c:pt idx="91">
                  <c:v>2014</c:v>
                </c:pt>
                <c:pt idx="92">
                  <c:v>2014</c:v>
                </c:pt>
                <c:pt idx="93">
                  <c:v>2014</c:v>
                </c:pt>
                <c:pt idx="94">
                  <c:v>2014</c:v>
                </c:pt>
                <c:pt idx="95">
                  <c:v>2014</c:v>
                </c:pt>
                <c:pt idx="96">
                  <c:v>2015</c:v>
                </c:pt>
                <c:pt idx="97">
                  <c:v>2015</c:v>
                </c:pt>
                <c:pt idx="98">
                  <c:v>2015</c:v>
                </c:pt>
                <c:pt idx="99">
                  <c:v>2015</c:v>
                </c:pt>
                <c:pt idx="100">
                  <c:v>2015</c:v>
                </c:pt>
                <c:pt idx="101">
                  <c:v>2015</c:v>
                </c:pt>
                <c:pt idx="102">
                  <c:v>2015</c:v>
                </c:pt>
                <c:pt idx="103">
                  <c:v>2015</c:v>
                </c:pt>
                <c:pt idx="104">
                  <c:v>2015</c:v>
                </c:pt>
                <c:pt idx="105">
                  <c:v>2015</c:v>
                </c:pt>
                <c:pt idx="106">
                  <c:v>2015</c:v>
                </c:pt>
                <c:pt idx="107">
                  <c:v>2015</c:v>
                </c:pt>
                <c:pt idx="108">
                  <c:v>2016</c:v>
                </c:pt>
                <c:pt idx="109">
                  <c:v>2016</c:v>
                </c:pt>
                <c:pt idx="110">
                  <c:v>2016</c:v>
                </c:pt>
                <c:pt idx="111">
                  <c:v>2016</c:v>
                </c:pt>
                <c:pt idx="112">
                  <c:v>2016</c:v>
                </c:pt>
                <c:pt idx="113">
                  <c:v>2016</c:v>
                </c:pt>
                <c:pt idx="114">
                  <c:v>2016</c:v>
                </c:pt>
                <c:pt idx="115">
                  <c:v>2016</c:v>
                </c:pt>
                <c:pt idx="116">
                  <c:v>2016</c:v>
                </c:pt>
                <c:pt idx="117">
                  <c:v>2016</c:v>
                </c:pt>
                <c:pt idx="118">
                  <c:v>2016</c:v>
                </c:pt>
                <c:pt idx="119">
                  <c:v>2016</c:v>
                </c:pt>
                <c:pt idx="120">
                  <c:v>2017</c:v>
                </c:pt>
                <c:pt idx="121">
                  <c:v>2017</c:v>
                </c:pt>
                <c:pt idx="122">
                  <c:v>2017</c:v>
                </c:pt>
                <c:pt idx="123">
                  <c:v>2017</c:v>
                </c:pt>
                <c:pt idx="124">
                  <c:v>2017</c:v>
                </c:pt>
                <c:pt idx="125">
                  <c:v>2017</c:v>
                </c:pt>
                <c:pt idx="126">
                  <c:v>2017</c:v>
                </c:pt>
                <c:pt idx="127">
                  <c:v>2017</c:v>
                </c:pt>
                <c:pt idx="128">
                  <c:v>2017</c:v>
                </c:pt>
                <c:pt idx="129">
                  <c:v>2017</c:v>
                </c:pt>
                <c:pt idx="130">
                  <c:v>2017</c:v>
                </c:pt>
                <c:pt idx="131">
                  <c:v>2017</c:v>
                </c:pt>
              </c:numCache>
            </c:numRef>
          </c:cat>
          <c:val>
            <c:numRef>
              <c:f>Feuil1!$C$2:$C$133</c:f>
              <c:numCache>
                <c:formatCode>General</c:formatCode>
                <c:ptCount val="132"/>
                <c:pt idx="0">
                  <c:v>116.4875</c:v>
                </c:pt>
                <c:pt idx="1">
                  <c:v>117.9525</c:v>
                </c:pt>
                <c:pt idx="2">
                  <c:v>123.598</c:v>
                </c:pt>
                <c:pt idx="3">
                  <c:v>128.04</c:v>
                </c:pt>
                <c:pt idx="4">
                  <c:v>131.76</c:v>
                </c:pt>
                <c:pt idx="5">
                  <c:v>131.566</c:v>
                </c:pt>
                <c:pt idx="6">
                  <c:v>130.8475</c:v>
                </c:pt>
                <c:pt idx="7">
                  <c:v>127.30200000000001</c:v>
                </c:pt>
                <c:pt idx="8">
                  <c:v>128.12</c:v>
                </c:pt>
                <c:pt idx="9">
                  <c:v>127.97750000000001</c:v>
                </c:pt>
                <c:pt idx="10">
                  <c:v>133.72200000000001</c:v>
                </c:pt>
                <c:pt idx="11">
                  <c:v>132.9675</c:v>
                </c:pt>
                <c:pt idx="12">
                  <c:v>134.99250000000001</c:v>
                </c:pt>
                <c:pt idx="13">
                  <c:v>135.18</c:v>
                </c:pt>
                <c:pt idx="14">
                  <c:v>136.44749999999999</c:v>
                </c:pt>
                <c:pt idx="15">
                  <c:v>138.4</c:v>
                </c:pt>
                <c:pt idx="16">
                  <c:v>144.208</c:v>
                </c:pt>
                <c:pt idx="17">
                  <c:v>148.82</c:v>
                </c:pt>
                <c:pt idx="18">
                  <c:v>147.435</c:v>
                </c:pt>
                <c:pt idx="19">
                  <c:v>142.238</c:v>
                </c:pt>
                <c:pt idx="20">
                  <c:v>140.79</c:v>
                </c:pt>
                <c:pt idx="21">
                  <c:v>129.488</c:v>
                </c:pt>
                <c:pt idx="22">
                  <c:v>115.97</c:v>
                </c:pt>
                <c:pt idx="23">
                  <c:v>108.13500000000001</c:v>
                </c:pt>
                <c:pt idx="24">
                  <c:v>110.084</c:v>
                </c:pt>
                <c:pt idx="25">
                  <c:v>113.69</c:v>
                </c:pt>
                <c:pt idx="26">
                  <c:v>114.045</c:v>
                </c:pt>
                <c:pt idx="27">
                  <c:v>116.825</c:v>
                </c:pt>
                <c:pt idx="28">
                  <c:v>120.68</c:v>
                </c:pt>
                <c:pt idx="29">
                  <c:v>127.04</c:v>
                </c:pt>
                <c:pt idx="30">
                  <c:v>123.392</c:v>
                </c:pt>
                <c:pt idx="31">
                  <c:v>127.32</c:v>
                </c:pt>
                <c:pt idx="32">
                  <c:v>123.87</c:v>
                </c:pt>
                <c:pt idx="33">
                  <c:v>123.58199999999999</c:v>
                </c:pt>
                <c:pt idx="34">
                  <c:v>126.5125</c:v>
                </c:pt>
                <c:pt idx="35">
                  <c:v>125.49250000000001</c:v>
                </c:pt>
                <c:pt idx="36">
                  <c:v>129.26599999999999</c:v>
                </c:pt>
                <c:pt idx="37">
                  <c:v>130.95750000000001</c:v>
                </c:pt>
                <c:pt idx="38">
                  <c:v>135.2475</c:v>
                </c:pt>
                <c:pt idx="39">
                  <c:v>137.41800000000001</c:v>
                </c:pt>
                <c:pt idx="40">
                  <c:v>136.67250000000001</c:v>
                </c:pt>
                <c:pt idx="41">
                  <c:v>135.64250000000001</c:v>
                </c:pt>
                <c:pt idx="42">
                  <c:v>133.06399999999999</c:v>
                </c:pt>
                <c:pt idx="43">
                  <c:v>132.72499999999999</c:v>
                </c:pt>
                <c:pt idx="44">
                  <c:v>132.7225</c:v>
                </c:pt>
                <c:pt idx="45">
                  <c:v>134.25200000000001</c:v>
                </c:pt>
                <c:pt idx="46">
                  <c:v>135.94</c:v>
                </c:pt>
                <c:pt idx="47">
                  <c:v>141.26</c:v>
                </c:pt>
                <c:pt idx="48">
                  <c:v>145.745</c:v>
                </c:pt>
                <c:pt idx="49">
                  <c:v>146.79</c:v>
                </c:pt>
                <c:pt idx="50">
                  <c:v>150.58500000000001</c:v>
                </c:pt>
                <c:pt idx="51">
                  <c:v>153.31399999999999</c:v>
                </c:pt>
                <c:pt idx="52">
                  <c:v>153</c:v>
                </c:pt>
                <c:pt idx="53">
                  <c:v>150.02500000000001</c:v>
                </c:pt>
                <c:pt idx="54">
                  <c:v>150.32</c:v>
                </c:pt>
                <c:pt idx="55">
                  <c:v>149.5</c:v>
                </c:pt>
                <c:pt idx="56">
                  <c:v>151.452</c:v>
                </c:pt>
                <c:pt idx="57">
                  <c:v>149.52500000000001</c:v>
                </c:pt>
                <c:pt idx="58">
                  <c:v>148.8125</c:v>
                </c:pt>
                <c:pt idx="59">
                  <c:v>149.244</c:v>
                </c:pt>
                <c:pt idx="60">
                  <c:v>155.02000000000001</c:v>
                </c:pt>
                <c:pt idx="61">
                  <c:v>158.31</c:v>
                </c:pt>
                <c:pt idx="62">
                  <c:v>163.60400000000001</c:v>
                </c:pt>
                <c:pt idx="63">
                  <c:v>165.18</c:v>
                </c:pt>
                <c:pt idx="64">
                  <c:v>158.11500000000001</c:v>
                </c:pt>
                <c:pt idx="65">
                  <c:v>152.87200000000001</c:v>
                </c:pt>
                <c:pt idx="66">
                  <c:v>154.9675</c:v>
                </c:pt>
                <c:pt idx="67">
                  <c:v>160.87799999999999</c:v>
                </c:pt>
                <c:pt idx="68">
                  <c:v>156.3475</c:v>
                </c:pt>
                <c:pt idx="69">
                  <c:v>154.54499999999999</c:v>
                </c:pt>
                <c:pt idx="70">
                  <c:v>149.11199999999999</c:v>
                </c:pt>
                <c:pt idx="71">
                  <c:v>149.94</c:v>
                </c:pt>
                <c:pt idx="72">
                  <c:v>155.14000000000001</c:v>
                </c:pt>
                <c:pt idx="73">
                  <c:v>160.4725</c:v>
                </c:pt>
                <c:pt idx="74">
                  <c:v>159.57399999999998</c:v>
                </c:pt>
                <c:pt idx="75">
                  <c:v>155.16</c:v>
                </c:pt>
                <c:pt idx="76">
                  <c:v>152.77000000000001</c:v>
                </c:pt>
                <c:pt idx="77">
                  <c:v>153.23499999999999</c:v>
                </c:pt>
                <c:pt idx="78">
                  <c:v>153.785</c:v>
                </c:pt>
                <c:pt idx="79">
                  <c:v>154.738</c:v>
                </c:pt>
                <c:pt idx="80">
                  <c:v>152.92249999999999</c:v>
                </c:pt>
                <c:pt idx="81">
                  <c:v>148.64750000000001</c:v>
                </c:pt>
                <c:pt idx="82">
                  <c:v>147.934</c:v>
                </c:pt>
                <c:pt idx="83">
                  <c:v>149.6225</c:v>
                </c:pt>
                <c:pt idx="84">
                  <c:v>149.91200000000001</c:v>
                </c:pt>
                <c:pt idx="85">
                  <c:v>150.92749999999998</c:v>
                </c:pt>
                <c:pt idx="86">
                  <c:v>150.48500000000001</c:v>
                </c:pt>
                <c:pt idx="87">
                  <c:v>151.46249999999998</c:v>
                </c:pt>
                <c:pt idx="88">
                  <c:v>152.07400000000001</c:v>
                </c:pt>
                <c:pt idx="89">
                  <c:v>153.35499999999999</c:v>
                </c:pt>
                <c:pt idx="90">
                  <c:v>153.09</c:v>
                </c:pt>
                <c:pt idx="91">
                  <c:v>149.898</c:v>
                </c:pt>
                <c:pt idx="92">
                  <c:v>149.14499999999998</c:v>
                </c:pt>
                <c:pt idx="93">
                  <c:v>145.88800000000001</c:v>
                </c:pt>
                <c:pt idx="94">
                  <c:v>141.91499999999999</c:v>
                </c:pt>
                <c:pt idx="95">
                  <c:v>132.36250000000004</c:v>
                </c:pt>
                <c:pt idx="96">
                  <c:v>127.65599999999999</c:v>
                </c:pt>
                <c:pt idx="97">
                  <c:v>134.09999999999997</c:v>
                </c:pt>
                <c:pt idx="98">
                  <c:v>139.0025</c:v>
                </c:pt>
                <c:pt idx="99">
                  <c:v>140.43</c:v>
                </c:pt>
                <c:pt idx="100">
                  <c:v>143.642</c:v>
                </c:pt>
                <c:pt idx="101">
                  <c:v>144.32</c:v>
                </c:pt>
                <c:pt idx="102">
                  <c:v>142.62200000000001</c:v>
                </c:pt>
                <c:pt idx="103">
                  <c:v>136.68</c:v>
                </c:pt>
                <c:pt idx="104">
                  <c:v>130.07249999999999</c:v>
                </c:pt>
                <c:pt idx="105">
                  <c:v>128.85400000000001</c:v>
                </c:pt>
                <c:pt idx="106">
                  <c:v>129.21</c:v>
                </c:pt>
                <c:pt idx="107">
                  <c:v>126.76</c:v>
                </c:pt>
                <c:pt idx="108">
                  <c:v>126.71</c:v>
                </c:pt>
                <c:pt idx="109">
                  <c:v>124.03</c:v>
                </c:pt>
                <c:pt idx="110">
                  <c:v>125.9</c:v>
                </c:pt>
                <c:pt idx="111">
                  <c:v>130.35</c:v>
                </c:pt>
                <c:pt idx="112">
                  <c:v>133.06</c:v>
                </c:pt>
                <c:pt idx="113">
                  <c:v>135.30000000000001</c:v>
                </c:pt>
                <c:pt idx="114">
                  <c:v>130.05000000000001</c:v>
                </c:pt>
                <c:pt idx="115">
                  <c:v>128.11000000000001</c:v>
                </c:pt>
                <c:pt idx="116">
                  <c:v>129.38999999999999</c:v>
                </c:pt>
                <c:pt idx="117">
                  <c:v>133.34</c:v>
                </c:pt>
                <c:pt idx="118">
                  <c:v>131.91</c:v>
                </c:pt>
                <c:pt idx="119">
                  <c:v>136.37</c:v>
                </c:pt>
                <c:pt idx="120">
                  <c:v>141.19999999999999</c:v>
                </c:pt>
                <c:pt idx="121">
                  <c:v>141.57</c:v>
                </c:pt>
                <c:pt idx="122">
                  <c:v>138.85</c:v>
                </c:pt>
                <c:pt idx="123">
                  <c:v>140.12</c:v>
                </c:pt>
                <c:pt idx="124">
                  <c:v>137.03</c:v>
                </c:pt>
                <c:pt idx="125">
                  <c:v>134.38999999999999</c:v>
                </c:pt>
                <c:pt idx="126">
                  <c:v>132.1</c:v>
                </c:pt>
                <c:pt idx="127">
                  <c:v>133.88999999999999</c:v>
                </c:pt>
                <c:pt idx="128">
                  <c:v>136.61000000000001</c:v>
                </c:pt>
                <c:pt idx="129">
                  <c:v>135.6</c:v>
                </c:pt>
                <c:pt idx="130">
                  <c:v>140.29</c:v>
                </c:pt>
                <c:pt idx="131">
                  <c:v>140.44</c:v>
                </c:pt>
              </c:numCache>
            </c:numRef>
          </c:val>
          <c:smooth val="0"/>
        </c:ser>
        <c:ser>
          <c:idx val="2"/>
          <c:order val="2"/>
          <c:tx>
            <c:strRef>
              <c:f>Feuil1!$D$1</c:f>
              <c:strCache>
                <c:ptCount val="1"/>
                <c:pt idx="0">
                  <c:v>Super SP98 </c:v>
                </c:pt>
              </c:strCache>
            </c:strRef>
          </c:tx>
          <c:spPr>
            <a:ln w="38100">
              <a:solidFill>
                <a:schemeClr val="accent5"/>
              </a:solidFill>
            </a:ln>
          </c:spPr>
          <c:marker>
            <c:symbol val="none"/>
          </c:marker>
          <c:cat>
            <c:numRef>
              <c:f>Feuil1!$A$2:$A$133</c:f>
              <c:numCache>
                <c:formatCode>General</c:formatCode>
                <c:ptCount val="132"/>
                <c:pt idx="0">
                  <c:v>2007</c:v>
                </c:pt>
                <c:pt idx="1">
                  <c:v>2007</c:v>
                </c:pt>
                <c:pt idx="2">
                  <c:v>2007</c:v>
                </c:pt>
                <c:pt idx="3">
                  <c:v>2007</c:v>
                </c:pt>
                <c:pt idx="4">
                  <c:v>2007</c:v>
                </c:pt>
                <c:pt idx="5">
                  <c:v>2007</c:v>
                </c:pt>
                <c:pt idx="6">
                  <c:v>2007</c:v>
                </c:pt>
                <c:pt idx="7">
                  <c:v>2007</c:v>
                </c:pt>
                <c:pt idx="8">
                  <c:v>2007</c:v>
                </c:pt>
                <c:pt idx="9">
                  <c:v>2007</c:v>
                </c:pt>
                <c:pt idx="10">
                  <c:v>2007</c:v>
                </c:pt>
                <c:pt idx="11">
                  <c:v>2007</c:v>
                </c:pt>
                <c:pt idx="12">
                  <c:v>2008</c:v>
                </c:pt>
                <c:pt idx="13">
                  <c:v>2008</c:v>
                </c:pt>
                <c:pt idx="14">
                  <c:v>2008</c:v>
                </c:pt>
                <c:pt idx="15">
                  <c:v>2008</c:v>
                </c:pt>
                <c:pt idx="16">
                  <c:v>2008</c:v>
                </c:pt>
                <c:pt idx="17">
                  <c:v>2008</c:v>
                </c:pt>
                <c:pt idx="18">
                  <c:v>2008</c:v>
                </c:pt>
                <c:pt idx="19">
                  <c:v>2008</c:v>
                </c:pt>
                <c:pt idx="20">
                  <c:v>2008</c:v>
                </c:pt>
                <c:pt idx="21">
                  <c:v>2008</c:v>
                </c:pt>
                <c:pt idx="22">
                  <c:v>2008</c:v>
                </c:pt>
                <c:pt idx="23">
                  <c:v>2008</c:v>
                </c:pt>
                <c:pt idx="24">
                  <c:v>2009</c:v>
                </c:pt>
                <c:pt idx="25">
                  <c:v>2009</c:v>
                </c:pt>
                <c:pt idx="26">
                  <c:v>2009</c:v>
                </c:pt>
                <c:pt idx="27">
                  <c:v>2009</c:v>
                </c:pt>
                <c:pt idx="28">
                  <c:v>2009</c:v>
                </c:pt>
                <c:pt idx="29">
                  <c:v>2009</c:v>
                </c:pt>
                <c:pt idx="30">
                  <c:v>2009</c:v>
                </c:pt>
                <c:pt idx="31">
                  <c:v>2009</c:v>
                </c:pt>
                <c:pt idx="32">
                  <c:v>2009</c:v>
                </c:pt>
                <c:pt idx="33">
                  <c:v>2009</c:v>
                </c:pt>
                <c:pt idx="34">
                  <c:v>2009</c:v>
                </c:pt>
                <c:pt idx="35">
                  <c:v>2009</c:v>
                </c:pt>
                <c:pt idx="36">
                  <c:v>2010</c:v>
                </c:pt>
                <c:pt idx="37">
                  <c:v>2010</c:v>
                </c:pt>
                <c:pt idx="38">
                  <c:v>2010</c:v>
                </c:pt>
                <c:pt idx="39">
                  <c:v>2010</c:v>
                </c:pt>
                <c:pt idx="40">
                  <c:v>2010</c:v>
                </c:pt>
                <c:pt idx="41">
                  <c:v>2010</c:v>
                </c:pt>
                <c:pt idx="42">
                  <c:v>2010</c:v>
                </c:pt>
                <c:pt idx="43">
                  <c:v>2010</c:v>
                </c:pt>
                <c:pt idx="44">
                  <c:v>2010</c:v>
                </c:pt>
                <c:pt idx="45">
                  <c:v>2010</c:v>
                </c:pt>
                <c:pt idx="46">
                  <c:v>2010</c:v>
                </c:pt>
                <c:pt idx="47">
                  <c:v>2010</c:v>
                </c:pt>
                <c:pt idx="48">
                  <c:v>2011</c:v>
                </c:pt>
                <c:pt idx="49">
                  <c:v>2011</c:v>
                </c:pt>
                <c:pt idx="50">
                  <c:v>2011</c:v>
                </c:pt>
                <c:pt idx="51">
                  <c:v>2011</c:v>
                </c:pt>
                <c:pt idx="52">
                  <c:v>2011</c:v>
                </c:pt>
                <c:pt idx="53">
                  <c:v>2011</c:v>
                </c:pt>
                <c:pt idx="54">
                  <c:v>2011</c:v>
                </c:pt>
                <c:pt idx="55">
                  <c:v>2011</c:v>
                </c:pt>
                <c:pt idx="56">
                  <c:v>2011</c:v>
                </c:pt>
                <c:pt idx="57">
                  <c:v>2011</c:v>
                </c:pt>
                <c:pt idx="58">
                  <c:v>2011</c:v>
                </c:pt>
                <c:pt idx="59">
                  <c:v>2011</c:v>
                </c:pt>
                <c:pt idx="60">
                  <c:v>2012</c:v>
                </c:pt>
                <c:pt idx="61">
                  <c:v>2012</c:v>
                </c:pt>
                <c:pt idx="62">
                  <c:v>2012</c:v>
                </c:pt>
                <c:pt idx="63">
                  <c:v>2012</c:v>
                </c:pt>
                <c:pt idx="64">
                  <c:v>2012</c:v>
                </c:pt>
                <c:pt idx="65">
                  <c:v>2012</c:v>
                </c:pt>
                <c:pt idx="66">
                  <c:v>2012</c:v>
                </c:pt>
                <c:pt idx="67">
                  <c:v>2012</c:v>
                </c:pt>
                <c:pt idx="68">
                  <c:v>2012</c:v>
                </c:pt>
                <c:pt idx="69">
                  <c:v>2012</c:v>
                </c:pt>
                <c:pt idx="70">
                  <c:v>2012</c:v>
                </c:pt>
                <c:pt idx="71">
                  <c:v>2012</c:v>
                </c:pt>
                <c:pt idx="72">
                  <c:v>2013</c:v>
                </c:pt>
                <c:pt idx="73">
                  <c:v>2013</c:v>
                </c:pt>
                <c:pt idx="74">
                  <c:v>2013</c:v>
                </c:pt>
                <c:pt idx="75">
                  <c:v>2013</c:v>
                </c:pt>
                <c:pt idx="76">
                  <c:v>2013</c:v>
                </c:pt>
                <c:pt idx="77">
                  <c:v>2013</c:v>
                </c:pt>
                <c:pt idx="78">
                  <c:v>2013</c:v>
                </c:pt>
                <c:pt idx="79">
                  <c:v>2013</c:v>
                </c:pt>
                <c:pt idx="80">
                  <c:v>2013</c:v>
                </c:pt>
                <c:pt idx="81">
                  <c:v>2013</c:v>
                </c:pt>
                <c:pt idx="82">
                  <c:v>2013</c:v>
                </c:pt>
                <c:pt idx="83">
                  <c:v>2013</c:v>
                </c:pt>
                <c:pt idx="84">
                  <c:v>2014</c:v>
                </c:pt>
                <c:pt idx="85">
                  <c:v>2014</c:v>
                </c:pt>
                <c:pt idx="86">
                  <c:v>2014</c:v>
                </c:pt>
                <c:pt idx="87">
                  <c:v>2014</c:v>
                </c:pt>
                <c:pt idx="88">
                  <c:v>2014</c:v>
                </c:pt>
                <c:pt idx="89">
                  <c:v>2014</c:v>
                </c:pt>
                <c:pt idx="90">
                  <c:v>2014</c:v>
                </c:pt>
                <c:pt idx="91">
                  <c:v>2014</c:v>
                </c:pt>
                <c:pt idx="92">
                  <c:v>2014</c:v>
                </c:pt>
                <c:pt idx="93">
                  <c:v>2014</c:v>
                </c:pt>
                <c:pt idx="94">
                  <c:v>2014</c:v>
                </c:pt>
                <c:pt idx="95">
                  <c:v>2014</c:v>
                </c:pt>
                <c:pt idx="96">
                  <c:v>2015</c:v>
                </c:pt>
                <c:pt idx="97">
                  <c:v>2015</c:v>
                </c:pt>
                <c:pt idx="98">
                  <c:v>2015</c:v>
                </c:pt>
                <c:pt idx="99">
                  <c:v>2015</c:v>
                </c:pt>
                <c:pt idx="100">
                  <c:v>2015</c:v>
                </c:pt>
                <c:pt idx="101">
                  <c:v>2015</c:v>
                </c:pt>
                <c:pt idx="102">
                  <c:v>2015</c:v>
                </c:pt>
                <c:pt idx="103">
                  <c:v>2015</c:v>
                </c:pt>
                <c:pt idx="104">
                  <c:v>2015</c:v>
                </c:pt>
                <c:pt idx="105">
                  <c:v>2015</c:v>
                </c:pt>
                <c:pt idx="106">
                  <c:v>2015</c:v>
                </c:pt>
                <c:pt idx="107">
                  <c:v>2015</c:v>
                </c:pt>
                <c:pt idx="108">
                  <c:v>2016</c:v>
                </c:pt>
                <c:pt idx="109">
                  <c:v>2016</c:v>
                </c:pt>
                <c:pt idx="110">
                  <c:v>2016</c:v>
                </c:pt>
                <c:pt idx="111">
                  <c:v>2016</c:v>
                </c:pt>
                <c:pt idx="112">
                  <c:v>2016</c:v>
                </c:pt>
                <c:pt idx="113">
                  <c:v>2016</c:v>
                </c:pt>
                <c:pt idx="114">
                  <c:v>2016</c:v>
                </c:pt>
                <c:pt idx="115">
                  <c:v>2016</c:v>
                </c:pt>
                <c:pt idx="116">
                  <c:v>2016</c:v>
                </c:pt>
                <c:pt idx="117">
                  <c:v>2016</c:v>
                </c:pt>
                <c:pt idx="118">
                  <c:v>2016</c:v>
                </c:pt>
                <c:pt idx="119">
                  <c:v>2016</c:v>
                </c:pt>
                <c:pt idx="120">
                  <c:v>2017</c:v>
                </c:pt>
                <c:pt idx="121">
                  <c:v>2017</c:v>
                </c:pt>
                <c:pt idx="122">
                  <c:v>2017</c:v>
                </c:pt>
                <c:pt idx="123">
                  <c:v>2017</c:v>
                </c:pt>
                <c:pt idx="124">
                  <c:v>2017</c:v>
                </c:pt>
                <c:pt idx="125">
                  <c:v>2017</c:v>
                </c:pt>
                <c:pt idx="126">
                  <c:v>2017</c:v>
                </c:pt>
                <c:pt idx="127">
                  <c:v>2017</c:v>
                </c:pt>
                <c:pt idx="128">
                  <c:v>2017</c:v>
                </c:pt>
                <c:pt idx="129">
                  <c:v>2017</c:v>
                </c:pt>
                <c:pt idx="130">
                  <c:v>2017</c:v>
                </c:pt>
                <c:pt idx="131">
                  <c:v>2017</c:v>
                </c:pt>
              </c:numCache>
            </c:numRef>
          </c:cat>
          <c:val>
            <c:numRef>
              <c:f>Feuil1!$D$2:$D$133</c:f>
              <c:numCache>
                <c:formatCode>General</c:formatCode>
                <c:ptCount val="132"/>
                <c:pt idx="0">
                  <c:v>119.61750000000001</c:v>
                </c:pt>
                <c:pt idx="1">
                  <c:v>120.875</c:v>
                </c:pt>
                <c:pt idx="2">
                  <c:v>126.48</c:v>
                </c:pt>
                <c:pt idx="3">
                  <c:v>130.755</c:v>
                </c:pt>
                <c:pt idx="4">
                  <c:v>134.66749999999999</c:v>
                </c:pt>
                <c:pt idx="5">
                  <c:v>134.61199999999999</c:v>
                </c:pt>
                <c:pt idx="6">
                  <c:v>134.0275</c:v>
                </c:pt>
                <c:pt idx="7">
                  <c:v>130.83199999999999</c:v>
                </c:pt>
                <c:pt idx="8">
                  <c:v>132.18</c:v>
                </c:pt>
                <c:pt idx="9">
                  <c:v>131.72499999999999</c:v>
                </c:pt>
                <c:pt idx="10">
                  <c:v>136.88399999999999</c:v>
                </c:pt>
                <c:pt idx="11">
                  <c:v>136.26</c:v>
                </c:pt>
                <c:pt idx="12">
                  <c:v>138.4075</c:v>
                </c:pt>
                <c:pt idx="13">
                  <c:v>138.84200000000001</c:v>
                </c:pt>
                <c:pt idx="14">
                  <c:v>139.99</c:v>
                </c:pt>
                <c:pt idx="15">
                  <c:v>142.17250000000001</c:v>
                </c:pt>
                <c:pt idx="16">
                  <c:v>148.03399999999999</c:v>
                </c:pt>
                <c:pt idx="17">
                  <c:v>152.38749999999999</c:v>
                </c:pt>
                <c:pt idx="18">
                  <c:v>151.1575</c:v>
                </c:pt>
                <c:pt idx="19">
                  <c:v>146.26</c:v>
                </c:pt>
                <c:pt idx="20">
                  <c:v>144.98750000000001</c:v>
                </c:pt>
                <c:pt idx="21">
                  <c:v>133.864</c:v>
                </c:pt>
                <c:pt idx="22">
                  <c:v>120.3425</c:v>
                </c:pt>
                <c:pt idx="23">
                  <c:v>112.5325</c:v>
                </c:pt>
                <c:pt idx="24">
                  <c:v>113.762</c:v>
                </c:pt>
                <c:pt idx="25">
                  <c:v>117.08</c:v>
                </c:pt>
                <c:pt idx="26">
                  <c:v>117.58406625000001</c:v>
                </c:pt>
                <c:pt idx="27">
                  <c:v>119.91</c:v>
                </c:pt>
                <c:pt idx="28">
                  <c:v>123.61799999999999</c:v>
                </c:pt>
                <c:pt idx="29">
                  <c:v>130.30500000000001</c:v>
                </c:pt>
                <c:pt idx="30">
                  <c:v>126.672</c:v>
                </c:pt>
                <c:pt idx="31">
                  <c:v>130.72</c:v>
                </c:pt>
                <c:pt idx="32">
                  <c:v>127.4875</c:v>
                </c:pt>
                <c:pt idx="33">
                  <c:v>127.08199999999999</c:v>
                </c:pt>
                <c:pt idx="34">
                  <c:v>129.99</c:v>
                </c:pt>
                <c:pt idx="35">
                  <c:v>129.01249999999999</c:v>
                </c:pt>
                <c:pt idx="36">
                  <c:v>132.828</c:v>
                </c:pt>
                <c:pt idx="37">
                  <c:v>134.22749999999999</c:v>
                </c:pt>
                <c:pt idx="38">
                  <c:v>138.63749999999999</c:v>
                </c:pt>
                <c:pt idx="39">
                  <c:v>140.804</c:v>
                </c:pt>
                <c:pt idx="40">
                  <c:v>140.495</c:v>
                </c:pt>
                <c:pt idx="41">
                  <c:v>139.47749999999999</c:v>
                </c:pt>
                <c:pt idx="42">
                  <c:v>137.078</c:v>
                </c:pt>
                <c:pt idx="43">
                  <c:v>136.41</c:v>
                </c:pt>
                <c:pt idx="44">
                  <c:v>136.405</c:v>
                </c:pt>
                <c:pt idx="45">
                  <c:v>137.56800000000001</c:v>
                </c:pt>
                <c:pt idx="46">
                  <c:v>139.38999999999999</c:v>
                </c:pt>
                <c:pt idx="47">
                  <c:v>144.76400000000001</c:v>
                </c:pt>
                <c:pt idx="48">
                  <c:v>149.49250000000001</c:v>
                </c:pt>
                <c:pt idx="49">
                  <c:v>150.19749999999999</c:v>
                </c:pt>
                <c:pt idx="50">
                  <c:v>154.33500000000001</c:v>
                </c:pt>
                <c:pt idx="51">
                  <c:v>157.12200000000001</c:v>
                </c:pt>
                <c:pt idx="52">
                  <c:v>157.01</c:v>
                </c:pt>
                <c:pt idx="53">
                  <c:v>154.01750000000001</c:v>
                </c:pt>
                <c:pt idx="54">
                  <c:v>154.13800000000001</c:v>
                </c:pt>
                <c:pt idx="55">
                  <c:v>153.50749999999999</c:v>
                </c:pt>
                <c:pt idx="56">
                  <c:v>155.15799999999999</c:v>
                </c:pt>
                <c:pt idx="57">
                  <c:v>153.4025</c:v>
                </c:pt>
                <c:pt idx="58">
                  <c:v>152.66999999999999</c:v>
                </c:pt>
                <c:pt idx="59">
                  <c:v>152.80199999999999</c:v>
                </c:pt>
                <c:pt idx="60">
                  <c:v>159.17250000000001</c:v>
                </c:pt>
                <c:pt idx="61">
                  <c:v>162.30250000000001</c:v>
                </c:pt>
                <c:pt idx="62">
                  <c:v>167.828</c:v>
                </c:pt>
                <c:pt idx="63">
                  <c:v>170.10249999999999</c:v>
                </c:pt>
                <c:pt idx="64">
                  <c:v>163.95750000000001</c:v>
                </c:pt>
                <c:pt idx="65">
                  <c:v>158.70599999999999</c:v>
                </c:pt>
                <c:pt idx="66">
                  <c:v>160.76</c:v>
                </c:pt>
                <c:pt idx="67">
                  <c:v>166.24799999999999</c:v>
                </c:pt>
                <c:pt idx="68">
                  <c:v>162.28749999999999</c:v>
                </c:pt>
                <c:pt idx="69">
                  <c:v>160.26750000000001</c:v>
                </c:pt>
                <c:pt idx="70">
                  <c:v>154.744</c:v>
                </c:pt>
                <c:pt idx="71">
                  <c:v>155.36000000000001</c:v>
                </c:pt>
                <c:pt idx="72">
                  <c:v>160.02749999999997</c:v>
                </c:pt>
                <c:pt idx="73">
                  <c:v>165.26000000000002</c:v>
                </c:pt>
                <c:pt idx="74">
                  <c:v>164.84</c:v>
                </c:pt>
                <c:pt idx="75">
                  <c:v>161.19999999999996</c:v>
                </c:pt>
                <c:pt idx="76">
                  <c:v>158.57599999999999</c:v>
                </c:pt>
                <c:pt idx="77">
                  <c:v>158.81250000000003</c:v>
                </c:pt>
                <c:pt idx="78">
                  <c:v>159.90999999999997</c:v>
                </c:pt>
                <c:pt idx="79">
                  <c:v>160.994</c:v>
                </c:pt>
                <c:pt idx="80">
                  <c:v>159.59249999999997</c:v>
                </c:pt>
                <c:pt idx="81">
                  <c:v>154.905</c:v>
                </c:pt>
                <c:pt idx="82">
                  <c:v>153.64400000000001</c:v>
                </c:pt>
                <c:pt idx="83">
                  <c:v>155.285</c:v>
                </c:pt>
                <c:pt idx="84">
                  <c:v>155.44400000000002</c:v>
                </c:pt>
                <c:pt idx="85">
                  <c:v>156.23750000000001</c:v>
                </c:pt>
                <c:pt idx="86">
                  <c:v>156.035</c:v>
                </c:pt>
                <c:pt idx="87">
                  <c:v>157.08750000000001</c:v>
                </c:pt>
                <c:pt idx="88">
                  <c:v>157.74399999999997</c:v>
                </c:pt>
                <c:pt idx="89">
                  <c:v>159.095</c:v>
                </c:pt>
                <c:pt idx="90">
                  <c:v>159.4025</c:v>
                </c:pt>
                <c:pt idx="91">
                  <c:v>156.51</c:v>
                </c:pt>
                <c:pt idx="92">
                  <c:v>155.60249999999999</c:v>
                </c:pt>
                <c:pt idx="93">
                  <c:v>152.352</c:v>
                </c:pt>
                <c:pt idx="94">
                  <c:v>148.16249999999999</c:v>
                </c:pt>
                <c:pt idx="95">
                  <c:v>139.05999999999997</c:v>
                </c:pt>
                <c:pt idx="96">
                  <c:v>133.86799999999999</c:v>
                </c:pt>
                <c:pt idx="97">
                  <c:v>139.88</c:v>
                </c:pt>
                <c:pt idx="98">
                  <c:v>144.63000000000002</c:v>
                </c:pt>
                <c:pt idx="99">
                  <c:v>146.50749999999996</c:v>
                </c:pt>
                <c:pt idx="100">
                  <c:v>149.77000000000001</c:v>
                </c:pt>
                <c:pt idx="101">
                  <c:v>150.57</c:v>
                </c:pt>
                <c:pt idx="102">
                  <c:v>149.23400000000001</c:v>
                </c:pt>
                <c:pt idx="103">
                  <c:v>143.48000000000002</c:v>
                </c:pt>
                <c:pt idx="104">
                  <c:v>136.7525</c:v>
                </c:pt>
                <c:pt idx="105">
                  <c:v>134.90600000000001</c:v>
                </c:pt>
                <c:pt idx="106">
                  <c:v>135.10250000000002</c:v>
                </c:pt>
                <c:pt idx="107">
                  <c:v>132.8075</c:v>
                </c:pt>
                <c:pt idx="108">
                  <c:v>132.49</c:v>
                </c:pt>
                <c:pt idx="109">
                  <c:v>129.65</c:v>
                </c:pt>
                <c:pt idx="110">
                  <c:v>131.26</c:v>
                </c:pt>
                <c:pt idx="111">
                  <c:v>135.83000000000001</c:v>
                </c:pt>
                <c:pt idx="112">
                  <c:v>138.94</c:v>
                </c:pt>
                <c:pt idx="113">
                  <c:v>141.62</c:v>
                </c:pt>
                <c:pt idx="114">
                  <c:v>136.56</c:v>
                </c:pt>
                <c:pt idx="115">
                  <c:v>134.08000000000001</c:v>
                </c:pt>
                <c:pt idx="116">
                  <c:v>135.38</c:v>
                </c:pt>
                <c:pt idx="117">
                  <c:v>138.97999999999999</c:v>
                </c:pt>
                <c:pt idx="118">
                  <c:v>137.79</c:v>
                </c:pt>
                <c:pt idx="119">
                  <c:v>142.03</c:v>
                </c:pt>
                <c:pt idx="120">
                  <c:v>147.30000000000001</c:v>
                </c:pt>
                <c:pt idx="121">
                  <c:v>147.80000000000001</c:v>
                </c:pt>
                <c:pt idx="122">
                  <c:v>145.18</c:v>
                </c:pt>
                <c:pt idx="123">
                  <c:v>146.61000000000001</c:v>
                </c:pt>
                <c:pt idx="124">
                  <c:v>143.72999999999999</c:v>
                </c:pt>
                <c:pt idx="125">
                  <c:v>141.11000000000001</c:v>
                </c:pt>
                <c:pt idx="126">
                  <c:v>139.25</c:v>
                </c:pt>
                <c:pt idx="127">
                  <c:v>140.57</c:v>
                </c:pt>
                <c:pt idx="128">
                  <c:v>143.37</c:v>
                </c:pt>
                <c:pt idx="129">
                  <c:v>142.55000000000001</c:v>
                </c:pt>
                <c:pt idx="130">
                  <c:v>146.97999999999999</c:v>
                </c:pt>
                <c:pt idx="131">
                  <c:v>147.26</c:v>
                </c:pt>
              </c:numCache>
            </c:numRef>
          </c:val>
          <c:smooth val="0"/>
        </c:ser>
        <c:dLbls>
          <c:showLegendKey val="0"/>
          <c:showVal val="0"/>
          <c:showCatName val="0"/>
          <c:showSerName val="0"/>
          <c:showPercent val="0"/>
          <c:showBubbleSize val="0"/>
        </c:dLbls>
        <c:marker val="1"/>
        <c:smooth val="0"/>
        <c:axId val="258770432"/>
        <c:axId val="258771968"/>
      </c:lineChart>
      <c:catAx>
        <c:axId val="258770432"/>
        <c:scaling>
          <c:orientation val="minMax"/>
        </c:scaling>
        <c:delete val="1"/>
        <c:axPos val="b"/>
        <c:majorGridlines>
          <c:spPr>
            <a:ln>
              <a:solidFill>
                <a:schemeClr val="bg1">
                  <a:lumMod val="50000"/>
                </a:schemeClr>
              </a:solidFill>
              <a:prstDash val="sysDash"/>
            </a:ln>
          </c:spPr>
        </c:majorGridlines>
        <c:numFmt formatCode="General" sourceLinked="1"/>
        <c:majorTickMark val="out"/>
        <c:minorTickMark val="none"/>
        <c:tickLblPos val="nextTo"/>
        <c:crossAx val="258771968"/>
        <c:crosses val="autoZero"/>
        <c:auto val="1"/>
        <c:lblAlgn val="ctr"/>
        <c:lblOffset val="100"/>
        <c:tickLblSkip val="12"/>
        <c:tickMarkSkip val="12"/>
        <c:noMultiLvlLbl val="0"/>
      </c:catAx>
      <c:valAx>
        <c:axId val="258771968"/>
        <c:scaling>
          <c:orientation val="minMax"/>
          <c:min val="80"/>
        </c:scaling>
        <c:delete val="0"/>
        <c:axPos val="l"/>
        <c:majorGridlines>
          <c:spPr>
            <a:ln>
              <a:prstDash val="sysDash"/>
            </a:ln>
          </c:spPr>
        </c:majorGridlines>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258770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58111795431508E-2"/>
          <c:y val="8.3257326041990709E-2"/>
          <c:w val="0.8686336113926354"/>
          <c:h val="0.73114439383400942"/>
        </c:manualLayout>
      </c:layout>
      <c:barChart>
        <c:barDir val="col"/>
        <c:grouping val="stacked"/>
        <c:varyColors val="0"/>
        <c:ser>
          <c:idx val="1"/>
          <c:order val="1"/>
          <c:tx>
            <c:strRef>
              <c:f>Feuil1!$A$3</c:f>
              <c:strCache>
                <c:ptCount val="1"/>
                <c:pt idx="0">
                  <c:v>Véhicules hybrides </c:v>
                </c:pt>
              </c:strCache>
            </c:strRef>
          </c:tx>
          <c:spPr>
            <a:solidFill>
              <a:srgbClr val="489A1E"/>
            </a:solidFill>
            <a:ln>
              <a:solidFill>
                <a:schemeClr val="bg1"/>
              </a:solidFill>
            </a:ln>
          </c:spPr>
          <c:invertIfNegative val="0"/>
          <c:dLbls>
            <c:dLbl>
              <c:idx val="0"/>
              <c:layout>
                <c:manualLayout>
                  <c:x val="-1.4851485148514851E-2"/>
                  <c:y val="-5.3714403898058524E-3"/>
                </c:manualLayout>
              </c:layout>
              <c:showLegendKey val="0"/>
              <c:showVal val="1"/>
              <c:showCatName val="0"/>
              <c:showSerName val="0"/>
              <c:showPercent val="0"/>
              <c:showBubbleSize val="0"/>
            </c:dLbl>
            <c:spPr>
              <a:solidFill>
                <a:srgbClr val="00B050"/>
              </a:solidFill>
            </c:spPr>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Feuil1!$B$1:$H$1</c:f>
              <c:strCache>
                <c:ptCount val="7"/>
                <c:pt idx="0">
                  <c:v>2011</c:v>
                </c:pt>
                <c:pt idx="1">
                  <c:v>2012</c:v>
                </c:pt>
                <c:pt idx="2">
                  <c:v>2013</c:v>
                </c:pt>
                <c:pt idx="3">
                  <c:v>2014</c:v>
                </c:pt>
                <c:pt idx="4">
                  <c:v>2015</c:v>
                </c:pt>
                <c:pt idx="5">
                  <c:v>2016</c:v>
                </c:pt>
                <c:pt idx="6">
                  <c:v>2017</c:v>
                </c:pt>
              </c:strCache>
            </c:strRef>
          </c:cat>
          <c:val>
            <c:numRef>
              <c:f>Feuil1!$B$3:$H$3</c:f>
              <c:numCache>
                <c:formatCode>0</c:formatCode>
                <c:ptCount val="7"/>
                <c:pt idx="0">
                  <c:v>1.5</c:v>
                </c:pt>
                <c:pt idx="1">
                  <c:v>1.3</c:v>
                </c:pt>
                <c:pt idx="2">
                  <c:v>1.7</c:v>
                </c:pt>
                <c:pt idx="3">
                  <c:v>2</c:v>
                </c:pt>
                <c:pt idx="4">
                  <c:v>2</c:v>
                </c:pt>
                <c:pt idx="5">
                  <c:v>2</c:v>
                </c:pt>
                <c:pt idx="6">
                  <c:v>2.2999999999999998</c:v>
                </c:pt>
              </c:numCache>
            </c:numRef>
          </c:val>
        </c:ser>
        <c:ser>
          <c:idx val="2"/>
          <c:order val="2"/>
          <c:tx>
            <c:strRef>
              <c:f>Feuil1!$A$4</c:f>
              <c:strCache>
                <c:ptCount val="1"/>
                <c:pt idx="0">
                  <c:v>Parc hors énergies alternatives</c:v>
                </c:pt>
              </c:strCache>
            </c:strRef>
          </c:tx>
          <c:spPr>
            <a:solidFill>
              <a:schemeClr val="bg1">
                <a:lumMod val="65000"/>
              </a:schemeClr>
            </a:solidFill>
          </c:spPr>
          <c:invertIfNegative val="0"/>
          <c:dPt>
            <c:idx val="1"/>
            <c:invertIfNegative val="0"/>
            <c:bubble3D val="0"/>
            <c:spPr>
              <a:solidFill>
                <a:schemeClr val="bg1">
                  <a:lumMod val="65000"/>
                </a:schemeClr>
              </a:solidFill>
              <a:ln>
                <a:solidFill>
                  <a:schemeClr val="bg1"/>
                </a:solidFill>
              </a:ln>
            </c:spPr>
          </c:dPt>
          <c:dLbls>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Feuil1!$B$1:$H$1</c:f>
              <c:strCache>
                <c:ptCount val="7"/>
                <c:pt idx="0">
                  <c:v>2011</c:v>
                </c:pt>
                <c:pt idx="1">
                  <c:v>2012</c:v>
                </c:pt>
                <c:pt idx="2">
                  <c:v>2013</c:v>
                </c:pt>
                <c:pt idx="3">
                  <c:v>2014</c:v>
                </c:pt>
                <c:pt idx="4">
                  <c:v>2015</c:v>
                </c:pt>
                <c:pt idx="5">
                  <c:v>2016</c:v>
                </c:pt>
                <c:pt idx="6">
                  <c:v>2017</c:v>
                </c:pt>
              </c:strCache>
            </c:strRef>
          </c:cat>
          <c:val>
            <c:numRef>
              <c:f>Feuil1!$B$4:$H$4</c:f>
              <c:numCache>
                <c:formatCode>0</c:formatCode>
                <c:ptCount val="7"/>
                <c:pt idx="0">
                  <c:v>98.5</c:v>
                </c:pt>
                <c:pt idx="1">
                  <c:v>98.7</c:v>
                </c:pt>
                <c:pt idx="2">
                  <c:v>98.3</c:v>
                </c:pt>
                <c:pt idx="3">
                  <c:v>98</c:v>
                </c:pt>
                <c:pt idx="4">
                  <c:v>98</c:v>
                </c:pt>
                <c:pt idx="5">
                  <c:v>98</c:v>
                </c:pt>
                <c:pt idx="6">
                  <c:v>97.5</c:v>
                </c:pt>
              </c:numCache>
            </c:numRef>
          </c:val>
        </c:ser>
        <c:dLbls>
          <c:showLegendKey val="0"/>
          <c:showVal val="0"/>
          <c:showCatName val="0"/>
          <c:showSerName val="0"/>
          <c:showPercent val="0"/>
          <c:showBubbleSize val="0"/>
        </c:dLbls>
        <c:gapWidth val="170"/>
        <c:overlap val="100"/>
        <c:axId val="266498432"/>
        <c:axId val="266499968"/>
      </c:barChart>
      <c:lineChart>
        <c:grouping val="standard"/>
        <c:varyColors val="0"/>
        <c:ser>
          <c:idx val="0"/>
          <c:order val="0"/>
          <c:tx>
            <c:strRef>
              <c:f>Feuil1!$A$2</c:f>
              <c:strCache>
                <c:ptCount val="1"/>
                <c:pt idx="0">
                  <c:v>Véhicules hybrides dans les nouvelles immatriculations </c:v>
                </c:pt>
              </c:strCache>
            </c:strRef>
          </c:tx>
          <c:spPr>
            <a:ln w="38100">
              <a:solidFill>
                <a:schemeClr val="accent6"/>
              </a:solidFill>
            </a:ln>
          </c:spPr>
          <c:marker>
            <c:spPr>
              <a:solidFill>
                <a:schemeClr val="accent6"/>
              </a:solidFill>
              <a:ln>
                <a:solidFill>
                  <a:schemeClr val="accent6"/>
                </a:solidFill>
              </a:ln>
            </c:spPr>
          </c:marker>
          <c:dLbls>
            <c:dLbl>
              <c:idx val="0"/>
              <c:layout>
                <c:manualLayout>
                  <c:x val="-3.367986798679868E-2"/>
                  <c:y val="-3.5760258658116911E-2"/>
                </c:manualLayout>
              </c:layout>
              <c:dLblPos val="r"/>
              <c:showLegendKey val="0"/>
              <c:showVal val="1"/>
              <c:showCatName val="0"/>
              <c:showSerName val="0"/>
              <c:showPercent val="0"/>
              <c:showBubbleSize val="0"/>
            </c:dLbl>
            <c:dLbl>
              <c:idx val="1"/>
              <c:layout>
                <c:manualLayout>
                  <c:x val="-2.3630363036303632E-2"/>
                  <c:y val="-4.1131699047922764E-2"/>
                </c:manualLayout>
              </c:layout>
              <c:dLblPos val="r"/>
              <c:showLegendKey val="0"/>
              <c:showVal val="1"/>
              <c:showCatName val="0"/>
              <c:showSerName val="0"/>
              <c:showPercent val="0"/>
              <c:showBubbleSize val="0"/>
            </c:dLbl>
            <c:dLbl>
              <c:idx val="2"/>
              <c:layout>
                <c:manualLayout>
                  <c:x val="-2.2128712871287128E-2"/>
                  <c:y val="-2.7703098073408036E-2"/>
                </c:manualLayout>
              </c:layout>
              <c:dLblPos val="r"/>
              <c:showLegendKey val="0"/>
              <c:showVal val="1"/>
              <c:showCatName val="0"/>
              <c:showSerName val="0"/>
              <c:showPercent val="0"/>
              <c:showBubbleSize val="0"/>
            </c:dLbl>
            <c:dLbl>
              <c:idx val="3"/>
              <c:layout>
                <c:manualLayout>
                  <c:x val="-2.2128712871287128E-2"/>
                  <c:y val="-2.5017377878505307E-2"/>
                </c:manualLayout>
              </c:layout>
              <c:dLblPos val="r"/>
              <c:showLegendKey val="0"/>
              <c:showVal val="1"/>
              <c:showCatName val="0"/>
              <c:showSerName val="0"/>
              <c:showPercent val="0"/>
              <c:showBubbleSize val="0"/>
            </c:dLbl>
            <c:dLbl>
              <c:idx val="4"/>
              <c:layout>
                <c:manualLayout>
                  <c:x val="-2.2128712871287128E-2"/>
                  <c:y val="-2.501737787850521E-2"/>
                </c:manualLayout>
              </c:layout>
              <c:dLblPos val="r"/>
              <c:showLegendKey val="0"/>
              <c:showVal val="1"/>
              <c:showCatName val="0"/>
              <c:showSerName val="0"/>
              <c:showPercent val="0"/>
              <c:showBubbleSize val="0"/>
            </c:dLbl>
            <c:dLbl>
              <c:idx val="5"/>
              <c:layout>
                <c:manualLayout>
                  <c:x val="-2.2128712871287249E-2"/>
                  <c:y val="-2.501737787850521E-2"/>
                </c:manualLayout>
              </c:layout>
              <c:dLblPos val="r"/>
              <c:showLegendKey val="0"/>
              <c:showVal val="1"/>
              <c:showCatName val="0"/>
              <c:showSerName val="0"/>
              <c:showPercent val="0"/>
              <c:showBubbleSize val="0"/>
            </c:dLbl>
            <c:dLbl>
              <c:idx val="6"/>
              <c:layout>
                <c:manualLayout>
                  <c:x val="-2.2376237623762375E-2"/>
                  <c:y val="-2.5984237148670361E-2"/>
                </c:manualLayout>
              </c:layout>
              <c:dLblPos val="r"/>
              <c:showLegendKey val="0"/>
              <c:showVal val="1"/>
              <c:showCatName val="0"/>
              <c:showSerName val="0"/>
              <c:showPercent val="0"/>
              <c:showBubbleSize val="0"/>
            </c:dLbl>
            <c:numFmt formatCode="#,##0" sourceLinked="0"/>
            <c:spPr>
              <a:noFill/>
            </c:spPr>
            <c:txPr>
              <a:bodyPr/>
              <a:lstStyle/>
              <a:p>
                <a:pPr>
                  <a:defRPr sz="1100" b="1">
                    <a:solidFill>
                      <a:schemeClr val="accent6"/>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Feuil1!$B$1:$H$1</c:f>
              <c:strCache>
                <c:ptCount val="7"/>
                <c:pt idx="0">
                  <c:v>2011</c:v>
                </c:pt>
                <c:pt idx="1">
                  <c:v>2012</c:v>
                </c:pt>
                <c:pt idx="2">
                  <c:v>2013</c:v>
                </c:pt>
                <c:pt idx="3">
                  <c:v>2014</c:v>
                </c:pt>
                <c:pt idx="4">
                  <c:v>2015</c:v>
                </c:pt>
                <c:pt idx="5">
                  <c:v>2016</c:v>
                </c:pt>
                <c:pt idx="6">
                  <c:v>2017</c:v>
                </c:pt>
              </c:strCache>
            </c:strRef>
          </c:cat>
          <c:val>
            <c:numRef>
              <c:f>Feuil1!$B$2:$H$2</c:f>
              <c:numCache>
                <c:formatCode>0</c:formatCode>
                <c:ptCount val="7"/>
                <c:pt idx="0">
                  <c:v>2.9</c:v>
                </c:pt>
                <c:pt idx="1">
                  <c:v>2.6</c:v>
                </c:pt>
                <c:pt idx="2">
                  <c:v>3.6</c:v>
                </c:pt>
                <c:pt idx="3">
                  <c:v>2.7</c:v>
                </c:pt>
                <c:pt idx="4">
                  <c:v>3</c:v>
                </c:pt>
                <c:pt idx="5">
                  <c:v>3</c:v>
                </c:pt>
                <c:pt idx="6">
                  <c:v>3.86</c:v>
                </c:pt>
              </c:numCache>
            </c:numRef>
          </c:val>
          <c:smooth val="0"/>
        </c:ser>
        <c:dLbls>
          <c:showLegendKey val="0"/>
          <c:showVal val="0"/>
          <c:showCatName val="0"/>
          <c:showSerName val="0"/>
          <c:showPercent val="0"/>
          <c:showBubbleSize val="0"/>
        </c:dLbls>
        <c:marker val="1"/>
        <c:smooth val="0"/>
        <c:axId val="266498432"/>
        <c:axId val="266499968"/>
      </c:lineChart>
      <c:catAx>
        <c:axId val="266498432"/>
        <c:scaling>
          <c:orientation val="minMax"/>
        </c:scaling>
        <c:delete val="0"/>
        <c:axPos val="b"/>
        <c:majorTickMark val="out"/>
        <c:minorTickMark val="none"/>
        <c:tickLblPos val="nextTo"/>
        <c:spPr>
          <a:ln>
            <a:noFill/>
          </a:ln>
        </c:spPr>
        <c:txPr>
          <a:bodyPr/>
          <a:lstStyle/>
          <a:p>
            <a:pPr>
              <a:defRPr sz="1200" b="1">
                <a:latin typeface="Arial" panose="020B0604020202020204" pitchFamily="34" charset="0"/>
                <a:cs typeface="Arial" panose="020B0604020202020204" pitchFamily="34" charset="0"/>
              </a:defRPr>
            </a:pPr>
            <a:endParaRPr lang="en-US"/>
          </a:p>
        </c:txPr>
        <c:crossAx val="266499968"/>
        <c:crosses val="autoZero"/>
        <c:auto val="1"/>
        <c:lblAlgn val="ctr"/>
        <c:lblOffset val="100"/>
        <c:noMultiLvlLbl val="0"/>
      </c:catAx>
      <c:valAx>
        <c:axId val="266499968"/>
        <c:scaling>
          <c:orientation val="minMax"/>
          <c:max val="100"/>
          <c:min val="0"/>
        </c:scaling>
        <c:delete val="1"/>
        <c:axPos val="l"/>
        <c:numFmt formatCode="0" sourceLinked="1"/>
        <c:majorTickMark val="out"/>
        <c:minorTickMark val="none"/>
        <c:tickLblPos val="nextTo"/>
        <c:crossAx val="266498432"/>
        <c:crosses val="autoZero"/>
        <c:crossBetween val="between"/>
      </c:valAx>
    </c:plotArea>
    <c:legend>
      <c:legendPos val="b"/>
      <c:layout>
        <c:manualLayout>
          <c:xMode val="edge"/>
          <c:yMode val="edge"/>
          <c:x val="3.0693381659261869E-3"/>
          <c:y val="0.89429237934296291"/>
          <c:w val="0.98800309831558064"/>
          <c:h val="6.0784192231586057E-2"/>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371033756704468E-2"/>
          <c:y val="3.0758222099903674E-2"/>
          <c:w val="0.96864501725809937"/>
          <c:h val="0.73472343470483004"/>
        </c:manualLayout>
      </c:layout>
      <c:barChart>
        <c:barDir val="col"/>
        <c:grouping val="stacked"/>
        <c:varyColors val="0"/>
        <c:ser>
          <c:idx val="1"/>
          <c:order val="1"/>
          <c:tx>
            <c:strRef>
              <c:f>Feuil1!$A$3</c:f>
              <c:strCache>
                <c:ptCount val="1"/>
                <c:pt idx="0">
                  <c:v>Marques françaises dans le parc</c:v>
                </c:pt>
              </c:strCache>
            </c:strRef>
          </c:tx>
          <c:spPr>
            <a:solidFill>
              <a:schemeClr val="accent3"/>
            </a:solidFill>
            <a:ln>
              <a:solidFill>
                <a:schemeClr val="bg1"/>
              </a:solid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Feuil1!$B$3:$AB$3</c:f>
              <c:numCache>
                <c:formatCode>0</c:formatCode>
                <c:ptCount val="27"/>
                <c:pt idx="0">
                  <c:v>71.400000000000006</c:v>
                </c:pt>
                <c:pt idx="1">
                  <c:v>69.900000000000006</c:v>
                </c:pt>
                <c:pt idx="2">
                  <c:v>70.099999999999994</c:v>
                </c:pt>
                <c:pt idx="3">
                  <c:v>70</c:v>
                </c:pt>
                <c:pt idx="4">
                  <c:v>69.7</c:v>
                </c:pt>
                <c:pt idx="5">
                  <c:v>68.099999999999994</c:v>
                </c:pt>
                <c:pt idx="6">
                  <c:v>67.2</c:v>
                </c:pt>
                <c:pt idx="7">
                  <c:v>67.099999999999994</c:v>
                </c:pt>
                <c:pt idx="8">
                  <c:v>68.2</c:v>
                </c:pt>
                <c:pt idx="9">
                  <c:v>68.599999999999994</c:v>
                </c:pt>
                <c:pt idx="10">
                  <c:v>67.5</c:v>
                </c:pt>
                <c:pt idx="11">
                  <c:v>67.400000000000006</c:v>
                </c:pt>
                <c:pt idx="12">
                  <c:v>67.5</c:v>
                </c:pt>
                <c:pt idx="13">
                  <c:v>67.400000000000006</c:v>
                </c:pt>
                <c:pt idx="14">
                  <c:v>67</c:v>
                </c:pt>
                <c:pt idx="15">
                  <c:v>67</c:v>
                </c:pt>
                <c:pt idx="16">
                  <c:v>67</c:v>
                </c:pt>
                <c:pt idx="17">
                  <c:v>67</c:v>
                </c:pt>
                <c:pt idx="18">
                  <c:v>66.2</c:v>
                </c:pt>
                <c:pt idx="19">
                  <c:v>66.900000000000006</c:v>
                </c:pt>
                <c:pt idx="20">
                  <c:v>66.3</c:v>
                </c:pt>
                <c:pt idx="21">
                  <c:v>66.3</c:v>
                </c:pt>
                <c:pt idx="22" formatCode="General">
                  <c:v>66</c:v>
                </c:pt>
                <c:pt idx="23" formatCode="General">
                  <c:v>66</c:v>
                </c:pt>
                <c:pt idx="24" formatCode="General">
                  <c:v>64</c:v>
                </c:pt>
                <c:pt idx="25" formatCode="General">
                  <c:v>64</c:v>
                </c:pt>
                <c:pt idx="26">
                  <c:v>64.2</c:v>
                </c:pt>
              </c:numCache>
            </c:numRef>
          </c:val>
        </c:ser>
        <c:ser>
          <c:idx val="2"/>
          <c:order val="2"/>
          <c:tx>
            <c:strRef>
              <c:f>Feuil1!$A$4</c:f>
              <c:strCache>
                <c:ptCount val="1"/>
                <c:pt idx="0">
                  <c:v>Marques étrangères dans le parc</c:v>
                </c:pt>
              </c:strCache>
            </c:strRef>
          </c:tx>
          <c:spPr>
            <a:solidFill>
              <a:schemeClr val="accent4"/>
            </a:solidFill>
            <a:ln>
              <a:solidFill>
                <a:schemeClr val="bg1"/>
              </a:solid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Feuil1!$B$4:$AB$4</c:f>
              <c:numCache>
                <c:formatCode>0</c:formatCode>
                <c:ptCount val="27"/>
                <c:pt idx="0">
                  <c:v>28.6</c:v>
                </c:pt>
                <c:pt idx="1">
                  <c:v>30.1</c:v>
                </c:pt>
                <c:pt idx="2">
                  <c:v>29.9</c:v>
                </c:pt>
                <c:pt idx="3">
                  <c:v>30</c:v>
                </c:pt>
                <c:pt idx="4">
                  <c:v>30.3</c:v>
                </c:pt>
                <c:pt idx="5">
                  <c:v>31.9</c:v>
                </c:pt>
                <c:pt idx="6">
                  <c:v>32.799999999999997</c:v>
                </c:pt>
                <c:pt idx="7">
                  <c:v>32.9</c:v>
                </c:pt>
                <c:pt idx="8">
                  <c:v>31.8</c:v>
                </c:pt>
                <c:pt idx="9">
                  <c:v>31.4</c:v>
                </c:pt>
                <c:pt idx="10">
                  <c:v>32.5</c:v>
                </c:pt>
                <c:pt idx="11">
                  <c:v>32.6</c:v>
                </c:pt>
                <c:pt idx="12">
                  <c:v>32.5</c:v>
                </c:pt>
                <c:pt idx="13">
                  <c:v>32.6</c:v>
                </c:pt>
                <c:pt idx="14">
                  <c:v>33</c:v>
                </c:pt>
                <c:pt idx="15">
                  <c:v>33</c:v>
                </c:pt>
                <c:pt idx="16">
                  <c:v>33</c:v>
                </c:pt>
                <c:pt idx="17">
                  <c:v>33</c:v>
                </c:pt>
                <c:pt idx="18">
                  <c:v>33.799999999999997</c:v>
                </c:pt>
                <c:pt idx="19">
                  <c:v>33.1</c:v>
                </c:pt>
                <c:pt idx="20">
                  <c:v>33.700000000000003</c:v>
                </c:pt>
                <c:pt idx="21">
                  <c:v>33.700000000000003</c:v>
                </c:pt>
                <c:pt idx="22" formatCode="General">
                  <c:v>34</c:v>
                </c:pt>
                <c:pt idx="23" formatCode="General">
                  <c:v>34</c:v>
                </c:pt>
                <c:pt idx="24" formatCode="General">
                  <c:v>36</c:v>
                </c:pt>
                <c:pt idx="25" formatCode="General">
                  <c:v>36</c:v>
                </c:pt>
                <c:pt idx="26">
                  <c:v>35.799999999999997</c:v>
                </c:pt>
              </c:numCache>
            </c:numRef>
          </c:val>
        </c:ser>
        <c:dLbls>
          <c:showLegendKey val="0"/>
          <c:showVal val="0"/>
          <c:showCatName val="0"/>
          <c:showSerName val="0"/>
          <c:showPercent val="0"/>
          <c:showBubbleSize val="0"/>
        </c:dLbls>
        <c:gapWidth val="50"/>
        <c:overlap val="100"/>
        <c:axId val="240135552"/>
        <c:axId val="252986112"/>
      </c:barChart>
      <c:lineChart>
        <c:grouping val="standard"/>
        <c:varyColors val="0"/>
        <c:ser>
          <c:idx val="0"/>
          <c:order val="0"/>
          <c:tx>
            <c:strRef>
              <c:f>Feuil1!$A$2</c:f>
              <c:strCache>
                <c:ptCount val="1"/>
                <c:pt idx="0">
                  <c:v>Marques françaises dans les nouvelles immatriculations (Source CCFA)</c:v>
                </c:pt>
              </c:strCache>
            </c:strRef>
          </c:tx>
          <c:spPr>
            <a:ln w="44450">
              <a:solidFill>
                <a:schemeClr val="tx2"/>
              </a:solidFill>
            </a:ln>
          </c:spPr>
          <c:marker>
            <c:spPr>
              <a:solidFill>
                <a:schemeClr val="tx2"/>
              </a:solidFill>
              <a:ln>
                <a:solidFill>
                  <a:schemeClr val="tx2"/>
                </a:solidFill>
              </a:ln>
            </c:spPr>
          </c:marker>
          <c:dLbls>
            <c:numFmt formatCode="#,##0" sourceLinked="0"/>
            <c:spPr>
              <a:noFill/>
            </c:spPr>
            <c:txPr>
              <a:bodyPr/>
              <a:lstStyle/>
              <a:p>
                <a:pPr>
                  <a:defRPr sz="1000" b="1">
                    <a:solidFill>
                      <a:schemeClr val="tx2">
                        <a:lumMod val="40000"/>
                        <a:lumOff val="60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Feuil1!$B$2:$AB$2</c:f>
              <c:numCache>
                <c:formatCode>General</c:formatCode>
                <c:ptCount val="27"/>
                <c:pt idx="4">
                  <c:v>61.8</c:v>
                </c:pt>
                <c:pt idx="5">
                  <c:v>55.9</c:v>
                </c:pt>
                <c:pt idx="6">
                  <c:v>55.9</c:v>
                </c:pt>
                <c:pt idx="7">
                  <c:v>57.2</c:v>
                </c:pt>
                <c:pt idx="8">
                  <c:v>57.2</c:v>
                </c:pt>
                <c:pt idx="9">
                  <c:v>59.1</c:v>
                </c:pt>
                <c:pt idx="10">
                  <c:v>60.4</c:v>
                </c:pt>
                <c:pt idx="11">
                  <c:v>60.6</c:v>
                </c:pt>
                <c:pt idx="12">
                  <c:v>59.6</c:v>
                </c:pt>
                <c:pt idx="13">
                  <c:v>58.1</c:v>
                </c:pt>
                <c:pt idx="14">
                  <c:v>56</c:v>
                </c:pt>
                <c:pt idx="15">
                  <c:v>54</c:v>
                </c:pt>
                <c:pt idx="16">
                  <c:v>51.8</c:v>
                </c:pt>
                <c:pt idx="17">
                  <c:v>53</c:v>
                </c:pt>
                <c:pt idx="18">
                  <c:v>53.9</c:v>
                </c:pt>
                <c:pt idx="19">
                  <c:v>54.5</c:v>
                </c:pt>
                <c:pt idx="20">
                  <c:v>52.1</c:v>
                </c:pt>
                <c:pt idx="21">
                  <c:v>52.6</c:v>
                </c:pt>
                <c:pt idx="22">
                  <c:v>53.4</c:v>
                </c:pt>
                <c:pt idx="23">
                  <c:v>55.3</c:v>
                </c:pt>
                <c:pt idx="24">
                  <c:v>54.2</c:v>
                </c:pt>
                <c:pt idx="25">
                  <c:v>53.5</c:v>
                </c:pt>
                <c:pt idx="26" formatCode="0">
                  <c:v>52.6</c:v>
                </c:pt>
              </c:numCache>
            </c:numRef>
          </c:val>
          <c:smooth val="0"/>
        </c:ser>
        <c:dLbls>
          <c:showLegendKey val="0"/>
          <c:showVal val="0"/>
          <c:showCatName val="0"/>
          <c:showSerName val="0"/>
          <c:showPercent val="0"/>
          <c:showBubbleSize val="0"/>
        </c:dLbls>
        <c:marker val="1"/>
        <c:smooth val="0"/>
        <c:axId val="240135552"/>
        <c:axId val="252986112"/>
      </c:lineChart>
      <c:catAx>
        <c:axId val="240135552"/>
        <c:scaling>
          <c:orientation val="minMax"/>
        </c:scaling>
        <c:delete val="0"/>
        <c:axPos val="b"/>
        <c:majorTickMark val="out"/>
        <c:minorTickMark val="none"/>
        <c:tickLblPos val="nextTo"/>
        <c:spPr>
          <a:ln>
            <a:noFill/>
          </a:ln>
        </c:spPr>
        <c:txPr>
          <a:bodyPr/>
          <a:lstStyle/>
          <a:p>
            <a:pPr>
              <a:defRPr sz="900" b="0">
                <a:latin typeface="Arial" panose="020B0604020202020204" pitchFamily="34" charset="0"/>
                <a:cs typeface="Arial" panose="020B0604020202020204" pitchFamily="34" charset="0"/>
              </a:defRPr>
            </a:pPr>
            <a:endParaRPr lang="en-US"/>
          </a:p>
        </c:txPr>
        <c:crossAx val="252986112"/>
        <c:crosses val="autoZero"/>
        <c:auto val="1"/>
        <c:lblAlgn val="ctr"/>
        <c:lblOffset val="100"/>
        <c:noMultiLvlLbl val="0"/>
      </c:catAx>
      <c:valAx>
        <c:axId val="252986112"/>
        <c:scaling>
          <c:orientation val="minMax"/>
          <c:max val="100"/>
          <c:min val="0"/>
        </c:scaling>
        <c:delete val="1"/>
        <c:axPos val="l"/>
        <c:numFmt formatCode="0" sourceLinked="1"/>
        <c:majorTickMark val="out"/>
        <c:minorTickMark val="none"/>
        <c:tickLblPos val="nextTo"/>
        <c:crossAx val="240135552"/>
        <c:crosses val="autoZero"/>
        <c:crossBetween val="between"/>
      </c:valAx>
    </c:plotArea>
    <c:legend>
      <c:legendPos val="b"/>
      <c:layout>
        <c:manualLayout>
          <c:xMode val="edge"/>
          <c:yMode val="edge"/>
          <c:x val="0"/>
          <c:y val="0.83111754506674007"/>
          <c:w val="0.97542440264137253"/>
          <c:h val="0.15210524287876703"/>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3176642831365E-3"/>
          <c:y val="3.2261983005763738E-2"/>
          <c:w val="0.97208974353802435"/>
          <c:h val="0.78823483767626901"/>
        </c:manualLayout>
      </c:layout>
      <c:barChart>
        <c:barDir val="col"/>
        <c:grouping val="stacked"/>
        <c:varyColors val="0"/>
        <c:ser>
          <c:idx val="0"/>
          <c:order val="0"/>
          <c:tx>
            <c:strRef>
              <c:f>Feuil1!$A$2</c:f>
              <c:strCache>
                <c:ptCount val="1"/>
                <c:pt idx="0">
                  <c:v>Une voiture</c:v>
                </c:pt>
              </c:strCache>
            </c:strRef>
          </c:tx>
          <c:spPr>
            <a:solidFill>
              <a:schemeClr val="accent4"/>
            </a:solidFill>
          </c:spPr>
          <c:invertIfNegative val="0"/>
          <c:dPt>
            <c:idx val="21"/>
            <c:invertIfNegative val="0"/>
            <c:bubble3D val="0"/>
          </c:dPt>
          <c:dPt>
            <c:idx val="22"/>
            <c:invertIfNegative val="0"/>
            <c:bubble3D val="0"/>
          </c:dPt>
          <c:dPt>
            <c:idx val="23"/>
            <c:invertIfNegative val="0"/>
            <c:bubble3D val="0"/>
          </c:dPt>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Feuil1!$B$2:$AC$2</c:f>
              <c:numCache>
                <c:formatCode>0</c:formatCode>
                <c:ptCount val="28"/>
                <c:pt idx="0">
                  <c:v>50.5</c:v>
                </c:pt>
                <c:pt idx="1">
                  <c:v>50.6</c:v>
                </c:pt>
                <c:pt idx="2">
                  <c:v>50.6</c:v>
                </c:pt>
                <c:pt idx="3">
                  <c:v>50.2</c:v>
                </c:pt>
                <c:pt idx="4">
                  <c:v>50.4</c:v>
                </c:pt>
                <c:pt idx="5">
                  <c:v>50.5</c:v>
                </c:pt>
                <c:pt idx="6">
                  <c:v>50.5</c:v>
                </c:pt>
                <c:pt idx="7">
                  <c:v>50.7</c:v>
                </c:pt>
                <c:pt idx="8">
                  <c:v>50.9</c:v>
                </c:pt>
                <c:pt idx="9">
                  <c:v>51.1</c:v>
                </c:pt>
                <c:pt idx="10">
                  <c:v>50.7</c:v>
                </c:pt>
                <c:pt idx="11">
                  <c:v>50</c:v>
                </c:pt>
                <c:pt idx="12">
                  <c:v>49.4</c:v>
                </c:pt>
                <c:pt idx="13">
                  <c:v>47.5</c:v>
                </c:pt>
                <c:pt idx="14">
                  <c:v>46.8</c:v>
                </c:pt>
                <c:pt idx="15">
                  <c:v>46.4</c:v>
                </c:pt>
                <c:pt idx="16">
                  <c:v>45.1</c:v>
                </c:pt>
                <c:pt idx="17">
                  <c:v>45.5</c:v>
                </c:pt>
                <c:pt idx="18">
                  <c:v>46</c:v>
                </c:pt>
                <c:pt idx="19">
                  <c:v>46.4</c:v>
                </c:pt>
                <c:pt idx="20">
                  <c:v>46.4</c:v>
                </c:pt>
                <c:pt idx="21">
                  <c:v>47.1</c:v>
                </c:pt>
                <c:pt idx="22">
                  <c:v>46.6</c:v>
                </c:pt>
                <c:pt idx="23">
                  <c:v>46.7</c:v>
                </c:pt>
                <c:pt idx="24">
                  <c:v>47.5</c:v>
                </c:pt>
                <c:pt idx="25">
                  <c:v>47</c:v>
                </c:pt>
                <c:pt idx="26">
                  <c:v>46</c:v>
                </c:pt>
                <c:pt idx="27">
                  <c:v>46</c:v>
                </c:pt>
              </c:numCache>
            </c:numRef>
          </c:val>
        </c:ser>
        <c:ser>
          <c:idx val="1"/>
          <c:order val="1"/>
          <c:tx>
            <c:strRef>
              <c:f>Feuil1!$A$3</c:f>
              <c:strCache>
                <c:ptCount val="1"/>
                <c:pt idx="0">
                  <c:v>Deux voitures</c:v>
                </c:pt>
              </c:strCache>
            </c:strRef>
          </c:tx>
          <c:spPr>
            <a:solidFill>
              <a:schemeClr val="accent1">
                <a:lumMod val="60000"/>
                <a:lumOff val="40000"/>
              </a:schemeClr>
            </a:solidFill>
          </c:spPr>
          <c:invertIfNegative val="0"/>
          <c:dPt>
            <c:idx val="21"/>
            <c:invertIfNegative val="0"/>
            <c:bubble3D val="0"/>
          </c:dPt>
          <c:dPt>
            <c:idx val="22"/>
            <c:invertIfNegative val="0"/>
            <c:bubble3D val="0"/>
          </c:dPt>
          <c:dPt>
            <c:idx val="23"/>
            <c:invertIfNegative val="0"/>
            <c:bubble3D val="0"/>
          </c:dPt>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Feuil1!$B$3:$AC$3</c:f>
              <c:numCache>
                <c:formatCode>0</c:formatCode>
                <c:ptCount val="28"/>
                <c:pt idx="0">
                  <c:v>23</c:v>
                </c:pt>
                <c:pt idx="1">
                  <c:v>23.6</c:v>
                </c:pt>
                <c:pt idx="2">
                  <c:v>23.3</c:v>
                </c:pt>
                <c:pt idx="3">
                  <c:v>23.6</c:v>
                </c:pt>
                <c:pt idx="4">
                  <c:v>24.1</c:v>
                </c:pt>
                <c:pt idx="5">
                  <c:v>24.4</c:v>
                </c:pt>
                <c:pt idx="6">
                  <c:v>24.5</c:v>
                </c:pt>
                <c:pt idx="7">
                  <c:v>24.3</c:v>
                </c:pt>
                <c:pt idx="8">
                  <c:v>24.6</c:v>
                </c:pt>
                <c:pt idx="9">
                  <c:v>25</c:v>
                </c:pt>
                <c:pt idx="10">
                  <c:v>25.4</c:v>
                </c:pt>
                <c:pt idx="11">
                  <c:v>25.6</c:v>
                </c:pt>
                <c:pt idx="12">
                  <c:v>26</c:v>
                </c:pt>
                <c:pt idx="13">
                  <c:v>27</c:v>
                </c:pt>
                <c:pt idx="14">
                  <c:v>28.4</c:v>
                </c:pt>
                <c:pt idx="15">
                  <c:v>29.4</c:v>
                </c:pt>
                <c:pt idx="16">
                  <c:v>31.2</c:v>
                </c:pt>
                <c:pt idx="17">
                  <c:v>31.5</c:v>
                </c:pt>
                <c:pt idx="18">
                  <c:v>31.8</c:v>
                </c:pt>
                <c:pt idx="19">
                  <c:v>31.5</c:v>
                </c:pt>
                <c:pt idx="20">
                  <c:v>32</c:v>
                </c:pt>
                <c:pt idx="21">
                  <c:v>31.7</c:v>
                </c:pt>
                <c:pt idx="22">
                  <c:v>32.1</c:v>
                </c:pt>
                <c:pt idx="23">
                  <c:v>31.6</c:v>
                </c:pt>
                <c:pt idx="24">
                  <c:v>30.4</c:v>
                </c:pt>
                <c:pt idx="25">
                  <c:v>31</c:v>
                </c:pt>
                <c:pt idx="26">
                  <c:v>33</c:v>
                </c:pt>
                <c:pt idx="27">
                  <c:v>33</c:v>
                </c:pt>
              </c:numCache>
            </c:numRef>
          </c:val>
        </c:ser>
        <c:ser>
          <c:idx val="2"/>
          <c:order val="2"/>
          <c:tx>
            <c:strRef>
              <c:f>Feuil1!$A$4</c:f>
              <c:strCache>
                <c:ptCount val="1"/>
                <c:pt idx="0">
                  <c:v>Trois voitures et plus</c:v>
                </c:pt>
              </c:strCache>
            </c:strRef>
          </c:tx>
          <c:spPr>
            <a:solidFill>
              <a:schemeClr val="accent1"/>
            </a:solidFill>
          </c:spPr>
          <c:invertIfNegative val="0"/>
          <c:dPt>
            <c:idx val="21"/>
            <c:invertIfNegative val="0"/>
            <c:bubble3D val="0"/>
          </c:dPt>
          <c:dPt>
            <c:idx val="22"/>
            <c:invertIfNegative val="0"/>
            <c:bubble3D val="0"/>
          </c:dPt>
          <c:dPt>
            <c:idx val="23"/>
            <c:invertIfNegative val="0"/>
            <c:bubble3D val="0"/>
          </c:dPt>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Feuil1!$B$4:$AC$4</c:f>
              <c:numCache>
                <c:formatCode>0</c:formatCode>
                <c:ptCount val="28"/>
                <c:pt idx="0">
                  <c:v>3.3</c:v>
                </c:pt>
                <c:pt idx="1">
                  <c:v>2.8</c:v>
                </c:pt>
                <c:pt idx="2">
                  <c:v>3.3</c:v>
                </c:pt>
                <c:pt idx="3">
                  <c:v>3.4</c:v>
                </c:pt>
                <c:pt idx="4">
                  <c:v>3.5</c:v>
                </c:pt>
                <c:pt idx="5">
                  <c:v>3.5</c:v>
                </c:pt>
                <c:pt idx="6">
                  <c:v>3.7</c:v>
                </c:pt>
                <c:pt idx="7">
                  <c:v>3.8</c:v>
                </c:pt>
                <c:pt idx="8">
                  <c:v>3.9</c:v>
                </c:pt>
                <c:pt idx="9">
                  <c:v>4.0999999999999996</c:v>
                </c:pt>
                <c:pt idx="10">
                  <c:v>4.2</c:v>
                </c:pt>
                <c:pt idx="11">
                  <c:v>4.5999999999999996</c:v>
                </c:pt>
                <c:pt idx="12">
                  <c:v>4.9000000000000004</c:v>
                </c:pt>
                <c:pt idx="13">
                  <c:v>5.2</c:v>
                </c:pt>
                <c:pt idx="14">
                  <c:v>5.3</c:v>
                </c:pt>
                <c:pt idx="15">
                  <c:v>5.4</c:v>
                </c:pt>
                <c:pt idx="16">
                  <c:v>6.3</c:v>
                </c:pt>
                <c:pt idx="17">
                  <c:v>6.3</c:v>
                </c:pt>
                <c:pt idx="18">
                  <c:v>6.1</c:v>
                </c:pt>
                <c:pt idx="19">
                  <c:v>6.1</c:v>
                </c:pt>
                <c:pt idx="20">
                  <c:v>6.1</c:v>
                </c:pt>
                <c:pt idx="21">
                  <c:v>5.8</c:v>
                </c:pt>
                <c:pt idx="22">
                  <c:v>5.7</c:v>
                </c:pt>
                <c:pt idx="23">
                  <c:v>5.7</c:v>
                </c:pt>
                <c:pt idx="24">
                  <c:v>6</c:v>
                </c:pt>
                <c:pt idx="25">
                  <c:v>6</c:v>
                </c:pt>
                <c:pt idx="26">
                  <c:v>6</c:v>
                </c:pt>
                <c:pt idx="27">
                  <c:v>6</c:v>
                </c:pt>
              </c:numCache>
            </c:numRef>
          </c:val>
        </c:ser>
        <c:dLbls>
          <c:showLegendKey val="0"/>
          <c:showVal val="0"/>
          <c:showCatName val="0"/>
          <c:showSerName val="0"/>
          <c:showPercent val="0"/>
          <c:showBubbleSize val="0"/>
        </c:dLbls>
        <c:gapWidth val="38"/>
        <c:overlap val="100"/>
        <c:axId val="162431360"/>
        <c:axId val="162432896"/>
      </c:barChart>
      <c:catAx>
        <c:axId val="162431360"/>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162432896"/>
        <c:crosses val="autoZero"/>
        <c:auto val="1"/>
        <c:lblAlgn val="ctr"/>
        <c:lblOffset val="100"/>
        <c:noMultiLvlLbl val="0"/>
      </c:catAx>
      <c:valAx>
        <c:axId val="162432896"/>
        <c:scaling>
          <c:orientation val="minMax"/>
          <c:max val="90"/>
        </c:scaling>
        <c:delete val="1"/>
        <c:axPos val="l"/>
        <c:majorGridlines>
          <c:spPr>
            <a:ln>
              <a:noFill/>
            </a:ln>
          </c:spPr>
        </c:majorGridlines>
        <c:numFmt formatCode="0" sourceLinked="1"/>
        <c:majorTickMark val="out"/>
        <c:minorTickMark val="none"/>
        <c:tickLblPos val="nextTo"/>
        <c:crossAx val="162431360"/>
        <c:crosses val="autoZero"/>
        <c:crossBetween val="between"/>
        <c:majorUnit val="10"/>
      </c:valAx>
    </c:plotArea>
    <c:legend>
      <c:legendPos val="b"/>
      <c:layout>
        <c:manualLayout>
          <c:xMode val="edge"/>
          <c:yMode val="edge"/>
          <c:x val="0.19164110630311101"/>
          <c:y val="0.90607467505924699"/>
          <c:w val="0.62227012595076225"/>
          <c:h val="7.0462040032815851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manualLayout>
          <c:layoutTarget val="inner"/>
          <c:xMode val="edge"/>
          <c:yMode val="edge"/>
          <c:x val="1.4889021898905567E-2"/>
          <c:y val="4.4200733012718804E-2"/>
          <c:w val="0.81041805206708961"/>
          <c:h val="0.88803843798841042"/>
        </c:manualLayout>
      </c:layout>
      <c:barChart>
        <c:barDir val="col"/>
        <c:grouping val="stacked"/>
        <c:varyColors val="0"/>
        <c:ser>
          <c:idx val="0"/>
          <c:order val="0"/>
          <c:tx>
            <c:strRef>
              <c:f>Feuil1!$A$2</c:f>
              <c:strCache>
                <c:ptCount val="1"/>
                <c:pt idx="0">
                  <c:v>RENAULT</c:v>
                </c:pt>
              </c:strCache>
            </c:strRef>
          </c:tx>
          <c:spPr>
            <a:solidFill>
              <a:schemeClr val="accent2"/>
            </a:solidFill>
            <a:effectLst/>
          </c:spPr>
          <c:invertIfNegative val="0"/>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Feuil1!$B$2:$U$2</c:f>
              <c:numCache>
                <c:formatCode>0</c:formatCode>
                <c:ptCount val="20"/>
                <c:pt idx="0">
                  <c:v>31.7</c:v>
                </c:pt>
                <c:pt idx="1">
                  <c:v>33.4</c:v>
                </c:pt>
                <c:pt idx="2">
                  <c:v>33.299999999999997</c:v>
                </c:pt>
                <c:pt idx="3">
                  <c:v>32.700000000000003</c:v>
                </c:pt>
                <c:pt idx="4">
                  <c:v>33.200000000000003</c:v>
                </c:pt>
                <c:pt idx="5">
                  <c:v>32.799999999999997</c:v>
                </c:pt>
                <c:pt idx="6">
                  <c:v>31</c:v>
                </c:pt>
                <c:pt idx="7">
                  <c:v>30</c:v>
                </c:pt>
                <c:pt idx="8">
                  <c:v>30</c:v>
                </c:pt>
                <c:pt idx="9">
                  <c:v>30</c:v>
                </c:pt>
                <c:pt idx="10">
                  <c:v>30.3</c:v>
                </c:pt>
                <c:pt idx="11">
                  <c:v>28.4</c:v>
                </c:pt>
                <c:pt idx="12" formatCode="0.0">
                  <c:v>28.6</c:v>
                </c:pt>
                <c:pt idx="13" formatCode="0.0">
                  <c:v>28.4</c:v>
                </c:pt>
                <c:pt idx="14" formatCode="0.0">
                  <c:v>27</c:v>
                </c:pt>
                <c:pt idx="15" formatCode="0.0">
                  <c:v>26.6</c:v>
                </c:pt>
                <c:pt idx="16" formatCode="0.0">
                  <c:v>25.6</c:v>
                </c:pt>
                <c:pt idx="17" formatCode="0.0">
                  <c:v>25</c:v>
                </c:pt>
                <c:pt idx="18" formatCode="0.0">
                  <c:v>23.799999999999997</c:v>
                </c:pt>
                <c:pt idx="19">
                  <c:v>24</c:v>
                </c:pt>
              </c:numCache>
            </c:numRef>
          </c:val>
        </c:ser>
        <c:ser>
          <c:idx val="1"/>
          <c:order val="1"/>
          <c:tx>
            <c:strRef>
              <c:f>Feuil1!$A$3</c:f>
              <c:strCache>
                <c:ptCount val="1"/>
                <c:pt idx="0">
                  <c:v>DACIA</c:v>
                </c:pt>
              </c:strCache>
            </c:strRef>
          </c:tx>
          <c:spPr>
            <a:solidFill>
              <a:schemeClr val="accent4"/>
            </a:solidFill>
            <a:effectLst/>
          </c:spPr>
          <c:invertIfNegative val="0"/>
          <c:dLbls>
            <c:numFmt formatCode="#,##0" sourceLinked="0"/>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Feuil1!$B$3:$U$3</c:f>
              <c:numCache>
                <c:formatCode>General</c:formatCode>
                <c:ptCount val="20"/>
                <c:pt idx="14" formatCode="0">
                  <c:v>1.9</c:v>
                </c:pt>
                <c:pt idx="15" formatCode="0.0">
                  <c:v>2</c:v>
                </c:pt>
                <c:pt idx="16" formatCode="0.0">
                  <c:v>2.7</c:v>
                </c:pt>
                <c:pt idx="17" formatCode="0.0">
                  <c:v>3.3</c:v>
                </c:pt>
                <c:pt idx="18" formatCode="0.0">
                  <c:v>3.6</c:v>
                </c:pt>
                <c:pt idx="19" formatCode="0">
                  <c:v>3.5000000000000004</c:v>
                </c:pt>
              </c:numCache>
            </c:numRef>
          </c:val>
        </c:ser>
        <c:ser>
          <c:idx val="2"/>
          <c:order val="2"/>
          <c:tx>
            <c:strRef>
              <c:f>Feuil1!$A$4</c:f>
              <c:strCache>
                <c:ptCount val="1"/>
                <c:pt idx="0">
                  <c:v>OPEL</c:v>
                </c:pt>
              </c:strCache>
            </c:strRef>
          </c:tx>
          <c:spPr>
            <a:solidFill>
              <a:schemeClr val="accent3">
                <a:lumMod val="75000"/>
              </a:schemeClr>
            </a:solidFill>
            <a:effectLst/>
          </c:spPr>
          <c:invertIfNegative val="0"/>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Feuil1!$B$4:$U$4</c:f>
              <c:numCache>
                <c:formatCode>0</c:formatCode>
                <c:ptCount val="20"/>
                <c:pt idx="0">
                  <c:v>4.8</c:v>
                </c:pt>
                <c:pt idx="1">
                  <c:v>5</c:v>
                </c:pt>
                <c:pt idx="2">
                  <c:v>5</c:v>
                </c:pt>
                <c:pt idx="3">
                  <c:v>5.3</c:v>
                </c:pt>
                <c:pt idx="4">
                  <c:v>5</c:v>
                </c:pt>
                <c:pt idx="5">
                  <c:v>5.3</c:v>
                </c:pt>
                <c:pt idx="6">
                  <c:v>4.8</c:v>
                </c:pt>
                <c:pt idx="7">
                  <c:v>5</c:v>
                </c:pt>
                <c:pt idx="8">
                  <c:v>5</c:v>
                </c:pt>
                <c:pt idx="9">
                  <c:v>5</c:v>
                </c:pt>
                <c:pt idx="10">
                  <c:v>4</c:v>
                </c:pt>
                <c:pt idx="11">
                  <c:v>4.5</c:v>
                </c:pt>
                <c:pt idx="12" formatCode="0.0">
                  <c:v>4.3</c:v>
                </c:pt>
                <c:pt idx="13" formatCode="0.0">
                  <c:v>4.4000000000000004</c:v>
                </c:pt>
                <c:pt idx="14" formatCode="0.0">
                  <c:v>4.3</c:v>
                </c:pt>
                <c:pt idx="15" formatCode="0.0">
                  <c:v>4</c:v>
                </c:pt>
                <c:pt idx="16" formatCode="0.0">
                  <c:v>4</c:v>
                </c:pt>
                <c:pt idx="17" formatCode="0.0">
                  <c:v>3.9</c:v>
                </c:pt>
                <c:pt idx="18" formatCode="0.0">
                  <c:v>3.9</c:v>
                </c:pt>
                <c:pt idx="19">
                  <c:v>3.5000000000000004</c:v>
                </c:pt>
              </c:numCache>
            </c:numRef>
          </c:val>
        </c:ser>
        <c:ser>
          <c:idx val="3"/>
          <c:order val="3"/>
          <c:tx>
            <c:strRef>
              <c:f>Feuil1!$A$5</c:f>
              <c:strCache>
                <c:ptCount val="1"/>
                <c:pt idx="0">
                  <c:v>PEUGEOT</c:v>
                </c:pt>
              </c:strCache>
            </c:strRef>
          </c:tx>
          <c:spPr>
            <a:solidFill>
              <a:schemeClr val="accent6">
                <a:lumMod val="75000"/>
              </a:schemeClr>
            </a:solidFill>
            <a:effectLst/>
          </c:spPr>
          <c:invertIfNegative val="0"/>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Feuil1!$B$5:$U$5</c:f>
              <c:numCache>
                <c:formatCode>0</c:formatCode>
                <c:ptCount val="20"/>
                <c:pt idx="0">
                  <c:v>20.2</c:v>
                </c:pt>
                <c:pt idx="1">
                  <c:v>19.600000000000001</c:v>
                </c:pt>
                <c:pt idx="2">
                  <c:v>20.3</c:v>
                </c:pt>
                <c:pt idx="3">
                  <c:v>19.2</c:v>
                </c:pt>
                <c:pt idx="4">
                  <c:v>18.899999999999999</c:v>
                </c:pt>
                <c:pt idx="5">
                  <c:v>19.100000000000001</c:v>
                </c:pt>
                <c:pt idx="6">
                  <c:v>20.100000000000001</c:v>
                </c:pt>
                <c:pt idx="7">
                  <c:v>20</c:v>
                </c:pt>
                <c:pt idx="8">
                  <c:v>21</c:v>
                </c:pt>
                <c:pt idx="9">
                  <c:v>21</c:v>
                </c:pt>
                <c:pt idx="10">
                  <c:v>20.399999999999999</c:v>
                </c:pt>
                <c:pt idx="11">
                  <c:v>21</c:v>
                </c:pt>
                <c:pt idx="12" formatCode="0.0">
                  <c:v>21</c:v>
                </c:pt>
                <c:pt idx="13" formatCode="0.0">
                  <c:v>20.9</c:v>
                </c:pt>
                <c:pt idx="14" formatCode="0.0">
                  <c:v>20.3</c:v>
                </c:pt>
                <c:pt idx="15" formatCode="0.0">
                  <c:v>20.5</c:v>
                </c:pt>
                <c:pt idx="16" formatCode="0.0">
                  <c:v>20</c:v>
                </c:pt>
                <c:pt idx="17" formatCode="0.0">
                  <c:v>20.399999999999999</c:v>
                </c:pt>
                <c:pt idx="18" formatCode="0.0">
                  <c:v>19.7</c:v>
                </c:pt>
                <c:pt idx="19">
                  <c:v>20.5</c:v>
                </c:pt>
              </c:numCache>
            </c:numRef>
          </c:val>
        </c:ser>
        <c:ser>
          <c:idx val="4"/>
          <c:order val="4"/>
          <c:tx>
            <c:strRef>
              <c:f>Feuil1!$A$6</c:f>
              <c:strCache>
                <c:ptCount val="1"/>
                <c:pt idx="0">
                  <c:v>CITROËN</c:v>
                </c:pt>
              </c:strCache>
            </c:strRef>
          </c:tx>
          <c:spPr>
            <a:solidFill>
              <a:srgbClr val="C00000"/>
            </a:solidFill>
            <a:effectLst/>
          </c:spPr>
          <c:invertIfNegative val="0"/>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Feuil1!$B$6:$U$6</c:f>
              <c:numCache>
                <c:formatCode>0</c:formatCode>
                <c:ptCount val="20"/>
                <c:pt idx="0">
                  <c:v>14.9</c:v>
                </c:pt>
                <c:pt idx="1">
                  <c:v>14.9</c:v>
                </c:pt>
                <c:pt idx="2">
                  <c:v>14.8</c:v>
                </c:pt>
                <c:pt idx="3">
                  <c:v>15.4</c:v>
                </c:pt>
                <c:pt idx="4">
                  <c:v>15.2</c:v>
                </c:pt>
                <c:pt idx="5">
                  <c:v>15.6</c:v>
                </c:pt>
                <c:pt idx="6">
                  <c:v>16.2</c:v>
                </c:pt>
                <c:pt idx="7">
                  <c:v>16</c:v>
                </c:pt>
                <c:pt idx="8">
                  <c:v>17</c:v>
                </c:pt>
                <c:pt idx="9">
                  <c:v>16</c:v>
                </c:pt>
                <c:pt idx="10">
                  <c:v>16.100000000000001</c:v>
                </c:pt>
                <c:pt idx="11">
                  <c:v>16.5</c:v>
                </c:pt>
                <c:pt idx="12" formatCode="0.0">
                  <c:v>17.2</c:v>
                </c:pt>
                <c:pt idx="13" formatCode="0.0">
                  <c:v>16.900000000000002</c:v>
                </c:pt>
                <c:pt idx="14" formatCode="0.0">
                  <c:v>16.899999999999999</c:v>
                </c:pt>
                <c:pt idx="15" formatCode="0.0">
                  <c:v>16.8</c:v>
                </c:pt>
                <c:pt idx="16" formatCode="0.0">
                  <c:v>17</c:v>
                </c:pt>
                <c:pt idx="17" formatCode="0.0">
                  <c:v>16.100000000000001</c:v>
                </c:pt>
                <c:pt idx="18" formatCode="0.0">
                  <c:v>16.399999999999999</c:v>
                </c:pt>
                <c:pt idx="19">
                  <c:v>15.9</c:v>
                </c:pt>
              </c:numCache>
            </c:numRef>
          </c:val>
        </c:ser>
        <c:ser>
          <c:idx val="5"/>
          <c:order val="5"/>
          <c:tx>
            <c:strRef>
              <c:f>Feuil1!$A$7</c:f>
              <c:strCache>
                <c:ptCount val="1"/>
                <c:pt idx="0">
                  <c:v>FORD</c:v>
                </c:pt>
              </c:strCache>
            </c:strRef>
          </c:tx>
          <c:spPr>
            <a:solidFill>
              <a:schemeClr val="bg1">
                <a:lumMod val="65000"/>
              </a:schemeClr>
            </a:solidFill>
            <a:effectLst/>
          </c:spPr>
          <c:invertIfNegative val="0"/>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Feuil1!$B$7:$U$7</c:f>
              <c:numCache>
                <c:formatCode>0</c:formatCode>
                <c:ptCount val="20"/>
                <c:pt idx="0">
                  <c:v>7.1</c:v>
                </c:pt>
                <c:pt idx="1">
                  <c:v>6.8</c:v>
                </c:pt>
                <c:pt idx="2">
                  <c:v>6.9</c:v>
                </c:pt>
                <c:pt idx="3">
                  <c:v>6.7</c:v>
                </c:pt>
                <c:pt idx="4">
                  <c:v>7</c:v>
                </c:pt>
                <c:pt idx="5">
                  <c:v>7.1</c:v>
                </c:pt>
                <c:pt idx="6">
                  <c:v>7</c:v>
                </c:pt>
                <c:pt idx="7">
                  <c:v>6</c:v>
                </c:pt>
                <c:pt idx="8">
                  <c:v>7</c:v>
                </c:pt>
                <c:pt idx="9">
                  <c:v>6</c:v>
                </c:pt>
                <c:pt idx="10">
                  <c:v>6</c:v>
                </c:pt>
                <c:pt idx="11">
                  <c:v>5.8</c:v>
                </c:pt>
                <c:pt idx="12" formatCode="0.0">
                  <c:v>5.3</c:v>
                </c:pt>
                <c:pt idx="13" formatCode="0.0">
                  <c:v>5</c:v>
                </c:pt>
                <c:pt idx="14" formatCode="0.0">
                  <c:v>5.3</c:v>
                </c:pt>
                <c:pt idx="15" formatCode="0.0">
                  <c:v>5.2</c:v>
                </c:pt>
                <c:pt idx="16" formatCode="0.0">
                  <c:v>5.4</c:v>
                </c:pt>
                <c:pt idx="17" formatCode="0.0">
                  <c:v>5.0999999999999996</c:v>
                </c:pt>
                <c:pt idx="18" formatCode="0.0">
                  <c:v>5.0999999999999996</c:v>
                </c:pt>
                <c:pt idx="19">
                  <c:v>4.7</c:v>
                </c:pt>
              </c:numCache>
            </c:numRef>
          </c:val>
        </c:ser>
        <c:ser>
          <c:idx val="6"/>
          <c:order val="6"/>
          <c:tx>
            <c:strRef>
              <c:f>Feuil1!$A$8</c:f>
              <c:strCache>
                <c:ptCount val="1"/>
                <c:pt idx="0">
                  <c:v>VAG*</c:v>
                </c:pt>
              </c:strCache>
            </c:strRef>
          </c:tx>
          <c:spPr>
            <a:solidFill>
              <a:schemeClr val="bg1">
                <a:lumMod val="75000"/>
              </a:schemeClr>
            </a:solidFill>
            <a:effectLst/>
          </c:spPr>
          <c:invertIfNegative val="0"/>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Feuil1!$B$8:$U$8</c:f>
              <c:numCache>
                <c:formatCode>0</c:formatCode>
                <c:ptCount val="20"/>
                <c:pt idx="0">
                  <c:v>5.7</c:v>
                </c:pt>
                <c:pt idx="1">
                  <c:v>5.4</c:v>
                </c:pt>
                <c:pt idx="2">
                  <c:v>5.0999999999999996</c:v>
                </c:pt>
                <c:pt idx="3">
                  <c:v>5.5</c:v>
                </c:pt>
                <c:pt idx="4">
                  <c:v>5.5</c:v>
                </c:pt>
                <c:pt idx="5">
                  <c:v>5.0999999999999996</c:v>
                </c:pt>
                <c:pt idx="6">
                  <c:v>5.2</c:v>
                </c:pt>
                <c:pt idx="7">
                  <c:v>6</c:v>
                </c:pt>
                <c:pt idx="8">
                  <c:v>6</c:v>
                </c:pt>
                <c:pt idx="9">
                  <c:v>6</c:v>
                </c:pt>
                <c:pt idx="10">
                  <c:v>6</c:v>
                </c:pt>
                <c:pt idx="11">
                  <c:v>5.6</c:v>
                </c:pt>
                <c:pt idx="12" formatCode="0.0">
                  <c:v>5.7</c:v>
                </c:pt>
                <c:pt idx="13" formatCode="0.0">
                  <c:v>6</c:v>
                </c:pt>
                <c:pt idx="14" formatCode="0.0">
                  <c:v>6.3</c:v>
                </c:pt>
                <c:pt idx="15" formatCode="0.0">
                  <c:v>5.9</c:v>
                </c:pt>
                <c:pt idx="16" formatCode="0.0">
                  <c:v>4.8</c:v>
                </c:pt>
                <c:pt idx="17" formatCode="0.0">
                  <c:v>6.7</c:v>
                </c:pt>
                <c:pt idx="18" formatCode="0.0">
                  <c:v>6.6</c:v>
                </c:pt>
                <c:pt idx="19">
                  <c:v>6.3</c:v>
                </c:pt>
              </c:numCache>
            </c:numRef>
          </c:val>
        </c:ser>
        <c:ser>
          <c:idx val="7"/>
          <c:order val="7"/>
          <c:tx>
            <c:strRef>
              <c:f>Feuil1!$A$9</c:f>
              <c:strCache>
                <c:ptCount val="1"/>
                <c:pt idx="0">
                  <c:v>FIAT</c:v>
                </c:pt>
              </c:strCache>
            </c:strRef>
          </c:tx>
          <c:spPr>
            <a:solidFill>
              <a:schemeClr val="bg1">
                <a:lumMod val="85000"/>
              </a:schemeClr>
            </a:solidFill>
            <a:effectLst/>
          </c:spPr>
          <c:invertIfNegative val="0"/>
          <c:dLbls>
            <c:numFmt formatCode="#,##0" sourceLinked="0"/>
            <c:txPr>
              <a:bodyPr/>
              <a:lstStyle/>
              <a:p>
                <a:pPr>
                  <a:defRPr sz="12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Feuil1!$B$9:$U$9</c:f>
              <c:numCache>
                <c:formatCode>0</c:formatCode>
                <c:ptCount val="20"/>
                <c:pt idx="0">
                  <c:v>4.0999999999999996</c:v>
                </c:pt>
                <c:pt idx="1">
                  <c:v>4.3</c:v>
                </c:pt>
                <c:pt idx="2">
                  <c:v>4.0999999999999996</c:v>
                </c:pt>
                <c:pt idx="3">
                  <c:v>4</c:v>
                </c:pt>
                <c:pt idx="4">
                  <c:v>4.2</c:v>
                </c:pt>
                <c:pt idx="5">
                  <c:v>3.9</c:v>
                </c:pt>
                <c:pt idx="6">
                  <c:v>4.0999999999999996</c:v>
                </c:pt>
                <c:pt idx="7">
                  <c:v>4</c:v>
                </c:pt>
                <c:pt idx="8">
                  <c:v>4</c:v>
                </c:pt>
                <c:pt idx="9">
                  <c:v>4</c:v>
                </c:pt>
                <c:pt idx="10">
                  <c:v>4</c:v>
                </c:pt>
                <c:pt idx="11">
                  <c:v>3.5</c:v>
                </c:pt>
                <c:pt idx="12" formatCode="0.0">
                  <c:v>3.2</c:v>
                </c:pt>
                <c:pt idx="13" formatCode="0.0">
                  <c:v>3</c:v>
                </c:pt>
                <c:pt idx="14" formatCode="0.0">
                  <c:v>2.7</c:v>
                </c:pt>
                <c:pt idx="15" formatCode="0.0">
                  <c:v>3</c:v>
                </c:pt>
                <c:pt idx="16" formatCode="0.0">
                  <c:v>2.6</c:v>
                </c:pt>
                <c:pt idx="17" formatCode="0.0">
                  <c:v>2.8</c:v>
                </c:pt>
                <c:pt idx="18" formatCode="0.0">
                  <c:v>2.9</c:v>
                </c:pt>
                <c:pt idx="19">
                  <c:v>2.7</c:v>
                </c:pt>
              </c:numCache>
            </c:numRef>
          </c:val>
        </c:ser>
        <c:ser>
          <c:idx val="8"/>
          <c:order val="8"/>
          <c:tx>
            <c:strRef>
              <c:f>Feuil1!$A$10</c:f>
              <c:strCache>
                <c:ptCount val="1"/>
                <c:pt idx="0">
                  <c:v>Autres marques</c:v>
                </c:pt>
              </c:strCache>
            </c:strRef>
          </c:tx>
          <c:spPr>
            <a:solidFill>
              <a:schemeClr val="bg1">
                <a:lumMod val="95000"/>
              </a:schemeClr>
            </a:solidFill>
            <a:effectLst/>
          </c:spPr>
          <c:invertIfNegative val="0"/>
          <c:dLbls>
            <c:numFmt formatCode="#,##0" sourceLinked="0"/>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Feuil1!$B$1:$U$1</c:f>
              <c:strCach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Feuil1!$B$10:$U$10</c:f>
              <c:numCache>
                <c:formatCode>0</c:formatCode>
                <c:ptCount val="20"/>
                <c:pt idx="0">
                  <c:v>11.2</c:v>
                </c:pt>
                <c:pt idx="1">
                  <c:v>10.3</c:v>
                </c:pt>
                <c:pt idx="2">
                  <c:v>10.3</c:v>
                </c:pt>
                <c:pt idx="3">
                  <c:v>11</c:v>
                </c:pt>
                <c:pt idx="4">
                  <c:v>10.9</c:v>
                </c:pt>
                <c:pt idx="5">
                  <c:v>11.1</c:v>
                </c:pt>
                <c:pt idx="6">
                  <c:v>12</c:v>
                </c:pt>
                <c:pt idx="7">
                  <c:v>12.5</c:v>
                </c:pt>
                <c:pt idx="8">
                  <c:v>10</c:v>
                </c:pt>
                <c:pt idx="9">
                  <c:v>12</c:v>
                </c:pt>
                <c:pt idx="10">
                  <c:v>13</c:v>
                </c:pt>
                <c:pt idx="11">
                  <c:v>15</c:v>
                </c:pt>
                <c:pt idx="12" formatCode="0.0">
                  <c:v>15</c:v>
                </c:pt>
                <c:pt idx="13" formatCode="0.0">
                  <c:v>15</c:v>
                </c:pt>
                <c:pt idx="14" formatCode="0.0">
                  <c:v>15</c:v>
                </c:pt>
                <c:pt idx="15" formatCode="0.0">
                  <c:v>16</c:v>
                </c:pt>
                <c:pt idx="16" formatCode="0.0">
                  <c:v>17.899999999999999</c:v>
                </c:pt>
                <c:pt idx="17" formatCode="0.0">
                  <c:v>17.3</c:v>
                </c:pt>
                <c:pt idx="18" formatCode="0.0">
                  <c:v>18</c:v>
                </c:pt>
                <c:pt idx="19">
                  <c:v>19</c:v>
                </c:pt>
              </c:numCache>
            </c:numRef>
          </c:val>
        </c:ser>
        <c:dLbls>
          <c:showLegendKey val="0"/>
          <c:showVal val="0"/>
          <c:showCatName val="0"/>
          <c:showSerName val="0"/>
          <c:showPercent val="0"/>
          <c:showBubbleSize val="0"/>
        </c:dLbls>
        <c:gapWidth val="50"/>
        <c:overlap val="100"/>
        <c:axId val="254691968"/>
        <c:axId val="254777216"/>
      </c:barChart>
      <c:catAx>
        <c:axId val="254691968"/>
        <c:scaling>
          <c:orientation val="minMax"/>
        </c:scaling>
        <c:delete val="0"/>
        <c:axPos val="b"/>
        <c:majorTickMark val="out"/>
        <c:minorTickMark val="none"/>
        <c:tickLblPos val="nextTo"/>
        <c:spPr>
          <a:ln>
            <a:noFill/>
          </a:ln>
        </c:spPr>
        <c:txPr>
          <a:bodyPr/>
          <a:lstStyle/>
          <a:p>
            <a:pPr>
              <a:defRPr sz="1050">
                <a:latin typeface="Arial" panose="020B0604020202020204" pitchFamily="34" charset="0"/>
                <a:cs typeface="Arial" panose="020B0604020202020204" pitchFamily="34" charset="0"/>
              </a:defRPr>
            </a:pPr>
            <a:endParaRPr lang="en-US"/>
          </a:p>
        </c:txPr>
        <c:crossAx val="254777216"/>
        <c:crosses val="autoZero"/>
        <c:auto val="1"/>
        <c:lblAlgn val="ctr"/>
        <c:lblOffset val="100"/>
        <c:noMultiLvlLbl val="0"/>
      </c:catAx>
      <c:valAx>
        <c:axId val="254777216"/>
        <c:scaling>
          <c:orientation val="minMax"/>
          <c:max val="120"/>
        </c:scaling>
        <c:delete val="1"/>
        <c:axPos val="l"/>
        <c:numFmt formatCode="0" sourceLinked="1"/>
        <c:majorTickMark val="out"/>
        <c:minorTickMark val="none"/>
        <c:tickLblPos val="nextTo"/>
        <c:crossAx val="254691968"/>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Feuil2!$A$4</c:f>
              <c:strCache>
                <c:ptCount val="1"/>
                <c:pt idx="0">
                  <c:v>Dans le parc 2016</c:v>
                </c:pt>
              </c:strCache>
            </c:strRef>
          </c:tx>
          <c:spPr>
            <a:solidFill>
              <a:srgbClr val="3EB1CC">
                <a:lumMod val="40000"/>
                <a:lumOff val="60000"/>
              </a:srgbClr>
            </a:solidFill>
          </c:spPr>
          <c:invertIfNegative val="0"/>
          <c:cat>
            <c:strRef>
              <c:f>Feuil2!$B$2:$O$2</c:f>
              <c:strCache>
                <c:ptCount val="14"/>
                <c:pt idx="0">
                  <c:v>Renault </c:v>
                </c:pt>
                <c:pt idx="1">
                  <c:v>Dacia</c:v>
                </c:pt>
                <c:pt idx="2">
                  <c:v>Opel</c:v>
                </c:pt>
                <c:pt idx="3">
                  <c:v>Peugeot</c:v>
                </c:pt>
                <c:pt idx="4">
                  <c:v>Citroen</c:v>
                </c:pt>
                <c:pt idx="5">
                  <c:v>Ford</c:v>
                </c:pt>
                <c:pt idx="6">
                  <c:v>VAG</c:v>
                </c:pt>
                <c:pt idx="7">
                  <c:v>Fiat</c:v>
                </c:pt>
                <c:pt idx="8">
                  <c:v>BMW</c:v>
                </c:pt>
                <c:pt idx="9">
                  <c:v>Mercedes</c:v>
                </c:pt>
                <c:pt idx="10">
                  <c:v>Nissan</c:v>
                </c:pt>
                <c:pt idx="11">
                  <c:v>Toyota</c:v>
                </c:pt>
                <c:pt idx="12">
                  <c:v>Autres Japonaises</c:v>
                </c:pt>
                <c:pt idx="13">
                  <c:v>Autres marques</c:v>
                </c:pt>
              </c:strCache>
            </c:strRef>
          </c:cat>
          <c:val>
            <c:numRef>
              <c:f>Feuil2!$B$4:$O$4</c:f>
              <c:numCache>
                <c:formatCode>0.0</c:formatCode>
                <c:ptCount val="14"/>
                <c:pt idx="0">
                  <c:v>23.8</c:v>
                </c:pt>
                <c:pt idx="1">
                  <c:v>3.5</c:v>
                </c:pt>
                <c:pt idx="2">
                  <c:v>3.9</c:v>
                </c:pt>
                <c:pt idx="3">
                  <c:v>19.7</c:v>
                </c:pt>
                <c:pt idx="4">
                  <c:v>16.399999999999999</c:v>
                </c:pt>
                <c:pt idx="5">
                  <c:v>5.0999999999999996</c:v>
                </c:pt>
                <c:pt idx="6">
                  <c:v>6.6</c:v>
                </c:pt>
                <c:pt idx="7">
                  <c:v>2.9</c:v>
                </c:pt>
                <c:pt idx="8">
                  <c:v>1.5</c:v>
                </c:pt>
                <c:pt idx="9">
                  <c:v>1.4</c:v>
                </c:pt>
                <c:pt idx="10">
                  <c:v>2.4</c:v>
                </c:pt>
                <c:pt idx="11">
                  <c:v>3.4</c:v>
                </c:pt>
                <c:pt idx="12">
                  <c:v>2.4</c:v>
                </c:pt>
                <c:pt idx="13">
                  <c:v>7</c:v>
                </c:pt>
              </c:numCache>
            </c:numRef>
          </c:val>
        </c:ser>
        <c:ser>
          <c:idx val="2"/>
          <c:order val="2"/>
          <c:tx>
            <c:strRef>
              <c:f>Feuil2!$A$5</c:f>
              <c:strCache>
                <c:ptCount val="1"/>
                <c:pt idx="0">
                  <c:v>Dans le parc 2017</c:v>
                </c:pt>
              </c:strCache>
            </c:strRef>
          </c:tx>
          <c:spPr>
            <a:solidFill>
              <a:srgbClr val="3EB1CC"/>
            </a:solidFill>
          </c:spPr>
          <c:invertIfNegative val="0"/>
          <c:dLbls>
            <c:txPr>
              <a:bodyPr/>
              <a:lstStyle/>
              <a:p>
                <a:pPr>
                  <a:defRPr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dLbls>
          <c:cat>
            <c:strRef>
              <c:f>Feuil2!$B$2:$O$2</c:f>
              <c:strCache>
                <c:ptCount val="14"/>
                <c:pt idx="0">
                  <c:v>Renault </c:v>
                </c:pt>
                <c:pt idx="1">
                  <c:v>Dacia</c:v>
                </c:pt>
                <c:pt idx="2">
                  <c:v>Opel</c:v>
                </c:pt>
                <c:pt idx="3">
                  <c:v>Peugeot</c:v>
                </c:pt>
                <c:pt idx="4">
                  <c:v>Citroen</c:v>
                </c:pt>
                <c:pt idx="5">
                  <c:v>Ford</c:v>
                </c:pt>
                <c:pt idx="6">
                  <c:v>VAG</c:v>
                </c:pt>
                <c:pt idx="7">
                  <c:v>Fiat</c:v>
                </c:pt>
                <c:pt idx="8">
                  <c:v>BMW</c:v>
                </c:pt>
                <c:pt idx="9">
                  <c:v>Mercedes</c:v>
                </c:pt>
                <c:pt idx="10">
                  <c:v>Nissan</c:v>
                </c:pt>
                <c:pt idx="11">
                  <c:v>Toyota</c:v>
                </c:pt>
                <c:pt idx="12">
                  <c:v>Autres Japonaises</c:v>
                </c:pt>
                <c:pt idx="13">
                  <c:v>Autres marques</c:v>
                </c:pt>
              </c:strCache>
            </c:strRef>
          </c:cat>
          <c:val>
            <c:numRef>
              <c:f>Feuil2!$B$5:$O$5</c:f>
              <c:numCache>
                <c:formatCode>0.0</c:formatCode>
                <c:ptCount val="14"/>
                <c:pt idx="0">
                  <c:v>24</c:v>
                </c:pt>
                <c:pt idx="1">
                  <c:v>3.5</c:v>
                </c:pt>
                <c:pt idx="2">
                  <c:v>3.5</c:v>
                </c:pt>
                <c:pt idx="3">
                  <c:v>20.5</c:v>
                </c:pt>
                <c:pt idx="4">
                  <c:v>15.9</c:v>
                </c:pt>
                <c:pt idx="5">
                  <c:v>4.7</c:v>
                </c:pt>
                <c:pt idx="6">
                  <c:v>6.3</c:v>
                </c:pt>
                <c:pt idx="7">
                  <c:v>2.7</c:v>
                </c:pt>
                <c:pt idx="8">
                  <c:v>1.5</c:v>
                </c:pt>
                <c:pt idx="9">
                  <c:v>1.6</c:v>
                </c:pt>
                <c:pt idx="10">
                  <c:v>2.6</c:v>
                </c:pt>
                <c:pt idx="11">
                  <c:v>3.9</c:v>
                </c:pt>
                <c:pt idx="12">
                  <c:v>2.4</c:v>
                </c:pt>
                <c:pt idx="13">
                  <c:v>6.9</c:v>
                </c:pt>
              </c:numCache>
            </c:numRef>
          </c:val>
        </c:ser>
        <c:dLbls>
          <c:showLegendKey val="0"/>
          <c:showVal val="0"/>
          <c:showCatName val="0"/>
          <c:showSerName val="0"/>
          <c:showPercent val="0"/>
          <c:showBubbleSize val="0"/>
        </c:dLbls>
        <c:gapWidth val="30"/>
        <c:axId val="258057728"/>
        <c:axId val="258065152"/>
      </c:barChart>
      <c:lineChart>
        <c:grouping val="standard"/>
        <c:varyColors val="0"/>
        <c:ser>
          <c:idx val="0"/>
          <c:order val="0"/>
          <c:tx>
            <c:strRef>
              <c:f>Feuil2!$A$3</c:f>
              <c:strCache>
                <c:ptCount val="1"/>
                <c:pt idx="0">
                  <c:v>Dans les nouvelles immatriculations 2017*</c:v>
                </c:pt>
              </c:strCache>
            </c:strRef>
          </c:tx>
          <c:spPr>
            <a:ln>
              <a:solidFill>
                <a:srgbClr val="7A2280"/>
              </a:solidFill>
            </a:ln>
          </c:spPr>
          <c:marker>
            <c:symbol val="none"/>
          </c:marker>
          <c:dLbls>
            <c:dLbl>
              <c:idx val="1"/>
              <c:layout>
                <c:manualLayout>
                  <c:x val="-1.3606770833333334E-2"/>
                  <c:y val="-4.348497462201574E-2"/>
                </c:manualLayout>
              </c:layout>
              <c:dLblPos val="r"/>
              <c:showLegendKey val="0"/>
              <c:showVal val="1"/>
              <c:showCatName val="0"/>
              <c:showSerName val="0"/>
              <c:showPercent val="0"/>
              <c:showBubbleSize val="0"/>
            </c:dLbl>
            <c:dLbl>
              <c:idx val="4"/>
              <c:layout>
                <c:manualLayout>
                  <c:x val="-3.9361979166666665E-2"/>
                  <c:y val="1.7905577785535892E-2"/>
                </c:manualLayout>
              </c:layout>
              <c:dLblPos val="r"/>
              <c:showLegendKey val="0"/>
              <c:showVal val="1"/>
              <c:showCatName val="0"/>
              <c:showSerName val="0"/>
              <c:showPercent val="0"/>
              <c:showBubbleSize val="0"/>
            </c:dLbl>
            <c:dLbl>
              <c:idx val="6"/>
              <c:layout>
                <c:manualLayout>
                  <c:x val="-1.7513020833333334E-2"/>
                  <c:y val="5.8832612723903645E-2"/>
                </c:manualLayout>
              </c:layout>
              <c:dLblPos val="r"/>
              <c:showLegendKey val="0"/>
              <c:showVal val="1"/>
              <c:showCatName val="0"/>
              <c:showSerName val="0"/>
              <c:showPercent val="0"/>
              <c:showBubbleSize val="0"/>
            </c:dLbl>
            <c:txPr>
              <a:bodyPr/>
              <a:lstStyle/>
              <a:p>
                <a:pPr>
                  <a:defRPr b="1">
                    <a:solidFill>
                      <a:srgbClr val="800080"/>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Feuil2!$B$2:$O$2</c:f>
              <c:strCache>
                <c:ptCount val="14"/>
                <c:pt idx="0">
                  <c:v>Renault </c:v>
                </c:pt>
                <c:pt idx="1">
                  <c:v>Dacia</c:v>
                </c:pt>
                <c:pt idx="2">
                  <c:v>Opel</c:v>
                </c:pt>
                <c:pt idx="3">
                  <c:v>Peugeot</c:v>
                </c:pt>
                <c:pt idx="4">
                  <c:v>Citroen</c:v>
                </c:pt>
                <c:pt idx="5">
                  <c:v>Ford</c:v>
                </c:pt>
                <c:pt idx="6">
                  <c:v>VAG</c:v>
                </c:pt>
                <c:pt idx="7">
                  <c:v>Fiat</c:v>
                </c:pt>
                <c:pt idx="8">
                  <c:v>BMW</c:v>
                </c:pt>
                <c:pt idx="9">
                  <c:v>Mercedes</c:v>
                </c:pt>
                <c:pt idx="10">
                  <c:v>Nissan</c:v>
                </c:pt>
                <c:pt idx="11">
                  <c:v>Toyota</c:v>
                </c:pt>
                <c:pt idx="12">
                  <c:v>Autres Japonaises</c:v>
                </c:pt>
                <c:pt idx="13">
                  <c:v>Autres marques</c:v>
                </c:pt>
              </c:strCache>
            </c:strRef>
          </c:cat>
          <c:val>
            <c:numRef>
              <c:f>Feuil2!$B$3:$O$3</c:f>
              <c:numCache>
                <c:formatCode>0.0</c:formatCode>
                <c:ptCount val="14"/>
                <c:pt idx="0">
                  <c:v>19.739999999999998</c:v>
                </c:pt>
                <c:pt idx="1">
                  <c:v>5.58</c:v>
                </c:pt>
                <c:pt idx="2">
                  <c:v>3.44</c:v>
                </c:pt>
                <c:pt idx="3">
                  <c:v>17.38</c:v>
                </c:pt>
                <c:pt idx="4">
                  <c:v>10.55</c:v>
                </c:pt>
                <c:pt idx="5">
                  <c:v>4</c:v>
                </c:pt>
                <c:pt idx="6">
                  <c:v>9.7100000000000009</c:v>
                </c:pt>
                <c:pt idx="7">
                  <c:v>3.23</c:v>
                </c:pt>
                <c:pt idx="8">
                  <c:v>2.9</c:v>
                </c:pt>
                <c:pt idx="9">
                  <c:v>3.22</c:v>
                </c:pt>
                <c:pt idx="10">
                  <c:v>3.48</c:v>
                </c:pt>
                <c:pt idx="11">
                  <c:v>4.2</c:v>
                </c:pt>
              </c:numCache>
            </c:numRef>
          </c:val>
          <c:smooth val="0"/>
        </c:ser>
        <c:ser>
          <c:idx val="3"/>
          <c:order val="3"/>
          <c:tx>
            <c:strRef>
              <c:f>Feuil2!$A$6</c:f>
              <c:strCache>
                <c:ptCount val="1"/>
                <c:pt idx="0">
                  <c:v>Dans les nouvelles immatriculations 2016*</c:v>
                </c:pt>
              </c:strCache>
            </c:strRef>
          </c:tx>
          <c:spPr>
            <a:ln>
              <a:solidFill>
                <a:srgbClr val="7A2280"/>
              </a:solidFill>
              <a:prstDash val="sysDot"/>
            </a:ln>
          </c:spPr>
          <c:marker>
            <c:symbol val="none"/>
          </c:marker>
          <c:cat>
            <c:strRef>
              <c:f>Feuil2!$B$2:$O$2</c:f>
              <c:strCache>
                <c:ptCount val="14"/>
                <c:pt idx="0">
                  <c:v>Renault </c:v>
                </c:pt>
                <c:pt idx="1">
                  <c:v>Dacia</c:v>
                </c:pt>
                <c:pt idx="2">
                  <c:v>Opel</c:v>
                </c:pt>
                <c:pt idx="3">
                  <c:v>Peugeot</c:v>
                </c:pt>
                <c:pt idx="4">
                  <c:v>Citroen</c:v>
                </c:pt>
                <c:pt idx="5">
                  <c:v>Ford</c:v>
                </c:pt>
                <c:pt idx="6">
                  <c:v>VAG</c:v>
                </c:pt>
                <c:pt idx="7">
                  <c:v>Fiat</c:v>
                </c:pt>
                <c:pt idx="8">
                  <c:v>BMW</c:v>
                </c:pt>
                <c:pt idx="9">
                  <c:v>Mercedes</c:v>
                </c:pt>
                <c:pt idx="10">
                  <c:v>Nissan</c:v>
                </c:pt>
                <c:pt idx="11">
                  <c:v>Toyota</c:v>
                </c:pt>
                <c:pt idx="12">
                  <c:v>Autres Japonaises</c:v>
                </c:pt>
                <c:pt idx="13">
                  <c:v>Autres marques</c:v>
                </c:pt>
              </c:strCache>
            </c:strRef>
          </c:cat>
          <c:val>
            <c:numRef>
              <c:f>Feuil2!$B$6:$O$6</c:f>
              <c:numCache>
                <c:formatCode>0.0</c:formatCode>
                <c:ptCount val="14"/>
                <c:pt idx="0">
                  <c:v>20.239999999999998</c:v>
                </c:pt>
                <c:pt idx="1">
                  <c:v>5.48</c:v>
                </c:pt>
                <c:pt idx="2">
                  <c:v>3.39</c:v>
                </c:pt>
                <c:pt idx="3">
                  <c:v>16.670000000000002</c:v>
                </c:pt>
                <c:pt idx="4">
                  <c:v>11.7</c:v>
                </c:pt>
                <c:pt idx="5">
                  <c:v>3.93</c:v>
                </c:pt>
                <c:pt idx="6">
                  <c:v>10.3</c:v>
                </c:pt>
                <c:pt idx="7">
                  <c:v>3.1</c:v>
                </c:pt>
                <c:pt idx="8">
                  <c:v>3</c:v>
                </c:pt>
                <c:pt idx="9">
                  <c:v>3.08</c:v>
                </c:pt>
                <c:pt idx="10">
                  <c:v>3.59</c:v>
                </c:pt>
                <c:pt idx="11">
                  <c:v>3.86</c:v>
                </c:pt>
              </c:numCache>
            </c:numRef>
          </c:val>
          <c:smooth val="0"/>
        </c:ser>
        <c:dLbls>
          <c:showLegendKey val="0"/>
          <c:showVal val="0"/>
          <c:showCatName val="0"/>
          <c:showSerName val="0"/>
          <c:showPercent val="0"/>
          <c:showBubbleSize val="0"/>
        </c:dLbls>
        <c:marker val="1"/>
        <c:smooth val="0"/>
        <c:axId val="258057728"/>
        <c:axId val="258065152"/>
      </c:lineChart>
      <c:catAx>
        <c:axId val="258057728"/>
        <c:scaling>
          <c:orientation val="minMax"/>
        </c:scaling>
        <c:delete val="1"/>
        <c:axPos val="b"/>
        <c:majorTickMark val="out"/>
        <c:minorTickMark val="none"/>
        <c:tickLblPos val="nextTo"/>
        <c:crossAx val="258065152"/>
        <c:crosses val="autoZero"/>
        <c:auto val="1"/>
        <c:lblAlgn val="ctr"/>
        <c:lblOffset val="100"/>
        <c:noMultiLvlLbl val="0"/>
      </c:catAx>
      <c:valAx>
        <c:axId val="258065152"/>
        <c:scaling>
          <c:orientation val="minMax"/>
        </c:scaling>
        <c:delete val="1"/>
        <c:axPos val="l"/>
        <c:numFmt formatCode="0.0" sourceLinked="1"/>
        <c:majorTickMark val="out"/>
        <c:minorTickMark val="none"/>
        <c:tickLblPos val="nextTo"/>
        <c:crossAx val="258057728"/>
        <c:crosses val="autoZero"/>
        <c:crossBetween val="between"/>
      </c:valAx>
    </c:plotArea>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897031132012841E-2"/>
          <c:y val="9.6656936476252175E-2"/>
          <c:w val="0.88410639619377107"/>
          <c:h val="0.81243791519770536"/>
        </c:manualLayout>
      </c:layout>
      <c:barChart>
        <c:barDir val="col"/>
        <c:grouping val="percentStacked"/>
        <c:varyColors val="0"/>
        <c:ser>
          <c:idx val="0"/>
          <c:order val="0"/>
          <c:tx>
            <c:strRef>
              <c:f>Feuil1!$A$2</c:f>
              <c:strCache>
                <c:ptCount val="1"/>
                <c:pt idx="0">
                  <c:v>B1</c:v>
                </c:pt>
              </c:strCache>
            </c:strRef>
          </c:tx>
          <c:spPr>
            <a:solidFill>
              <a:schemeClr val="tx2"/>
            </a:solidFill>
            <a:ln>
              <a:solidFill>
                <a:schemeClr val="bg1"/>
              </a:solidFill>
            </a:ln>
          </c:spPr>
          <c:invertIfNegative val="0"/>
          <c:dLbls>
            <c:dLbl>
              <c:idx val="10"/>
              <c:layout>
                <c:manualLayout>
                  <c:x val="0"/>
                  <c:y val="-7.6211934788987957E-3"/>
                </c:manualLayout>
              </c:layout>
              <c:showLegendKey val="0"/>
              <c:showVal val="1"/>
              <c:showCatName val="0"/>
              <c:showSerName val="0"/>
              <c:showPercent val="0"/>
              <c:showBubbleSize val="0"/>
            </c:dLbl>
            <c:dLbl>
              <c:idx val="11"/>
              <c:layout>
                <c:manualLayout>
                  <c:x val="-1.3031656973131905E-3"/>
                  <c:y val="-1.0503244808136955E-2"/>
                </c:manualLayout>
              </c:layout>
              <c:showLegendKey val="0"/>
              <c:showVal val="1"/>
              <c:showCatName val="0"/>
              <c:showSerName val="0"/>
              <c:showPercent val="0"/>
              <c:showBubbleSize val="0"/>
            </c:dLbl>
            <c:dLbl>
              <c:idx val="12"/>
              <c:layout>
                <c:manualLayout>
                  <c:x val="0"/>
                  <c:y val="-1.0161591305198394E-2"/>
                </c:manualLayout>
              </c:layout>
              <c:showLegendKey val="0"/>
              <c:showVal val="1"/>
              <c:showCatName val="0"/>
              <c:showSerName val="0"/>
              <c:showPercent val="0"/>
              <c:showBubbleSize val="0"/>
            </c:dLbl>
            <c:dLbl>
              <c:idx val="13"/>
              <c:layout>
                <c:manualLayout>
                  <c:x val="0"/>
                  <c:y val="-7.6211934788987957E-3"/>
                </c:manualLayout>
              </c:layout>
              <c:showLegendKey val="0"/>
              <c:showVal val="1"/>
              <c:showCatName val="0"/>
              <c:showSerName val="0"/>
              <c:showPercent val="0"/>
              <c:showBubbleSize val="0"/>
            </c:dLbl>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Feuil1!$B$2:$AB$2</c:f>
              <c:numCache>
                <c:formatCode>0</c:formatCode>
                <c:ptCount val="27"/>
                <c:pt idx="0">
                  <c:v>6.7</c:v>
                </c:pt>
                <c:pt idx="1">
                  <c:v>6.1</c:v>
                </c:pt>
                <c:pt idx="2">
                  <c:v>5.9</c:v>
                </c:pt>
                <c:pt idx="3">
                  <c:v>5.0999999999999996</c:v>
                </c:pt>
                <c:pt idx="4">
                  <c:v>4.5999999999999996</c:v>
                </c:pt>
                <c:pt idx="5">
                  <c:v>3.5</c:v>
                </c:pt>
                <c:pt idx="6">
                  <c:v>3.4</c:v>
                </c:pt>
                <c:pt idx="7">
                  <c:v>3.1</c:v>
                </c:pt>
                <c:pt idx="8">
                  <c:v>3</c:v>
                </c:pt>
                <c:pt idx="9">
                  <c:v>2.8</c:v>
                </c:pt>
                <c:pt idx="10">
                  <c:v>2.2000000000000002</c:v>
                </c:pt>
                <c:pt idx="11">
                  <c:v>2.2000000000000002</c:v>
                </c:pt>
                <c:pt idx="12">
                  <c:v>1.8</c:v>
                </c:pt>
                <c:pt idx="13">
                  <c:v>1.9</c:v>
                </c:pt>
                <c:pt idx="14">
                  <c:v>3.9</c:v>
                </c:pt>
                <c:pt idx="15">
                  <c:v>4</c:v>
                </c:pt>
                <c:pt idx="16">
                  <c:v>4</c:v>
                </c:pt>
                <c:pt idx="17">
                  <c:v>4</c:v>
                </c:pt>
                <c:pt idx="18">
                  <c:v>4.0999999999999996</c:v>
                </c:pt>
                <c:pt idx="19">
                  <c:v>4.5</c:v>
                </c:pt>
                <c:pt idx="20">
                  <c:v>5.3</c:v>
                </c:pt>
                <c:pt idx="21">
                  <c:v>4.9000000000000004</c:v>
                </c:pt>
                <c:pt idx="22">
                  <c:v>5.4</c:v>
                </c:pt>
                <c:pt idx="23">
                  <c:v>5.0999999999999996</c:v>
                </c:pt>
                <c:pt idx="24">
                  <c:v>5</c:v>
                </c:pt>
                <c:pt idx="25">
                  <c:v>6</c:v>
                </c:pt>
                <c:pt idx="26">
                  <c:v>5.7</c:v>
                </c:pt>
              </c:numCache>
            </c:numRef>
          </c:val>
        </c:ser>
        <c:ser>
          <c:idx val="1"/>
          <c:order val="1"/>
          <c:tx>
            <c:strRef>
              <c:f>Feuil1!$A$3</c:f>
              <c:strCache>
                <c:ptCount val="1"/>
                <c:pt idx="0">
                  <c:v>B2</c:v>
                </c:pt>
              </c:strCache>
            </c:strRef>
          </c:tx>
          <c:spPr>
            <a:solidFill>
              <a:schemeClr val="accent6">
                <a:lumMod val="60000"/>
                <a:lumOff val="40000"/>
              </a:schemeClr>
            </a:solidFill>
            <a:ln>
              <a:solidFill>
                <a:schemeClr val="bg1"/>
              </a:solidFill>
            </a:ln>
          </c:spPr>
          <c:invertIfNegative val="0"/>
          <c:dLbls>
            <c:numFmt formatCode="#,##0" sourceLinked="0"/>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Feuil1!$B$3:$AB$3</c:f>
              <c:numCache>
                <c:formatCode>0</c:formatCode>
                <c:ptCount val="27"/>
                <c:pt idx="0">
                  <c:v>36.1</c:v>
                </c:pt>
                <c:pt idx="1">
                  <c:v>36.9</c:v>
                </c:pt>
                <c:pt idx="2">
                  <c:v>37.5</c:v>
                </c:pt>
                <c:pt idx="3">
                  <c:v>39.299999999999997</c:v>
                </c:pt>
                <c:pt idx="4">
                  <c:v>40.1</c:v>
                </c:pt>
                <c:pt idx="5">
                  <c:v>40.299999999999997</c:v>
                </c:pt>
                <c:pt idx="6">
                  <c:v>41.8</c:v>
                </c:pt>
                <c:pt idx="7">
                  <c:v>41.6</c:v>
                </c:pt>
                <c:pt idx="8">
                  <c:v>42.1</c:v>
                </c:pt>
                <c:pt idx="9">
                  <c:v>42.3</c:v>
                </c:pt>
                <c:pt idx="10">
                  <c:v>41.6</c:v>
                </c:pt>
                <c:pt idx="11">
                  <c:v>42.4</c:v>
                </c:pt>
                <c:pt idx="12">
                  <c:v>42.7</c:v>
                </c:pt>
                <c:pt idx="13">
                  <c:v>42.6</c:v>
                </c:pt>
                <c:pt idx="14">
                  <c:v>40.6</c:v>
                </c:pt>
                <c:pt idx="15">
                  <c:v>39.9</c:v>
                </c:pt>
                <c:pt idx="16">
                  <c:v>40.5</c:v>
                </c:pt>
                <c:pt idx="17">
                  <c:v>41</c:v>
                </c:pt>
                <c:pt idx="18">
                  <c:v>42.7</c:v>
                </c:pt>
                <c:pt idx="19">
                  <c:v>42.3</c:v>
                </c:pt>
                <c:pt idx="20">
                  <c:v>42.9</c:v>
                </c:pt>
                <c:pt idx="21">
                  <c:v>43.4</c:v>
                </c:pt>
                <c:pt idx="22">
                  <c:v>44.1</c:v>
                </c:pt>
                <c:pt idx="23">
                  <c:v>44.3</c:v>
                </c:pt>
                <c:pt idx="24">
                  <c:v>44</c:v>
                </c:pt>
                <c:pt idx="25">
                  <c:v>43</c:v>
                </c:pt>
                <c:pt idx="26">
                  <c:v>43.1</c:v>
                </c:pt>
              </c:numCache>
            </c:numRef>
          </c:val>
        </c:ser>
        <c:ser>
          <c:idx val="2"/>
          <c:order val="2"/>
          <c:tx>
            <c:strRef>
              <c:f>Feuil1!$A$4</c:f>
              <c:strCache>
                <c:ptCount val="1"/>
                <c:pt idx="0">
                  <c:v>M1</c:v>
                </c:pt>
              </c:strCache>
            </c:strRef>
          </c:tx>
          <c:spPr>
            <a:solidFill>
              <a:schemeClr val="accent4"/>
            </a:solidFill>
            <a:ln>
              <a:solidFill>
                <a:schemeClr val="bg1"/>
              </a:solidFill>
            </a:ln>
          </c:spPr>
          <c:invertIfNegative val="0"/>
          <c:dLbls>
            <c:numFmt formatCode="#,##0" sourceLinked="0"/>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Feuil1!$B$4:$AB$4</c:f>
              <c:numCache>
                <c:formatCode>0</c:formatCode>
                <c:ptCount val="27"/>
                <c:pt idx="0">
                  <c:v>22.8</c:v>
                </c:pt>
                <c:pt idx="1">
                  <c:v>23.5</c:v>
                </c:pt>
                <c:pt idx="2">
                  <c:v>24.1</c:v>
                </c:pt>
                <c:pt idx="3">
                  <c:v>23.8</c:v>
                </c:pt>
                <c:pt idx="4">
                  <c:v>25</c:v>
                </c:pt>
                <c:pt idx="5">
                  <c:v>25.5</c:v>
                </c:pt>
                <c:pt idx="6">
                  <c:v>25.1</c:v>
                </c:pt>
                <c:pt idx="7">
                  <c:v>26.2</c:v>
                </c:pt>
                <c:pt idx="8">
                  <c:v>26.7</c:v>
                </c:pt>
                <c:pt idx="9">
                  <c:v>27.3</c:v>
                </c:pt>
                <c:pt idx="10">
                  <c:v>29.1</c:v>
                </c:pt>
                <c:pt idx="11">
                  <c:v>29.8</c:v>
                </c:pt>
                <c:pt idx="12">
                  <c:v>30.3</c:v>
                </c:pt>
                <c:pt idx="13">
                  <c:v>31.2</c:v>
                </c:pt>
                <c:pt idx="14">
                  <c:v>32.200000000000003</c:v>
                </c:pt>
                <c:pt idx="15">
                  <c:v>31.1</c:v>
                </c:pt>
                <c:pt idx="16">
                  <c:v>31.2</c:v>
                </c:pt>
                <c:pt idx="17">
                  <c:v>32</c:v>
                </c:pt>
                <c:pt idx="18">
                  <c:v>31.4</c:v>
                </c:pt>
                <c:pt idx="19">
                  <c:v>30.9</c:v>
                </c:pt>
                <c:pt idx="20">
                  <c:v>30.9</c:v>
                </c:pt>
                <c:pt idx="21">
                  <c:v>31.3</c:v>
                </c:pt>
                <c:pt idx="22">
                  <c:v>30.3</c:v>
                </c:pt>
                <c:pt idx="23">
                  <c:v>30.4</c:v>
                </c:pt>
                <c:pt idx="24">
                  <c:v>29</c:v>
                </c:pt>
                <c:pt idx="25">
                  <c:v>29</c:v>
                </c:pt>
                <c:pt idx="26">
                  <c:v>27.1</c:v>
                </c:pt>
              </c:numCache>
            </c:numRef>
          </c:val>
        </c:ser>
        <c:ser>
          <c:idx val="3"/>
          <c:order val="3"/>
          <c:tx>
            <c:strRef>
              <c:f>Feuil1!$A$5</c:f>
              <c:strCache>
                <c:ptCount val="1"/>
                <c:pt idx="0">
                  <c:v>M2</c:v>
                </c:pt>
              </c:strCache>
            </c:strRef>
          </c:tx>
          <c:spPr>
            <a:solidFill>
              <a:schemeClr val="accent4">
                <a:lumMod val="20000"/>
                <a:lumOff val="80000"/>
              </a:schemeClr>
            </a:solidFill>
            <a:ln>
              <a:solidFill>
                <a:schemeClr val="bg1"/>
              </a:solidFill>
            </a:ln>
          </c:spPr>
          <c:invertIfNegative val="0"/>
          <c:dLbls>
            <c:numFmt formatCode="#,##0" sourceLinked="0"/>
            <c:txPr>
              <a:bodyPr/>
              <a:lstStyle/>
              <a:p>
                <a:pPr>
                  <a:defRPr sz="1100" b="1">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Feuil1!$B$5:$AB$5</c:f>
              <c:numCache>
                <c:formatCode>0</c:formatCode>
                <c:ptCount val="27"/>
                <c:pt idx="0">
                  <c:v>25.3</c:v>
                </c:pt>
                <c:pt idx="1">
                  <c:v>24.7</c:v>
                </c:pt>
                <c:pt idx="2">
                  <c:v>23.8</c:v>
                </c:pt>
                <c:pt idx="3">
                  <c:v>20.2</c:v>
                </c:pt>
                <c:pt idx="4">
                  <c:v>22.9</c:v>
                </c:pt>
                <c:pt idx="5">
                  <c:v>22.5</c:v>
                </c:pt>
                <c:pt idx="6">
                  <c:v>21.6</c:v>
                </c:pt>
                <c:pt idx="7">
                  <c:v>21</c:v>
                </c:pt>
                <c:pt idx="8">
                  <c:v>20.6</c:v>
                </c:pt>
                <c:pt idx="9">
                  <c:v>19.899999999999999</c:v>
                </c:pt>
                <c:pt idx="10">
                  <c:v>19.2</c:v>
                </c:pt>
                <c:pt idx="11">
                  <c:v>17.8</c:v>
                </c:pt>
                <c:pt idx="12">
                  <c:v>17.7</c:v>
                </c:pt>
                <c:pt idx="13">
                  <c:v>16.8</c:v>
                </c:pt>
                <c:pt idx="14">
                  <c:v>16.2</c:v>
                </c:pt>
                <c:pt idx="15">
                  <c:v>15.3</c:v>
                </c:pt>
                <c:pt idx="16">
                  <c:v>14.2</c:v>
                </c:pt>
                <c:pt idx="17">
                  <c:v>13</c:v>
                </c:pt>
                <c:pt idx="18">
                  <c:v>12.4</c:v>
                </c:pt>
                <c:pt idx="19">
                  <c:v>11.5</c:v>
                </c:pt>
                <c:pt idx="20">
                  <c:v>10.5</c:v>
                </c:pt>
                <c:pt idx="21">
                  <c:v>9.9</c:v>
                </c:pt>
                <c:pt idx="22">
                  <c:v>9.1</c:v>
                </c:pt>
                <c:pt idx="23">
                  <c:v>8.5</c:v>
                </c:pt>
                <c:pt idx="24">
                  <c:v>8</c:v>
                </c:pt>
                <c:pt idx="25">
                  <c:v>7</c:v>
                </c:pt>
                <c:pt idx="26">
                  <c:v>6.6</c:v>
                </c:pt>
              </c:numCache>
            </c:numRef>
          </c:val>
        </c:ser>
        <c:ser>
          <c:idx val="4"/>
          <c:order val="4"/>
          <c:tx>
            <c:strRef>
              <c:f>Feuil1!$A$6</c:f>
              <c:strCache>
                <c:ptCount val="1"/>
                <c:pt idx="0">
                  <c:v>H</c:v>
                </c:pt>
              </c:strCache>
            </c:strRef>
          </c:tx>
          <c:spPr>
            <a:solidFill>
              <a:schemeClr val="tx1"/>
            </a:solidFill>
            <a:ln>
              <a:solidFill>
                <a:schemeClr val="bg1"/>
              </a:solidFill>
            </a:ln>
          </c:spPr>
          <c:invertIfNegative val="0"/>
          <c:dLbls>
            <c:numFmt formatCode="#,##0" sourceLinked="0"/>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Feuil1!$B$6:$AB$6</c:f>
              <c:numCache>
                <c:formatCode>0</c:formatCode>
                <c:ptCount val="27"/>
                <c:pt idx="0">
                  <c:v>9.1</c:v>
                </c:pt>
                <c:pt idx="1">
                  <c:v>8.9</c:v>
                </c:pt>
                <c:pt idx="2">
                  <c:v>8.6</c:v>
                </c:pt>
                <c:pt idx="3">
                  <c:v>11.7</c:v>
                </c:pt>
                <c:pt idx="4">
                  <c:v>7.5</c:v>
                </c:pt>
                <c:pt idx="5">
                  <c:v>8.1999999999999993</c:v>
                </c:pt>
                <c:pt idx="6">
                  <c:v>8</c:v>
                </c:pt>
                <c:pt idx="7">
                  <c:v>8.1999999999999993</c:v>
                </c:pt>
                <c:pt idx="8">
                  <c:v>7.7</c:v>
                </c:pt>
                <c:pt idx="9">
                  <c:v>7.8</c:v>
                </c:pt>
                <c:pt idx="10">
                  <c:v>7.8</c:v>
                </c:pt>
                <c:pt idx="11">
                  <c:v>7.8</c:v>
                </c:pt>
                <c:pt idx="12">
                  <c:v>7.5</c:v>
                </c:pt>
                <c:pt idx="13">
                  <c:v>7.5</c:v>
                </c:pt>
                <c:pt idx="14">
                  <c:v>7.1</c:v>
                </c:pt>
                <c:pt idx="15">
                  <c:v>6.9</c:v>
                </c:pt>
                <c:pt idx="16">
                  <c:v>5.2</c:v>
                </c:pt>
                <c:pt idx="17">
                  <c:v>5</c:v>
                </c:pt>
                <c:pt idx="18">
                  <c:v>4.5999999999999996</c:v>
                </c:pt>
                <c:pt idx="19">
                  <c:v>5</c:v>
                </c:pt>
                <c:pt idx="20">
                  <c:v>4</c:v>
                </c:pt>
                <c:pt idx="21">
                  <c:v>3.6</c:v>
                </c:pt>
                <c:pt idx="22">
                  <c:v>3.3</c:v>
                </c:pt>
                <c:pt idx="23">
                  <c:v>2.8</c:v>
                </c:pt>
                <c:pt idx="24">
                  <c:v>3</c:v>
                </c:pt>
                <c:pt idx="25">
                  <c:v>3</c:v>
                </c:pt>
                <c:pt idx="26">
                  <c:v>2.5</c:v>
                </c:pt>
              </c:numCache>
            </c:numRef>
          </c:val>
        </c:ser>
        <c:ser>
          <c:idx val="5"/>
          <c:order val="5"/>
          <c:tx>
            <c:strRef>
              <c:f>Feuil1!$A$7</c:f>
              <c:strCache>
                <c:ptCount val="1"/>
                <c:pt idx="0">
                  <c:v>4x4 / SUV</c:v>
                </c:pt>
              </c:strCache>
            </c:strRef>
          </c:tx>
          <c:spPr>
            <a:solidFill>
              <a:schemeClr val="tx1">
                <a:lumMod val="50000"/>
                <a:lumOff val="50000"/>
              </a:schemeClr>
            </a:solidFill>
            <a:ln>
              <a:solidFill>
                <a:schemeClr val="bg1"/>
              </a:solidFill>
            </a:ln>
          </c:spPr>
          <c:invertIfNegative val="0"/>
          <c:dLbls>
            <c:numFmt formatCode="#,##0" sourceLinked="0"/>
            <c:txPr>
              <a:bodyPr/>
              <a:lstStyle/>
              <a:p>
                <a:pPr>
                  <a:defRPr sz="1050" b="1">
                    <a:solidFill>
                      <a:srgbClr val="00000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Feuil1!$B$7:$AB$7</c:f>
              <c:numCache>
                <c:formatCode>General</c:formatCode>
                <c:ptCount val="27"/>
                <c:pt idx="0">
                  <c:v>0</c:v>
                </c:pt>
                <c:pt idx="1">
                  <c:v>0.5</c:v>
                </c:pt>
                <c:pt idx="2">
                  <c:v>0.1</c:v>
                </c:pt>
                <c:pt idx="3">
                  <c:v>0.3</c:v>
                </c:pt>
                <c:pt idx="4">
                  <c:v>0.3</c:v>
                </c:pt>
                <c:pt idx="5">
                  <c:v>0.3</c:v>
                </c:pt>
                <c:pt idx="6">
                  <c:v>0.5</c:v>
                </c:pt>
                <c:pt idx="7">
                  <c:v>0.4</c:v>
                </c:pt>
                <c:pt idx="8">
                  <c:v>0.4</c:v>
                </c:pt>
                <c:pt idx="9">
                  <c:v>0.8</c:v>
                </c:pt>
                <c:pt idx="10">
                  <c:v>0.8</c:v>
                </c:pt>
                <c:pt idx="11">
                  <c:v>1</c:v>
                </c:pt>
                <c:pt idx="12">
                  <c:v>0.9</c:v>
                </c:pt>
                <c:pt idx="13">
                  <c:v>1.1000000000000001</c:v>
                </c:pt>
                <c:pt idx="14" formatCode="0">
                  <c:v>1.4</c:v>
                </c:pt>
                <c:pt idx="15" formatCode="0">
                  <c:v>1.3</c:v>
                </c:pt>
                <c:pt idx="16" formatCode="0">
                  <c:v>1.6</c:v>
                </c:pt>
                <c:pt idx="17" formatCode="0">
                  <c:v>2.1</c:v>
                </c:pt>
                <c:pt idx="18" formatCode="0">
                  <c:v>1.9</c:v>
                </c:pt>
                <c:pt idx="19" formatCode="0">
                  <c:v>2.2999999999999998</c:v>
                </c:pt>
                <c:pt idx="20" formatCode="0">
                  <c:v>2.8</c:v>
                </c:pt>
                <c:pt idx="21" formatCode="0">
                  <c:v>3.2</c:v>
                </c:pt>
                <c:pt idx="22" formatCode="0">
                  <c:v>4.3</c:v>
                </c:pt>
                <c:pt idx="23" formatCode="0">
                  <c:v>5</c:v>
                </c:pt>
                <c:pt idx="24" formatCode="0">
                  <c:v>7</c:v>
                </c:pt>
                <c:pt idx="25" formatCode="0">
                  <c:v>8</c:v>
                </c:pt>
                <c:pt idx="26" formatCode="0">
                  <c:v>11</c:v>
                </c:pt>
              </c:numCache>
            </c:numRef>
          </c:val>
        </c:ser>
        <c:dLbls>
          <c:showLegendKey val="0"/>
          <c:showVal val="0"/>
          <c:showCatName val="0"/>
          <c:showSerName val="0"/>
          <c:showPercent val="0"/>
          <c:showBubbleSize val="0"/>
        </c:dLbls>
        <c:gapWidth val="40"/>
        <c:overlap val="100"/>
        <c:axId val="236541056"/>
        <c:axId val="236542592"/>
      </c:barChart>
      <c:catAx>
        <c:axId val="236541056"/>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236542592"/>
        <c:crosses val="autoZero"/>
        <c:auto val="1"/>
        <c:lblAlgn val="ctr"/>
        <c:lblOffset val="100"/>
        <c:noMultiLvlLbl val="0"/>
      </c:catAx>
      <c:valAx>
        <c:axId val="236542592"/>
        <c:scaling>
          <c:orientation val="minMax"/>
          <c:max val="1"/>
          <c:min val="0"/>
        </c:scaling>
        <c:delete val="1"/>
        <c:axPos val="l"/>
        <c:numFmt formatCode="0%" sourceLinked="1"/>
        <c:majorTickMark val="out"/>
        <c:minorTickMark val="none"/>
        <c:tickLblPos val="nextTo"/>
        <c:crossAx val="236541056"/>
        <c:crosses val="autoZero"/>
        <c:crossBetween val="between"/>
        <c:majorUnit val="10"/>
      </c:valAx>
      <c:spPr>
        <a:ln>
          <a:noFill/>
        </a:ln>
      </c:spPr>
    </c:plotArea>
    <c:legend>
      <c:legendPos val="r"/>
      <c:layout>
        <c:manualLayout>
          <c:xMode val="edge"/>
          <c:yMode val="edge"/>
          <c:x val="0.91715826967916159"/>
          <c:y val="8.129274670268298E-2"/>
          <c:w val="7.5022736136959228E-2"/>
          <c:h val="0.84715643412887143"/>
        </c:manualLayout>
      </c:layout>
      <c:overlay val="0"/>
      <c:spPr>
        <a:ln>
          <a:noFill/>
        </a:ln>
      </c:spPr>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100383753564246E-2"/>
          <c:y val="0"/>
          <c:w val="0.96397394467769837"/>
          <c:h val="0.8049496595602188"/>
        </c:manualLayout>
      </c:layout>
      <c:barChart>
        <c:barDir val="col"/>
        <c:grouping val="stacked"/>
        <c:varyColors val="0"/>
        <c:ser>
          <c:idx val="1"/>
          <c:order val="1"/>
          <c:tx>
            <c:strRef>
              <c:f>Feuil1!$A$3</c:f>
              <c:strCache>
                <c:ptCount val="1"/>
                <c:pt idx="0">
                  <c:v>Dans le parc 2017</c:v>
                </c:pt>
              </c:strCache>
            </c:strRef>
          </c:tx>
          <c:spPr>
            <a:solidFill>
              <a:srgbClr val="3EB1CC"/>
            </a:solidFill>
          </c:spPr>
          <c:invertIfNegative val="0"/>
          <c:dLbls>
            <c:dLbl>
              <c:idx val="1"/>
              <c:layout>
                <c:manualLayout>
                  <c:x val="1.7078206970074649E-3"/>
                  <c:y val="-0.1165937237710661"/>
                </c:manualLayout>
              </c:layout>
              <c:dLblPos val="ctr"/>
              <c:showLegendKey val="0"/>
              <c:showVal val="1"/>
              <c:showCatName val="0"/>
              <c:showSerName val="0"/>
              <c:showPercent val="0"/>
              <c:showBubbleSize val="0"/>
            </c:dLbl>
            <c:dLbl>
              <c:idx val="2"/>
              <c:layout>
                <c:manualLayout>
                  <c:x val="3.5071893513479084E-5"/>
                  <c:y val="-2.04472908563684E-2"/>
                </c:manualLayout>
              </c:layout>
              <c:dLblPos val="ctr"/>
              <c:showLegendKey val="0"/>
              <c:showVal val="1"/>
              <c:showCatName val="0"/>
              <c:showSerName val="0"/>
              <c:showPercent val="0"/>
              <c:showBubbleSize val="0"/>
            </c:dLbl>
            <c:dLbl>
              <c:idx val="3"/>
              <c:layout>
                <c:manualLayout>
                  <c:x val="-3.591000861582325E-3"/>
                  <c:y val="5.1845833456568675E-4"/>
                </c:manualLayout>
              </c:layout>
              <c:dLblPos val="ctr"/>
              <c:showLegendKey val="0"/>
              <c:showVal val="1"/>
              <c:showCatName val="0"/>
              <c:showSerName val="0"/>
              <c:showPercent val="0"/>
              <c:showBubbleSize val="0"/>
            </c:dLbl>
            <c:dLbl>
              <c:idx val="4"/>
              <c:layout>
                <c:manualLayout>
                  <c:x val="1.5102834144241929E-3"/>
                  <c:y val="-2.2422453073431447E-2"/>
                </c:manualLayout>
              </c:layout>
              <c:dLblPos val="ctr"/>
              <c:showLegendKey val="0"/>
              <c:showVal val="1"/>
              <c:showCatName val="0"/>
              <c:showSerName val="0"/>
              <c:showPercent val="0"/>
              <c:showBubbleSize val="0"/>
            </c:dLbl>
            <c:dLbl>
              <c:idx val="5"/>
              <c:layout>
                <c:manualLayout>
                  <c:x val="-1.5021601449695024E-4"/>
                  <c:y val="-2.3754883357518619E-3"/>
                </c:manualLayout>
              </c:layout>
              <c:dLblPos val="ctr"/>
              <c:showLegendKey val="0"/>
              <c:showVal val="1"/>
              <c:showCatName val="0"/>
              <c:showSerName val="0"/>
              <c:showPercent val="0"/>
              <c:showBubbleSize val="0"/>
            </c:dLbl>
            <c:dLbl>
              <c:idx val="6"/>
              <c:layout>
                <c:manualLayout>
                  <c:x val="0"/>
                  <c:y val="-6.8616847422374089E-2"/>
                </c:manualLayout>
              </c:layout>
              <c:dLblPos val="ctr"/>
              <c:showLegendKey val="0"/>
              <c:showVal val="1"/>
              <c:showCatName val="0"/>
              <c:showSerName val="0"/>
              <c:showPercent val="0"/>
              <c:showBubbleSize val="0"/>
            </c:dLbl>
            <c:numFmt formatCode="#,##0.0" sourceLinked="0"/>
            <c:txPr>
              <a:bodyPr/>
              <a:lstStyle/>
              <a:p>
                <a:pPr>
                  <a:defRPr sz="1100" b="1" i="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Feuil1!$B$1:$G$1</c:f>
              <c:strCache>
                <c:ptCount val="6"/>
                <c:pt idx="0">
                  <c:v>Bas</c:v>
                </c:pt>
                <c:pt idx="1">
                  <c:v>Moyen inf.</c:v>
                </c:pt>
                <c:pt idx="2">
                  <c:v>Moyen sup.</c:v>
                </c:pt>
                <c:pt idx="3">
                  <c:v>Haut</c:v>
                </c:pt>
                <c:pt idx="4">
                  <c:v>SUV</c:v>
                </c:pt>
                <c:pt idx="5">
                  <c:v>Autres (dont utilitaires)</c:v>
                </c:pt>
              </c:strCache>
            </c:strRef>
          </c:cat>
          <c:val>
            <c:numRef>
              <c:f>Feuil1!$B$3:$G$3</c:f>
              <c:numCache>
                <c:formatCode>0.0</c:formatCode>
                <c:ptCount val="6"/>
                <c:pt idx="0">
                  <c:v>48.8</c:v>
                </c:pt>
                <c:pt idx="1">
                  <c:v>27.1</c:v>
                </c:pt>
                <c:pt idx="2">
                  <c:v>6.6</c:v>
                </c:pt>
                <c:pt idx="3">
                  <c:v>2.5</c:v>
                </c:pt>
                <c:pt idx="4">
                  <c:v>11</c:v>
                </c:pt>
                <c:pt idx="5">
                  <c:v>3.9</c:v>
                </c:pt>
              </c:numCache>
            </c:numRef>
          </c:val>
        </c:ser>
        <c:dLbls>
          <c:showLegendKey val="0"/>
          <c:showVal val="0"/>
          <c:showCatName val="0"/>
          <c:showSerName val="0"/>
          <c:showPercent val="0"/>
          <c:showBubbleSize val="0"/>
        </c:dLbls>
        <c:gapWidth val="198"/>
        <c:overlap val="100"/>
        <c:axId val="239929984"/>
        <c:axId val="239965696"/>
      </c:barChart>
      <c:lineChart>
        <c:grouping val="standard"/>
        <c:varyColors val="0"/>
        <c:ser>
          <c:idx val="0"/>
          <c:order val="0"/>
          <c:tx>
            <c:strRef>
              <c:f>Feuil1!$A$2</c:f>
              <c:strCache>
                <c:ptCount val="1"/>
                <c:pt idx="0">
                  <c:v>Dans les nouvelles immatriculations *</c:v>
                </c:pt>
              </c:strCache>
            </c:strRef>
          </c:tx>
          <c:spPr>
            <a:ln>
              <a:solidFill>
                <a:srgbClr val="7A2280">
                  <a:lumMod val="60000"/>
                  <a:lumOff val="40000"/>
                </a:srgbClr>
              </a:solidFill>
            </a:ln>
          </c:spPr>
          <c:marker>
            <c:symbol val="square"/>
            <c:size val="8"/>
            <c:spPr>
              <a:solidFill>
                <a:srgbClr val="7A2280">
                  <a:lumMod val="60000"/>
                  <a:lumOff val="40000"/>
                </a:srgbClr>
              </a:solidFill>
              <a:ln>
                <a:solidFill>
                  <a:srgbClr val="7A2280">
                    <a:lumMod val="60000"/>
                    <a:lumOff val="40000"/>
                  </a:srgbClr>
                </a:solidFill>
              </a:ln>
            </c:spPr>
          </c:marker>
          <c:dLbls>
            <c:dLbl>
              <c:idx val="4"/>
              <c:layout>
                <c:manualLayout>
                  <c:x val="-4.828857260371233E-3"/>
                  <c:y val="-1.9379276540479409E-3"/>
                </c:manualLayout>
              </c:layout>
              <c:dLblPos val="r"/>
              <c:showLegendKey val="0"/>
              <c:showVal val="1"/>
              <c:showCatName val="0"/>
              <c:showSerName val="0"/>
              <c:showPercent val="0"/>
              <c:showBubbleSize val="0"/>
            </c:dLbl>
            <c:numFmt formatCode="#,##0.0" sourceLinked="0"/>
            <c:spPr>
              <a:noFill/>
              <a:ln>
                <a:noFill/>
              </a:ln>
            </c:spPr>
            <c:txPr>
              <a:bodyPr/>
              <a:lstStyle/>
              <a:p>
                <a:pPr>
                  <a:defRPr sz="1050" b="1" i="0">
                    <a:solidFill>
                      <a:srgbClr val="800080"/>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Feuil1!$B$1:$G$1</c:f>
              <c:strCache>
                <c:ptCount val="6"/>
                <c:pt idx="0">
                  <c:v>Bas</c:v>
                </c:pt>
                <c:pt idx="1">
                  <c:v>Moyen inf.</c:v>
                </c:pt>
                <c:pt idx="2">
                  <c:v>Moyen sup.</c:v>
                </c:pt>
                <c:pt idx="3">
                  <c:v>Haut</c:v>
                </c:pt>
                <c:pt idx="4">
                  <c:v>SUV</c:v>
                </c:pt>
                <c:pt idx="5">
                  <c:v>Autres (dont utilitaires)</c:v>
                </c:pt>
              </c:strCache>
            </c:strRef>
          </c:cat>
          <c:val>
            <c:numRef>
              <c:f>Feuil1!$B$2:$G$2</c:f>
              <c:numCache>
                <c:formatCode>General</c:formatCode>
                <c:ptCount val="6"/>
                <c:pt idx="0">
                  <c:v>52</c:v>
                </c:pt>
                <c:pt idx="1">
                  <c:v>29</c:v>
                </c:pt>
                <c:pt idx="2">
                  <c:v>13</c:v>
                </c:pt>
                <c:pt idx="3">
                  <c:v>7</c:v>
                </c:pt>
              </c:numCache>
            </c:numRef>
          </c:val>
          <c:smooth val="0"/>
        </c:ser>
        <c:dLbls>
          <c:showLegendKey val="0"/>
          <c:showVal val="0"/>
          <c:showCatName val="0"/>
          <c:showSerName val="0"/>
          <c:showPercent val="0"/>
          <c:showBubbleSize val="0"/>
        </c:dLbls>
        <c:marker val="1"/>
        <c:smooth val="0"/>
        <c:axId val="239929984"/>
        <c:axId val="239965696"/>
      </c:lineChart>
      <c:catAx>
        <c:axId val="239929984"/>
        <c:scaling>
          <c:orientation val="minMax"/>
        </c:scaling>
        <c:delete val="0"/>
        <c:axPos val="b"/>
        <c:majorTickMark val="out"/>
        <c:minorTickMark val="none"/>
        <c:tickLblPos val="nextTo"/>
        <c:spPr>
          <a:ln>
            <a:noFill/>
          </a:ln>
        </c:spPr>
        <c:txPr>
          <a:bodyPr/>
          <a:lstStyle/>
          <a:p>
            <a:pPr>
              <a:defRPr sz="1200" b="0">
                <a:latin typeface="Arial" panose="020B0604020202020204" pitchFamily="34" charset="0"/>
                <a:cs typeface="Arial" panose="020B0604020202020204" pitchFamily="34" charset="0"/>
              </a:defRPr>
            </a:pPr>
            <a:endParaRPr lang="en-US"/>
          </a:p>
        </c:txPr>
        <c:crossAx val="239965696"/>
        <c:crosses val="autoZero"/>
        <c:auto val="1"/>
        <c:lblAlgn val="ctr"/>
        <c:lblOffset val="100"/>
        <c:noMultiLvlLbl val="0"/>
      </c:catAx>
      <c:valAx>
        <c:axId val="239965696"/>
        <c:scaling>
          <c:orientation val="minMax"/>
          <c:max val="70"/>
          <c:min val="0"/>
        </c:scaling>
        <c:delete val="1"/>
        <c:axPos val="l"/>
        <c:numFmt formatCode="0.0" sourceLinked="1"/>
        <c:majorTickMark val="out"/>
        <c:minorTickMark val="none"/>
        <c:tickLblPos val="nextTo"/>
        <c:crossAx val="239929984"/>
        <c:crosses val="autoZero"/>
        <c:crossBetween val="between"/>
      </c:valAx>
    </c:plotArea>
    <c:legend>
      <c:legendPos val="b"/>
      <c:layout>
        <c:manualLayout>
          <c:xMode val="edge"/>
          <c:yMode val="edge"/>
          <c:x val="0.14941671057100395"/>
          <c:y val="0.92511351713360868"/>
          <c:w val="0.64887438562939481"/>
          <c:h val="5.1127357964058491E-2"/>
        </c:manualLayout>
      </c:layout>
      <c:overlay val="0"/>
      <c:spPr>
        <a:ln>
          <a:solidFill>
            <a:srgbClr val="000000"/>
          </a:solidFill>
        </a:ln>
      </c:spPr>
      <c:txPr>
        <a:bodyPr/>
        <a:lstStyle/>
        <a:p>
          <a:pPr>
            <a:defRPr sz="10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781161176924689E-2"/>
          <c:y val="5.2198716815796069E-2"/>
          <c:w val="0.88593601516932696"/>
          <c:h val="0.64059371276357646"/>
        </c:manualLayout>
      </c:layout>
      <c:lineChart>
        <c:grouping val="standard"/>
        <c:varyColors val="0"/>
        <c:ser>
          <c:idx val="0"/>
          <c:order val="0"/>
          <c:tx>
            <c:strRef>
              <c:f>Feuil1!$A$2</c:f>
              <c:strCache>
                <c:ptCount val="1"/>
                <c:pt idx="0">
                  <c:v>Moyenne</c:v>
                </c:pt>
              </c:strCache>
            </c:strRef>
          </c:tx>
          <c:spPr>
            <a:ln>
              <a:solidFill>
                <a:schemeClr val="bg1">
                  <a:lumMod val="50000"/>
                </a:schemeClr>
              </a:solidFill>
            </a:ln>
          </c:spPr>
          <c:marker>
            <c:symbol val="square"/>
            <c:size val="5"/>
            <c:spPr>
              <a:solidFill>
                <a:schemeClr val="bg1">
                  <a:lumMod val="50000"/>
                </a:schemeClr>
              </a:solidFill>
              <a:ln>
                <a:solidFill>
                  <a:schemeClr val="bg1">
                    <a:lumMod val="50000"/>
                  </a:schemeClr>
                </a:solidFill>
              </a:ln>
            </c:spPr>
          </c:marker>
          <c:dLbls>
            <c:dLbl>
              <c:idx val="10"/>
              <c:layout>
                <c:manualLayout>
                  <c:x val="-1.3714539007092198E-3"/>
                  <c:y val="-2.454535366031825E-2"/>
                </c:manualLayout>
              </c:layout>
              <c:dLblPos val="r"/>
              <c:showLegendKey val="0"/>
              <c:showVal val="1"/>
              <c:showCatName val="0"/>
              <c:showSerName val="0"/>
              <c:showPercent val="0"/>
              <c:showBubbleSize val="0"/>
            </c:dLbl>
            <c:numFmt formatCode="#,##0.0" sourceLinked="0"/>
            <c:txPr>
              <a:bodyPr/>
              <a:lstStyle/>
              <a:p>
                <a:pPr>
                  <a:defRPr sz="900" b="1" i="1">
                    <a:solidFill>
                      <a:schemeClr val="bg1">
                        <a:lumMod val="50000"/>
                      </a:schemeClr>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Feuil1!$B$2:$L$2</c:f>
              <c:numCache>
                <c:formatCode>General</c:formatCode>
                <c:ptCount val="11"/>
                <c:pt idx="0">
                  <c:v>8.11</c:v>
                </c:pt>
                <c:pt idx="1">
                  <c:v>7.99</c:v>
                </c:pt>
                <c:pt idx="2">
                  <c:v>8.0299999999999994</c:v>
                </c:pt>
                <c:pt idx="3">
                  <c:v>8.1199999999999992</c:v>
                </c:pt>
                <c:pt idx="4">
                  <c:v>8.2799999999999994</c:v>
                </c:pt>
                <c:pt idx="5">
                  <c:v>8.3000000000000007</c:v>
                </c:pt>
                <c:pt idx="6">
                  <c:v>8.6</c:v>
                </c:pt>
                <c:pt idx="7">
                  <c:v>8.7200000000000006</c:v>
                </c:pt>
                <c:pt idx="8">
                  <c:v>8.85</c:v>
                </c:pt>
                <c:pt idx="9">
                  <c:v>8.98</c:v>
                </c:pt>
                <c:pt idx="10">
                  <c:v>9.07</c:v>
                </c:pt>
              </c:numCache>
            </c:numRef>
          </c:val>
          <c:smooth val="0"/>
        </c:ser>
        <c:ser>
          <c:idx val="1"/>
          <c:order val="1"/>
          <c:tx>
            <c:strRef>
              <c:f>Feuil1!$A$3</c:f>
              <c:strCache>
                <c:ptCount val="1"/>
                <c:pt idx="0">
                  <c:v>Essence</c:v>
                </c:pt>
              </c:strCache>
            </c:strRef>
          </c:tx>
          <c:spPr>
            <a:ln>
              <a:solidFill>
                <a:schemeClr val="accent5"/>
              </a:solidFill>
            </a:ln>
          </c:spPr>
          <c:marker>
            <c:symbol val="square"/>
            <c:size val="6"/>
            <c:spPr>
              <a:solidFill>
                <a:schemeClr val="accent5"/>
              </a:solidFill>
              <a:ln>
                <a:solidFill>
                  <a:schemeClr val="accent5"/>
                </a:solidFill>
              </a:ln>
            </c:spPr>
          </c:marker>
          <c:dLbls>
            <c:numFmt formatCode="#,##0.0" sourceLinked="0"/>
            <c:txPr>
              <a:bodyPr/>
              <a:lstStyle/>
              <a:p>
                <a:pPr>
                  <a:defRPr sz="900" b="1">
                    <a:solidFill>
                      <a:schemeClr val="accent5"/>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Feuil1!$B$3:$L$3</c:f>
              <c:numCache>
                <c:formatCode>General</c:formatCode>
                <c:ptCount val="11"/>
                <c:pt idx="0">
                  <c:v>9.6999999999999993</c:v>
                </c:pt>
                <c:pt idx="1">
                  <c:v>9.76</c:v>
                </c:pt>
                <c:pt idx="2">
                  <c:v>9.7100000000000009</c:v>
                </c:pt>
                <c:pt idx="3">
                  <c:v>9.9700000000000006</c:v>
                </c:pt>
                <c:pt idx="4">
                  <c:v>10.18</c:v>
                </c:pt>
                <c:pt idx="5">
                  <c:v>10.220000000000001</c:v>
                </c:pt>
                <c:pt idx="6">
                  <c:v>10.33</c:v>
                </c:pt>
                <c:pt idx="7">
                  <c:v>10.29</c:v>
                </c:pt>
                <c:pt idx="8">
                  <c:v>9.98</c:v>
                </c:pt>
                <c:pt idx="9">
                  <c:v>9.69</c:v>
                </c:pt>
                <c:pt idx="10">
                  <c:v>9.43</c:v>
                </c:pt>
              </c:numCache>
            </c:numRef>
          </c:val>
          <c:smooth val="0"/>
        </c:ser>
        <c:ser>
          <c:idx val="2"/>
          <c:order val="2"/>
          <c:tx>
            <c:strRef>
              <c:f>Feuil1!$A$4</c:f>
              <c:strCache>
                <c:ptCount val="1"/>
                <c:pt idx="0">
                  <c:v>Diesel</c:v>
                </c:pt>
              </c:strCache>
            </c:strRef>
          </c:tx>
          <c:spPr>
            <a:ln>
              <a:solidFill>
                <a:schemeClr val="accent2"/>
              </a:solidFill>
            </a:ln>
          </c:spPr>
          <c:marker>
            <c:symbol val="square"/>
            <c:size val="5"/>
            <c:spPr>
              <a:solidFill>
                <a:schemeClr val="accent2"/>
              </a:solidFill>
              <a:ln>
                <a:solidFill>
                  <a:schemeClr val="accent2"/>
                </a:solidFill>
              </a:ln>
            </c:spPr>
          </c:marker>
          <c:dLbls>
            <c:numFmt formatCode="#,##0.0" sourceLinked="0"/>
            <c:txPr>
              <a:bodyPr/>
              <a:lstStyle/>
              <a:p>
                <a:pPr>
                  <a:defRPr sz="900" b="1">
                    <a:solidFill>
                      <a:schemeClr val="accent2"/>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Feuil1!$B$4:$L$4</c:f>
              <c:numCache>
                <c:formatCode>General</c:formatCode>
                <c:ptCount val="11"/>
                <c:pt idx="0">
                  <c:v>6.89</c:v>
                </c:pt>
                <c:pt idx="1">
                  <c:v>6.76</c:v>
                </c:pt>
                <c:pt idx="2">
                  <c:v>6.96</c:v>
                </c:pt>
                <c:pt idx="3">
                  <c:v>6.95</c:v>
                </c:pt>
                <c:pt idx="4">
                  <c:v>7.17</c:v>
                </c:pt>
                <c:pt idx="5">
                  <c:v>7.16</c:v>
                </c:pt>
                <c:pt idx="6">
                  <c:v>7.56</c:v>
                </c:pt>
                <c:pt idx="7">
                  <c:v>7.77</c:v>
                </c:pt>
                <c:pt idx="8">
                  <c:v>8.14</c:v>
                </c:pt>
                <c:pt idx="9">
                  <c:v>8.4700000000000006</c:v>
                </c:pt>
                <c:pt idx="10">
                  <c:v>8.84</c:v>
                </c:pt>
              </c:numCache>
            </c:numRef>
          </c:val>
          <c:smooth val="0"/>
        </c:ser>
        <c:dLbls>
          <c:showLegendKey val="0"/>
          <c:showVal val="0"/>
          <c:showCatName val="0"/>
          <c:showSerName val="0"/>
          <c:showPercent val="0"/>
          <c:showBubbleSize val="0"/>
        </c:dLbls>
        <c:marker val="1"/>
        <c:smooth val="0"/>
        <c:axId val="257596800"/>
        <c:axId val="257766912"/>
      </c:lineChart>
      <c:catAx>
        <c:axId val="257596800"/>
        <c:scaling>
          <c:orientation val="minMax"/>
        </c:scaling>
        <c:delete val="0"/>
        <c:axPos val="b"/>
        <c:majorTickMark val="out"/>
        <c:minorTickMark val="none"/>
        <c:tickLblPos val="nextTo"/>
        <c:txPr>
          <a:bodyPr/>
          <a:lstStyle/>
          <a:p>
            <a:pPr>
              <a:defRPr sz="900" b="0">
                <a:latin typeface="Arial" panose="020B0604020202020204" pitchFamily="34" charset="0"/>
                <a:cs typeface="Arial" panose="020B0604020202020204" pitchFamily="34" charset="0"/>
              </a:defRPr>
            </a:pPr>
            <a:endParaRPr lang="en-US"/>
          </a:p>
        </c:txPr>
        <c:crossAx val="257766912"/>
        <c:crosses val="autoZero"/>
        <c:auto val="1"/>
        <c:lblAlgn val="ctr"/>
        <c:lblOffset val="100"/>
        <c:noMultiLvlLbl val="0"/>
      </c:catAx>
      <c:valAx>
        <c:axId val="257766912"/>
        <c:scaling>
          <c:orientation val="minMax"/>
          <c:max val="11"/>
          <c:min val="6"/>
        </c:scaling>
        <c:delete val="1"/>
        <c:axPos val="l"/>
        <c:majorGridlines>
          <c:spPr>
            <a:ln>
              <a:prstDash val="sysDash"/>
            </a:ln>
          </c:spPr>
        </c:majorGridlines>
        <c:numFmt formatCode="General" sourceLinked="1"/>
        <c:majorTickMark val="out"/>
        <c:minorTickMark val="none"/>
        <c:tickLblPos val="nextTo"/>
        <c:crossAx val="257596800"/>
        <c:crosses val="autoZero"/>
        <c:crossBetween val="between"/>
      </c:valAx>
    </c:plotArea>
    <c:legend>
      <c:legendPos val="b"/>
      <c:layout/>
      <c:overlay val="0"/>
      <c:spPr>
        <a:ln>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Feuil1!$A$2</c:f>
              <c:strCache>
                <c:ptCount val="1"/>
                <c:pt idx="0">
                  <c:v>Durée de détention</c:v>
                </c:pt>
              </c:strCache>
            </c:strRef>
          </c:tx>
          <c:spPr>
            <a:solidFill>
              <a:schemeClr val="accent4"/>
            </a:solidFill>
            <a:ln>
              <a:noFill/>
            </a:ln>
          </c:spPr>
          <c:invertIfNegative val="0"/>
          <c:dLbls>
            <c:numFmt formatCode="#,##0.0" sourceLinked="0"/>
            <c:spPr>
              <a:noFill/>
              <a:ln>
                <a:noFill/>
              </a:ln>
            </c:spPr>
            <c:txPr>
              <a:bodyPr/>
              <a:lstStyle/>
              <a:p>
                <a:pPr>
                  <a:defRPr sz="900" b="1" i="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Feuil1!$B$2:$AB$2</c:f>
              <c:numCache>
                <c:formatCode>0</c:formatCode>
                <c:ptCount val="27"/>
                <c:pt idx="0">
                  <c:v>3.8</c:v>
                </c:pt>
                <c:pt idx="1">
                  <c:v>3.8</c:v>
                </c:pt>
                <c:pt idx="2">
                  <c:v>3.97</c:v>
                </c:pt>
                <c:pt idx="3">
                  <c:v>4.08</c:v>
                </c:pt>
                <c:pt idx="4">
                  <c:v>4.0599999999999996</c:v>
                </c:pt>
                <c:pt idx="5">
                  <c:v>4.1399999999999997</c:v>
                </c:pt>
                <c:pt idx="6">
                  <c:v>4.32</c:v>
                </c:pt>
                <c:pt idx="7">
                  <c:v>4.32</c:v>
                </c:pt>
                <c:pt idx="8">
                  <c:v>4.38</c:v>
                </c:pt>
                <c:pt idx="9" formatCode="General">
                  <c:v>4.43</c:v>
                </c:pt>
                <c:pt idx="10" formatCode="General">
                  <c:v>4.33</c:v>
                </c:pt>
                <c:pt idx="11" formatCode="General">
                  <c:v>4.46</c:v>
                </c:pt>
                <c:pt idx="12" formatCode="General">
                  <c:v>4.55</c:v>
                </c:pt>
                <c:pt idx="13" formatCode="General">
                  <c:v>4.6399999999999997</c:v>
                </c:pt>
                <c:pt idx="14" formatCode="General">
                  <c:v>4.7</c:v>
                </c:pt>
                <c:pt idx="15" formatCode="General">
                  <c:v>4.8099999999999996</c:v>
                </c:pt>
                <c:pt idx="16" formatCode="General">
                  <c:v>4.8600000000000003</c:v>
                </c:pt>
                <c:pt idx="17" formatCode="General">
                  <c:v>4.9400000000000004</c:v>
                </c:pt>
                <c:pt idx="18" formatCode="General">
                  <c:v>4.87</c:v>
                </c:pt>
                <c:pt idx="19" formatCode="General">
                  <c:v>4.97</c:v>
                </c:pt>
                <c:pt idx="20" formatCode="General">
                  <c:v>5.07</c:v>
                </c:pt>
                <c:pt idx="21" formatCode="General">
                  <c:v>5.18</c:v>
                </c:pt>
                <c:pt idx="22" formatCode="General">
                  <c:v>5.28</c:v>
                </c:pt>
                <c:pt idx="23" formatCode="General">
                  <c:v>5.44</c:v>
                </c:pt>
                <c:pt idx="24" formatCode="General">
                  <c:v>5.45</c:v>
                </c:pt>
                <c:pt idx="25" formatCode="General">
                  <c:v>5.58</c:v>
                </c:pt>
                <c:pt idx="26" formatCode="General">
                  <c:v>5.57</c:v>
                </c:pt>
              </c:numCache>
            </c:numRef>
          </c:val>
        </c:ser>
        <c:ser>
          <c:idx val="1"/>
          <c:order val="1"/>
          <c:tx>
            <c:strRef>
              <c:f>Feuil1!$A$3</c:f>
              <c:strCache>
                <c:ptCount val="1"/>
                <c:pt idx="0">
                  <c:v>Age Moyen</c:v>
                </c:pt>
              </c:strCache>
            </c:strRef>
          </c:tx>
          <c:spPr>
            <a:solidFill>
              <a:schemeClr val="bg1">
                <a:lumMod val="50000"/>
              </a:schemeClr>
            </a:solidFill>
          </c:spPr>
          <c:invertIfNegative val="0"/>
          <c:dPt>
            <c:idx val="20"/>
            <c:invertIfNegative val="0"/>
            <c:bubble3D val="0"/>
          </c:dPt>
          <c:dLbls>
            <c:numFmt formatCode="#,##0.0" sourceLinked="0"/>
            <c:txPr>
              <a:bodyPr anchor="t" anchorCtr="0"/>
              <a:lstStyle/>
              <a:p>
                <a:pPr>
                  <a:defRPr sz="900" b="1" i="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Feuil1!$B$1:$AB$1</c:f>
              <c:strCach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strCache>
            </c:strRef>
          </c:cat>
          <c:val>
            <c:numRef>
              <c:f>Feuil1!$B$3:$AB$3</c:f>
              <c:numCache>
                <c:formatCode>General</c:formatCode>
                <c:ptCount val="27"/>
                <c:pt idx="0">
                  <c:v>6.1</c:v>
                </c:pt>
                <c:pt idx="1">
                  <c:v>6.1</c:v>
                </c:pt>
                <c:pt idx="2">
                  <c:v>6.4</c:v>
                </c:pt>
                <c:pt idx="3">
                  <c:v>6.5</c:v>
                </c:pt>
                <c:pt idx="4">
                  <c:v>6.6</c:v>
                </c:pt>
                <c:pt idx="5">
                  <c:v>6.6</c:v>
                </c:pt>
                <c:pt idx="6">
                  <c:v>6.9</c:v>
                </c:pt>
                <c:pt idx="7">
                  <c:v>6.9</c:v>
                </c:pt>
                <c:pt idx="8">
                  <c:v>7.1</c:v>
                </c:pt>
                <c:pt idx="9">
                  <c:v>7.3</c:v>
                </c:pt>
                <c:pt idx="10">
                  <c:v>7.3</c:v>
                </c:pt>
                <c:pt idx="11">
                  <c:v>7.3</c:v>
                </c:pt>
                <c:pt idx="12">
                  <c:v>7.4</c:v>
                </c:pt>
                <c:pt idx="13">
                  <c:v>7.6</c:v>
                </c:pt>
                <c:pt idx="14">
                  <c:v>7.7</c:v>
                </c:pt>
                <c:pt idx="15">
                  <c:v>7.9</c:v>
                </c:pt>
                <c:pt idx="16">
                  <c:v>8.1999999999999993</c:v>
                </c:pt>
                <c:pt idx="17">
                  <c:v>8.1</c:v>
                </c:pt>
                <c:pt idx="18">
                  <c:v>8</c:v>
                </c:pt>
                <c:pt idx="19">
                  <c:v>8</c:v>
                </c:pt>
                <c:pt idx="20">
                  <c:v>8.1</c:v>
                </c:pt>
                <c:pt idx="21">
                  <c:v>8.2799999999999994</c:v>
                </c:pt>
                <c:pt idx="22">
                  <c:v>8.6</c:v>
                </c:pt>
                <c:pt idx="23">
                  <c:v>8.7200000000000006</c:v>
                </c:pt>
                <c:pt idx="24">
                  <c:v>8.85</c:v>
                </c:pt>
                <c:pt idx="25">
                  <c:v>8.98</c:v>
                </c:pt>
                <c:pt idx="26">
                  <c:v>9.07</c:v>
                </c:pt>
              </c:numCache>
            </c:numRef>
          </c:val>
        </c:ser>
        <c:dLbls>
          <c:showLegendKey val="0"/>
          <c:showVal val="0"/>
          <c:showCatName val="0"/>
          <c:showSerName val="0"/>
          <c:showPercent val="0"/>
          <c:showBubbleSize val="0"/>
        </c:dLbls>
        <c:gapWidth val="24"/>
        <c:overlap val="100"/>
        <c:axId val="258787200"/>
        <c:axId val="258788736"/>
      </c:barChart>
      <c:catAx>
        <c:axId val="258787200"/>
        <c:scaling>
          <c:orientation val="minMax"/>
        </c:scaling>
        <c:delete val="0"/>
        <c:axPos val="b"/>
        <c:majorTickMark val="none"/>
        <c:minorTickMark val="none"/>
        <c:tickLblPos val="nextTo"/>
        <c:txPr>
          <a:bodyPr/>
          <a:lstStyle/>
          <a:p>
            <a:pPr>
              <a:defRPr sz="1050" b="0">
                <a:latin typeface="Arial" panose="020B0604020202020204" pitchFamily="34" charset="0"/>
                <a:cs typeface="Arial" panose="020B0604020202020204" pitchFamily="34" charset="0"/>
              </a:defRPr>
            </a:pPr>
            <a:endParaRPr lang="en-US"/>
          </a:p>
        </c:txPr>
        <c:crossAx val="258788736"/>
        <c:crosses val="autoZero"/>
        <c:auto val="1"/>
        <c:lblAlgn val="ctr"/>
        <c:lblOffset val="100"/>
        <c:noMultiLvlLbl val="0"/>
      </c:catAx>
      <c:valAx>
        <c:axId val="258788736"/>
        <c:scaling>
          <c:orientation val="minMax"/>
          <c:max val="15"/>
          <c:min val="0"/>
        </c:scaling>
        <c:delete val="1"/>
        <c:axPos val="l"/>
        <c:numFmt formatCode="0" sourceLinked="1"/>
        <c:majorTickMark val="out"/>
        <c:minorTickMark val="none"/>
        <c:tickLblPos val="nextTo"/>
        <c:crossAx val="258787200"/>
        <c:crosses val="autoZero"/>
        <c:crossBetween val="between"/>
        <c:majorUnit val="1"/>
      </c:valAx>
    </c:plotArea>
    <c:legend>
      <c:legendPos val="b"/>
      <c:layout>
        <c:manualLayout>
          <c:xMode val="edge"/>
          <c:yMode val="edge"/>
          <c:x val="0.29121630185873187"/>
          <c:y val="0.92781167227919115"/>
          <c:w val="0.41093719632591325"/>
          <c:h val="6.1832682229874321E-2"/>
        </c:manualLayout>
      </c:layout>
      <c:overlay val="0"/>
      <c:spPr>
        <a:ln>
          <a:noFill/>
        </a:ln>
      </c:spPr>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007850650970128E-2"/>
          <c:y val="3.1250013992176022E-2"/>
          <c:w val="0.96767732087949831"/>
          <c:h val="0.82124015748031487"/>
        </c:manualLayout>
      </c:layout>
      <c:lineChart>
        <c:grouping val="standard"/>
        <c:varyColors val="0"/>
        <c:ser>
          <c:idx val="0"/>
          <c:order val="0"/>
          <c:tx>
            <c:strRef>
              <c:f>Feuil1!$A$2</c:f>
              <c:strCache>
                <c:ptCount val="1"/>
                <c:pt idx="0">
                  <c:v>Parc Total</c:v>
                </c:pt>
              </c:strCache>
            </c:strRef>
          </c:tx>
          <c:spPr>
            <a:ln w="38100">
              <a:solidFill>
                <a:schemeClr val="tx1">
                  <a:lumMod val="50000"/>
                  <a:lumOff val="50000"/>
                </a:schemeClr>
              </a:solidFill>
            </a:ln>
          </c:spPr>
          <c:marker>
            <c:symbol val="circle"/>
            <c:size val="5"/>
            <c:spPr>
              <a:solidFill>
                <a:schemeClr val="tx1">
                  <a:lumMod val="50000"/>
                  <a:lumOff val="50000"/>
                </a:schemeClr>
              </a:solidFill>
              <a:ln>
                <a:solidFill>
                  <a:schemeClr val="tx1">
                    <a:lumMod val="50000"/>
                    <a:lumOff val="50000"/>
                  </a:schemeClr>
                </a:solidFill>
              </a:ln>
            </c:spPr>
          </c:marker>
          <c:dLbls>
            <c:dLbl>
              <c:idx val="14"/>
              <c:layout>
                <c:manualLayout>
                  <c:x val="-2.2351752184808719E-2"/>
                  <c:y val="-3.6961732182139176E-2"/>
                </c:manualLayout>
              </c:layout>
              <c:showLegendKey val="0"/>
              <c:showVal val="1"/>
              <c:showCatName val="0"/>
              <c:showSerName val="0"/>
              <c:showPercent val="0"/>
              <c:showBubbleSize val="0"/>
            </c:dLbl>
            <c:dLbl>
              <c:idx val="15"/>
              <c:layout>
                <c:manualLayout>
                  <c:x val="-2.664061757508232E-2"/>
                  <c:y val="-4.9670881632459342E-2"/>
                </c:manualLayout>
              </c:layout>
              <c:dLblPos val="r"/>
              <c:showLegendKey val="0"/>
              <c:showVal val="1"/>
              <c:showCatName val="0"/>
              <c:showSerName val="0"/>
              <c:showPercent val="0"/>
              <c:showBubbleSize val="0"/>
            </c:dLbl>
            <c:dLbl>
              <c:idx val="16"/>
              <c:layout>
                <c:manualLayout>
                  <c:x val="-2.7302059653399796E-2"/>
                  <c:y val="-3.4609031736941714E-2"/>
                </c:manualLayout>
              </c:layout>
              <c:dLblPos val="r"/>
              <c:showLegendKey val="0"/>
              <c:showVal val="1"/>
              <c:showCatName val="0"/>
              <c:showSerName val="0"/>
              <c:showPercent val="0"/>
              <c:showBubbleSize val="0"/>
            </c:dLbl>
            <c:dLbl>
              <c:idx val="17"/>
              <c:layout>
                <c:manualLayout>
                  <c:x val="0"/>
                  <c:y val="-1.754977072980056E-2"/>
                </c:manualLayout>
              </c:layout>
              <c:dLblPos val="r"/>
              <c:showLegendKey val="0"/>
              <c:showVal val="1"/>
              <c:showCatName val="0"/>
              <c:showSerName val="0"/>
              <c:showPercent val="0"/>
              <c:showBubbleSize val="0"/>
            </c:dLbl>
            <c:txPr>
              <a:bodyPr/>
              <a:lstStyle/>
              <a:p>
                <a:pPr>
                  <a:defRPr sz="900" b="1">
                    <a:solidFill>
                      <a:schemeClr val="bg1">
                        <a:lumMod val="50000"/>
                      </a:schemeClr>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Feuil1!$B$1:$S$1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Feuil1!$B$2:$S$2</c:f>
              <c:numCache>
                <c:formatCode>#,##0</c:formatCode>
                <c:ptCount val="18"/>
                <c:pt idx="0">
                  <c:v>93140</c:v>
                </c:pt>
                <c:pt idx="1">
                  <c:v>94870</c:v>
                </c:pt>
                <c:pt idx="2">
                  <c:v>96010</c:v>
                </c:pt>
                <c:pt idx="3">
                  <c:v>96680</c:v>
                </c:pt>
                <c:pt idx="4">
                  <c:v>99530</c:v>
                </c:pt>
                <c:pt idx="5">
                  <c:v>99460</c:v>
                </c:pt>
                <c:pt idx="6">
                  <c:v>105200</c:v>
                </c:pt>
                <c:pt idx="7">
                  <c:v>107050</c:v>
                </c:pt>
                <c:pt idx="8">
                  <c:v>106930</c:v>
                </c:pt>
                <c:pt idx="9">
                  <c:v>102770</c:v>
                </c:pt>
                <c:pt idx="10">
                  <c:v>103470</c:v>
                </c:pt>
                <c:pt idx="11">
                  <c:v>101170</c:v>
                </c:pt>
                <c:pt idx="12">
                  <c:v>102130</c:v>
                </c:pt>
                <c:pt idx="13">
                  <c:v>103890</c:v>
                </c:pt>
                <c:pt idx="14">
                  <c:v>104180</c:v>
                </c:pt>
                <c:pt idx="15">
                  <c:v>105590</c:v>
                </c:pt>
                <c:pt idx="16">
                  <c:v>106790</c:v>
                </c:pt>
                <c:pt idx="17">
                  <c:v>105810</c:v>
                </c:pt>
              </c:numCache>
            </c:numRef>
          </c:val>
          <c:smooth val="0"/>
        </c:ser>
        <c:ser>
          <c:idx val="1"/>
          <c:order val="1"/>
          <c:tx>
            <c:strRef>
              <c:f>Feuil1!$A$3</c:f>
              <c:strCache>
                <c:ptCount val="1"/>
                <c:pt idx="0">
                  <c:v>Parc des voitures Diesel</c:v>
                </c:pt>
              </c:strCache>
            </c:strRef>
          </c:tx>
          <c:spPr>
            <a:ln w="38100">
              <a:solidFill>
                <a:schemeClr val="accent2"/>
              </a:solidFill>
            </a:ln>
          </c:spPr>
          <c:marker>
            <c:symbol val="circle"/>
            <c:size val="5"/>
            <c:spPr>
              <a:solidFill>
                <a:schemeClr val="accent2"/>
              </a:solidFill>
              <a:ln>
                <a:solidFill>
                  <a:schemeClr val="accent2"/>
                </a:solidFill>
              </a:ln>
            </c:spPr>
          </c:marker>
          <c:dLbls>
            <c:dLbl>
              <c:idx val="5"/>
              <c:layout>
                <c:manualLayout>
                  <c:x val="-3.6420207971717737E-2"/>
                  <c:y val="-5.535730196817306E-2"/>
                </c:manualLayout>
              </c:layout>
              <c:dLblPos val="r"/>
              <c:showLegendKey val="0"/>
              <c:showVal val="1"/>
              <c:showCatName val="0"/>
              <c:showSerName val="0"/>
              <c:showPercent val="0"/>
              <c:showBubbleSize val="0"/>
            </c:dLbl>
            <c:dLbl>
              <c:idx val="9"/>
              <c:layout>
                <c:manualLayout>
                  <c:x val="-3.2475781115575017E-2"/>
                  <c:y val="-3.5454830793175039E-2"/>
                </c:manualLayout>
              </c:layout>
              <c:dLblPos val="r"/>
              <c:showLegendKey val="0"/>
              <c:showVal val="1"/>
              <c:showCatName val="0"/>
              <c:showSerName val="0"/>
              <c:showPercent val="0"/>
              <c:showBubbleSize val="0"/>
            </c:dLbl>
            <c:dLbl>
              <c:idx val="14"/>
              <c:layout>
                <c:manualLayout>
                  <c:x val="-1.9722134280713479E-2"/>
                  <c:y val="-5.4021217064096703E-2"/>
                </c:manualLayout>
              </c:layout>
              <c:showLegendKey val="0"/>
              <c:showVal val="1"/>
              <c:showCatName val="0"/>
              <c:showSerName val="0"/>
              <c:showPercent val="0"/>
              <c:showBubbleSize val="0"/>
            </c:dLbl>
            <c:dLbl>
              <c:idx val="15"/>
              <c:layout>
                <c:manualLayout>
                  <c:x val="-3.1899853383272607E-2"/>
                  <c:y val="-3.0485929243916538E-2"/>
                </c:manualLayout>
              </c:layout>
              <c:dLblPos val="r"/>
              <c:showLegendKey val="0"/>
              <c:showVal val="1"/>
              <c:showCatName val="0"/>
              <c:showSerName val="0"/>
              <c:showPercent val="0"/>
              <c:showBubbleSize val="0"/>
            </c:dLbl>
            <c:txPr>
              <a:bodyPr/>
              <a:lstStyle/>
              <a:p>
                <a:pPr>
                  <a:defRPr sz="900" b="1">
                    <a:solidFill>
                      <a:schemeClr val="accent2"/>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strRef>
              <c:f>Feuil1!$B$1:$S$1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Feuil1!$B$3:$S$3</c:f>
              <c:numCache>
                <c:formatCode>#,##0</c:formatCode>
                <c:ptCount val="18"/>
                <c:pt idx="0">
                  <c:v>110830</c:v>
                </c:pt>
                <c:pt idx="1">
                  <c:v>110690</c:v>
                </c:pt>
                <c:pt idx="2">
                  <c:v>109940</c:v>
                </c:pt>
                <c:pt idx="3">
                  <c:v>108990</c:v>
                </c:pt>
                <c:pt idx="4">
                  <c:v>109990</c:v>
                </c:pt>
                <c:pt idx="5">
                  <c:v>108790</c:v>
                </c:pt>
                <c:pt idx="6">
                  <c:v>115590</c:v>
                </c:pt>
                <c:pt idx="7">
                  <c:v>115960</c:v>
                </c:pt>
                <c:pt idx="8">
                  <c:v>115210</c:v>
                </c:pt>
                <c:pt idx="9">
                  <c:v>109900</c:v>
                </c:pt>
                <c:pt idx="10">
                  <c:v>112290</c:v>
                </c:pt>
                <c:pt idx="11">
                  <c:v>109620</c:v>
                </c:pt>
                <c:pt idx="12">
                  <c:v>110760</c:v>
                </c:pt>
                <c:pt idx="13">
                  <c:v>114040</c:v>
                </c:pt>
                <c:pt idx="14">
                  <c:v>115680</c:v>
                </c:pt>
                <c:pt idx="15">
                  <c:v>118840</c:v>
                </c:pt>
                <c:pt idx="16">
                  <c:v>123090</c:v>
                </c:pt>
                <c:pt idx="17">
                  <c:v>125730</c:v>
                </c:pt>
              </c:numCache>
            </c:numRef>
          </c:val>
          <c:smooth val="0"/>
        </c:ser>
        <c:ser>
          <c:idx val="2"/>
          <c:order val="2"/>
          <c:tx>
            <c:strRef>
              <c:f>Feuil1!$A$4</c:f>
              <c:strCache>
                <c:ptCount val="1"/>
                <c:pt idx="0">
                  <c:v>Parc des voitures Essence</c:v>
                </c:pt>
              </c:strCache>
            </c:strRef>
          </c:tx>
          <c:spPr>
            <a:ln>
              <a:solidFill>
                <a:schemeClr val="accent5"/>
              </a:solidFill>
            </a:ln>
          </c:spPr>
          <c:marker>
            <c:symbol val="circle"/>
            <c:size val="5"/>
            <c:spPr>
              <a:solidFill>
                <a:schemeClr val="accent5"/>
              </a:solidFill>
              <a:ln>
                <a:solidFill>
                  <a:schemeClr val="accent5"/>
                </a:solidFill>
              </a:ln>
            </c:spPr>
          </c:marker>
          <c:dLbls>
            <c:dLbl>
              <c:idx val="16"/>
              <c:layout>
                <c:manualLayout>
                  <c:x val="-3.0585769129072619E-2"/>
                  <c:y val="3.4609031736941714E-2"/>
                </c:manualLayout>
              </c:layout>
              <c:dLblPos val="r"/>
              <c:showLegendKey val="0"/>
              <c:showVal val="1"/>
              <c:showCatName val="0"/>
              <c:showSerName val="0"/>
              <c:showPercent val="0"/>
              <c:showBubbleSize val="0"/>
            </c:dLbl>
            <c:txPr>
              <a:bodyPr/>
              <a:lstStyle/>
              <a:p>
                <a:pPr>
                  <a:defRPr sz="900" b="1">
                    <a:solidFill>
                      <a:schemeClr val="accent5"/>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Feuil1!$B$1:$S$1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Feuil1!$B$4:$S$4</c:f>
              <c:numCache>
                <c:formatCode>#,##0</c:formatCode>
                <c:ptCount val="18"/>
                <c:pt idx="0">
                  <c:v>82620</c:v>
                </c:pt>
                <c:pt idx="1">
                  <c:v>84520</c:v>
                </c:pt>
                <c:pt idx="2">
                  <c:v>85930</c:v>
                </c:pt>
                <c:pt idx="3">
                  <c:v>86020</c:v>
                </c:pt>
                <c:pt idx="4">
                  <c:v>90340</c:v>
                </c:pt>
                <c:pt idx="5">
                  <c:v>90470</c:v>
                </c:pt>
                <c:pt idx="6">
                  <c:v>93740</c:v>
                </c:pt>
                <c:pt idx="7">
                  <c:v>97290</c:v>
                </c:pt>
                <c:pt idx="8">
                  <c:v>96330</c:v>
                </c:pt>
                <c:pt idx="9">
                  <c:v>92770</c:v>
                </c:pt>
                <c:pt idx="10">
                  <c:v>90860</c:v>
                </c:pt>
                <c:pt idx="11">
                  <c:v>88990</c:v>
                </c:pt>
                <c:pt idx="12">
                  <c:v>88980</c:v>
                </c:pt>
                <c:pt idx="13">
                  <c:v>88390</c:v>
                </c:pt>
                <c:pt idx="14">
                  <c:v>86710</c:v>
                </c:pt>
                <c:pt idx="15">
                  <c:v>84650</c:v>
                </c:pt>
                <c:pt idx="16">
                  <c:v>82520</c:v>
                </c:pt>
                <c:pt idx="17">
                  <c:v>77880</c:v>
                </c:pt>
              </c:numCache>
            </c:numRef>
          </c:val>
          <c:smooth val="0"/>
        </c:ser>
        <c:dLbls>
          <c:showLegendKey val="0"/>
          <c:showVal val="0"/>
          <c:showCatName val="0"/>
          <c:showSerName val="0"/>
          <c:showPercent val="0"/>
          <c:showBubbleSize val="0"/>
        </c:dLbls>
        <c:marker val="1"/>
        <c:smooth val="0"/>
        <c:axId val="300869120"/>
        <c:axId val="300930944"/>
      </c:lineChart>
      <c:catAx>
        <c:axId val="300869120"/>
        <c:scaling>
          <c:orientation val="minMax"/>
        </c:scaling>
        <c:delete val="0"/>
        <c:axPos val="b"/>
        <c:majorTickMark val="none"/>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300930944"/>
        <c:crosses val="autoZero"/>
        <c:auto val="1"/>
        <c:lblAlgn val="ctr"/>
        <c:lblOffset val="100"/>
        <c:noMultiLvlLbl val="0"/>
      </c:catAx>
      <c:valAx>
        <c:axId val="300930944"/>
        <c:scaling>
          <c:orientation val="minMax"/>
          <c:max val="126000"/>
          <c:min val="70000"/>
        </c:scaling>
        <c:delete val="1"/>
        <c:axPos val="l"/>
        <c:majorGridlines>
          <c:spPr>
            <a:ln>
              <a:noFill/>
            </a:ln>
          </c:spPr>
        </c:majorGridlines>
        <c:numFmt formatCode="#,##0" sourceLinked="1"/>
        <c:majorTickMark val="out"/>
        <c:minorTickMark val="none"/>
        <c:tickLblPos val="nextTo"/>
        <c:crossAx val="300869120"/>
        <c:crosses val="autoZero"/>
        <c:crossBetween val="between"/>
        <c:majorUnit val="5000"/>
        <c:minorUnit val="1000"/>
      </c:valAx>
    </c:plotArea>
    <c:legend>
      <c:legendPos val="b"/>
      <c:layout/>
      <c:overlay val="0"/>
      <c:txPr>
        <a:bodyPr/>
        <a:lstStyle/>
        <a:p>
          <a:pPr>
            <a:defRPr sz="10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Plus de 10 ans</c:v>
                </c:pt>
              </c:strCache>
            </c:strRef>
          </c:tx>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Feuil1!$B$2:$B$19</c:f>
              <c:numCache>
                <c:formatCode>General</c:formatCode>
                <c:ptCount val="18"/>
                <c:pt idx="0">
                  <c:v>23</c:v>
                </c:pt>
                <c:pt idx="1">
                  <c:v>24</c:v>
                </c:pt>
                <c:pt idx="2">
                  <c:v>24</c:v>
                </c:pt>
                <c:pt idx="3">
                  <c:v>25</c:v>
                </c:pt>
                <c:pt idx="4">
                  <c:v>25</c:v>
                </c:pt>
                <c:pt idx="5">
                  <c:v>26</c:v>
                </c:pt>
                <c:pt idx="6">
                  <c:v>27</c:v>
                </c:pt>
                <c:pt idx="7">
                  <c:v>28</c:v>
                </c:pt>
                <c:pt idx="8">
                  <c:v>28</c:v>
                </c:pt>
                <c:pt idx="9">
                  <c:v>27</c:v>
                </c:pt>
                <c:pt idx="10">
                  <c:v>27</c:v>
                </c:pt>
                <c:pt idx="11">
                  <c:v>29</c:v>
                </c:pt>
                <c:pt idx="12">
                  <c:v>29</c:v>
                </c:pt>
                <c:pt idx="13">
                  <c:v>31</c:v>
                </c:pt>
                <c:pt idx="14">
                  <c:v>31</c:v>
                </c:pt>
                <c:pt idx="15">
                  <c:v>31</c:v>
                </c:pt>
                <c:pt idx="16">
                  <c:v>33</c:v>
                </c:pt>
                <c:pt idx="17">
                  <c:v>33</c:v>
                </c:pt>
              </c:numCache>
            </c:numRef>
          </c:val>
        </c:ser>
        <c:ser>
          <c:idx val="1"/>
          <c:order val="1"/>
          <c:tx>
            <c:strRef>
              <c:f>Feuil1!$C$1</c:f>
              <c:strCache>
                <c:ptCount val="1"/>
                <c:pt idx="0">
                  <c:v>5 à 10 ans</c:v>
                </c:pt>
              </c:strCache>
            </c:strRef>
          </c:tx>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Feuil1!$C$2:$C$19</c:f>
              <c:numCache>
                <c:formatCode>General</c:formatCode>
                <c:ptCount val="18"/>
                <c:pt idx="0">
                  <c:v>37</c:v>
                </c:pt>
                <c:pt idx="1">
                  <c:v>36</c:v>
                </c:pt>
                <c:pt idx="2">
                  <c:v>35</c:v>
                </c:pt>
                <c:pt idx="3">
                  <c:v>35</c:v>
                </c:pt>
                <c:pt idx="4">
                  <c:v>36</c:v>
                </c:pt>
                <c:pt idx="5">
                  <c:v>37</c:v>
                </c:pt>
                <c:pt idx="6">
                  <c:v>37</c:v>
                </c:pt>
                <c:pt idx="7">
                  <c:v>38</c:v>
                </c:pt>
                <c:pt idx="8">
                  <c:v>37</c:v>
                </c:pt>
                <c:pt idx="9">
                  <c:v>36</c:v>
                </c:pt>
                <c:pt idx="10">
                  <c:v>37</c:v>
                </c:pt>
                <c:pt idx="11">
                  <c:v>34</c:v>
                </c:pt>
                <c:pt idx="12">
                  <c:v>35</c:v>
                </c:pt>
                <c:pt idx="13">
                  <c:v>33</c:v>
                </c:pt>
                <c:pt idx="14">
                  <c:v>35</c:v>
                </c:pt>
                <c:pt idx="15">
                  <c:v>36</c:v>
                </c:pt>
                <c:pt idx="16">
                  <c:v>35</c:v>
                </c:pt>
                <c:pt idx="17">
                  <c:v>35</c:v>
                </c:pt>
              </c:numCache>
            </c:numRef>
          </c:val>
        </c:ser>
        <c:dLbls>
          <c:showLegendKey val="0"/>
          <c:showVal val="0"/>
          <c:showCatName val="0"/>
          <c:showSerName val="0"/>
          <c:showPercent val="0"/>
          <c:showBubbleSize val="0"/>
        </c:dLbls>
        <c:gapWidth val="54"/>
        <c:overlap val="100"/>
        <c:axId val="267292672"/>
        <c:axId val="267294208"/>
      </c:barChart>
      <c:catAx>
        <c:axId val="267292672"/>
        <c:scaling>
          <c:orientation val="minMax"/>
        </c:scaling>
        <c:delete val="0"/>
        <c:axPos val="b"/>
        <c:numFmt formatCode="General" sourceLinked="1"/>
        <c:majorTickMark val="none"/>
        <c:minorTickMark val="none"/>
        <c:tickLblPos val="nextTo"/>
        <c:spPr>
          <a:ln w="3175">
            <a:noFill/>
          </a:ln>
        </c:spPr>
        <c:txPr>
          <a:bodyPr/>
          <a:lstStyle/>
          <a:p>
            <a:pPr>
              <a:defRPr sz="1100">
                <a:solidFill>
                  <a:schemeClr val="tx1">
                    <a:lumMod val="50000"/>
                  </a:schemeClr>
                </a:solidFill>
                <a:latin typeface="Arial" panose="020B0604020202020204" pitchFamily="34" charset="0"/>
                <a:cs typeface="Arial" panose="020B0604020202020204" pitchFamily="34" charset="0"/>
              </a:defRPr>
            </a:pPr>
            <a:endParaRPr lang="en-US"/>
          </a:p>
        </c:txPr>
        <c:crossAx val="267294208"/>
        <c:crosses val="autoZero"/>
        <c:auto val="1"/>
        <c:lblAlgn val="ctr"/>
        <c:lblOffset val="100"/>
        <c:noMultiLvlLbl val="0"/>
      </c:catAx>
      <c:valAx>
        <c:axId val="267294208"/>
        <c:scaling>
          <c:orientation val="minMax"/>
        </c:scaling>
        <c:delete val="1"/>
        <c:axPos val="l"/>
        <c:numFmt formatCode="General" sourceLinked="1"/>
        <c:majorTickMark val="out"/>
        <c:minorTickMark val="none"/>
        <c:tickLblPos val="nextTo"/>
        <c:crossAx val="267292672"/>
        <c:crosses val="autoZero"/>
        <c:crossBetween val="between"/>
      </c:valAx>
    </c:plotArea>
    <c:legend>
      <c:legendPos val="r"/>
      <c:layout>
        <c:manualLayout>
          <c:xMode val="edge"/>
          <c:yMode val="edge"/>
          <c:x val="0.86800844678811684"/>
          <c:y val="0.45563285795955621"/>
          <c:w val="0.10709270234286423"/>
          <c:h val="0.12391090951796389"/>
        </c:manualLayout>
      </c:layout>
      <c:overlay val="0"/>
      <c:txPr>
        <a:bodyPr/>
        <a:lstStyle/>
        <a:p>
          <a:pPr>
            <a:defRPr sz="1050">
              <a:solidFill>
                <a:schemeClr val="tx1">
                  <a:lumMod val="50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Feuil1!$B$1</c:f>
              <c:strCache>
                <c:ptCount val="1"/>
                <c:pt idx="0">
                  <c:v>14 ans et plus</c:v>
                </c:pt>
              </c:strCache>
            </c:strRef>
          </c:tx>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Feuil1!$B$2:$B$11</c:f>
              <c:numCache>
                <c:formatCode>0</c:formatCode>
                <c:ptCount val="10"/>
                <c:pt idx="0">
                  <c:v>15</c:v>
                </c:pt>
                <c:pt idx="1">
                  <c:v>15</c:v>
                </c:pt>
                <c:pt idx="2">
                  <c:v>16</c:v>
                </c:pt>
                <c:pt idx="3">
                  <c:v>16.399999999999999</c:v>
                </c:pt>
                <c:pt idx="4">
                  <c:v>16.7</c:v>
                </c:pt>
                <c:pt idx="5">
                  <c:v>19</c:v>
                </c:pt>
                <c:pt idx="6">
                  <c:v>20</c:v>
                </c:pt>
                <c:pt idx="7">
                  <c:v>21</c:v>
                </c:pt>
                <c:pt idx="8">
                  <c:v>21</c:v>
                </c:pt>
                <c:pt idx="9">
                  <c:v>20</c:v>
                </c:pt>
              </c:numCache>
            </c:numRef>
          </c:val>
        </c:ser>
        <c:ser>
          <c:idx val="1"/>
          <c:order val="1"/>
          <c:tx>
            <c:strRef>
              <c:f>Feuil1!$C$1</c:f>
              <c:strCache>
                <c:ptCount val="1"/>
                <c:pt idx="0">
                  <c:v>10-13 ans</c:v>
                </c:pt>
              </c:strCache>
            </c:strRef>
          </c:tx>
          <c:spPr>
            <a:solidFill>
              <a:schemeClr val="accent1">
                <a:lumMod val="60000"/>
                <a:lumOff val="40000"/>
              </a:schemeClr>
            </a:solidFill>
          </c:spPr>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Feuil1!$C$2:$C$11</c:f>
              <c:numCache>
                <c:formatCode>0</c:formatCode>
                <c:ptCount val="10"/>
                <c:pt idx="0">
                  <c:v>18</c:v>
                </c:pt>
                <c:pt idx="1">
                  <c:v>16</c:v>
                </c:pt>
                <c:pt idx="2">
                  <c:v>17</c:v>
                </c:pt>
                <c:pt idx="3">
                  <c:v>17.600000000000001</c:v>
                </c:pt>
                <c:pt idx="4">
                  <c:v>17.399999999999999</c:v>
                </c:pt>
                <c:pt idx="5">
                  <c:v>17</c:v>
                </c:pt>
                <c:pt idx="6">
                  <c:v>16</c:v>
                </c:pt>
                <c:pt idx="7">
                  <c:v>16</c:v>
                </c:pt>
                <c:pt idx="8">
                  <c:v>16</c:v>
                </c:pt>
                <c:pt idx="9">
                  <c:v>18</c:v>
                </c:pt>
              </c:numCache>
            </c:numRef>
          </c:val>
        </c:ser>
        <c:ser>
          <c:idx val="2"/>
          <c:order val="2"/>
          <c:tx>
            <c:strRef>
              <c:f>Feuil1!$D$1</c:f>
              <c:strCache>
                <c:ptCount val="1"/>
                <c:pt idx="0">
                  <c:v>8-9 ans</c:v>
                </c:pt>
              </c:strCache>
            </c:strRef>
          </c:tx>
          <c:spPr>
            <a:solidFill>
              <a:schemeClr val="accent3">
                <a:lumMod val="60000"/>
                <a:lumOff val="40000"/>
              </a:schemeClr>
            </a:solidFill>
          </c:spPr>
          <c:invertIfNegative val="0"/>
          <c:dLbls>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Feuil1!$D$2:$D$11</c:f>
              <c:numCache>
                <c:formatCode>0</c:formatCode>
                <c:ptCount val="10"/>
                <c:pt idx="0">
                  <c:v>12</c:v>
                </c:pt>
                <c:pt idx="1">
                  <c:v>12</c:v>
                </c:pt>
                <c:pt idx="2">
                  <c:v>12</c:v>
                </c:pt>
                <c:pt idx="3">
                  <c:v>10.3</c:v>
                </c:pt>
                <c:pt idx="4">
                  <c:v>10.8</c:v>
                </c:pt>
                <c:pt idx="5">
                  <c:v>11</c:v>
                </c:pt>
                <c:pt idx="6">
                  <c:v>11</c:v>
                </c:pt>
                <c:pt idx="7">
                  <c:v>11</c:v>
                </c:pt>
                <c:pt idx="8">
                  <c:v>11</c:v>
                </c:pt>
                <c:pt idx="9">
                  <c:v>11</c:v>
                </c:pt>
              </c:numCache>
            </c:numRef>
          </c:val>
        </c:ser>
        <c:dLbls>
          <c:showLegendKey val="0"/>
          <c:showVal val="0"/>
          <c:showCatName val="0"/>
          <c:showSerName val="0"/>
          <c:showPercent val="0"/>
          <c:showBubbleSize val="0"/>
        </c:dLbls>
        <c:gapWidth val="82"/>
        <c:overlap val="100"/>
        <c:axId val="267616256"/>
        <c:axId val="267617792"/>
      </c:barChart>
      <c:catAx>
        <c:axId val="267616256"/>
        <c:scaling>
          <c:orientation val="minMax"/>
        </c:scaling>
        <c:delete val="0"/>
        <c:axPos val="b"/>
        <c:numFmt formatCode="General" sourceLinked="1"/>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67617792"/>
        <c:crosses val="autoZero"/>
        <c:auto val="1"/>
        <c:lblAlgn val="ctr"/>
        <c:lblOffset val="100"/>
        <c:noMultiLvlLbl val="0"/>
      </c:catAx>
      <c:valAx>
        <c:axId val="267617792"/>
        <c:scaling>
          <c:orientation val="minMax"/>
          <c:max val="70"/>
        </c:scaling>
        <c:delete val="1"/>
        <c:axPos val="l"/>
        <c:numFmt formatCode="0" sourceLinked="1"/>
        <c:majorTickMark val="out"/>
        <c:minorTickMark val="none"/>
        <c:tickLblPos val="nextTo"/>
        <c:crossAx val="267616256"/>
        <c:crosses val="autoZero"/>
        <c:crossBetween val="between"/>
      </c:valAx>
    </c:plotArea>
    <c:legend>
      <c:legendPos val="r"/>
      <c:layout/>
      <c:overlay val="0"/>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431810078805984"/>
          <c:y val="6.858570608910583E-3"/>
          <c:w val="0.62515890286332509"/>
          <c:h val="0.96875"/>
        </c:manualLayout>
      </c:layout>
      <c:barChart>
        <c:barDir val="col"/>
        <c:grouping val="stacked"/>
        <c:varyColors val="0"/>
        <c:ser>
          <c:idx val="0"/>
          <c:order val="0"/>
          <c:tx>
            <c:strRef>
              <c:f>Feuil1!$A$2</c:f>
              <c:strCache>
                <c:ptCount val="1"/>
                <c:pt idx="0">
                  <c:v>VN</c:v>
                </c:pt>
              </c:strCache>
            </c:strRef>
          </c:tx>
          <c:spPr>
            <a:solidFill>
              <a:schemeClr val="accent4">
                <a:lumMod val="20000"/>
                <a:lumOff val="80000"/>
              </a:schemeClr>
            </a:solidFill>
            <a:ln>
              <a:solidFill>
                <a:schemeClr val="bg1"/>
              </a:solidFill>
            </a:ln>
          </c:spPr>
          <c:invertIfNegative val="0"/>
          <c:dLbls>
            <c:dLbl>
              <c:idx val="0"/>
              <c:layout/>
              <c:spPr/>
              <c:txPr>
                <a:bodyPr/>
                <a:lstStyle/>
                <a:p>
                  <a:pPr>
                    <a:defRPr sz="1100" b="1">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100" b="1">
                    <a:solidFill>
                      <a:schemeClr val="tx1">
                        <a:lumMod val="65000"/>
                        <a:lumOff val="35000"/>
                      </a:schemeClr>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dLbls>
          <c:cat>
            <c:strRef>
              <c:f>Feuil1!$B$1</c:f>
              <c:strCache>
                <c:ptCount val="1"/>
                <c:pt idx="0">
                  <c:v>Voiture acquise en 2016</c:v>
                </c:pt>
              </c:strCache>
            </c:strRef>
          </c:cat>
          <c:val>
            <c:numRef>
              <c:f>Feuil1!$B$2</c:f>
              <c:numCache>
                <c:formatCode>0</c:formatCode>
                <c:ptCount val="1"/>
                <c:pt idx="0">
                  <c:v>37</c:v>
                </c:pt>
              </c:numCache>
            </c:numRef>
          </c:val>
        </c:ser>
        <c:ser>
          <c:idx val="1"/>
          <c:order val="1"/>
          <c:tx>
            <c:strRef>
              <c:f>Feuil1!$A$3</c:f>
              <c:strCache>
                <c:ptCount val="1"/>
                <c:pt idx="0">
                  <c:v>VO</c:v>
                </c:pt>
              </c:strCache>
            </c:strRef>
          </c:tx>
          <c:spPr>
            <a:solidFill>
              <a:schemeClr val="bg1">
                <a:lumMod val="50000"/>
              </a:schemeClr>
            </a:solidFill>
            <a:ln>
              <a:solidFill>
                <a:schemeClr val="bg1"/>
              </a:solidFill>
            </a:ln>
          </c:spPr>
          <c:invertIfNegative val="0"/>
          <c:dPt>
            <c:idx val="0"/>
            <c:invertIfNegative val="0"/>
            <c:bubble3D val="0"/>
            <c:spPr>
              <a:solidFill>
                <a:schemeClr val="bg1">
                  <a:lumMod val="85000"/>
                </a:schemeClr>
              </a:solidFill>
              <a:ln>
                <a:solidFill>
                  <a:schemeClr val="bg1"/>
                </a:solidFill>
              </a:ln>
            </c:spPr>
          </c:dPt>
          <c:dLbls>
            <c:txPr>
              <a:bodyPr/>
              <a:lstStyle/>
              <a:p>
                <a:pPr>
                  <a:defRPr sz="1000" b="1">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c:f>
              <c:strCache>
                <c:ptCount val="1"/>
                <c:pt idx="0">
                  <c:v>Voiture acquise en 2016</c:v>
                </c:pt>
              </c:strCache>
            </c:strRef>
          </c:cat>
          <c:val>
            <c:numRef>
              <c:f>Feuil1!$B$3</c:f>
              <c:numCache>
                <c:formatCode>0</c:formatCode>
                <c:ptCount val="1"/>
                <c:pt idx="0">
                  <c:v>63</c:v>
                </c:pt>
              </c:numCache>
            </c:numRef>
          </c:val>
        </c:ser>
        <c:dLbls>
          <c:showLegendKey val="0"/>
          <c:showVal val="0"/>
          <c:showCatName val="0"/>
          <c:showSerName val="0"/>
          <c:showPercent val="0"/>
          <c:showBubbleSize val="0"/>
        </c:dLbls>
        <c:gapWidth val="249"/>
        <c:overlap val="100"/>
        <c:axId val="270235904"/>
        <c:axId val="270239616"/>
      </c:barChart>
      <c:catAx>
        <c:axId val="270235904"/>
        <c:scaling>
          <c:orientation val="minMax"/>
        </c:scaling>
        <c:delete val="1"/>
        <c:axPos val="b"/>
        <c:majorTickMark val="out"/>
        <c:minorTickMark val="none"/>
        <c:tickLblPos val="nextTo"/>
        <c:crossAx val="270239616"/>
        <c:crosses val="autoZero"/>
        <c:auto val="1"/>
        <c:lblAlgn val="ctr"/>
        <c:lblOffset val="100"/>
        <c:noMultiLvlLbl val="0"/>
      </c:catAx>
      <c:valAx>
        <c:axId val="270239616"/>
        <c:scaling>
          <c:orientation val="minMax"/>
          <c:max val="100"/>
        </c:scaling>
        <c:delete val="1"/>
        <c:axPos val="l"/>
        <c:numFmt formatCode="0" sourceLinked="1"/>
        <c:majorTickMark val="out"/>
        <c:minorTickMark val="none"/>
        <c:tickLblPos val="nextTo"/>
        <c:crossAx val="270235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5772222222222219"/>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79.599999999999994</c:v>
                </c:pt>
                <c:pt idx="1">
                  <c:v>84.4</c:v>
                </c:pt>
                <c:pt idx="2">
                  <c:v>84.4</c:v>
                </c:pt>
                <c:pt idx="3">
                  <c:v>87.4</c:v>
                </c:pt>
                <c:pt idx="4">
                  <c:v>86.9</c:v>
                </c:pt>
                <c:pt idx="5">
                  <c:v>89</c:v>
                </c:pt>
                <c:pt idx="6">
                  <c:v>89</c:v>
                </c:pt>
                <c:pt idx="7">
                  <c:v>88</c:v>
                </c:pt>
                <c:pt idx="8">
                  <c:v>88</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25.1</c:v>
                </c:pt>
                <c:pt idx="1">
                  <c:v>28.4</c:v>
                </c:pt>
                <c:pt idx="2">
                  <c:v>32.4</c:v>
                </c:pt>
                <c:pt idx="3">
                  <c:v>35.700000000000003</c:v>
                </c:pt>
                <c:pt idx="4">
                  <c:v>33</c:v>
                </c:pt>
                <c:pt idx="5">
                  <c:v>34</c:v>
                </c:pt>
                <c:pt idx="6">
                  <c:v>34</c:v>
                </c:pt>
                <c:pt idx="7">
                  <c:v>35</c:v>
                </c:pt>
                <c:pt idx="8">
                  <c:v>36</c:v>
                </c:pt>
              </c:numCache>
            </c:numRef>
          </c:val>
        </c:ser>
        <c:dLbls>
          <c:showLegendKey val="0"/>
          <c:showVal val="0"/>
          <c:showCatName val="0"/>
          <c:showSerName val="0"/>
          <c:showPercent val="0"/>
          <c:showBubbleSize val="0"/>
        </c:dLbls>
        <c:gapWidth val="63"/>
        <c:overlap val="100"/>
        <c:axId val="175261184"/>
        <c:axId val="175262720"/>
      </c:barChart>
      <c:catAx>
        <c:axId val="175261184"/>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175262720"/>
        <c:crosses val="autoZero"/>
        <c:auto val="1"/>
        <c:lblAlgn val="ctr"/>
        <c:lblOffset val="100"/>
        <c:noMultiLvlLbl val="0"/>
      </c:catAx>
      <c:valAx>
        <c:axId val="175262720"/>
        <c:scaling>
          <c:orientation val="minMax"/>
        </c:scaling>
        <c:delete val="1"/>
        <c:axPos val="l"/>
        <c:numFmt formatCode="0" sourceLinked="1"/>
        <c:majorTickMark val="out"/>
        <c:minorTickMark val="none"/>
        <c:tickLblPos val="nextTo"/>
        <c:crossAx val="175261184"/>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Feuil1!$A$2</c:f>
              <c:strCache>
                <c:ptCount val="1"/>
                <c:pt idx="0">
                  <c:v>VN</c:v>
                </c:pt>
              </c:strCache>
            </c:strRef>
          </c:tx>
          <c:spPr>
            <a:solidFill>
              <a:schemeClr val="accent4"/>
            </a:solidFill>
            <a:ln>
              <a:solidFill>
                <a:schemeClr val="bg1"/>
              </a:solidFill>
            </a:ln>
          </c:spPr>
          <c:invertIfNegative val="0"/>
          <c:dLbls>
            <c:numFmt formatCode="#,##0" sourceLinked="0"/>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0"/>
                <c:pt idx="0">
                  <c:v>1991</c:v>
                </c:pt>
                <c:pt idx="1">
                  <c:v>1995</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Feuil1!$B$2:$AB$2</c:f>
              <c:numCache>
                <c:formatCode>0</c:formatCode>
                <c:ptCount val="20"/>
                <c:pt idx="0">
                  <c:v>49</c:v>
                </c:pt>
                <c:pt idx="1">
                  <c:v>45</c:v>
                </c:pt>
                <c:pt idx="2">
                  <c:v>44</c:v>
                </c:pt>
                <c:pt idx="3">
                  <c:v>43</c:v>
                </c:pt>
                <c:pt idx="4">
                  <c:v>42</c:v>
                </c:pt>
                <c:pt idx="5" formatCode="0.0">
                  <c:v>41</c:v>
                </c:pt>
                <c:pt idx="6" formatCode="0.0">
                  <c:v>40</c:v>
                </c:pt>
                <c:pt idx="7">
                  <c:v>40</c:v>
                </c:pt>
                <c:pt idx="8">
                  <c:v>39</c:v>
                </c:pt>
                <c:pt idx="9">
                  <c:v>38</c:v>
                </c:pt>
                <c:pt idx="10">
                  <c:v>38</c:v>
                </c:pt>
                <c:pt idx="11">
                  <c:v>40</c:v>
                </c:pt>
                <c:pt idx="12">
                  <c:v>41</c:v>
                </c:pt>
                <c:pt idx="13">
                  <c:v>42</c:v>
                </c:pt>
                <c:pt idx="14">
                  <c:v>42</c:v>
                </c:pt>
                <c:pt idx="15">
                  <c:v>41</c:v>
                </c:pt>
                <c:pt idx="16">
                  <c:v>42</c:v>
                </c:pt>
                <c:pt idx="17">
                  <c:v>42</c:v>
                </c:pt>
                <c:pt idx="18">
                  <c:v>41</c:v>
                </c:pt>
                <c:pt idx="19">
                  <c:v>41.3</c:v>
                </c:pt>
              </c:numCache>
            </c:numRef>
          </c:val>
        </c:ser>
        <c:ser>
          <c:idx val="1"/>
          <c:order val="1"/>
          <c:tx>
            <c:strRef>
              <c:f>Feuil1!$A$3</c:f>
              <c:strCache>
                <c:ptCount val="1"/>
                <c:pt idx="0">
                  <c:v>VO</c:v>
                </c:pt>
              </c:strCache>
            </c:strRef>
          </c:tx>
          <c:spPr>
            <a:solidFill>
              <a:schemeClr val="bg1">
                <a:lumMod val="50000"/>
              </a:schemeClr>
            </a:solidFill>
            <a:ln>
              <a:solidFill>
                <a:schemeClr val="bg1"/>
              </a:solidFill>
            </a:ln>
          </c:spPr>
          <c:invertIfNegative val="0"/>
          <c:dLbls>
            <c:numFmt formatCode="#,##0" sourceLinked="0"/>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Feuil1!$B$1:$AB$1</c:f>
              <c:strCache>
                <c:ptCount val="20"/>
                <c:pt idx="0">
                  <c:v>1991</c:v>
                </c:pt>
                <c:pt idx="1">
                  <c:v>1995</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strCache>
            </c:strRef>
          </c:cat>
          <c:val>
            <c:numRef>
              <c:f>Feuil1!$B$3:$AB$3</c:f>
              <c:numCache>
                <c:formatCode>0</c:formatCode>
                <c:ptCount val="20"/>
                <c:pt idx="0">
                  <c:v>51</c:v>
                </c:pt>
                <c:pt idx="1">
                  <c:v>55</c:v>
                </c:pt>
                <c:pt idx="2">
                  <c:v>56</c:v>
                </c:pt>
                <c:pt idx="3">
                  <c:v>57</c:v>
                </c:pt>
                <c:pt idx="4">
                  <c:v>58</c:v>
                </c:pt>
                <c:pt idx="5" formatCode="0.0">
                  <c:v>59</c:v>
                </c:pt>
                <c:pt idx="6" formatCode="0.0">
                  <c:v>60</c:v>
                </c:pt>
                <c:pt idx="7">
                  <c:v>60</c:v>
                </c:pt>
                <c:pt idx="8">
                  <c:v>61</c:v>
                </c:pt>
                <c:pt idx="9">
                  <c:v>62</c:v>
                </c:pt>
                <c:pt idx="10">
                  <c:v>62</c:v>
                </c:pt>
                <c:pt idx="11">
                  <c:v>60</c:v>
                </c:pt>
                <c:pt idx="12">
                  <c:v>59</c:v>
                </c:pt>
                <c:pt idx="13">
                  <c:v>58</c:v>
                </c:pt>
                <c:pt idx="14">
                  <c:v>58</c:v>
                </c:pt>
                <c:pt idx="15">
                  <c:v>59</c:v>
                </c:pt>
                <c:pt idx="16">
                  <c:v>58</c:v>
                </c:pt>
                <c:pt idx="17">
                  <c:v>58</c:v>
                </c:pt>
                <c:pt idx="18">
                  <c:v>59</c:v>
                </c:pt>
                <c:pt idx="19">
                  <c:v>58.7</c:v>
                </c:pt>
              </c:numCache>
            </c:numRef>
          </c:val>
        </c:ser>
        <c:dLbls>
          <c:showLegendKey val="0"/>
          <c:showVal val="0"/>
          <c:showCatName val="0"/>
          <c:showSerName val="0"/>
          <c:showPercent val="0"/>
          <c:showBubbleSize val="0"/>
        </c:dLbls>
        <c:gapWidth val="53"/>
        <c:overlap val="100"/>
        <c:axId val="300542592"/>
        <c:axId val="300552576"/>
      </c:barChart>
      <c:catAx>
        <c:axId val="300542592"/>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00552576"/>
        <c:crosses val="autoZero"/>
        <c:auto val="1"/>
        <c:lblAlgn val="ctr"/>
        <c:lblOffset val="100"/>
        <c:noMultiLvlLbl val="0"/>
      </c:catAx>
      <c:valAx>
        <c:axId val="300552576"/>
        <c:scaling>
          <c:orientation val="minMax"/>
          <c:max val="100"/>
        </c:scaling>
        <c:delete val="1"/>
        <c:axPos val="l"/>
        <c:numFmt formatCode="0" sourceLinked="1"/>
        <c:majorTickMark val="out"/>
        <c:minorTickMark val="none"/>
        <c:tickLblPos val="nextTo"/>
        <c:crossAx val="300542592"/>
        <c:crosses val="autoZero"/>
        <c:crossBetween val="between"/>
        <c:majorUnit val="10"/>
      </c:valAx>
      <c:spPr>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24352202467457"/>
          <c:y val="2.8426323222963096E-2"/>
          <c:w val="0.4730292304929708"/>
          <c:h val="0.87793162991084062"/>
        </c:manualLayout>
      </c:layout>
      <c:barChart>
        <c:barDir val="bar"/>
        <c:grouping val="clustered"/>
        <c:varyColors val="0"/>
        <c:ser>
          <c:idx val="0"/>
          <c:order val="0"/>
          <c:tx>
            <c:strRef>
              <c:f>Feuil1!$B$1</c:f>
              <c:strCache>
                <c:ptCount val="1"/>
                <c:pt idx="0">
                  <c:v>Voiture principale</c:v>
                </c:pt>
              </c:strCache>
            </c:strRef>
          </c:tx>
          <c:spPr>
            <a:solidFill>
              <a:schemeClr val="accent6"/>
            </a:solidFill>
          </c:spPr>
          <c:invertIfNegative val="0"/>
          <c:dLbls>
            <c:txPr>
              <a:bodyPr/>
              <a:lstStyle/>
              <a:p>
                <a:pPr>
                  <a:defRPr sz="105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Feuil1!$A$2:$A$13</c:f>
              <c:strCache>
                <c:ptCount val="12"/>
                <c:pt idx="0">
                  <c:v>Système de climatisation</c:v>
                </c:pt>
                <c:pt idx="1">
                  <c:v>Limiteur/régulateur de vitesse</c:v>
                </c:pt>
                <c:pt idx="2">
                  <c:v>Système de freinage d'urgence</c:v>
                </c:pt>
                <c:pt idx="3">
                  <c:v>Connexion bluethooth smarphone</c:v>
                </c:pt>
                <c:pt idx="4">
                  <c:v>Radar de recul</c:v>
                </c:pt>
                <c:pt idx="5">
                  <c:v>Correcteur électronique de trajectoire (ESP)</c:v>
                </c:pt>
                <c:pt idx="6">
                  <c:v>Airbag passager arrière</c:v>
                </c:pt>
                <c:pt idx="7">
                  <c:v>Système de navigation intégré</c:v>
                </c:pt>
                <c:pt idx="8">
                  <c:v>Stop&amp;Start</c:v>
                </c:pt>
                <c:pt idx="9">
                  <c:v>Caméra de recul</c:v>
                </c:pt>
                <c:pt idx="10">
                  <c:v>Automatique</c:v>
                </c:pt>
                <c:pt idx="11">
                  <c:v>E-call</c:v>
                </c:pt>
              </c:strCache>
            </c:strRef>
          </c:cat>
          <c:val>
            <c:numRef>
              <c:f>Feuil1!$B$2:$B$13</c:f>
              <c:numCache>
                <c:formatCode>0%</c:formatCode>
                <c:ptCount val="12"/>
                <c:pt idx="0">
                  <c:v>0.92200000000000004</c:v>
                </c:pt>
                <c:pt idx="1">
                  <c:v>0.751</c:v>
                </c:pt>
                <c:pt idx="2">
                  <c:v>0.47399999999999998</c:v>
                </c:pt>
                <c:pt idx="3">
                  <c:v>0.53700000000000003</c:v>
                </c:pt>
                <c:pt idx="4">
                  <c:v>0.54900000000000004</c:v>
                </c:pt>
                <c:pt idx="5">
                  <c:v>0.45900000000000002</c:v>
                </c:pt>
                <c:pt idx="6">
                  <c:v>0.39</c:v>
                </c:pt>
                <c:pt idx="7">
                  <c:v>0.41</c:v>
                </c:pt>
                <c:pt idx="8">
                  <c:v>0.33600000000000002</c:v>
                </c:pt>
                <c:pt idx="9">
                  <c:v>0.18</c:v>
                </c:pt>
                <c:pt idx="10">
                  <c:v>0.14199999999999999</c:v>
                </c:pt>
                <c:pt idx="11">
                  <c:v>6.3E-2</c:v>
                </c:pt>
              </c:numCache>
            </c:numRef>
          </c:val>
        </c:ser>
        <c:ser>
          <c:idx val="1"/>
          <c:order val="1"/>
          <c:tx>
            <c:strRef>
              <c:f>Feuil1!$C$1</c:f>
              <c:strCache>
                <c:ptCount val="1"/>
                <c:pt idx="0">
                  <c:v>Voiture secondaire</c:v>
                </c:pt>
              </c:strCache>
            </c:strRef>
          </c:tx>
          <c:spPr>
            <a:solidFill>
              <a:schemeClr val="bg1">
                <a:lumMod val="65000"/>
              </a:schemeClr>
            </a:solidFill>
          </c:spPr>
          <c:invertIfNegative val="0"/>
          <c:dLbls>
            <c:txPr>
              <a:bodyPr/>
              <a:lstStyle/>
              <a:p>
                <a:pPr>
                  <a:defRPr sz="90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Feuil1!$A$2:$A$13</c:f>
              <c:strCache>
                <c:ptCount val="12"/>
                <c:pt idx="0">
                  <c:v>Système de climatisation</c:v>
                </c:pt>
                <c:pt idx="1">
                  <c:v>Limiteur/régulateur de vitesse</c:v>
                </c:pt>
                <c:pt idx="2">
                  <c:v>Système de freinage d'urgence</c:v>
                </c:pt>
                <c:pt idx="3">
                  <c:v>Connexion bluethooth smarphone</c:v>
                </c:pt>
                <c:pt idx="4">
                  <c:v>Radar de recul</c:v>
                </c:pt>
                <c:pt idx="5">
                  <c:v>Correcteur électronique de trajectoire (ESP)</c:v>
                </c:pt>
                <c:pt idx="6">
                  <c:v>Airbag passager arrière</c:v>
                </c:pt>
                <c:pt idx="7">
                  <c:v>Système de navigation intégré</c:v>
                </c:pt>
                <c:pt idx="8">
                  <c:v>Stop&amp;Start</c:v>
                </c:pt>
                <c:pt idx="9">
                  <c:v>Caméra de recul</c:v>
                </c:pt>
                <c:pt idx="10">
                  <c:v>Automatique</c:v>
                </c:pt>
                <c:pt idx="11">
                  <c:v>E-call</c:v>
                </c:pt>
              </c:strCache>
            </c:strRef>
          </c:cat>
          <c:val>
            <c:numRef>
              <c:f>Feuil1!$C$2:$C$13</c:f>
              <c:numCache>
                <c:formatCode>0%</c:formatCode>
                <c:ptCount val="12"/>
                <c:pt idx="0">
                  <c:v>0.67</c:v>
                </c:pt>
                <c:pt idx="1">
                  <c:v>0.35599999999999998</c:v>
                </c:pt>
                <c:pt idx="2">
                  <c:v>0.26</c:v>
                </c:pt>
                <c:pt idx="3">
                  <c:v>0.24</c:v>
                </c:pt>
                <c:pt idx="4">
                  <c:v>0.20599999999999999</c:v>
                </c:pt>
                <c:pt idx="5">
                  <c:v>0.22600000000000001</c:v>
                </c:pt>
                <c:pt idx="6">
                  <c:v>0.17299999999999999</c:v>
                </c:pt>
                <c:pt idx="7">
                  <c:v>0.13900000000000001</c:v>
                </c:pt>
                <c:pt idx="8">
                  <c:v>0.11700000000000001</c:v>
                </c:pt>
                <c:pt idx="9">
                  <c:v>6.0999999999999999E-2</c:v>
                </c:pt>
                <c:pt idx="10">
                  <c:v>6.8000000000000005E-2</c:v>
                </c:pt>
                <c:pt idx="11">
                  <c:v>1.7000000000000001E-2</c:v>
                </c:pt>
              </c:numCache>
            </c:numRef>
          </c:val>
        </c:ser>
        <c:dLbls>
          <c:dLblPos val="outEnd"/>
          <c:showLegendKey val="0"/>
          <c:showVal val="1"/>
          <c:showCatName val="0"/>
          <c:showSerName val="0"/>
          <c:showPercent val="0"/>
          <c:showBubbleSize val="0"/>
        </c:dLbls>
        <c:gapWidth val="40"/>
        <c:axId val="300618112"/>
        <c:axId val="300619648"/>
      </c:barChart>
      <c:catAx>
        <c:axId val="300618112"/>
        <c:scaling>
          <c:orientation val="maxMin"/>
        </c:scaling>
        <c:delete val="0"/>
        <c:axPos val="l"/>
        <c:majorTickMark val="out"/>
        <c:minorTickMark val="none"/>
        <c:tickLblPos val="nextTo"/>
        <c:spPr>
          <a:ln>
            <a:noFill/>
          </a:ln>
        </c:spPr>
        <c:txPr>
          <a:bodyPr/>
          <a:lstStyle/>
          <a:p>
            <a:pPr>
              <a:defRPr sz="1100" b="0">
                <a:solidFill>
                  <a:schemeClr val="tx1">
                    <a:lumMod val="75000"/>
                  </a:schemeClr>
                </a:solidFill>
                <a:latin typeface="Arial" panose="020B0604020202020204" pitchFamily="34" charset="0"/>
                <a:cs typeface="Arial" panose="020B0604020202020204" pitchFamily="34" charset="0"/>
              </a:defRPr>
            </a:pPr>
            <a:endParaRPr lang="en-US"/>
          </a:p>
        </c:txPr>
        <c:crossAx val="300619648"/>
        <c:crosses val="autoZero"/>
        <c:auto val="1"/>
        <c:lblAlgn val="ctr"/>
        <c:lblOffset val="100"/>
        <c:noMultiLvlLbl val="0"/>
      </c:catAx>
      <c:valAx>
        <c:axId val="300619648"/>
        <c:scaling>
          <c:orientation val="minMax"/>
          <c:max val="1"/>
          <c:min val="0"/>
        </c:scaling>
        <c:delete val="1"/>
        <c:axPos val="t"/>
        <c:numFmt formatCode="0%" sourceLinked="1"/>
        <c:majorTickMark val="out"/>
        <c:minorTickMark val="none"/>
        <c:tickLblPos val="nextTo"/>
        <c:crossAx val="300618112"/>
        <c:crosses val="autoZero"/>
        <c:crossBetween val="between"/>
      </c:valAx>
    </c:plotArea>
    <c:legend>
      <c:legendPos val="b"/>
      <c:layout>
        <c:manualLayout>
          <c:xMode val="edge"/>
          <c:yMode val="edge"/>
          <c:x val="6.1315966954107314E-2"/>
          <c:y val="0.94253688803562763"/>
          <c:w val="0.93436453851964885"/>
          <c:h val="5.7463090036970497E-2"/>
        </c:manualLayout>
      </c:layout>
      <c:overlay val="0"/>
      <c:txPr>
        <a:bodyPr/>
        <a:lstStyle/>
        <a:p>
          <a:pPr>
            <a:defRPr sz="1100" b="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u="none">
                <a:solidFill>
                  <a:schemeClr val="tx1">
                    <a:lumMod val="75000"/>
                  </a:schemeClr>
                </a:solidFill>
                <a:latin typeface="Arial" panose="020B0604020202020204" pitchFamily="34" charset="0"/>
                <a:cs typeface="Arial" panose="020B0604020202020204" pitchFamily="34" charset="0"/>
              </a:defRPr>
            </a:pPr>
            <a:r>
              <a:rPr lang="en-US" sz="1200" b="1" u="none" dirty="0" smtClean="0">
                <a:solidFill>
                  <a:schemeClr val="tx1">
                    <a:lumMod val="75000"/>
                  </a:schemeClr>
                </a:solidFill>
                <a:latin typeface="Arial" panose="020B0604020202020204" pitchFamily="34" charset="0"/>
                <a:cs typeface="Arial" panose="020B0604020202020204" pitchFamily="34" charset="0"/>
              </a:rPr>
              <a:t>Evolution des</a:t>
            </a:r>
            <a:r>
              <a:rPr lang="en-US" sz="1200" b="1" u="none" baseline="0" dirty="0" smtClean="0">
                <a:solidFill>
                  <a:schemeClr val="tx1">
                    <a:lumMod val="75000"/>
                  </a:schemeClr>
                </a:solidFill>
                <a:latin typeface="Arial" panose="020B0604020202020204" pitchFamily="34" charset="0"/>
                <a:cs typeface="Arial" panose="020B0604020202020204" pitchFamily="34" charset="0"/>
              </a:rPr>
              <a:t> </a:t>
            </a:r>
            <a:r>
              <a:rPr lang="en-US" sz="1200" b="1" u="none" baseline="0" dirty="0" err="1" smtClean="0">
                <a:solidFill>
                  <a:schemeClr val="tx1">
                    <a:lumMod val="75000"/>
                  </a:schemeClr>
                </a:solidFill>
                <a:latin typeface="Arial" panose="020B0604020202020204" pitchFamily="34" charset="0"/>
                <a:cs typeface="Arial" panose="020B0604020202020204" pitchFamily="34" charset="0"/>
              </a:rPr>
              <a:t>équipements</a:t>
            </a:r>
            <a:r>
              <a:rPr lang="en-US" sz="1200" b="1" u="none" baseline="0" dirty="0" smtClean="0">
                <a:solidFill>
                  <a:schemeClr val="tx1">
                    <a:lumMod val="75000"/>
                  </a:schemeClr>
                </a:solidFill>
                <a:latin typeface="Arial" panose="020B0604020202020204" pitchFamily="34" charset="0"/>
                <a:cs typeface="Arial" panose="020B0604020202020204" pitchFamily="34" charset="0"/>
              </a:rPr>
              <a:t> du </a:t>
            </a:r>
            <a:r>
              <a:rPr lang="en-US" sz="1200" b="1" u="none" baseline="0" dirty="0" err="1" smtClean="0">
                <a:solidFill>
                  <a:schemeClr val="tx1">
                    <a:lumMod val="75000"/>
                  </a:schemeClr>
                </a:solidFill>
                <a:latin typeface="Arial" panose="020B0604020202020204" pitchFamily="34" charset="0"/>
                <a:cs typeface="Arial" panose="020B0604020202020204" pitchFamily="34" charset="0"/>
              </a:rPr>
              <a:t>parc</a:t>
            </a:r>
            <a:endParaRPr lang="en-US" sz="1200" b="1" u="none" dirty="0">
              <a:solidFill>
                <a:schemeClr val="tx1">
                  <a:lumMod val="75000"/>
                </a:schemeClr>
              </a:solidFill>
              <a:latin typeface="Arial" panose="020B0604020202020204" pitchFamily="34" charset="0"/>
              <a:cs typeface="Arial" panose="020B0604020202020204" pitchFamily="34" charset="0"/>
            </a:endParaRPr>
          </a:p>
        </c:rich>
      </c:tx>
      <c:layout>
        <c:manualLayout>
          <c:xMode val="edge"/>
          <c:yMode val="edge"/>
          <c:x val="4.4346107055961065E-2"/>
          <c:y val="7.2543853056733828E-3"/>
        </c:manualLayout>
      </c:layout>
      <c:overlay val="0"/>
    </c:title>
    <c:autoTitleDeleted val="0"/>
    <c:plotArea>
      <c:layout>
        <c:manualLayout>
          <c:layoutTarget val="inner"/>
          <c:xMode val="edge"/>
          <c:yMode val="edge"/>
          <c:x val="0.48971066504460664"/>
          <c:y val="4.9017266550973916E-2"/>
          <c:w val="0.5102893349553933"/>
          <c:h val="0.94156435463018318"/>
        </c:manualLayout>
      </c:layout>
      <c:barChart>
        <c:barDir val="bar"/>
        <c:grouping val="clustered"/>
        <c:varyColors val="0"/>
        <c:ser>
          <c:idx val="0"/>
          <c:order val="0"/>
          <c:tx>
            <c:strRef>
              <c:f>Feuil1!$B$1</c:f>
              <c:strCache>
                <c:ptCount val="1"/>
                <c:pt idx="0">
                  <c:v>2017</c:v>
                </c:pt>
              </c:strCache>
            </c:strRef>
          </c:tx>
          <c:spPr>
            <a:solidFill>
              <a:schemeClr val="accent4">
                <a:lumMod val="75000"/>
              </a:schemeClr>
            </a:solidFill>
          </c:spPr>
          <c:invertIfNegative val="0"/>
          <c:dLbls>
            <c:txPr>
              <a:bodyPr/>
              <a:lstStyle/>
              <a:p>
                <a:pPr>
                  <a:defRPr sz="1000" b="1">
                    <a:solidFill>
                      <a:schemeClr val="accent4">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Feuil1!$A$2:$A$13</c:f>
              <c:strCache>
                <c:ptCount val="12"/>
                <c:pt idx="0">
                  <c:v>Système de climatisation</c:v>
                </c:pt>
                <c:pt idx="1">
                  <c:v>Limiteur/régulateur de vitesse</c:v>
                </c:pt>
                <c:pt idx="2">
                  <c:v>Système de freinage d'urgence</c:v>
                </c:pt>
                <c:pt idx="3">
                  <c:v>Connexion Bluetooth smartphone</c:v>
                </c:pt>
                <c:pt idx="4">
                  <c:v>Radar de recul</c:v>
                </c:pt>
                <c:pt idx="5">
                  <c:v>Correcteur électronique de trajectoire (ESP)</c:v>
                </c:pt>
                <c:pt idx="6">
                  <c:v>Airbag passagers arrière</c:v>
                </c:pt>
                <c:pt idx="7">
                  <c:v>Système de navigation intégré</c:v>
                </c:pt>
                <c:pt idx="8">
                  <c:v>Stop &amp; start</c:v>
                </c:pt>
                <c:pt idx="9">
                  <c:v>Caméra de recul</c:v>
                </c:pt>
                <c:pt idx="10">
                  <c:v>Automatique</c:v>
                </c:pt>
                <c:pt idx="11">
                  <c:v>E-call</c:v>
                </c:pt>
              </c:strCache>
            </c:strRef>
          </c:cat>
          <c:val>
            <c:numRef>
              <c:f>Feuil1!$B$2:$B$13</c:f>
              <c:numCache>
                <c:formatCode>0%</c:formatCode>
                <c:ptCount val="12"/>
                <c:pt idx="0">
                  <c:v>0.8</c:v>
                </c:pt>
                <c:pt idx="1">
                  <c:v>0.54</c:v>
                </c:pt>
                <c:pt idx="2">
                  <c:v>0.36</c:v>
                </c:pt>
                <c:pt idx="3">
                  <c:v>0.36</c:v>
                </c:pt>
                <c:pt idx="4">
                  <c:v>0.35</c:v>
                </c:pt>
                <c:pt idx="5">
                  <c:v>0.31</c:v>
                </c:pt>
                <c:pt idx="6">
                  <c:v>0.26</c:v>
                </c:pt>
                <c:pt idx="7">
                  <c:v>0.25</c:v>
                </c:pt>
                <c:pt idx="8">
                  <c:v>0.21</c:v>
                </c:pt>
                <c:pt idx="9">
                  <c:v>0.12</c:v>
                </c:pt>
                <c:pt idx="10">
                  <c:v>0.1</c:v>
                </c:pt>
                <c:pt idx="11">
                  <c:v>0.04</c:v>
                </c:pt>
              </c:numCache>
            </c:numRef>
          </c:val>
        </c:ser>
        <c:ser>
          <c:idx val="1"/>
          <c:order val="1"/>
          <c:tx>
            <c:strRef>
              <c:f>Feuil1!$C$1</c:f>
              <c:strCache>
                <c:ptCount val="1"/>
                <c:pt idx="0">
                  <c:v>2016</c:v>
                </c:pt>
              </c:strCache>
            </c:strRef>
          </c:tx>
          <c:spPr>
            <a:solidFill>
              <a:schemeClr val="accent4"/>
            </a:solidFill>
          </c:spPr>
          <c:invertIfNegative val="0"/>
          <c:dLbls>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Feuil1!$A$2:$A$13</c:f>
              <c:strCache>
                <c:ptCount val="12"/>
                <c:pt idx="0">
                  <c:v>Système de climatisation</c:v>
                </c:pt>
                <c:pt idx="1">
                  <c:v>Limiteur/régulateur de vitesse</c:v>
                </c:pt>
                <c:pt idx="2">
                  <c:v>Système de freinage d'urgence</c:v>
                </c:pt>
                <c:pt idx="3">
                  <c:v>Connexion Bluetooth smartphone</c:v>
                </c:pt>
                <c:pt idx="4">
                  <c:v>Radar de recul</c:v>
                </c:pt>
                <c:pt idx="5">
                  <c:v>Correcteur électronique de trajectoire (ESP)</c:v>
                </c:pt>
                <c:pt idx="6">
                  <c:v>Airbag passagers arrière</c:v>
                </c:pt>
                <c:pt idx="7">
                  <c:v>Système de navigation intégré</c:v>
                </c:pt>
                <c:pt idx="8">
                  <c:v>Stop &amp; start</c:v>
                </c:pt>
                <c:pt idx="9">
                  <c:v>Caméra de recul</c:v>
                </c:pt>
                <c:pt idx="10">
                  <c:v>Automatique</c:v>
                </c:pt>
                <c:pt idx="11">
                  <c:v>E-call</c:v>
                </c:pt>
              </c:strCache>
            </c:strRef>
          </c:cat>
          <c:val>
            <c:numRef>
              <c:f>Feuil1!$C$2:$C$13</c:f>
              <c:numCache>
                <c:formatCode>General</c:formatCode>
                <c:ptCount val="12"/>
                <c:pt idx="0" formatCode="0%">
                  <c:v>0.77</c:v>
                </c:pt>
                <c:pt idx="2" formatCode="0%">
                  <c:v>0.26</c:v>
                </c:pt>
                <c:pt idx="4" formatCode="0%">
                  <c:v>0.31</c:v>
                </c:pt>
                <c:pt idx="6" formatCode="0%">
                  <c:v>0.24</c:v>
                </c:pt>
                <c:pt idx="8" formatCode="0%">
                  <c:v>0.16</c:v>
                </c:pt>
                <c:pt idx="10" formatCode="0%">
                  <c:v>0.09</c:v>
                </c:pt>
                <c:pt idx="11" formatCode="0%">
                  <c:v>0.03</c:v>
                </c:pt>
              </c:numCache>
            </c:numRef>
          </c:val>
        </c:ser>
        <c:ser>
          <c:idx val="2"/>
          <c:order val="2"/>
          <c:tx>
            <c:strRef>
              <c:f>Feuil1!$D$1</c:f>
              <c:strCache>
                <c:ptCount val="1"/>
                <c:pt idx="0">
                  <c:v>2015</c:v>
                </c:pt>
              </c:strCache>
            </c:strRef>
          </c:tx>
          <c:spPr>
            <a:solidFill>
              <a:schemeClr val="accent4">
                <a:lumMod val="40000"/>
                <a:lumOff val="60000"/>
              </a:schemeClr>
            </a:solidFill>
          </c:spPr>
          <c:invertIfNegative val="0"/>
          <c:dLbls>
            <c:txPr>
              <a:bodyPr/>
              <a:lstStyle/>
              <a:p>
                <a:pPr>
                  <a:defRPr sz="9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Feuil1!$A$2:$A$13</c:f>
              <c:strCache>
                <c:ptCount val="12"/>
                <c:pt idx="0">
                  <c:v>Système de climatisation</c:v>
                </c:pt>
                <c:pt idx="1">
                  <c:v>Limiteur/régulateur de vitesse</c:v>
                </c:pt>
                <c:pt idx="2">
                  <c:v>Système de freinage d'urgence</c:v>
                </c:pt>
                <c:pt idx="3">
                  <c:v>Connexion Bluetooth smartphone</c:v>
                </c:pt>
                <c:pt idx="4">
                  <c:v>Radar de recul</c:v>
                </c:pt>
                <c:pt idx="5">
                  <c:v>Correcteur électronique de trajectoire (ESP)</c:v>
                </c:pt>
                <c:pt idx="6">
                  <c:v>Airbag passagers arrière</c:v>
                </c:pt>
                <c:pt idx="7">
                  <c:v>Système de navigation intégré</c:v>
                </c:pt>
                <c:pt idx="8">
                  <c:v>Stop &amp; start</c:v>
                </c:pt>
                <c:pt idx="9">
                  <c:v>Caméra de recul</c:v>
                </c:pt>
                <c:pt idx="10">
                  <c:v>Automatique</c:v>
                </c:pt>
                <c:pt idx="11">
                  <c:v>E-call</c:v>
                </c:pt>
              </c:strCache>
            </c:strRef>
          </c:cat>
          <c:val>
            <c:numRef>
              <c:f>Feuil1!$D$2:$D$13</c:f>
              <c:numCache>
                <c:formatCode>0%</c:formatCode>
                <c:ptCount val="12"/>
                <c:pt idx="0">
                  <c:v>0.75</c:v>
                </c:pt>
                <c:pt idx="1">
                  <c:v>0.48</c:v>
                </c:pt>
                <c:pt idx="4">
                  <c:v>0.28999999999999998</c:v>
                </c:pt>
                <c:pt idx="6">
                  <c:v>0.24</c:v>
                </c:pt>
                <c:pt idx="8">
                  <c:v>0.14000000000000001</c:v>
                </c:pt>
                <c:pt idx="10">
                  <c:v>0.09</c:v>
                </c:pt>
              </c:numCache>
            </c:numRef>
          </c:val>
        </c:ser>
        <c:dLbls>
          <c:showLegendKey val="0"/>
          <c:showVal val="0"/>
          <c:showCatName val="0"/>
          <c:showSerName val="0"/>
          <c:showPercent val="0"/>
          <c:showBubbleSize val="0"/>
        </c:dLbls>
        <c:gapWidth val="118"/>
        <c:axId val="300732800"/>
        <c:axId val="300734336"/>
      </c:barChart>
      <c:catAx>
        <c:axId val="300732800"/>
        <c:scaling>
          <c:orientation val="maxMin"/>
        </c:scaling>
        <c:delete val="0"/>
        <c:axPos val="l"/>
        <c:majorTickMark val="none"/>
        <c:minorTickMark val="none"/>
        <c:tickLblPos val="nextTo"/>
        <c:spPr>
          <a:ln>
            <a:noFill/>
          </a:ln>
        </c:spPr>
        <c:txPr>
          <a:bodyPr anchor="ctr"/>
          <a:lstStyle/>
          <a:p>
            <a:pPr algn="just">
              <a:defRPr sz="1100" b="0">
                <a:solidFill>
                  <a:schemeClr val="tx1">
                    <a:lumMod val="75000"/>
                  </a:schemeClr>
                </a:solidFill>
                <a:latin typeface="Arial" panose="020B0604020202020204" pitchFamily="34" charset="0"/>
                <a:cs typeface="Arial" panose="020B0604020202020204" pitchFamily="34" charset="0"/>
              </a:defRPr>
            </a:pPr>
            <a:endParaRPr lang="en-US"/>
          </a:p>
        </c:txPr>
        <c:crossAx val="300734336"/>
        <c:crosses val="autoZero"/>
        <c:auto val="1"/>
        <c:lblAlgn val="ctr"/>
        <c:lblOffset val="100"/>
        <c:noMultiLvlLbl val="0"/>
      </c:catAx>
      <c:valAx>
        <c:axId val="300734336"/>
        <c:scaling>
          <c:orientation val="minMax"/>
          <c:max val="1"/>
          <c:min val="1.0000000000000002E-2"/>
        </c:scaling>
        <c:delete val="1"/>
        <c:axPos val="t"/>
        <c:numFmt formatCode="0%" sourceLinked="1"/>
        <c:majorTickMark val="out"/>
        <c:minorTickMark val="none"/>
        <c:tickLblPos val="nextTo"/>
        <c:crossAx val="300732800"/>
        <c:crosses val="autoZero"/>
        <c:crossBetween val="between"/>
      </c:valAx>
    </c:plotArea>
    <c:legend>
      <c:legendPos val="b"/>
      <c:layout>
        <c:manualLayout>
          <c:xMode val="edge"/>
          <c:yMode val="edge"/>
          <c:x val="0.68715936739659356"/>
          <c:y val="0.9250262559459751"/>
          <c:w val="0.26943633414436335"/>
          <c:h val="3.8636964480750283E-2"/>
        </c:manualLayout>
      </c:layout>
      <c:overlay val="0"/>
      <c:txPr>
        <a:bodyPr/>
        <a:lstStyle/>
        <a:p>
          <a:pPr>
            <a:defRPr sz="9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78171717194278E-2"/>
          <c:y val="0.18354367687916345"/>
          <c:w val="0.55012706417111101"/>
          <c:h val="0.76916968248800932"/>
        </c:manualLayout>
      </c:layout>
      <c:doughnutChart>
        <c:varyColors val="1"/>
        <c:ser>
          <c:idx val="0"/>
          <c:order val="0"/>
          <c:tx>
            <c:strRef>
              <c:f>Feuil1!$B$1</c:f>
              <c:strCache>
                <c:ptCount val="1"/>
                <c:pt idx="0">
                  <c:v>Colonne1</c:v>
                </c:pt>
              </c:strCache>
            </c:strRef>
          </c:tx>
          <c:dPt>
            <c:idx val="0"/>
            <c:bubble3D val="0"/>
            <c:spPr>
              <a:solidFill>
                <a:schemeClr val="accent5">
                  <a:lumMod val="40000"/>
                  <a:lumOff val="60000"/>
                </a:schemeClr>
              </a:solidFill>
            </c:spPr>
          </c:dPt>
          <c:dPt>
            <c:idx val="1"/>
            <c:bubble3D val="0"/>
            <c:spPr>
              <a:solidFill>
                <a:schemeClr val="accent5"/>
              </a:solidFill>
            </c:spPr>
          </c:dPt>
          <c:dPt>
            <c:idx val="2"/>
            <c:bubble3D val="0"/>
            <c:spPr>
              <a:solidFill>
                <a:schemeClr val="accent5">
                  <a:lumMod val="50000"/>
                </a:schemeClr>
              </a:solidFill>
            </c:spPr>
          </c:dPt>
          <c:dPt>
            <c:idx val="3"/>
            <c:bubble3D val="0"/>
            <c:spPr>
              <a:solidFill>
                <a:schemeClr val="bg1"/>
              </a:solidFill>
            </c:spPr>
          </c:dPt>
          <c:dPt>
            <c:idx val="4"/>
            <c:bubble3D val="0"/>
            <c:spPr>
              <a:solidFill>
                <a:schemeClr val="bg1"/>
              </a:solidFill>
            </c:spPr>
          </c:dPt>
          <c:dLbls>
            <c:dLbl>
              <c:idx val="4"/>
              <c:delete val="1"/>
            </c:dLbl>
            <c:txPr>
              <a:bodyPr/>
              <a:lstStyle/>
              <a:p>
                <a:pPr>
                  <a:defRPr sz="11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Feuil1!$A$2:$A$5</c:f>
              <c:strCache>
                <c:ptCount val="3"/>
                <c:pt idx="0">
                  <c:v>Au tiers</c:v>
                </c:pt>
                <c:pt idx="1">
                  <c:v>Au tiers + vol</c:v>
                </c:pt>
                <c:pt idx="2">
                  <c:v>Tous risques</c:v>
                </c:pt>
              </c:strCache>
            </c:strRef>
          </c:cat>
          <c:val>
            <c:numRef>
              <c:f>Feuil1!$B$2:$B$5</c:f>
              <c:numCache>
                <c:formatCode>0</c:formatCode>
                <c:ptCount val="4"/>
                <c:pt idx="0" formatCode="General">
                  <c:v>14</c:v>
                </c:pt>
                <c:pt idx="1">
                  <c:v>13</c:v>
                </c:pt>
                <c:pt idx="2">
                  <c:v>73</c:v>
                </c:pt>
                <c:pt idx="3" formatCode="General">
                  <c:v>100</c:v>
                </c:pt>
              </c:numCache>
            </c:numRef>
          </c:val>
        </c:ser>
        <c:dLbls>
          <c:showLegendKey val="0"/>
          <c:showVal val="0"/>
          <c:showCatName val="0"/>
          <c:showSerName val="0"/>
          <c:showPercent val="1"/>
          <c:showBubbleSize val="0"/>
          <c:showLeaderLines val="1"/>
        </c:dLbls>
        <c:firstSliceAng val="270"/>
        <c:holeSize val="50"/>
      </c:doughnutChart>
    </c:plotArea>
    <c:legend>
      <c:legendPos val="r"/>
      <c:layout>
        <c:manualLayout>
          <c:xMode val="edge"/>
          <c:yMode val="edge"/>
          <c:x val="0.6126173838888842"/>
          <c:y val="0.27979830633403369"/>
          <c:w val="0.3151979060750254"/>
          <c:h val="0.34668582260754854"/>
        </c:manualLayout>
      </c:layout>
      <c:overlay val="0"/>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78171717194278E-2"/>
          <c:y val="0.18354367687916345"/>
          <c:w val="0.55012706417111101"/>
          <c:h val="0.76916968248800932"/>
        </c:manualLayout>
      </c:layout>
      <c:doughnutChart>
        <c:varyColors val="1"/>
        <c:ser>
          <c:idx val="0"/>
          <c:order val="0"/>
          <c:tx>
            <c:strRef>
              <c:f>Feuil1!$B$1</c:f>
              <c:strCache>
                <c:ptCount val="1"/>
                <c:pt idx="0">
                  <c:v>Colonne1</c:v>
                </c:pt>
              </c:strCache>
            </c:strRef>
          </c:tx>
          <c:dPt>
            <c:idx val="0"/>
            <c:bubble3D val="0"/>
            <c:spPr>
              <a:solidFill>
                <a:schemeClr val="bg1">
                  <a:lumMod val="75000"/>
                </a:schemeClr>
              </a:solidFill>
            </c:spPr>
          </c:dPt>
          <c:dPt>
            <c:idx val="1"/>
            <c:bubble3D val="0"/>
            <c:spPr>
              <a:solidFill>
                <a:schemeClr val="bg1">
                  <a:lumMod val="65000"/>
                </a:schemeClr>
              </a:solidFill>
            </c:spPr>
          </c:dPt>
          <c:dPt>
            <c:idx val="2"/>
            <c:bubble3D val="0"/>
            <c:spPr>
              <a:solidFill>
                <a:schemeClr val="tx1">
                  <a:lumMod val="50000"/>
                  <a:lumOff val="50000"/>
                </a:schemeClr>
              </a:solidFill>
            </c:spPr>
          </c:dPt>
          <c:dPt>
            <c:idx val="3"/>
            <c:bubble3D val="0"/>
            <c:spPr>
              <a:solidFill>
                <a:schemeClr val="bg1"/>
              </a:solidFill>
            </c:spPr>
          </c:dPt>
          <c:dPt>
            <c:idx val="4"/>
            <c:bubble3D val="0"/>
            <c:spPr>
              <a:solidFill>
                <a:schemeClr val="bg1"/>
              </a:solidFill>
            </c:spPr>
          </c:dPt>
          <c:dLbls>
            <c:dLbl>
              <c:idx val="0"/>
              <c:numFmt formatCode="#,##0" sourceLinked="0"/>
              <c:spPr/>
              <c:txPr>
                <a:bodyPr/>
                <a:lstStyle/>
                <a:p>
                  <a:pPr>
                    <a:defRPr sz="1100" b="1">
                      <a:solidFill>
                        <a:schemeClr val="bg1"/>
                      </a:solidFill>
                    </a:defRPr>
                  </a:pPr>
                  <a:endParaRPr lang="en-US"/>
                </a:p>
              </c:txPr>
              <c:showLegendKey val="0"/>
              <c:showVal val="1"/>
              <c:showCatName val="0"/>
              <c:showSerName val="0"/>
              <c:showPercent val="0"/>
              <c:showBubbleSize val="0"/>
            </c:dLbl>
            <c:dLbl>
              <c:idx val="4"/>
              <c:delete val="1"/>
            </c:dLbl>
            <c:txPr>
              <a:bodyPr/>
              <a:lstStyle/>
              <a:p>
                <a:pPr>
                  <a:defRPr sz="1100" b="1">
                    <a:solidFill>
                      <a:schemeClr val="bg1"/>
                    </a:solidFill>
                  </a:defRPr>
                </a:pPr>
                <a:endParaRPr lang="en-US"/>
              </a:p>
            </c:txPr>
            <c:showLegendKey val="0"/>
            <c:showVal val="1"/>
            <c:showCatName val="0"/>
            <c:showSerName val="0"/>
            <c:showPercent val="0"/>
            <c:showBubbleSize val="0"/>
            <c:showLeaderLines val="1"/>
          </c:dLbls>
          <c:cat>
            <c:strRef>
              <c:f>Feuil1!$A$2:$A$5</c:f>
              <c:strCache>
                <c:ptCount val="3"/>
                <c:pt idx="0">
                  <c:v>Au tiers</c:v>
                </c:pt>
                <c:pt idx="1">
                  <c:v>Au tiers + vol</c:v>
                </c:pt>
                <c:pt idx="2">
                  <c:v>Tous risques</c:v>
                </c:pt>
              </c:strCache>
            </c:strRef>
          </c:cat>
          <c:val>
            <c:numRef>
              <c:f>Feuil1!$B$2:$B$5</c:f>
              <c:numCache>
                <c:formatCode>0</c:formatCode>
                <c:ptCount val="4"/>
                <c:pt idx="0">
                  <c:v>16</c:v>
                </c:pt>
                <c:pt idx="1">
                  <c:v>12</c:v>
                </c:pt>
                <c:pt idx="2">
                  <c:v>71</c:v>
                </c:pt>
                <c:pt idx="3" formatCode="General">
                  <c:v>100</c:v>
                </c:pt>
              </c:numCache>
            </c:numRef>
          </c:val>
        </c:ser>
        <c:dLbls>
          <c:showLegendKey val="0"/>
          <c:showVal val="0"/>
          <c:showCatName val="0"/>
          <c:showSerName val="0"/>
          <c:showPercent val="1"/>
          <c:showBubbleSize val="0"/>
          <c:showLeaderLines val="1"/>
        </c:dLbls>
        <c:firstSliceAng val="270"/>
        <c:holeSize val="50"/>
      </c:doughnutChart>
    </c:plotArea>
    <c:legend>
      <c:legendPos val="r"/>
      <c:layout>
        <c:manualLayout>
          <c:xMode val="edge"/>
          <c:yMode val="edge"/>
          <c:x val="0.6126173838888842"/>
          <c:y val="0.27979830633403369"/>
          <c:w val="0.3151979060750254"/>
          <c:h val="0.34668582260754854"/>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fr-FR" sz="1200" b="1" u="none" noProof="0">
                <a:latin typeface="Arial" panose="020B0604020202020204" pitchFamily="34" charset="0"/>
                <a:cs typeface="Arial" panose="020B0604020202020204" pitchFamily="34" charset="0"/>
              </a:defRPr>
            </a:pPr>
            <a:r>
              <a:rPr lang="fr-FR" sz="1200" b="1" u="none" noProof="0" dirty="0" smtClean="0">
                <a:latin typeface="Arial" panose="020B0604020202020204" pitchFamily="34" charset="0"/>
                <a:cs typeface="Arial" panose="020B0604020202020204" pitchFamily="34" charset="0"/>
              </a:rPr>
              <a:t>Organismes d’assurance</a:t>
            </a:r>
            <a:r>
              <a:rPr lang="fr-FR" sz="1200" b="1" u="none" baseline="0" noProof="0" dirty="0" smtClean="0">
                <a:latin typeface="Arial" panose="020B0604020202020204" pitchFamily="34" charset="0"/>
                <a:cs typeface="Arial" panose="020B0604020202020204" pitchFamily="34" charset="0"/>
              </a:rPr>
              <a:t> </a:t>
            </a:r>
            <a:endParaRPr lang="fr-FR" sz="1200" b="1" u="none" noProof="0" dirty="0">
              <a:latin typeface="Arial" panose="020B0604020202020204" pitchFamily="34" charset="0"/>
              <a:cs typeface="Arial" panose="020B0604020202020204" pitchFamily="34" charset="0"/>
            </a:endParaRPr>
          </a:p>
        </c:rich>
      </c:tx>
      <c:layout>
        <c:manualLayout>
          <c:xMode val="edge"/>
          <c:yMode val="edge"/>
          <c:x val="0.20317769152592161"/>
          <c:y val="4.2715152551244834E-2"/>
        </c:manualLayout>
      </c:layout>
      <c:overlay val="0"/>
    </c:title>
    <c:autoTitleDeleted val="0"/>
    <c:plotArea>
      <c:layout>
        <c:manualLayout>
          <c:layoutTarget val="inner"/>
          <c:xMode val="edge"/>
          <c:yMode val="edge"/>
          <c:x val="0.61185483361134263"/>
          <c:y val="9.5043815412916718E-2"/>
          <c:w val="0.38814516638865731"/>
          <c:h val="0.81764409909181768"/>
        </c:manualLayout>
      </c:layout>
      <c:barChart>
        <c:barDir val="bar"/>
        <c:grouping val="clustered"/>
        <c:varyColors val="0"/>
        <c:ser>
          <c:idx val="0"/>
          <c:order val="0"/>
          <c:tx>
            <c:strRef>
              <c:f>Feuil1!$B$1</c:f>
              <c:strCache>
                <c:ptCount val="1"/>
                <c:pt idx="0">
                  <c:v> Parc 2017</c:v>
                </c:pt>
              </c:strCache>
            </c:strRef>
          </c:tx>
          <c:spPr>
            <a:solidFill>
              <a:schemeClr val="accent5"/>
            </a:solidFill>
          </c:spPr>
          <c:invertIfNegative val="0"/>
          <c:dLbls>
            <c:txPr>
              <a:bodyPr/>
              <a:lstStyle/>
              <a:p>
                <a:pPr>
                  <a:defRPr sz="1100" b="0">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Feuil1!$A$2:$A$18</c:f>
              <c:strCache>
                <c:ptCount val="17"/>
                <c:pt idx="0">
                  <c:v>MACIF</c:v>
                </c:pt>
                <c:pt idx="1">
                  <c:v>GMF</c:v>
                </c:pt>
                <c:pt idx="2">
                  <c:v>MAAF</c:v>
                </c:pt>
                <c:pt idx="3">
                  <c:v>MAIF</c:v>
                </c:pt>
                <c:pt idx="4">
                  <c:v>AXA</c:v>
                </c:pt>
                <c:pt idx="5">
                  <c:v>MATMUT</c:v>
                </c:pt>
                <c:pt idx="6">
                  <c:v>Groupama</c:v>
                </c:pt>
                <c:pt idx="7">
                  <c:v>PACIFICA/Crédit Agricole</c:v>
                </c:pt>
                <c:pt idx="8">
                  <c:v>ACM / Assurances du Crédit Mutuel</c:v>
                </c:pt>
                <c:pt idx="9">
                  <c:v>MMA (Mutuelles du Mans)</c:v>
                </c:pt>
                <c:pt idx="10">
                  <c:v>AGF / Allianz</c:v>
                </c:pt>
                <c:pt idx="11">
                  <c:v>GAN</c:v>
                </c:pt>
                <c:pt idx="12">
                  <c:v>Direct Assurances</c:v>
                </c:pt>
                <c:pt idx="13">
                  <c:v>AVIVA</c:v>
                </c:pt>
                <c:pt idx="14">
                  <c:v>Generali</c:v>
                </c:pt>
                <c:pt idx="15">
                  <c:v>LA BANQUE POSTALE</c:v>
                </c:pt>
                <c:pt idx="16">
                  <c:v>Autres</c:v>
                </c:pt>
              </c:strCache>
            </c:strRef>
          </c:cat>
          <c:val>
            <c:numRef>
              <c:f>Feuil1!$B$2:$B$18</c:f>
              <c:numCache>
                <c:formatCode>0%</c:formatCode>
                <c:ptCount val="17"/>
                <c:pt idx="0">
                  <c:v>0.109</c:v>
                </c:pt>
                <c:pt idx="1">
                  <c:v>0.109</c:v>
                </c:pt>
                <c:pt idx="2">
                  <c:v>9.0999999999999998E-2</c:v>
                </c:pt>
                <c:pt idx="3">
                  <c:v>7.2999999999999995E-2</c:v>
                </c:pt>
                <c:pt idx="4">
                  <c:v>6.5000000000000002E-2</c:v>
                </c:pt>
                <c:pt idx="5">
                  <c:v>6.4000000000000001E-2</c:v>
                </c:pt>
                <c:pt idx="6">
                  <c:v>6.5000000000000002E-2</c:v>
                </c:pt>
                <c:pt idx="7">
                  <c:v>6.3E-2</c:v>
                </c:pt>
                <c:pt idx="8">
                  <c:v>5.6000000000000001E-2</c:v>
                </c:pt>
                <c:pt idx="9">
                  <c:v>5.1999999999999998E-2</c:v>
                </c:pt>
                <c:pt idx="10">
                  <c:v>4.2000000000000003E-2</c:v>
                </c:pt>
                <c:pt idx="11">
                  <c:v>2.1999999999999999E-2</c:v>
                </c:pt>
                <c:pt idx="12">
                  <c:v>1.7000000000000001E-2</c:v>
                </c:pt>
                <c:pt idx="13">
                  <c:v>1.7000000000000001E-2</c:v>
                </c:pt>
                <c:pt idx="14">
                  <c:v>1.4E-2</c:v>
                </c:pt>
                <c:pt idx="15">
                  <c:v>1.2E-2</c:v>
                </c:pt>
                <c:pt idx="16">
                  <c:v>0.13</c:v>
                </c:pt>
              </c:numCache>
            </c:numRef>
          </c:val>
        </c:ser>
        <c:dLbls>
          <c:showLegendKey val="0"/>
          <c:showVal val="0"/>
          <c:showCatName val="0"/>
          <c:showSerName val="0"/>
          <c:showPercent val="0"/>
          <c:showBubbleSize val="0"/>
        </c:dLbls>
        <c:gapWidth val="50"/>
        <c:axId val="266892416"/>
        <c:axId val="266893952"/>
      </c:barChart>
      <c:catAx>
        <c:axId val="266892416"/>
        <c:scaling>
          <c:orientation val="maxMin"/>
        </c:scaling>
        <c:delete val="0"/>
        <c:axPos val="l"/>
        <c:numFmt formatCode="General" sourceLinked="1"/>
        <c:majorTickMark val="out"/>
        <c:minorTickMark val="none"/>
        <c:tickLblPos val="nextTo"/>
        <c:spPr>
          <a:ln>
            <a:noFill/>
          </a:ln>
        </c:spPr>
        <c:txPr>
          <a:bodyPr/>
          <a:lstStyle/>
          <a:p>
            <a:pPr>
              <a:defRPr sz="1100" b="0">
                <a:solidFill>
                  <a:schemeClr val="tx1">
                    <a:lumMod val="75000"/>
                  </a:schemeClr>
                </a:solidFill>
                <a:latin typeface="Arial" panose="020B0604020202020204" pitchFamily="34" charset="0"/>
                <a:cs typeface="Arial" panose="020B0604020202020204" pitchFamily="34" charset="0"/>
              </a:defRPr>
            </a:pPr>
            <a:endParaRPr lang="en-US"/>
          </a:p>
        </c:txPr>
        <c:crossAx val="266893952"/>
        <c:crosses val="autoZero"/>
        <c:auto val="1"/>
        <c:lblAlgn val="ctr"/>
        <c:lblOffset val="100"/>
        <c:noMultiLvlLbl val="0"/>
      </c:catAx>
      <c:valAx>
        <c:axId val="266893952"/>
        <c:scaling>
          <c:orientation val="minMax"/>
        </c:scaling>
        <c:delete val="1"/>
        <c:axPos val="t"/>
        <c:numFmt formatCode="0%" sourceLinked="1"/>
        <c:majorTickMark val="out"/>
        <c:minorTickMark val="none"/>
        <c:tickLblPos val="nextTo"/>
        <c:crossAx val="266892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Feuil1!$A$2</c:f>
              <c:strCache>
                <c:ptCount val="1"/>
                <c:pt idx="0">
                  <c:v>Pratiquement jamais</c:v>
                </c:pt>
              </c:strCache>
            </c:strRef>
          </c:tx>
          <c:spPr>
            <a:solidFill>
              <a:schemeClr val="tx1">
                <a:lumMod val="65000"/>
                <a:lumOff val="35000"/>
              </a:schemeClr>
            </a:solidFill>
            <a:ln>
              <a:solidFill>
                <a:schemeClr val="bg1"/>
              </a:solidFill>
            </a:ln>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Feuil1!$B$2:$O$2</c:f>
              <c:numCache>
                <c:formatCode>0</c:formatCode>
                <c:ptCount val="14"/>
                <c:pt idx="0">
                  <c:v>2.2000000000000002</c:v>
                </c:pt>
                <c:pt idx="1">
                  <c:v>2.2000000000000002</c:v>
                </c:pt>
                <c:pt idx="2">
                  <c:v>2.1</c:v>
                </c:pt>
                <c:pt idx="3">
                  <c:v>2.4</c:v>
                </c:pt>
                <c:pt idx="4">
                  <c:v>3</c:v>
                </c:pt>
                <c:pt idx="5">
                  <c:v>3</c:v>
                </c:pt>
                <c:pt idx="6">
                  <c:v>3</c:v>
                </c:pt>
                <c:pt idx="7">
                  <c:v>3</c:v>
                </c:pt>
                <c:pt idx="8">
                  <c:v>2.6</c:v>
                </c:pt>
                <c:pt idx="9">
                  <c:v>3.4</c:v>
                </c:pt>
                <c:pt idx="10">
                  <c:v>3</c:v>
                </c:pt>
                <c:pt idx="11">
                  <c:v>3</c:v>
                </c:pt>
                <c:pt idx="12">
                  <c:v>3</c:v>
                </c:pt>
                <c:pt idx="13">
                  <c:v>3</c:v>
                </c:pt>
              </c:numCache>
            </c:numRef>
          </c:val>
        </c:ser>
        <c:ser>
          <c:idx val="1"/>
          <c:order val="1"/>
          <c:tx>
            <c:strRef>
              <c:f>Feuil1!$A$3</c:f>
              <c:strCache>
                <c:ptCount val="1"/>
                <c:pt idx="0">
                  <c:v>Seulement le week-end</c:v>
                </c:pt>
              </c:strCache>
            </c:strRef>
          </c:tx>
          <c:spPr>
            <a:solidFill>
              <a:schemeClr val="bg1">
                <a:lumMod val="65000"/>
              </a:schemeClr>
            </a:solidFill>
            <a:ln>
              <a:solidFill>
                <a:schemeClr val="bg1"/>
              </a:solidFill>
            </a:ln>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Feuil1!$B$3:$O$3</c:f>
              <c:numCache>
                <c:formatCode>0</c:formatCode>
                <c:ptCount val="14"/>
                <c:pt idx="0">
                  <c:v>4</c:v>
                </c:pt>
                <c:pt idx="1">
                  <c:v>4.0999999999999996</c:v>
                </c:pt>
                <c:pt idx="2">
                  <c:v>4.2</c:v>
                </c:pt>
                <c:pt idx="3">
                  <c:v>4.7</c:v>
                </c:pt>
                <c:pt idx="4">
                  <c:v>4.2</c:v>
                </c:pt>
                <c:pt idx="5">
                  <c:v>4.5999999999999996</c:v>
                </c:pt>
                <c:pt idx="6">
                  <c:v>4.5</c:v>
                </c:pt>
                <c:pt idx="7">
                  <c:v>5</c:v>
                </c:pt>
                <c:pt idx="8">
                  <c:v>4.8</c:v>
                </c:pt>
                <c:pt idx="9">
                  <c:v>5</c:v>
                </c:pt>
                <c:pt idx="10">
                  <c:v>4.9000000000000004</c:v>
                </c:pt>
                <c:pt idx="11">
                  <c:v>5</c:v>
                </c:pt>
                <c:pt idx="12">
                  <c:v>4</c:v>
                </c:pt>
                <c:pt idx="13">
                  <c:v>4</c:v>
                </c:pt>
              </c:numCache>
            </c:numRef>
          </c:val>
        </c:ser>
        <c:ser>
          <c:idx val="2"/>
          <c:order val="2"/>
          <c:tx>
            <c:strRef>
              <c:f>Feuil1!$A$4</c:f>
              <c:strCache>
                <c:ptCount val="1"/>
                <c:pt idx="0">
                  <c:v>Moins souvent</c:v>
                </c:pt>
              </c:strCache>
            </c:strRef>
          </c:tx>
          <c:spPr>
            <a:solidFill>
              <a:schemeClr val="bg1">
                <a:lumMod val="75000"/>
              </a:schemeClr>
            </a:solidFill>
            <a:ln>
              <a:solidFill>
                <a:schemeClr val="bg1"/>
              </a:solidFill>
            </a:ln>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Feuil1!$B$4:$O$4</c:f>
              <c:numCache>
                <c:formatCode>0</c:formatCode>
                <c:ptCount val="14"/>
                <c:pt idx="0">
                  <c:v>17</c:v>
                </c:pt>
                <c:pt idx="1">
                  <c:v>18.5</c:v>
                </c:pt>
                <c:pt idx="2">
                  <c:v>18.8</c:v>
                </c:pt>
                <c:pt idx="3">
                  <c:v>20</c:v>
                </c:pt>
                <c:pt idx="4">
                  <c:v>20.100000000000001</c:v>
                </c:pt>
                <c:pt idx="5">
                  <c:v>20.3</c:v>
                </c:pt>
                <c:pt idx="6">
                  <c:v>20</c:v>
                </c:pt>
                <c:pt idx="7">
                  <c:v>21</c:v>
                </c:pt>
                <c:pt idx="8">
                  <c:v>21.7</c:v>
                </c:pt>
                <c:pt idx="9">
                  <c:v>20.9</c:v>
                </c:pt>
                <c:pt idx="10">
                  <c:v>21.1</c:v>
                </c:pt>
                <c:pt idx="11">
                  <c:v>20</c:v>
                </c:pt>
                <c:pt idx="12">
                  <c:v>19</c:v>
                </c:pt>
                <c:pt idx="13">
                  <c:v>20</c:v>
                </c:pt>
              </c:numCache>
            </c:numRef>
          </c:val>
        </c:ser>
        <c:ser>
          <c:idx val="3"/>
          <c:order val="3"/>
          <c:tx>
            <c:strRef>
              <c:f>Feuil1!$A$5</c:f>
              <c:strCache>
                <c:ptCount val="1"/>
                <c:pt idx="0">
                  <c:v>Presque tous les jours</c:v>
                </c:pt>
              </c:strCache>
            </c:strRef>
          </c:tx>
          <c:spPr>
            <a:ln>
              <a:solidFill>
                <a:schemeClr val="bg1"/>
              </a:solidFill>
            </a:ln>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Feuil1!$B$5:$O$5</c:f>
              <c:numCache>
                <c:formatCode>0</c:formatCode>
                <c:ptCount val="14"/>
                <c:pt idx="0">
                  <c:v>27</c:v>
                </c:pt>
                <c:pt idx="1">
                  <c:v>27.3</c:v>
                </c:pt>
                <c:pt idx="2">
                  <c:v>27</c:v>
                </c:pt>
                <c:pt idx="3">
                  <c:v>27</c:v>
                </c:pt>
                <c:pt idx="4">
                  <c:v>27.5</c:v>
                </c:pt>
                <c:pt idx="5">
                  <c:v>28.3</c:v>
                </c:pt>
                <c:pt idx="6">
                  <c:v>27.5</c:v>
                </c:pt>
                <c:pt idx="7">
                  <c:v>28</c:v>
                </c:pt>
                <c:pt idx="8">
                  <c:v>28.7</c:v>
                </c:pt>
                <c:pt idx="9">
                  <c:v>29.2</c:v>
                </c:pt>
                <c:pt idx="10">
                  <c:v>28.5</c:v>
                </c:pt>
                <c:pt idx="11">
                  <c:v>29</c:v>
                </c:pt>
                <c:pt idx="12">
                  <c:v>30</c:v>
                </c:pt>
                <c:pt idx="13">
                  <c:v>29</c:v>
                </c:pt>
              </c:numCache>
            </c:numRef>
          </c:val>
        </c:ser>
        <c:ser>
          <c:idx val="4"/>
          <c:order val="4"/>
          <c:tx>
            <c:strRef>
              <c:f>Feuil1!$A$6</c:f>
              <c:strCache>
                <c:ptCount val="1"/>
                <c:pt idx="0">
                  <c:v>Tous les jours</c:v>
                </c:pt>
              </c:strCache>
            </c:strRef>
          </c:tx>
          <c:spPr>
            <a:solidFill>
              <a:schemeClr val="accent4">
                <a:lumMod val="50000"/>
              </a:schemeClr>
            </a:solidFill>
            <a:ln>
              <a:solidFill>
                <a:schemeClr val="bg1"/>
              </a:solidFill>
            </a:ln>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Feuil1!$B$1:$O$1</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strCache>
            </c:strRef>
          </c:cat>
          <c:val>
            <c:numRef>
              <c:f>Feuil1!$B$6:$O$6</c:f>
              <c:numCache>
                <c:formatCode>0</c:formatCode>
                <c:ptCount val="14"/>
                <c:pt idx="0">
                  <c:v>49.8</c:v>
                </c:pt>
                <c:pt idx="1">
                  <c:v>47.9</c:v>
                </c:pt>
                <c:pt idx="2">
                  <c:v>47.9</c:v>
                </c:pt>
                <c:pt idx="3">
                  <c:v>45.9</c:v>
                </c:pt>
                <c:pt idx="4">
                  <c:v>45.1</c:v>
                </c:pt>
                <c:pt idx="5">
                  <c:v>43.8</c:v>
                </c:pt>
                <c:pt idx="6">
                  <c:v>44.3</c:v>
                </c:pt>
                <c:pt idx="7">
                  <c:v>44</c:v>
                </c:pt>
                <c:pt idx="8">
                  <c:v>42.2</c:v>
                </c:pt>
                <c:pt idx="9">
                  <c:v>42.2</c:v>
                </c:pt>
                <c:pt idx="10">
                  <c:v>42</c:v>
                </c:pt>
                <c:pt idx="11">
                  <c:v>43</c:v>
                </c:pt>
                <c:pt idx="12">
                  <c:v>44</c:v>
                </c:pt>
                <c:pt idx="13">
                  <c:v>44</c:v>
                </c:pt>
              </c:numCache>
            </c:numRef>
          </c:val>
        </c:ser>
        <c:dLbls>
          <c:showLegendKey val="0"/>
          <c:showVal val="0"/>
          <c:showCatName val="0"/>
          <c:showSerName val="0"/>
          <c:showPercent val="0"/>
          <c:showBubbleSize val="0"/>
        </c:dLbls>
        <c:gapWidth val="90"/>
        <c:overlap val="100"/>
        <c:axId val="300975616"/>
        <c:axId val="300977152"/>
      </c:barChart>
      <c:catAx>
        <c:axId val="300975616"/>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00977152"/>
        <c:crosses val="autoZero"/>
        <c:auto val="1"/>
        <c:lblAlgn val="ctr"/>
        <c:lblOffset val="100"/>
        <c:noMultiLvlLbl val="0"/>
      </c:catAx>
      <c:valAx>
        <c:axId val="300977152"/>
        <c:scaling>
          <c:orientation val="minMax"/>
        </c:scaling>
        <c:delete val="1"/>
        <c:axPos val="l"/>
        <c:numFmt formatCode="0%" sourceLinked="1"/>
        <c:majorTickMark val="out"/>
        <c:minorTickMark val="none"/>
        <c:tickLblPos val="nextTo"/>
        <c:crossAx val="300975616"/>
        <c:crosses val="autoZero"/>
        <c:crossBetween val="between"/>
      </c:valAx>
    </c:plotArea>
    <c:legend>
      <c:legendPos val="r"/>
      <c:layout>
        <c:manualLayout>
          <c:xMode val="edge"/>
          <c:yMode val="edge"/>
          <c:x val="0.75271513022401626"/>
          <c:y val="0.14053442241794883"/>
          <c:w val="0.23960973235627425"/>
          <c:h val="0.82944048234370726"/>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Feuil1!$A$2</c:f>
              <c:strCache>
                <c:ptCount val="1"/>
                <c:pt idx="0">
                  <c:v>Parc roulant</c:v>
                </c:pt>
              </c:strCache>
            </c:strRef>
          </c:tx>
          <c:spPr>
            <a:solidFill>
              <a:schemeClr val="accent4"/>
            </a:solidFill>
          </c:spPr>
          <c:invertIfNegative val="0"/>
          <c:dPt>
            <c:idx val="16"/>
            <c:invertIfNegative val="0"/>
            <c:bubble3D val="0"/>
            <c:spPr>
              <a:solidFill>
                <a:schemeClr val="accent4"/>
              </a:solidFill>
              <a:effectLst/>
            </c:spPr>
          </c:dPt>
          <c:dPt>
            <c:idx val="17"/>
            <c:invertIfNegative val="0"/>
            <c:bubble3D val="0"/>
            <c:spPr>
              <a:solidFill>
                <a:schemeClr val="accent4"/>
              </a:solidFill>
              <a:effectLst>
                <a:outerShdw blurRad="50800" dist="38100" dir="2700000" algn="tl" rotWithShape="0">
                  <a:prstClr val="black">
                    <a:alpha val="40000"/>
                  </a:prstClr>
                </a:outerShdw>
              </a:effectLst>
            </c:spPr>
          </c:dPt>
          <c:dPt>
            <c:idx val="18"/>
            <c:invertIfNegative val="0"/>
            <c:bubble3D val="0"/>
          </c:dPt>
          <c:dLbls>
            <c:dLbl>
              <c:idx val="0"/>
              <c:layout>
                <c:manualLayout>
                  <c:x val="1.2995395741521375E-3"/>
                  <c:y val="-3.215823416534995E-2"/>
                </c:manualLayout>
              </c:layout>
              <c:dLblPos val="outEnd"/>
              <c:showLegendKey val="0"/>
              <c:showVal val="1"/>
              <c:showCatName val="0"/>
              <c:showSerName val="0"/>
              <c:showPercent val="0"/>
              <c:showBubbleSize val="0"/>
            </c:dLbl>
            <c:dLbl>
              <c:idx val="1"/>
              <c:layout>
                <c:manualLayout>
                  <c:x val="7.7972374449128247E-3"/>
                  <c:y val="-1.7540854999281791E-2"/>
                </c:manualLayout>
              </c:layout>
              <c:dLblPos val="outEnd"/>
              <c:showLegendKey val="0"/>
              <c:showVal val="1"/>
              <c:showCatName val="0"/>
              <c:showSerName val="0"/>
              <c:showPercent val="0"/>
              <c:showBubbleSize val="0"/>
            </c:dLbl>
            <c:dLbl>
              <c:idx val="2"/>
              <c:layout>
                <c:manualLayout>
                  <c:x val="1.2995395741521375E-3"/>
                  <c:y val="-2.0464330832495423E-2"/>
                </c:manualLayout>
              </c:layout>
              <c:dLblPos val="outEnd"/>
              <c:showLegendKey val="0"/>
              <c:showVal val="1"/>
              <c:showCatName val="0"/>
              <c:showSerName val="0"/>
              <c:showPercent val="0"/>
              <c:showBubbleSize val="0"/>
            </c:dLbl>
            <c:dLbl>
              <c:idx val="6"/>
              <c:layout>
                <c:manualLayout>
                  <c:x val="-1.2995395741521375E-3"/>
                  <c:y val="-2.0464330832495423E-2"/>
                </c:manualLayout>
              </c:layout>
              <c:dLblPos val="outEnd"/>
              <c:showLegendKey val="0"/>
              <c:showVal val="1"/>
              <c:showCatName val="0"/>
              <c:showSerName val="0"/>
              <c:showPercent val="0"/>
              <c:showBubbleSize val="0"/>
            </c:dLbl>
            <c:dLbl>
              <c:idx val="10"/>
              <c:layout>
                <c:manualLayout>
                  <c:x val="0"/>
                  <c:y val="-8.7704274996408954E-3"/>
                </c:manualLayout>
              </c:layout>
              <c:dLblPos val="outEnd"/>
              <c:showLegendKey val="0"/>
              <c:showVal val="1"/>
              <c:showCatName val="0"/>
              <c:showSerName val="0"/>
              <c:showPercent val="0"/>
              <c:showBubbleSize val="0"/>
            </c:dLbl>
            <c:dLbl>
              <c:idx val="12"/>
              <c:layout>
                <c:manualLayout>
                  <c:x val="1.2995395741521375E-3"/>
                  <c:y val="-1.7540854999281846E-2"/>
                </c:manualLayout>
              </c:layout>
              <c:dLblPos val="outEnd"/>
              <c:showLegendKey val="0"/>
              <c:showVal val="1"/>
              <c:showCatName val="0"/>
              <c:showSerName val="0"/>
              <c:showPercent val="0"/>
              <c:showBubbleSize val="0"/>
            </c:dLbl>
            <c:dLbl>
              <c:idx val="13"/>
              <c:layout>
                <c:manualLayout>
                  <c:x val="1.2995395741522326E-3"/>
                  <c:y val="-1.7540854999281791E-2"/>
                </c:manualLayout>
              </c:layout>
              <c:dLblPos val="outEnd"/>
              <c:showLegendKey val="0"/>
              <c:showVal val="1"/>
              <c:showCatName val="0"/>
              <c:showSerName val="0"/>
              <c:showPercent val="0"/>
              <c:showBubbleSize val="0"/>
            </c:dLbl>
            <c:dLbl>
              <c:idx val="14"/>
              <c:layout>
                <c:manualLayout>
                  <c:x val="-2.5990791483042749E-3"/>
                  <c:y val="-2.0464330832495423E-2"/>
                </c:manualLayout>
              </c:layout>
              <c:dLblPos val="outEnd"/>
              <c:showLegendKey val="0"/>
              <c:showVal val="1"/>
              <c:showCatName val="0"/>
              <c:showSerName val="0"/>
              <c:showPercent val="0"/>
              <c:showBubbleSize val="0"/>
            </c:dLbl>
            <c:dLbl>
              <c:idx val="15"/>
              <c:layout>
                <c:manualLayout>
                  <c:x val="1.2995395741521375E-3"/>
                  <c:y val="-2.6311282498922742E-2"/>
                </c:manualLayout>
              </c:layout>
              <c:dLblPos val="outEnd"/>
              <c:showLegendKey val="0"/>
              <c:showVal val="1"/>
              <c:showCatName val="0"/>
              <c:showSerName val="0"/>
              <c:showPercent val="0"/>
              <c:showBubbleSize val="0"/>
            </c:dLbl>
            <c:dLbl>
              <c:idx val="16"/>
              <c:layout>
                <c:manualLayout>
                  <c:x val="0"/>
                  <c:y val="-2.9234758332136318E-2"/>
                </c:manualLayout>
              </c:layout>
              <c:tx>
                <c:rich>
                  <a:bodyPr/>
                  <a:lstStyle/>
                  <a:p>
                    <a:r>
                      <a:rPr lang="en-US" dirty="0" smtClean="0">
                        <a:solidFill>
                          <a:schemeClr val="accent4"/>
                        </a:solidFill>
                        <a:latin typeface="Arial" panose="020B0604020202020204" pitchFamily="34" charset="0"/>
                        <a:cs typeface="Arial" panose="020B0604020202020204" pitchFamily="34" charset="0"/>
                      </a:rPr>
                      <a:t>11 990</a:t>
                    </a:r>
                    <a:endParaRPr lang="en-US" dirty="0"/>
                  </a:p>
                </c:rich>
              </c:tx>
              <c:dLblPos val="outEnd"/>
              <c:showLegendKey val="0"/>
              <c:showVal val="1"/>
              <c:showCatName val="0"/>
              <c:showSerName val="0"/>
              <c:showPercent val="0"/>
              <c:showBubbleSize val="0"/>
            </c:dLbl>
            <c:dLbl>
              <c:idx val="17"/>
              <c:layout>
                <c:manualLayout>
                  <c:x val="6.4976978707606868E-3"/>
                  <c:y val="-2.6311282498922686E-2"/>
                </c:manualLayout>
              </c:layout>
              <c:dLblPos val="outEnd"/>
              <c:showLegendKey val="0"/>
              <c:showVal val="1"/>
              <c:showCatName val="0"/>
              <c:showSerName val="0"/>
              <c:showPercent val="0"/>
              <c:showBubbleSize val="0"/>
            </c:dLbl>
            <c:dLbl>
              <c:idx val="18"/>
              <c:layout>
                <c:manualLayout>
                  <c:x val="-1.2995395741521375E-3"/>
                  <c:y val="-3.5081709998563582E-2"/>
                </c:manualLayout>
              </c:layout>
              <c:dLblPos val="outEnd"/>
              <c:showLegendKey val="0"/>
              <c:showVal val="1"/>
              <c:showCatName val="0"/>
              <c:showSerName val="0"/>
              <c:showPercent val="0"/>
              <c:showBubbleSize val="0"/>
            </c:dLbl>
            <c:dLbl>
              <c:idx val="19"/>
              <c:layout>
                <c:manualLayout>
                  <c:x val="-2.5990791483042749E-3"/>
                  <c:y val="-4.9699089164631741E-2"/>
                </c:manualLayout>
              </c:layout>
              <c:dLblPos val="outEnd"/>
              <c:showLegendKey val="0"/>
              <c:showVal val="1"/>
              <c:showCatName val="0"/>
              <c:showSerName val="0"/>
              <c:showPercent val="0"/>
              <c:showBubbleSize val="0"/>
            </c:dLbl>
            <c:dLbl>
              <c:idx val="20"/>
              <c:layout>
                <c:manualLayout>
                  <c:x val="-5.1981582966084544E-3"/>
                  <c:y val="-2.9234758332136318E-2"/>
                </c:manualLayout>
              </c:layout>
              <c:dLblPos val="outEnd"/>
              <c:showLegendKey val="0"/>
              <c:showVal val="1"/>
              <c:showCatName val="0"/>
              <c:showSerName val="0"/>
              <c:showPercent val="0"/>
              <c:showBubbleSize val="0"/>
            </c:dLbl>
            <c:numFmt formatCode="#,##0" sourceLinked="0"/>
            <c:txPr>
              <a:bodyPr/>
              <a:lstStyle/>
              <a:p>
                <a:pPr>
                  <a:defRPr sz="900" b="1">
                    <a:solidFill>
                      <a:schemeClr val="accent4"/>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Feuil1!$B$1:$X$1</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Feuil1!$B$2:$X$2</c:f>
              <c:numCache>
                <c:formatCode>0</c:formatCode>
                <c:ptCount val="23"/>
                <c:pt idx="0">
                  <c:v>14020</c:v>
                </c:pt>
                <c:pt idx="1">
                  <c:v>13960</c:v>
                </c:pt>
                <c:pt idx="2">
                  <c:v>13820</c:v>
                </c:pt>
                <c:pt idx="3">
                  <c:v>13840</c:v>
                </c:pt>
                <c:pt idx="4">
                  <c:v>13930</c:v>
                </c:pt>
                <c:pt idx="5">
                  <c:v>13670</c:v>
                </c:pt>
                <c:pt idx="6">
                  <c:v>13350</c:v>
                </c:pt>
                <c:pt idx="7">
                  <c:v>13690</c:v>
                </c:pt>
                <c:pt idx="8">
                  <c:v>13340</c:v>
                </c:pt>
                <c:pt idx="9">
                  <c:v>13190</c:v>
                </c:pt>
                <c:pt idx="10">
                  <c:v>12960</c:v>
                </c:pt>
                <c:pt idx="11">
                  <c:v>12890</c:v>
                </c:pt>
                <c:pt idx="12">
                  <c:v>12650</c:v>
                </c:pt>
                <c:pt idx="13" formatCode="General">
                  <c:v>12460</c:v>
                </c:pt>
                <c:pt idx="14" formatCode="General">
                  <c:v>12260</c:v>
                </c:pt>
                <c:pt idx="15">
                  <c:v>12240</c:v>
                </c:pt>
                <c:pt idx="16">
                  <c:v>11990</c:v>
                </c:pt>
                <c:pt idx="17">
                  <c:v>12120</c:v>
                </c:pt>
                <c:pt idx="18">
                  <c:v>11750</c:v>
                </c:pt>
                <c:pt idx="19">
                  <c:v>11540</c:v>
                </c:pt>
                <c:pt idx="20">
                  <c:v>11710</c:v>
                </c:pt>
                <c:pt idx="21" formatCode="General">
                  <c:v>12020</c:v>
                </c:pt>
                <c:pt idx="22" formatCode="General">
                  <c:v>11950</c:v>
                </c:pt>
              </c:numCache>
            </c:numRef>
          </c:val>
        </c:ser>
        <c:dLbls>
          <c:dLblPos val="inEnd"/>
          <c:showLegendKey val="0"/>
          <c:showVal val="1"/>
          <c:showCatName val="0"/>
          <c:showSerName val="0"/>
          <c:showPercent val="0"/>
          <c:showBubbleSize val="0"/>
        </c:dLbls>
        <c:gapWidth val="45"/>
        <c:axId val="301284736"/>
        <c:axId val="301304832"/>
      </c:barChart>
      <c:catAx>
        <c:axId val="301284736"/>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01304832"/>
        <c:crosses val="autoZero"/>
        <c:auto val="1"/>
        <c:lblAlgn val="ctr"/>
        <c:lblOffset val="100"/>
        <c:noMultiLvlLbl val="0"/>
      </c:catAx>
      <c:valAx>
        <c:axId val="301304832"/>
        <c:scaling>
          <c:orientation val="minMax"/>
          <c:max val="15000"/>
          <c:min val="10000"/>
        </c:scaling>
        <c:delete val="1"/>
        <c:axPos val="l"/>
        <c:majorGridlines>
          <c:spPr>
            <a:ln>
              <a:noFill/>
            </a:ln>
          </c:spPr>
        </c:majorGridlines>
        <c:numFmt formatCode="0" sourceLinked="1"/>
        <c:majorTickMark val="out"/>
        <c:minorTickMark val="none"/>
        <c:tickLblPos val="nextTo"/>
        <c:crossAx val="30128473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91100362111799E-2"/>
          <c:y val="3.125E-2"/>
          <c:w val="0.96701957920335402"/>
          <c:h val="0.79624015748031496"/>
        </c:manualLayout>
      </c:layout>
      <c:lineChart>
        <c:grouping val="standard"/>
        <c:varyColors val="0"/>
        <c:ser>
          <c:idx val="0"/>
          <c:order val="0"/>
          <c:tx>
            <c:strRef>
              <c:f>Feuil1!$A$2</c:f>
              <c:strCache>
                <c:ptCount val="1"/>
                <c:pt idx="0">
                  <c:v>Parc Total</c:v>
                </c:pt>
              </c:strCache>
            </c:strRef>
          </c:tx>
          <c:spPr>
            <a:ln w="38100">
              <a:solidFill>
                <a:schemeClr val="tx1">
                  <a:lumMod val="50000"/>
                  <a:lumOff val="50000"/>
                </a:schemeClr>
              </a:solidFill>
            </a:ln>
          </c:spPr>
          <c:marker>
            <c:symbol val="circle"/>
            <c:size val="6"/>
            <c:spPr>
              <a:solidFill>
                <a:schemeClr val="tx1">
                  <a:lumMod val="50000"/>
                  <a:lumOff val="50000"/>
                </a:schemeClr>
              </a:solidFill>
              <a:ln>
                <a:solidFill>
                  <a:schemeClr val="tx1">
                    <a:lumMod val="50000"/>
                    <a:lumOff val="50000"/>
                  </a:schemeClr>
                </a:solidFill>
              </a:ln>
            </c:spPr>
          </c:marker>
          <c:dLbls>
            <c:dLbl>
              <c:idx val="16"/>
              <c:layout>
                <c:manualLayout>
                  <c:x val="-3.8764481357184175E-2"/>
                  <c:y val="3.5879744830035191E-2"/>
                </c:manualLayout>
              </c:layout>
              <c:showLegendKey val="0"/>
              <c:showVal val="1"/>
              <c:showCatName val="0"/>
              <c:showSerName val="0"/>
              <c:showPercent val="0"/>
              <c:showBubbleSize val="0"/>
            </c:dLbl>
            <c:dLbl>
              <c:idx val="21"/>
              <c:spPr>
                <a:noFill/>
                <a:ln w="28575">
                  <a:noFill/>
                </a:ln>
              </c:spPr>
              <c:txPr>
                <a:bodyPr/>
                <a:lstStyle/>
                <a:p>
                  <a:pPr>
                    <a:defRPr sz="1000" b="0">
                      <a:solidFill>
                        <a:schemeClr val="tx1">
                          <a:lumMod val="50000"/>
                          <a:lumOff val="50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dLbl>
            <c:spPr>
              <a:noFill/>
              <a:ln>
                <a:noFill/>
              </a:ln>
            </c:spPr>
            <c:txPr>
              <a:bodyPr/>
              <a:lstStyle/>
              <a:p>
                <a:pPr>
                  <a:defRPr sz="1000" b="0">
                    <a:solidFill>
                      <a:schemeClr val="tx1">
                        <a:lumMod val="50000"/>
                        <a:lumOff val="50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Feuil1!$B$2:$T$2</c:f>
              <c:numCache>
                <c:formatCode>0</c:formatCode>
                <c:ptCount val="19"/>
                <c:pt idx="0">
                  <c:v>13930</c:v>
                </c:pt>
                <c:pt idx="1">
                  <c:v>13670</c:v>
                </c:pt>
                <c:pt idx="2">
                  <c:v>14660</c:v>
                </c:pt>
                <c:pt idx="3">
                  <c:v>13690</c:v>
                </c:pt>
                <c:pt idx="4">
                  <c:v>13390</c:v>
                </c:pt>
                <c:pt idx="5">
                  <c:v>13190</c:v>
                </c:pt>
                <c:pt idx="6">
                  <c:v>12960</c:v>
                </c:pt>
                <c:pt idx="7">
                  <c:v>12890</c:v>
                </c:pt>
                <c:pt idx="8">
                  <c:v>12650</c:v>
                </c:pt>
                <c:pt idx="9">
                  <c:v>12460</c:v>
                </c:pt>
                <c:pt idx="10">
                  <c:v>12260</c:v>
                </c:pt>
                <c:pt idx="11">
                  <c:v>12240</c:v>
                </c:pt>
                <c:pt idx="12">
                  <c:v>11990</c:v>
                </c:pt>
                <c:pt idx="13" formatCode="General">
                  <c:v>12120</c:v>
                </c:pt>
                <c:pt idx="14">
                  <c:v>11750</c:v>
                </c:pt>
                <c:pt idx="15" formatCode="General">
                  <c:v>11540</c:v>
                </c:pt>
                <c:pt idx="16" formatCode="General">
                  <c:v>11710</c:v>
                </c:pt>
                <c:pt idx="17">
                  <c:v>12020</c:v>
                </c:pt>
                <c:pt idx="18">
                  <c:v>11950</c:v>
                </c:pt>
              </c:numCache>
            </c:numRef>
          </c:val>
          <c:smooth val="0"/>
        </c:ser>
        <c:ser>
          <c:idx val="1"/>
          <c:order val="1"/>
          <c:tx>
            <c:strRef>
              <c:f>Feuil1!$A$3</c:f>
              <c:strCache>
                <c:ptCount val="1"/>
                <c:pt idx="0">
                  <c:v>Parc Diesel</c:v>
                </c:pt>
              </c:strCache>
            </c:strRef>
          </c:tx>
          <c:spPr>
            <a:ln w="38100">
              <a:solidFill>
                <a:schemeClr val="accent2"/>
              </a:solidFill>
            </a:ln>
          </c:spPr>
          <c:marker>
            <c:symbol val="circle"/>
            <c:size val="6"/>
            <c:spPr>
              <a:solidFill>
                <a:schemeClr val="accent2"/>
              </a:solidFill>
              <a:ln>
                <a:solidFill>
                  <a:schemeClr val="accent2"/>
                </a:solidFill>
              </a:ln>
            </c:spPr>
          </c:marker>
          <c:dLbls>
            <c:dLbl>
              <c:idx val="2"/>
              <c:layout>
                <c:manualLayout>
                  <c:x val="-3.442412207281588E-2"/>
                  <c:y val="5.235682764813597E-2"/>
                </c:manualLayout>
              </c:layout>
              <c:dLblPos val="r"/>
              <c:showLegendKey val="0"/>
              <c:showVal val="1"/>
              <c:showCatName val="0"/>
              <c:showSerName val="0"/>
              <c:showPercent val="0"/>
              <c:showBubbleSize val="0"/>
            </c:dLbl>
            <c:dLbl>
              <c:idx val="16"/>
              <c:layout>
                <c:manualLayout>
                  <c:x val="-2.9719435707174533E-2"/>
                  <c:y val="3.863972520157636E-2"/>
                </c:manualLayout>
              </c:layout>
              <c:showLegendKey val="0"/>
              <c:showVal val="1"/>
              <c:showCatName val="0"/>
              <c:showSerName val="0"/>
              <c:showPercent val="0"/>
              <c:showBubbleSize val="0"/>
            </c:dLbl>
            <c:dLbl>
              <c:idx val="21"/>
              <c:spPr>
                <a:ln w="28575">
                  <a:noFill/>
                </a:ln>
              </c:spPr>
              <c:txPr>
                <a:bodyPr/>
                <a:lstStyle/>
                <a:p>
                  <a:pPr>
                    <a:defRPr sz="1000" b="0">
                      <a:solidFill>
                        <a:schemeClr val="accent2"/>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dLbl>
            <c:spPr>
              <a:ln>
                <a:noFill/>
              </a:ln>
            </c:spPr>
            <c:txPr>
              <a:bodyPr/>
              <a:lstStyle/>
              <a:p>
                <a:pPr>
                  <a:defRPr sz="1000" b="0">
                    <a:solidFill>
                      <a:schemeClr val="accent2"/>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Feuil1!$B$3:$T$3</c:f>
              <c:numCache>
                <c:formatCode>0</c:formatCode>
                <c:ptCount val="19"/>
                <c:pt idx="0">
                  <c:v>18970</c:v>
                </c:pt>
                <c:pt idx="1">
                  <c:v>18240</c:v>
                </c:pt>
                <c:pt idx="2">
                  <c:v>19930</c:v>
                </c:pt>
                <c:pt idx="3">
                  <c:v>17810</c:v>
                </c:pt>
                <c:pt idx="4">
                  <c:v>17260</c:v>
                </c:pt>
                <c:pt idx="5">
                  <c:v>16920</c:v>
                </c:pt>
                <c:pt idx="6">
                  <c:v>16330</c:v>
                </c:pt>
                <c:pt idx="7">
                  <c:v>16090</c:v>
                </c:pt>
                <c:pt idx="8">
                  <c:v>15760</c:v>
                </c:pt>
                <c:pt idx="9">
                  <c:v>15270</c:v>
                </c:pt>
                <c:pt idx="10">
                  <c:v>14990</c:v>
                </c:pt>
                <c:pt idx="11">
                  <c:v>14720</c:v>
                </c:pt>
                <c:pt idx="12">
                  <c:v>14440</c:v>
                </c:pt>
                <c:pt idx="13" formatCode="General">
                  <c:v>14430</c:v>
                </c:pt>
                <c:pt idx="14">
                  <c:v>14130</c:v>
                </c:pt>
                <c:pt idx="15" formatCode="General">
                  <c:v>13740</c:v>
                </c:pt>
                <c:pt idx="16" formatCode="General">
                  <c:v>13990</c:v>
                </c:pt>
                <c:pt idx="17">
                  <c:v>14540</c:v>
                </c:pt>
                <c:pt idx="18">
                  <c:v>14340</c:v>
                </c:pt>
              </c:numCache>
            </c:numRef>
          </c:val>
          <c:smooth val="0"/>
        </c:ser>
        <c:ser>
          <c:idx val="2"/>
          <c:order val="2"/>
          <c:tx>
            <c:strRef>
              <c:f>Feuil1!$A$4</c:f>
              <c:strCache>
                <c:ptCount val="1"/>
                <c:pt idx="0">
                  <c:v>Parc Essence</c:v>
                </c:pt>
              </c:strCache>
            </c:strRef>
          </c:tx>
          <c:spPr>
            <a:ln w="38100">
              <a:solidFill>
                <a:schemeClr val="accent5"/>
              </a:solidFill>
            </a:ln>
          </c:spPr>
          <c:marker>
            <c:symbol val="circle"/>
            <c:size val="6"/>
            <c:spPr>
              <a:solidFill>
                <a:schemeClr val="accent5"/>
              </a:solidFill>
              <a:ln w="38100">
                <a:solidFill>
                  <a:schemeClr val="accent5"/>
                </a:solidFill>
              </a:ln>
            </c:spPr>
          </c:marker>
          <c:dLbls>
            <c:dLbl>
              <c:idx val="12"/>
              <c:layout>
                <c:manualLayout>
                  <c:x val="-2.0674390057164892E-2"/>
                  <c:y val="2.4839823343870519E-2"/>
                </c:manualLayout>
              </c:layout>
              <c:dLblPos val="r"/>
              <c:showLegendKey val="0"/>
              <c:showVal val="1"/>
              <c:showCatName val="0"/>
              <c:showSerName val="0"/>
              <c:showPercent val="0"/>
              <c:showBubbleSize val="0"/>
            </c:dLbl>
            <c:dLbl>
              <c:idx val="16"/>
              <c:layout>
                <c:manualLayout>
                  <c:x val="-1.8090091300019279E-2"/>
                  <c:y val="3.0359784086952855E-2"/>
                </c:manualLayout>
              </c:layout>
              <c:showLegendKey val="0"/>
              <c:showVal val="1"/>
              <c:showCatName val="0"/>
              <c:showSerName val="0"/>
              <c:showPercent val="0"/>
              <c:showBubbleSize val="0"/>
            </c:dLbl>
            <c:txPr>
              <a:bodyPr/>
              <a:lstStyle/>
              <a:p>
                <a:pPr algn="ctr">
                  <a:defRPr lang="fr-FR" sz="1000" b="0"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Feuil1!$B$4:$T$4</c:f>
              <c:numCache>
                <c:formatCode>0</c:formatCode>
                <c:ptCount val="19"/>
                <c:pt idx="0">
                  <c:v>11880</c:v>
                </c:pt>
                <c:pt idx="1">
                  <c:v>11690</c:v>
                </c:pt>
                <c:pt idx="2">
                  <c:v>11840</c:v>
                </c:pt>
                <c:pt idx="3">
                  <c:v>11390</c:v>
                </c:pt>
                <c:pt idx="4">
                  <c:v>10760</c:v>
                </c:pt>
                <c:pt idx="5">
                  <c:v>10250</c:v>
                </c:pt>
                <c:pt idx="6">
                  <c:v>10090</c:v>
                </c:pt>
                <c:pt idx="7">
                  <c:v>9670</c:v>
                </c:pt>
                <c:pt idx="8">
                  <c:v>9380</c:v>
                </c:pt>
                <c:pt idx="9">
                  <c:v>9170</c:v>
                </c:pt>
                <c:pt idx="10">
                  <c:v>8480</c:v>
                </c:pt>
                <c:pt idx="11">
                  <c:v>8440</c:v>
                </c:pt>
                <c:pt idx="12">
                  <c:v>8220</c:v>
                </c:pt>
                <c:pt idx="13" formatCode="General">
                  <c:v>8350</c:v>
                </c:pt>
                <c:pt idx="14">
                  <c:v>7860</c:v>
                </c:pt>
                <c:pt idx="15" formatCode="General">
                  <c:v>7930</c:v>
                </c:pt>
                <c:pt idx="16" formatCode="General">
                  <c:v>8030</c:v>
                </c:pt>
                <c:pt idx="17">
                  <c:v>8160</c:v>
                </c:pt>
                <c:pt idx="18">
                  <c:v>8440</c:v>
                </c:pt>
              </c:numCache>
            </c:numRef>
          </c:val>
          <c:smooth val="0"/>
        </c:ser>
        <c:dLbls>
          <c:showLegendKey val="0"/>
          <c:showVal val="0"/>
          <c:showCatName val="0"/>
          <c:showSerName val="0"/>
          <c:showPercent val="0"/>
          <c:showBubbleSize val="0"/>
        </c:dLbls>
        <c:marker val="1"/>
        <c:smooth val="0"/>
        <c:axId val="301890176"/>
        <c:axId val="301904256"/>
      </c:lineChart>
      <c:catAx>
        <c:axId val="301890176"/>
        <c:scaling>
          <c:orientation val="minMax"/>
        </c:scaling>
        <c:delete val="0"/>
        <c:axPos val="b"/>
        <c:majorTickMark val="none"/>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301904256"/>
        <c:crosses val="autoZero"/>
        <c:auto val="1"/>
        <c:lblAlgn val="ctr"/>
        <c:lblOffset val="100"/>
        <c:noMultiLvlLbl val="0"/>
      </c:catAx>
      <c:valAx>
        <c:axId val="301904256"/>
        <c:scaling>
          <c:orientation val="minMax"/>
          <c:max val="21000"/>
          <c:min val="7000"/>
        </c:scaling>
        <c:delete val="1"/>
        <c:axPos val="l"/>
        <c:majorGridlines>
          <c:spPr>
            <a:ln>
              <a:noFill/>
            </a:ln>
          </c:spPr>
        </c:majorGridlines>
        <c:numFmt formatCode="0" sourceLinked="1"/>
        <c:majorTickMark val="out"/>
        <c:minorTickMark val="none"/>
        <c:tickLblPos val="nextTo"/>
        <c:crossAx val="301890176"/>
        <c:crosses val="autoZero"/>
        <c:crossBetween val="between"/>
        <c:majorUnit val="10"/>
      </c:valAx>
    </c:plotArea>
    <c:legend>
      <c:legendPos val="b"/>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289814453460727E-2"/>
          <c:y val="3.8144235922506473E-2"/>
          <c:w val="0.9438596781297891"/>
          <c:h val="0.78028630480866146"/>
        </c:manualLayout>
      </c:layout>
      <c:lineChart>
        <c:grouping val="standard"/>
        <c:varyColors val="0"/>
        <c:ser>
          <c:idx val="0"/>
          <c:order val="0"/>
          <c:tx>
            <c:strRef>
              <c:f>Feuil1!$B$1</c:f>
              <c:strCache>
                <c:ptCount val="1"/>
                <c:pt idx="0">
                  <c:v>Parc VP</c:v>
                </c:pt>
              </c:strCache>
            </c:strRef>
          </c:tx>
          <c:spPr>
            <a:ln>
              <a:solidFill>
                <a:schemeClr val="tx1">
                  <a:lumMod val="50000"/>
                  <a:lumOff val="50000"/>
                </a:schemeClr>
              </a:solidFill>
            </a:ln>
          </c:spPr>
          <c:marker>
            <c:spPr>
              <a:solidFill>
                <a:schemeClr val="tx1">
                  <a:lumMod val="50000"/>
                  <a:lumOff val="50000"/>
                </a:schemeClr>
              </a:solidFill>
              <a:ln>
                <a:solidFill>
                  <a:schemeClr val="tx1">
                    <a:lumMod val="50000"/>
                    <a:lumOff val="50000"/>
                  </a:schemeClr>
                </a:solidFill>
              </a:ln>
            </c:spPr>
          </c:marker>
          <c:dLbls>
            <c:dLbl>
              <c:idx val="17"/>
              <c:spPr/>
              <c:txPr>
                <a:bodyPr/>
                <a:lstStyle/>
                <a:p>
                  <a:pPr>
                    <a:defRPr sz="1000">
                      <a:solidFill>
                        <a:schemeClr val="tx1"/>
                      </a:solidFill>
                    </a:defRPr>
                  </a:pPr>
                  <a:endParaRPr lang="en-US"/>
                </a:p>
              </c:txPr>
              <c:dLblPos val="b"/>
              <c:showLegendKey val="0"/>
              <c:showVal val="1"/>
              <c:showCatName val="0"/>
              <c:showSerName val="0"/>
              <c:showPercent val="0"/>
              <c:showBubbleSize val="0"/>
            </c:dLbl>
            <c:txPr>
              <a:bodyPr/>
              <a:lstStyle/>
              <a:p>
                <a:pPr>
                  <a:defRPr sz="1000"/>
                </a:pPr>
                <a:endParaRPr lang="en-US"/>
              </a:p>
            </c:txPr>
            <c:dLblPos val="b"/>
            <c:showLegendKey val="0"/>
            <c:showVal val="1"/>
            <c:showCatName val="0"/>
            <c:showSerName val="0"/>
            <c:showPercent val="0"/>
            <c:showBubbleSize val="0"/>
            <c:showLeaderLines val="0"/>
          </c:dLbls>
          <c:cat>
            <c:strRef>
              <c:f>Feuil1!$A$2:$A$20</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Feuil1!$B$2:$B$20</c:f>
              <c:numCache>
                <c:formatCode>General</c:formatCode>
                <c:ptCount val="19"/>
                <c:pt idx="0">
                  <c:v>13860</c:v>
                </c:pt>
                <c:pt idx="1">
                  <c:v>13630</c:v>
                </c:pt>
                <c:pt idx="2">
                  <c:v>14572</c:v>
                </c:pt>
                <c:pt idx="3">
                  <c:v>13549</c:v>
                </c:pt>
                <c:pt idx="4">
                  <c:v>13193</c:v>
                </c:pt>
                <c:pt idx="5">
                  <c:v>13040</c:v>
                </c:pt>
                <c:pt idx="6">
                  <c:v>12810</c:v>
                </c:pt>
                <c:pt idx="7">
                  <c:v>12810</c:v>
                </c:pt>
                <c:pt idx="8">
                  <c:v>12560</c:v>
                </c:pt>
                <c:pt idx="9">
                  <c:v>12310</c:v>
                </c:pt>
                <c:pt idx="10">
                  <c:v>12150</c:v>
                </c:pt>
                <c:pt idx="11">
                  <c:v>12010</c:v>
                </c:pt>
                <c:pt idx="12">
                  <c:v>11780</c:v>
                </c:pt>
                <c:pt idx="13">
                  <c:v>11980</c:v>
                </c:pt>
                <c:pt idx="14">
                  <c:v>11560</c:v>
                </c:pt>
                <c:pt idx="15">
                  <c:v>11410</c:v>
                </c:pt>
                <c:pt idx="16">
                  <c:v>11540</c:v>
                </c:pt>
                <c:pt idx="17">
                  <c:v>11850</c:v>
                </c:pt>
                <c:pt idx="18">
                  <c:v>11940</c:v>
                </c:pt>
              </c:numCache>
            </c:numRef>
          </c:val>
          <c:smooth val="0"/>
        </c:ser>
        <c:ser>
          <c:idx val="1"/>
          <c:order val="1"/>
          <c:tx>
            <c:strRef>
              <c:f>Feuil1!$C$1</c:f>
              <c:strCache>
                <c:ptCount val="1"/>
                <c:pt idx="0">
                  <c:v>Parc VP 10 ans et moins</c:v>
                </c:pt>
              </c:strCache>
            </c:strRef>
          </c:tx>
          <c:spPr>
            <a:ln>
              <a:solidFill>
                <a:schemeClr val="accent4"/>
              </a:solidFill>
            </a:ln>
          </c:spPr>
          <c:marker>
            <c:symbol val="diamond"/>
            <c:size val="7"/>
            <c:spPr>
              <a:solidFill>
                <a:schemeClr val="accent4"/>
              </a:solidFill>
              <a:ln>
                <a:solidFill>
                  <a:schemeClr val="accent4"/>
                </a:solidFill>
              </a:ln>
            </c:spPr>
          </c:marker>
          <c:dLbls>
            <c:dLbl>
              <c:idx val="17"/>
              <c:spPr/>
              <c:txPr>
                <a:bodyPr/>
                <a:lstStyle/>
                <a:p>
                  <a:pPr>
                    <a:defRPr sz="1000">
                      <a:solidFill>
                        <a:schemeClr val="tx1"/>
                      </a:solidFill>
                    </a:defRPr>
                  </a:pPr>
                  <a:endParaRPr lang="en-US"/>
                </a:p>
              </c:txPr>
              <c:dLblPos val="t"/>
              <c:showLegendKey val="0"/>
              <c:showVal val="1"/>
              <c:showCatName val="0"/>
              <c:showSerName val="0"/>
              <c:showPercent val="0"/>
              <c:showBubbleSize val="0"/>
            </c:dLbl>
            <c:txPr>
              <a:bodyPr/>
              <a:lstStyle/>
              <a:p>
                <a:pPr>
                  <a:defRPr sz="1000"/>
                </a:pPr>
                <a:endParaRPr lang="en-US"/>
              </a:p>
            </c:txPr>
            <c:dLblPos val="t"/>
            <c:showLegendKey val="0"/>
            <c:showVal val="1"/>
            <c:showCatName val="0"/>
            <c:showSerName val="0"/>
            <c:showPercent val="0"/>
            <c:showBubbleSize val="0"/>
            <c:showLeaderLines val="0"/>
          </c:dLbls>
          <c:cat>
            <c:strRef>
              <c:f>Feuil1!$A$2:$A$20</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Feuil1!$C$2:$C$20</c:f>
              <c:numCache>
                <c:formatCode>General</c:formatCode>
                <c:ptCount val="19"/>
                <c:pt idx="0">
                  <c:v>14890</c:v>
                </c:pt>
                <c:pt idx="1">
                  <c:v>14790</c:v>
                </c:pt>
                <c:pt idx="2">
                  <c:v>15942</c:v>
                </c:pt>
                <c:pt idx="3">
                  <c:v>14828</c:v>
                </c:pt>
                <c:pt idx="4">
                  <c:v>14296</c:v>
                </c:pt>
                <c:pt idx="5">
                  <c:v>14220</c:v>
                </c:pt>
                <c:pt idx="6">
                  <c:v>13990</c:v>
                </c:pt>
                <c:pt idx="7">
                  <c:v>14140</c:v>
                </c:pt>
                <c:pt idx="8">
                  <c:v>14030</c:v>
                </c:pt>
                <c:pt idx="9">
                  <c:v>13760</c:v>
                </c:pt>
                <c:pt idx="10">
                  <c:v>13490</c:v>
                </c:pt>
                <c:pt idx="11">
                  <c:v>13290</c:v>
                </c:pt>
                <c:pt idx="12">
                  <c:v>13020</c:v>
                </c:pt>
                <c:pt idx="13">
                  <c:v>13240</c:v>
                </c:pt>
                <c:pt idx="14">
                  <c:v>12840</c:v>
                </c:pt>
                <c:pt idx="15">
                  <c:v>12550</c:v>
                </c:pt>
                <c:pt idx="16">
                  <c:v>12810</c:v>
                </c:pt>
                <c:pt idx="17">
                  <c:v>13020</c:v>
                </c:pt>
                <c:pt idx="18">
                  <c:v>13140</c:v>
                </c:pt>
              </c:numCache>
            </c:numRef>
          </c:val>
          <c:smooth val="0"/>
        </c:ser>
        <c:ser>
          <c:idx val="2"/>
          <c:order val="2"/>
          <c:tx>
            <c:strRef>
              <c:f>Feuil1!$D$1</c:f>
              <c:strCache>
                <c:ptCount val="1"/>
                <c:pt idx="0">
                  <c:v>Parc VP Plus de 10 ans</c:v>
                </c:pt>
              </c:strCache>
            </c:strRef>
          </c:tx>
          <c:spPr>
            <a:ln>
              <a:solidFill>
                <a:schemeClr val="accent4">
                  <a:lumMod val="50000"/>
                </a:schemeClr>
              </a:solidFill>
            </a:ln>
          </c:spPr>
          <c:marker>
            <c:spPr>
              <a:solidFill>
                <a:schemeClr val="accent4">
                  <a:lumMod val="50000"/>
                </a:schemeClr>
              </a:solidFill>
              <a:ln>
                <a:solidFill>
                  <a:schemeClr val="accent4">
                    <a:lumMod val="50000"/>
                  </a:schemeClr>
                </a:solidFill>
              </a:ln>
            </c:spPr>
          </c:marker>
          <c:dLbls>
            <c:dLbl>
              <c:idx val="14"/>
              <c:layout>
                <c:manualLayout>
                  <c:x val="-2.7748857315484567E-2"/>
                  <c:y val="3.4128021077316176E-2"/>
                </c:manualLayout>
              </c:layout>
              <c:dLblPos val="r"/>
              <c:showLegendKey val="0"/>
              <c:showVal val="1"/>
              <c:showCatName val="0"/>
              <c:showSerName val="0"/>
              <c:showPercent val="0"/>
              <c:showBubbleSize val="0"/>
            </c:dLbl>
            <c:dLbl>
              <c:idx val="17"/>
              <c:spPr/>
              <c:txPr>
                <a:bodyPr/>
                <a:lstStyle/>
                <a:p>
                  <a:pPr>
                    <a:defRPr sz="1000">
                      <a:solidFill>
                        <a:schemeClr val="tx1"/>
                      </a:solidFill>
                    </a:defRPr>
                  </a:pPr>
                  <a:endParaRPr lang="en-US"/>
                </a:p>
              </c:txPr>
              <c:dLblPos val="b"/>
              <c:showLegendKey val="0"/>
              <c:showVal val="1"/>
              <c:showCatName val="0"/>
              <c:showSerName val="0"/>
              <c:showPercent val="0"/>
              <c:showBubbleSize val="0"/>
            </c:dLbl>
            <c:txPr>
              <a:bodyPr/>
              <a:lstStyle/>
              <a:p>
                <a:pPr>
                  <a:defRPr sz="1000"/>
                </a:pPr>
                <a:endParaRPr lang="en-US"/>
              </a:p>
            </c:txPr>
            <c:dLblPos val="b"/>
            <c:showLegendKey val="0"/>
            <c:showVal val="1"/>
            <c:showCatName val="0"/>
            <c:showSerName val="0"/>
            <c:showPercent val="0"/>
            <c:showBubbleSize val="0"/>
            <c:showLeaderLines val="0"/>
          </c:dLbls>
          <c:cat>
            <c:strRef>
              <c:f>Feuil1!$A$2:$A$20</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Feuil1!$D$2:$D$20</c:f>
              <c:numCache>
                <c:formatCode>General</c:formatCode>
                <c:ptCount val="19"/>
                <c:pt idx="0">
                  <c:v>9900</c:v>
                </c:pt>
                <c:pt idx="1">
                  <c:v>9670</c:v>
                </c:pt>
                <c:pt idx="2">
                  <c:v>10131</c:v>
                </c:pt>
                <c:pt idx="3">
                  <c:v>9752</c:v>
                </c:pt>
                <c:pt idx="4">
                  <c:v>10094</c:v>
                </c:pt>
                <c:pt idx="5">
                  <c:v>9670</c:v>
                </c:pt>
                <c:pt idx="6">
                  <c:v>9350</c:v>
                </c:pt>
                <c:pt idx="7">
                  <c:v>9490</c:v>
                </c:pt>
                <c:pt idx="8">
                  <c:v>9170</c:v>
                </c:pt>
                <c:pt idx="9">
                  <c:v>8920</c:v>
                </c:pt>
                <c:pt idx="10">
                  <c:v>8570</c:v>
                </c:pt>
                <c:pt idx="11">
                  <c:v>8540</c:v>
                </c:pt>
                <c:pt idx="12">
                  <c:v>8890</c:v>
                </c:pt>
                <c:pt idx="13">
                  <c:v>8990</c:v>
                </c:pt>
                <c:pt idx="14">
                  <c:v>8610</c:v>
                </c:pt>
                <c:pt idx="15">
                  <c:v>8990</c:v>
                </c:pt>
                <c:pt idx="16">
                  <c:v>8750</c:v>
                </c:pt>
                <c:pt idx="17">
                  <c:v>9580</c:v>
                </c:pt>
                <c:pt idx="18">
                  <c:v>9740</c:v>
                </c:pt>
              </c:numCache>
            </c:numRef>
          </c:val>
          <c:smooth val="0"/>
        </c:ser>
        <c:dLbls>
          <c:showLegendKey val="0"/>
          <c:showVal val="0"/>
          <c:showCatName val="0"/>
          <c:showSerName val="0"/>
          <c:showPercent val="0"/>
          <c:showBubbleSize val="0"/>
        </c:dLbls>
        <c:marker val="1"/>
        <c:smooth val="0"/>
        <c:axId val="301651456"/>
        <c:axId val="301652992"/>
      </c:lineChart>
      <c:catAx>
        <c:axId val="301651456"/>
        <c:scaling>
          <c:orientation val="minMax"/>
        </c:scaling>
        <c:delete val="0"/>
        <c:axPos val="b"/>
        <c:majorTickMark val="none"/>
        <c:minorTickMark val="none"/>
        <c:tickLblPos val="nextTo"/>
        <c:txPr>
          <a:bodyPr/>
          <a:lstStyle/>
          <a:p>
            <a:pPr>
              <a:defRPr sz="1200"/>
            </a:pPr>
            <a:endParaRPr lang="en-US"/>
          </a:p>
        </c:txPr>
        <c:crossAx val="301652992"/>
        <c:crosses val="autoZero"/>
        <c:auto val="1"/>
        <c:lblAlgn val="ctr"/>
        <c:lblOffset val="100"/>
        <c:noMultiLvlLbl val="0"/>
      </c:catAx>
      <c:valAx>
        <c:axId val="301652992"/>
        <c:scaling>
          <c:orientation val="minMax"/>
          <c:max val="16000"/>
          <c:min val="8000"/>
        </c:scaling>
        <c:delete val="1"/>
        <c:axPos val="l"/>
        <c:numFmt formatCode="General" sourceLinked="1"/>
        <c:majorTickMark val="out"/>
        <c:minorTickMark val="none"/>
        <c:tickLblPos val="nextTo"/>
        <c:crossAx val="301651456"/>
        <c:crosses val="autoZero"/>
        <c:crossBetween val="between"/>
      </c:valAx>
    </c:plotArea>
    <c:legend>
      <c:legendPos val="b"/>
      <c:layout>
        <c:manualLayout>
          <c:xMode val="edge"/>
          <c:yMode val="edge"/>
          <c:x val="0.23142762749387108"/>
          <c:y val="0.91196501020700849"/>
          <c:w val="0.53714464419530783"/>
          <c:h val="4.9719649369380788E-2"/>
        </c:manualLayout>
      </c:layout>
      <c:overlay val="0"/>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6364526411657563"/>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88.7</c:v>
                </c:pt>
                <c:pt idx="1">
                  <c:v>91.6</c:v>
                </c:pt>
                <c:pt idx="2">
                  <c:v>93</c:v>
                </c:pt>
                <c:pt idx="3">
                  <c:v>94.6</c:v>
                </c:pt>
                <c:pt idx="4">
                  <c:v>95.2</c:v>
                </c:pt>
                <c:pt idx="5">
                  <c:v>94</c:v>
                </c:pt>
                <c:pt idx="6">
                  <c:v>95</c:v>
                </c:pt>
                <c:pt idx="7">
                  <c:v>95</c:v>
                </c:pt>
                <c:pt idx="8">
                  <c:v>95</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43.5</c:v>
                </c:pt>
                <c:pt idx="1">
                  <c:v>47.9</c:v>
                </c:pt>
                <c:pt idx="2">
                  <c:v>53.7</c:v>
                </c:pt>
                <c:pt idx="3">
                  <c:v>57.9</c:v>
                </c:pt>
                <c:pt idx="4">
                  <c:v>58</c:v>
                </c:pt>
                <c:pt idx="5">
                  <c:v>56</c:v>
                </c:pt>
                <c:pt idx="6">
                  <c:v>58</c:v>
                </c:pt>
                <c:pt idx="7">
                  <c:v>59</c:v>
                </c:pt>
                <c:pt idx="8">
                  <c:v>60</c:v>
                </c:pt>
              </c:numCache>
            </c:numRef>
          </c:val>
        </c:ser>
        <c:dLbls>
          <c:showLegendKey val="0"/>
          <c:showVal val="0"/>
          <c:showCatName val="0"/>
          <c:showSerName val="0"/>
          <c:showPercent val="0"/>
          <c:showBubbleSize val="0"/>
        </c:dLbls>
        <c:gapWidth val="63"/>
        <c:overlap val="100"/>
        <c:axId val="222621696"/>
        <c:axId val="222623232"/>
      </c:barChart>
      <c:catAx>
        <c:axId val="222621696"/>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222623232"/>
        <c:crosses val="autoZero"/>
        <c:auto val="1"/>
        <c:lblAlgn val="ctr"/>
        <c:lblOffset val="100"/>
        <c:noMultiLvlLbl val="0"/>
      </c:catAx>
      <c:valAx>
        <c:axId val="222623232"/>
        <c:scaling>
          <c:orientation val="minMax"/>
        </c:scaling>
        <c:delete val="1"/>
        <c:axPos val="l"/>
        <c:numFmt formatCode="0" sourceLinked="1"/>
        <c:majorTickMark val="out"/>
        <c:minorTickMark val="none"/>
        <c:tickLblPos val="nextTo"/>
        <c:crossAx val="222621696"/>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52729155675861"/>
          <c:y val="3.2683806051440611E-2"/>
          <c:w val="0.44794757261019802"/>
          <c:h val="0.93463238789711878"/>
        </c:manualLayout>
      </c:layout>
      <c:barChart>
        <c:barDir val="bar"/>
        <c:grouping val="clustered"/>
        <c:varyColors val="0"/>
        <c:ser>
          <c:idx val="0"/>
          <c:order val="0"/>
          <c:tx>
            <c:strRef>
              <c:f>Feuil1!$B$1</c:f>
              <c:strCache>
                <c:ptCount val="1"/>
                <c:pt idx="0">
                  <c:v>2017</c:v>
                </c:pt>
              </c:strCache>
            </c:strRef>
          </c:tx>
          <c:spPr>
            <a:solidFill>
              <a:schemeClr val="accent4"/>
            </a:solidFill>
          </c:spPr>
          <c:invertIfNegative val="0"/>
          <c:dLbls>
            <c:txPr>
              <a:bodyPr/>
              <a:lstStyle/>
              <a:p>
                <a:pPr>
                  <a:defRPr sz="1100" b="1">
                    <a:solidFill>
                      <a:schemeClr val="accent4"/>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Feuil1!$A$2:$A$10</c:f>
              <c:strCache>
                <c:ptCount val="9"/>
                <c:pt idx="0">
                  <c:v>Aller faire des achats</c:v>
                </c:pt>
                <c:pt idx="1">
                  <c:v>Loisirs</c:v>
                </c:pt>
                <c:pt idx="2">
                  <c:v>Sorties, le soir</c:v>
                </c:pt>
                <c:pt idx="3">
                  <c:v>Trajets domicile-travail</c:v>
                </c:pt>
                <c:pt idx="4">
                  <c:v>Partir en Vacances</c:v>
                </c:pt>
                <c:pt idx="5">
                  <c:v>Partir en Week-end</c:v>
                </c:pt>
                <c:pt idx="6">
                  <c:v>Enfants a l'école, a la crèche</c:v>
                </c:pt>
                <c:pt idx="7">
                  <c:v>Déplacements professionnels</c:v>
                </c:pt>
                <c:pt idx="8">
                  <c:v>Du covoiturage</c:v>
                </c:pt>
              </c:strCache>
            </c:strRef>
          </c:cat>
          <c:val>
            <c:numRef>
              <c:f>Feuil1!$B$2:$B$10</c:f>
              <c:numCache>
                <c:formatCode>General</c:formatCode>
                <c:ptCount val="9"/>
                <c:pt idx="0">
                  <c:v>87</c:v>
                </c:pt>
                <c:pt idx="1">
                  <c:v>79</c:v>
                </c:pt>
                <c:pt idx="2">
                  <c:v>61</c:v>
                </c:pt>
                <c:pt idx="3">
                  <c:v>53</c:v>
                </c:pt>
                <c:pt idx="4">
                  <c:v>53</c:v>
                </c:pt>
                <c:pt idx="5">
                  <c:v>52</c:v>
                </c:pt>
                <c:pt idx="6">
                  <c:v>23</c:v>
                </c:pt>
                <c:pt idx="7">
                  <c:v>16</c:v>
                </c:pt>
                <c:pt idx="8">
                  <c:v>8</c:v>
                </c:pt>
              </c:numCache>
            </c:numRef>
          </c:val>
        </c:ser>
        <c:ser>
          <c:idx val="1"/>
          <c:order val="1"/>
          <c:tx>
            <c:strRef>
              <c:f>Feuil1!$C$1</c:f>
              <c:strCache>
                <c:ptCount val="1"/>
                <c:pt idx="0">
                  <c:v>2016</c:v>
                </c:pt>
              </c:strCache>
            </c:strRef>
          </c:tx>
          <c:spPr>
            <a:solidFill>
              <a:schemeClr val="bg1">
                <a:lumMod val="65000"/>
              </a:schemeClr>
            </a:solidFill>
          </c:spPr>
          <c:invertIfNegative val="0"/>
          <c:dLbls>
            <c:txPr>
              <a:bodyPr/>
              <a:lstStyle/>
              <a:p>
                <a:pPr>
                  <a:defRPr sz="105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Feuil1!$A$2:$A$10</c:f>
              <c:strCache>
                <c:ptCount val="9"/>
                <c:pt idx="0">
                  <c:v>Aller faire des achats</c:v>
                </c:pt>
                <c:pt idx="1">
                  <c:v>Loisirs</c:v>
                </c:pt>
                <c:pt idx="2">
                  <c:v>Sorties, le soir</c:v>
                </c:pt>
                <c:pt idx="3">
                  <c:v>Trajets domicile-travail</c:v>
                </c:pt>
                <c:pt idx="4">
                  <c:v>Partir en Vacances</c:v>
                </c:pt>
                <c:pt idx="5">
                  <c:v>Partir en Week-end</c:v>
                </c:pt>
                <c:pt idx="6">
                  <c:v>Enfants a l'école, a la crèche</c:v>
                </c:pt>
                <c:pt idx="7">
                  <c:v>Déplacements professionnels</c:v>
                </c:pt>
                <c:pt idx="8">
                  <c:v>Du covoiturage</c:v>
                </c:pt>
              </c:strCache>
            </c:strRef>
          </c:cat>
          <c:val>
            <c:numRef>
              <c:f>Feuil1!$C$2:$C$10</c:f>
              <c:numCache>
                <c:formatCode>0</c:formatCode>
                <c:ptCount val="9"/>
                <c:pt idx="0">
                  <c:v>86.7</c:v>
                </c:pt>
                <c:pt idx="1">
                  <c:v>77.599999999999994</c:v>
                </c:pt>
                <c:pt idx="2">
                  <c:v>59.9</c:v>
                </c:pt>
                <c:pt idx="3">
                  <c:v>53.6</c:v>
                </c:pt>
                <c:pt idx="4">
                  <c:v>52.4</c:v>
                </c:pt>
                <c:pt idx="5">
                  <c:v>50.7</c:v>
                </c:pt>
                <c:pt idx="6">
                  <c:v>23.7</c:v>
                </c:pt>
                <c:pt idx="7">
                  <c:v>15.4</c:v>
                </c:pt>
                <c:pt idx="8">
                  <c:v>8</c:v>
                </c:pt>
              </c:numCache>
            </c:numRef>
          </c:val>
        </c:ser>
        <c:ser>
          <c:idx val="2"/>
          <c:order val="2"/>
          <c:tx>
            <c:strRef>
              <c:f>Feuil1!$D$1</c:f>
              <c:strCache>
                <c:ptCount val="1"/>
                <c:pt idx="0">
                  <c:v>2015</c:v>
                </c:pt>
              </c:strCache>
            </c:strRef>
          </c:tx>
          <c:spPr>
            <a:solidFill>
              <a:schemeClr val="bg1">
                <a:lumMod val="75000"/>
              </a:schemeClr>
            </a:solidFill>
          </c:spPr>
          <c:invertIfNegative val="0"/>
          <c:dLbls>
            <c:txPr>
              <a:bodyPr/>
              <a:lstStyle/>
              <a:p>
                <a:pPr>
                  <a:defRPr sz="105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Feuil1!$A$2:$A$10</c:f>
              <c:strCache>
                <c:ptCount val="9"/>
                <c:pt idx="0">
                  <c:v>Aller faire des achats</c:v>
                </c:pt>
                <c:pt idx="1">
                  <c:v>Loisirs</c:v>
                </c:pt>
                <c:pt idx="2">
                  <c:v>Sorties, le soir</c:v>
                </c:pt>
                <c:pt idx="3">
                  <c:v>Trajets domicile-travail</c:v>
                </c:pt>
                <c:pt idx="4">
                  <c:v>Partir en Vacances</c:v>
                </c:pt>
                <c:pt idx="5">
                  <c:v>Partir en Week-end</c:v>
                </c:pt>
                <c:pt idx="6">
                  <c:v>Enfants a l'école, a la crèche</c:v>
                </c:pt>
                <c:pt idx="7">
                  <c:v>Déplacements professionnels</c:v>
                </c:pt>
                <c:pt idx="8">
                  <c:v>Du covoiturage</c:v>
                </c:pt>
              </c:strCache>
            </c:strRef>
          </c:cat>
          <c:val>
            <c:numRef>
              <c:f>Feuil1!$D$2:$D$10</c:f>
              <c:numCache>
                <c:formatCode>0</c:formatCode>
                <c:ptCount val="9"/>
                <c:pt idx="0">
                  <c:v>86.6</c:v>
                </c:pt>
                <c:pt idx="1">
                  <c:v>77.600000000000009</c:v>
                </c:pt>
                <c:pt idx="2">
                  <c:v>60.199999999999996</c:v>
                </c:pt>
                <c:pt idx="3">
                  <c:v>52.2</c:v>
                </c:pt>
                <c:pt idx="4">
                  <c:v>53.7</c:v>
                </c:pt>
                <c:pt idx="5">
                  <c:v>51.300000000000004</c:v>
                </c:pt>
                <c:pt idx="6">
                  <c:v>23.200000000000003</c:v>
                </c:pt>
                <c:pt idx="7">
                  <c:v>16.100000000000001</c:v>
                </c:pt>
                <c:pt idx="8">
                  <c:v>8.6999999999999993</c:v>
                </c:pt>
              </c:numCache>
            </c:numRef>
          </c:val>
        </c:ser>
        <c:ser>
          <c:idx val="3"/>
          <c:order val="3"/>
          <c:tx>
            <c:strRef>
              <c:f>Feuil1!$E$1</c:f>
              <c:strCache>
                <c:ptCount val="1"/>
                <c:pt idx="0">
                  <c:v>2014</c:v>
                </c:pt>
              </c:strCache>
            </c:strRef>
          </c:tx>
          <c:spPr>
            <a:solidFill>
              <a:schemeClr val="bg1">
                <a:lumMod val="85000"/>
              </a:schemeClr>
            </a:solidFill>
          </c:spPr>
          <c:invertIfNegative val="0"/>
          <c:dLbls>
            <c:txPr>
              <a:bodyPr/>
              <a:lstStyle/>
              <a:p>
                <a:pPr>
                  <a:defRPr sz="1050">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Feuil1!$A$2:$A$10</c:f>
              <c:strCache>
                <c:ptCount val="9"/>
                <c:pt idx="0">
                  <c:v>Aller faire des achats</c:v>
                </c:pt>
                <c:pt idx="1">
                  <c:v>Loisirs</c:v>
                </c:pt>
                <c:pt idx="2">
                  <c:v>Sorties, le soir</c:v>
                </c:pt>
                <c:pt idx="3">
                  <c:v>Trajets domicile-travail</c:v>
                </c:pt>
                <c:pt idx="4">
                  <c:v>Partir en Vacances</c:v>
                </c:pt>
                <c:pt idx="5">
                  <c:v>Partir en Week-end</c:v>
                </c:pt>
                <c:pt idx="6">
                  <c:v>Enfants a l'école, a la crèche</c:v>
                </c:pt>
                <c:pt idx="7">
                  <c:v>Déplacements professionnels</c:v>
                </c:pt>
                <c:pt idx="8">
                  <c:v>Du covoiturage</c:v>
                </c:pt>
              </c:strCache>
            </c:strRef>
          </c:cat>
          <c:val>
            <c:numRef>
              <c:f>Feuil1!$E$2:$E$10</c:f>
              <c:numCache>
                <c:formatCode>General</c:formatCode>
                <c:ptCount val="9"/>
                <c:pt idx="0">
                  <c:v>86</c:v>
                </c:pt>
                <c:pt idx="1">
                  <c:v>76</c:v>
                </c:pt>
                <c:pt idx="2">
                  <c:v>59</c:v>
                </c:pt>
                <c:pt idx="3">
                  <c:v>52</c:v>
                </c:pt>
                <c:pt idx="4">
                  <c:v>54</c:v>
                </c:pt>
                <c:pt idx="5">
                  <c:v>51</c:v>
                </c:pt>
                <c:pt idx="6">
                  <c:v>23</c:v>
                </c:pt>
                <c:pt idx="7">
                  <c:v>15</c:v>
                </c:pt>
                <c:pt idx="8">
                  <c:v>8</c:v>
                </c:pt>
              </c:numCache>
            </c:numRef>
          </c:val>
        </c:ser>
        <c:dLbls>
          <c:dLblPos val="outEnd"/>
          <c:showLegendKey val="0"/>
          <c:showVal val="1"/>
          <c:showCatName val="0"/>
          <c:showSerName val="0"/>
          <c:showPercent val="0"/>
          <c:showBubbleSize val="0"/>
        </c:dLbls>
        <c:gapWidth val="50"/>
        <c:axId val="302477696"/>
        <c:axId val="302479232"/>
      </c:barChart>
      <c:catAx>
        <c:axId val="302477696"/>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75000"/>
                  </a:schemeClr>
                </a:solidFill>
                <a:latin typeface="Arial" panose="020B0604020202020204" pitchFamily="34" charset="0"/>
                <a:cs typeface="Arial" panose="020B0604020202020204" pitchFamily="34" charset="0"/>
              </a:defRPr>
            </a:pPr>
            <a:endParaRPr lang="en-US"/>
          </a:p>
        </c:txPr>
        <c:crossAx val="302479232"/>
        <c:crosses val="autoZero"/>
        <c:auto val="1"/>
        <c:lblAlgn val="ctr"/>
        <c:lblOffset val="100"/>
        <c:noMultiLvlLbl val="0"/>
      </c:catAx>
      <c:valAx>
        <c:axId val="302479232"/>
        <c:scaling>
          <c:orientation val="minMax"/>
          <c:max val="100"/>
        </c:scaling>
        <c:delete val="1"/>
        <c:axPos val="t"/>
        <c:numFmt formatCode="General" sourceLinked="1"/>
        <c:majorTickMark val="out"/>
        <c:minorTickMark val="none"/>
        <c:tickLblPos val="nextTo"/>
        <c:crossAx val="302477696"/>
        <c:crosses val="autoZero"/>
        <c:crossBetween val="between"/>
      </c:valAx>
    </c:plotArea>
    <c:legend>
      <c:legendPos val="b"/>
      <c:layout>
        <c:manualLayout>
          <c:xMode val="edge"/>
          <c:yMode val="edge"/>
          <c:x val="0.68250413687457279"/>
          <c:y val="0.85041993488506229"/>
          <c:w val="0.27924225336636138"/>
          <c:h val="5.1384169946167138E-2"/>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Colonne1</c:v>
                </c:pt>
              </c:strCache>
            </c:strRef>
          </c:tx>
          <c:spPr>
            <a:solidFill>
              <a:schemeClr val="accent6">
                <a:lumMod val="60000"/>
                <a:lumOff val="40000"/>
              </a:schemeClr>
            </a:solidFill>
            <a:ln w="57150">
              <a:solidFill>
                <a:schemeClr val="bg1"/>
              </a:solidFill>
            </a:ln>
            <a:effectLst/>
          </c:spPr>
          <c:dPt>
            <c:idx val="0"/>
            <c:bubble3D val="0"/>
            <c:spPr>
              <a:solidFill>
                <a:schemeClr val="accent5"/>
              </a:solidFill>
              <a:ln w="57150">
                <a:solidFill>
                  <a:schemeClr val="bg1"/>
                </a:solidFill>
              </a:ln>
              <a:effectLst/>
            </c:spPr>
          </c:dPt>
          <c:dPt>
            <c:idx val="1"/>
            <c:bubble3D val="0"/>
            <c:spPr>
              <a:solidFill>
                <a:schemeClr val="accent5">
                  <a:lumMod val="60000"/>
                  <a:lumOff val="40000"/>
                </a:schemeClr>
              </a:solidFill>
              <a:ln w="57150">
                <a:solidFill>
                  <a:schemeClr val="bg1"/>
                </a:solidFill>
              </a:ln>
              <a:effectLst/>
            </c:spPr>
          </c:dPt>
          <c:dPt>
            <c:idx val="2"/>
            <c:bubble3D val="0"/>
          </c:dPt>
          <c:dPt>
            <c:idx val="3"/>
            <c:bubble3D val="0"/>
          </c:dPt>
          <c:dPt>
            <c:idx val="4"/>
            <c:bubble3D val="0"/>
          </c:dPt>
          <c:dPt>
            <c:idx val="5"/>
            <c:bubble3D val="0"/>
          </c:dPt>
          <c:cat>
            <c:strRef>
              <c:f>Feuil1!$A$2:$A$3</c:f>
              <c:strCache>
                <c:ptCount val="2"/>
                <c:pt idx="0">
                  <c:v>Oui</c:v>
                </c:pt>
                <c:pt idx="1">
                  <c:v>Non</c:v>
                </c:pt>
              </c:strCache>
            </c:strRef>
          </c:cat>
          <c:val>
            <c:numRef>
              <c:f>Feuil1!$B$2:$B$3</c:f>
              <c:numCache>
                <c:formatCode>0</c:formatCode>
                <c:ptCount val="2"/>
                <c:pt idx="0">
                  <c:v>83</c:v>
                </c:pt>
                <c:pt idx="1">
                  <c:v>17</c:v>
                </c:pt>
              </c:numCache>
            </c:numRef>
          </c:val>
        </c:ser>
        <c:dLbls>
          <c:showLegendKey val="0"/>
          <c:showVal val="0"/>
          <c:showCatName val="0"/>
          <c:showSerName val="0"/>
          <c:showPercent val="0"/>
          <c:showBubbleSize val="0"/>
          <c:showLeaderLines val="1"/>
        </c:dLbls>
        <c:firstSliceAng val="310"/>
        <c:holeSize val="69"/>
      </c:doughnutChart>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37129957334364"/>
          <c:y val="5.984252255697764E-2"/>
          <c:w val="0.62513230004596243"/>
          <c:h val="0.80445671393499352"/>
        </c:manualLayout>
      </c:layout>
      <c:barChart>
        <c:barDir val="col"/>
        <c:grouping val="stacked"/>
        <c:varyColors val="0"/>
        <c:ser>
          <c:idx val="1"/>
          <c:order val="0"/>
          <c:tx>
            <c:strRef>
              <c:f>Feuil1!$C$1</c:f>
              <c:strCache>
                <c:ptCount val="1"/>
                <c:pt idx="0">
                  <c:v>2 A/R par jour2</c:v>
                </c:pt>
              </c:strCache>
            </c:strRef>
          </c:tx>
          <c:spPr>
            <a:solidFill>
              <a:schemeClr val="accent4"/>
            </a:solidFill>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Feuil1!$A$2:$A$4</c:f>
              <c:strCache>
                <c:ptCount val="3"/>
                <c:pt idx="0">
                  <c:v>Ensemble</c:v>
                </c:pt>
                <c:pt idx="1">
                  <c:v>VN</c:v>
                </c:pt>
                <c:pt idx="2">
                  <c:v>VO</c:v>
                </c:pt>
              </c:strCache>
            </c:strRef>
          </c:cat>
          <c:val>
            <c:numRef>
              <c:f>Feuil1!$C$2:$C$4</c:f>
              <c:numCache>
                <c:formatCode>0</c:formatCode>
                <c:ptCount val="3"/>
                <c:pt idx="0">
                  <c:v>14</c:v>
                </c:pt>
                <c:pt idx="1">
                  <c:v>11</c:v>
                </c:pt>
                <c:pt idx="2">
                  <c:v>16</c:v>
                </c:pt>
              </c:numCache>
            </c:numRef>
          </c:val>
        </c:ser>
        <c:ser>
          <c:idx val="2"/>
          <c:order val="1"/>
          <c:tx>
            <c:strRef>
              <c:f>Feuil1!$D$1</c:f>
              <c:strCache>
                <c:ptCount val="1"/>
                <c:pt idx="0">
                  <c:v>1 A/R par jour</c:v>
                </c:pt>
              </c:strCache>
            </c:strRef>
          </c:tx>
          <c:spPr>
            <a:solidFill>
              <a:schemeClr val="accent5">
                <a:lumMod val="60000"/>
                <a:lumOff val="40000"/>
              </a:schemeClr>
            </a:solidFill>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Feuil1!$A$2:$A$4</c:f>
              <c:strCache>
                <c:ptCount val="3"/>
                <c:pt idx="0">
                  <c:v>Ensemble</c:v>
                </c:pt>
                <c:pt idx="1">
                  <c:v>VN</c:v>
                </c:pt>
                <c:pt idx="2">
                  <c:v>VO</c:v>
                </c:pt>
              </c:strCache>
            </c:strRef>
          </c:cat>
          <c:val>
            <c:numRef>
              <c:f>Feuil1!$D$2:$D$4</c:f>
              <c:numCache>
                <c:formatCode>0</c:formatCode>
                <c:ptCount val="3"/>
                <c:pt idx="0">
                  <c:v>34</c:v>
                </c:pt>
                <c:pt idx="1">
                  <c:v>30</c:v>
                </c:pt>
                <c:pt idx="2">
                  <c:v>37</c:v>
                </c:pt>
              </c:numCache>
            </c:numRef>
          </c:val>
        </c:ser>
        <c:ser>
          <c:idx val="3"/>
          <c:order val="2"/>
          <c:tx>
            <c:strRef>
              <c:f>Feuil1!$E$1</c:f>
              <c:strCache>
                <c:ptCount val="1"/>
                <c:pt idx="0">
                  <c:v>2 - 3 A/R par semaine </c:v>
                </c:pt>
              </c:strCache>
            </c:strRef>
          </c:tx>
          <c:spPr>
            <a:solidFill>
              <a:schemeClr val="accent5">
                <a:lumMod val="40000"/>
                <a:lumOff val="60000"/>
              </a:schemeClr>
            </a:solidFill>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Feuil1!$A$2:$A$4</c:f>
              <c:strCache>
                <c:ptCount val="3"/>
                <c:pt idx="0">
                  <c:v>Ensemble</c:v>
                </c:pt>
                <c:pt idx="1">
                  <c:v>VN</c:v>
                </c:pt>
                <c:pt idx="2">
                  <c:v>VO</c:v>
                </c:pt>
              </c:strCache>
            </c:strRef>
          </c:cat>
          <c:val>
            <c:numRef>
              <c:f>Feuil1!$E$2:$E$4</c:f>
              <c:numCache>
                <c:formatCode>0</c:formatCode>
                <c:ptCount val="3"/>
                <c:pt idx="0">
                  <c:v>2</c:v>
                </c:pt>
                <c:pt idx="1">
                  <c:v>2</c:v>
                </c:pt>
                <c:pt idx="2">
                  <c:v>3</c:v>
                </c:pt>
              </c:numCache>
            </c:numRef>
          </c:val>
        </c:ser>
        <c:ser>
          <c:idx val="4"/>
          <c:order val="3"/>
          <c:tx>
            <c:strRef>
              <c:f>Feuil1!$F$1</c:f>
              <c:strCache>
                <c:ptCount val="1"/>
                <c:pt idx="0">
                  <c:v>Moins souvent</c:v>
                </c:pt>
              </c:strCache>
            </c:strRef>
          </c:tx>
          <c:spPr>
            <a:solidFill>
              <a:schemeClr val="accent4">
                <a:lumMod val="20000"/>
                <a:lumOff val="80000"/>
              </a:schemeClr>
            </a:solidFill>
          </c:spPr>
          <c:invertIfNegative val="0"/>
          <c:dLbls>
            <c:dLbl>
              <c:idx val="0"/>
              <c:layout>
                <c:manualLayout>
                  <c:x val="5.8272000772438159E-2"/>
                  <c:y val="-7.6001711136274358E-3"/>
                </c:manualLayout>
              </c:layout>
              <c:showLegendKey val="0"/>
              <c:showVal val="1"/>
              <c:showCatName val="0"/>
              <c:showSerName val="0"/>
              <c:showPercent val="0"/>
              <c:showBubbleSize val="0"/>
            </c:dLbl>
            <c:dLbl>
              <c:idx val="1"/>
              <c:layout>
                <c:manualLayout>
                  <c:x val="6.5872696525364968E-2"/>
                  <c:y val="-1.1581761894155532E-3"/>
                </c:manualLayout>
              </c:layout>
              <c:showLegendKey val="0"/>
              <c:showVal val="1"/>
              <c:showCatName val="0"/>
              <c:showSerName val="0"/>
              <c:showPercent val="0"/>
              <c:showBubbleSize val="0"/>
            </c:dLbl>
            <c:dLbl>
              <c:idx val="2"/>
              <c:layout>
                <c:manualLayout>
                  <c:x val="5.8272000772438159E-2"/>
                  <c:y val="-5.0467790720801721E-3"/>
                </c:manualLayout>
              </c:layout>
              <c:showLegendKey val="0"/>
              <c:showVal val="1"/>
              <c:showCatName val="0"/>
              <c:showSerName val="0"/>
              <c:showPercent val="0"/>
              <c:showBubbleSize val="0"/>
            </c:dLbl>
            <c:txPr>
              <a:bodyPr/>
              <a:lstStyle/>
              <a:p>
                <a:pPr>
                  <a:defRPr sz="11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Feuil1!$A$2:$A$4</c:f>
              <c:strCache>
                <c:ptCount val="3"/>
                <c:pt idx="0">
                  <c:v>Ensemble</c:v>
                </c:pt>
                <c:pt idx="1">
                  <c:v>VN</c:v>
                </c:pt>
                <c:pt idx="2">
                  <c:v>VO</c:v>
                </c:pt>
              </c:strCache>
            </c:strRef>
          </c:cat>
          <c:val>
            <c:numRef>
              <c:f>Feuil1!$F$2:$F$4</c:f>
              <c:numCache>
                <c:formatCode>0</c:formatCode>
                <c:ptCount val="3"/>
                <c:pt idx="0">
                  <c:v>2</c:v>
                </c:pt>
                <c:pt idx="1">
                  <c:v>2</c:v>
                </c:pt>
                <c:pt idx="2">
                  <c:v>2</c:v>
                </c:pt>
              </c:numCache>
            </c:numRef>
          </c:val>
        </c:ser>
        <c:dLbls>
          <c:showLegendKey val="0"/>
          <c:showVal val="1"/>
          <c:showCatName val="0"/>
          <c:showSerName val="0"/>
          <c:showPercent val="0"/>
          <c:showBubbleSize val="0"/>
        </c:dLbls>
        <c:gapWidth val="129"/>
        <c:overlap val="100"/>
        <c:axId val="302431232"/>
        <c:axId val="302441216"/>
      </c:barChart>
      <c:catAx>
        <c:axId val="302431232"/>
        <c:scaling>
          <c:orientation val="minMax"/>
        </c:scaling>
        <c:delete val="0"/>
        <c:axPos val="b"/>
        <c:majorTickMark val="none"/>
        <c:minorTickMark val="none"/>
        <c:tickLblPos val="nextTo"/>
        <c:spPr>
          <a:ln>
            <a:noFill/>
          </a:ln>
        </c:spPr>
        <c:txPr>
          <a:bodyPr/>
          <a:lstStyle/>
          <a:p>
            <a:pPr>
              <a:defRPr sz="1100">
                <a:latin typeface="Arial" panose="020B0604020202020204" pitchFamily="34" charset="0"/>
                <a:cs typeface="Arial" panose="020B0604020202020204" pitchFamily="34" charset="0"/>
              </a:defRPr>
            </a:pPr>
            <a:endParaRPr lang="en-US"/>
          </a:p>
        </c:txPr>
        <c:crossAx val="302441216"/>
        <c:crosses val="autoZero"/>
        <c:auto val="1"/>
        <c:lblAlgn val="ctr"/>
        <c:lblOffset val="100"/>
        <c:noMultiLvlLbl val="0"/>
      </c:catAx>
      <c:valAx>
        <c:axId val="302441216"/>
        <c:scaling>
          <c:orientation val="minMax"/>
          <c:max val="100"/>
        </c:scaling>
        <c:delete val="1"/>
        <c:axPos val="l"/>
        <c:numFmt formatCode="0" sourceLinked="1"/>
        <c:majorTickMark val="out"/>
        <c:minorTickMark val="none"/>
        <c:tickLblPos val="nextTo"/>
        <c:crossAx val="302431232"/>
        <c:crosses val="autoZero"/>
        <c:crossBetween val="between"/>
      </c:valAx>
    </c:plotArea>
    <c:legend>
      <c:legendPos val="l"/>
      <c:legendEntry>
        <c:idx val="2"/>
        <c:txPr>
          <a:bodyPr/>
          <a:lstStyle/>
          <a:p>
            <a:pPr>
              <a:defRPr sz="1100" b="1">
                <a:latin typeface="Arial" panose="020B0604020202020204" pitchFamily="34" charset="0"/>
                <a:cs typeface="Arial" panose="020B0604020202020204" pitchFamily="34" charset="0"/>
              </a:defRPr>
            </a:pPr>
            <a:endParaRPr lang="en-US"/>
          </a:p>
        </c:txPr>
      </c:legendEntry>
      <c:legendEntry>
        <c:idx val="3"/>
        <c:txPr>
          <a:bodyPr/>
          <a:lstStyle/>
          <a:p>
            <a:pPr>
              <a:defRPr sz="1100" b="1">
                <a:latin typeface="Arial" panose="020B0604020202020204" pitchFamily="34" charset="0"/>
                <a:cs typeface="Arial" panose="020B0604020202020204" pitchFamily="34" charset="0"/>
              </a:defRPr>
            </a:pPr>
            <a:endParaRPr lang="en-US"/>
          </a:p>
        </c:txPr>
      </c:legendEntry>
      <c:layout>
        <c:manualLayout>
          <c:xMode val="edge"/>
          <c:yMode val="edge"/>
          <c:x val="1.7734956756829005E-2"/>
          <c:y val="0.4793418841136336"/>
          <c:w val="0.32066537408290419"/>
          <c:h val="0.37188006230189158"/>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98911451562891"/>
          <c:y val="0.15727930679332705"/>
          <c:w val="0.46777274472142788"/>
          <c:h val="0.76806798912424235"/>
        </c:manualLayout>
      </c:layout>
      <c:doughnutChart>
        <c:varyColors val="1"/>
        <c:ser>
          <c:idx val="0"/>
          <c:order val="0"/>
          <c:tx>
            <c:strRef>
              <c:f>Feuil1!$B$1</c:f>
              <c:strCache>
                <c:ptCount val="1"/>
                <c:pt idx="0">
                  <c:v>2013</c:v>
                </c:pt>
              </c:strCache>
            </c:strRef>
          </c:tx>
          <c:spPr>
            <a:ln w="57150">
              <a:solidFill>
                <a:schemeClr val="bg1"/>
              </a:solidFill>
            </a:ln>
            <a:effectLst/>
          </c:spPr>
          <c:dPt>
            <c:idx val="0"/>
            <c:bubble3D val="0"/>
            <c:spPr>
              <a:solidFill>
                <a:schemeClr val="accent4">
                  <a:lumMod val="60000"/>
                  <a:lumOff val="40000"/>
                </a:schemeClr>
              </a:solidFill>
              <a:ln w="57150">
                <a:solidFill>
                  <a:schemeClr val="bg1"/>
                </a:solidFill>
              </a:ln>
              <a:effectLst/>
            </c:spPr>
          </c:dPt>
          <c:dPt>
            <c:idx val="1"/>
            <c:bubble3D val="0"/>
            <c:spPr>
              <a:solidFill>
                <a:schemeClr val="bg1">
                  <a:lumMod val="50000"/>
                </a:schemeClr>
              </a:solidFill>
              <a:ln w="57150">
                <a:solidFill>
                  <a:schemeClr val="bg1"/>
                </a:solidFill>
              </a:ln>
              <a:effectLst/>
            </c:spPr>
          </c:dPt>
          <c:dPt>
            <c:idx val="2"/>
            <c:bubble3D val="0"/>
            <c:spPr>
              <a:solidFill>
                <a:schemeClr val="bg1">
                  <a:lumMod val="85000"/>
                </a:schemeClr>
              </a:solidFill>
              <a:ln w="57150">
                <a:solidFill>
                  <a:schemeClr val="bg1"/>
                </a:solidFill>
              </a:ln>
              <a:effectLst/>
            </c:spPr>
          </c:dPt>
          <c:dPt>
            <c:idx val="3"/>
            <c:bubble3D val="0"/>
            <c:spPr>
              <a:solidFill>
                <a:schemeClr val="tx1">
                  <a:lumMod val="50000"/>
                  <a:lumOff val="50000"/>
                </a:schemeClr>
              </a:solidFill>
              <a:ln w="57150">
                <a:solidFill>
                  <a:schemeClr val="bg1"/>
                </a:solidFill>
              </a:ln>
              <a:effectLst/>
            </c:spPr>
          </c:dPt>
          <c:cat>
            <c:strRef>
              <c:f>Feuil1!$A$2:$A$3</c:f>
              <c:strCache>
                <c:ptCount val="2"/>
                <c:pt idx="0">
                  <c:v>Oui</c:v>
                </c:pt>
                <c:pt idx="1">
                  <c:v>Non</c:v>
                </c:pt>
              </c:strCache>
            </c:strRef>
          </c:cat>
          <c:val>
            <c:numRef>
              <c:f>Feuil1!$B$2:$B$3</c:f>
              <c:numCache>
                <c:formatCode>0</c:formatCode>
                <c:ptCount val="2"/>
                <c:pt idx="0">
                  <c:v>16</c:v>
                </c:pt>
                <c:pt idx="1">
                  <c:v>84</c:v>
                </c:pt>
              </c:numCache>
            </c:numRef>
          </c:val>
        </c:ser>
        <c:dLbls>
          <c:showLegendKey val="0"/>
          <c:showVal val="0"/>
          <c:showCatName val="0"/>
          <c:showSerName val="0"/>
          <c:showPercent val="0"/>
          <c:showBubbleSize val="0"/>
          <c:showLeaderLines val="1"/>
        </c:dLbls>
        <c:firstSliceAng val="65"/>
        <c:holeSize val="71"/>
      </c:doughnutChart>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629981253330986"/>
          <c:y val="2.3094151221468483E-2"/>
          <c:w val="0.42370018746669019"/>
          <c:h val="0.94132731838517869"/>
        </c:manualLayout>
      </c:layout>
      <c:barChart>
        <c:barDir val="bar"/>
        <c:grouping val="clustered"/>
        <c:varyColors val="0"/>
        <c:ser>
          <c:idx val="0"/>
          <c:order val="0"/>
          <c:tx>
            <c:strRef>
              <c:f>Feuil1!$B$1</c:f>
              <c:strCache>
                <c:ptCount val="1"/>
                <c:pt idx="0">
                  <c:v>2015</c:v>
                </c:pt>
              </c:strCache>
            </c:strRef>
          </c:tx>
          <c:spPr>
            <a:solidFill>
              <a:schemeClr val="bg2">
                <a:lumMod val="40000"/>
                <a:lumOff val="60000"/>
              </a:schemeClr>
            </a:solidFill>
          </c:spPr>
          <c:invertIfNegative val="0"/>
          <c:dPt>
            <c:idx val="0"/>
            <c:invertIfNegative val="0"/>
            <c:bubble3D val="0"/>
            <c:spPr>
              <a:solidFill>
                <a:schemeClr val="accent5">
                  <a:lumMod val="50000"/>
                </a:schemeClr>
              </a:solidFill>
            </c:spPr>
          </c:dPt>
          <c:dPt>
            <c:idx val="1"/>
            <c:invertIfNegative val="0"/>
            <c:bubble3D val="0"/>
            <c:spPr>
              <a:solidFill>
                <a:schemeClr val="accent4">
                  <a:lumMod val="75000"/>
                </a:schemeClr>
              </a:solidFill>
            </c:spPr>
          </c:dPt>
          <c:dPt>
            <c:idx val="2"/>
            <c:invertIfNegative val="0"/>
            <c:bubble3D val="0"/>
            <c:spPr>
              <a:solidFill>
                <a:schemeClr val="accent5">
                  <a:lumMod val="60000"/>
                  <a:lumOff val="40000"/>
                </a:schemeClr>
              </a:solidFill>
            </c:spPr>
          </c:dPt>
          <c:dPt>
            <c:idx val="3"/>
            <c:invertIfNegative val="0"/>
            <c:bubble3D val="0"/>
            <c:spPr>
              <a:solidFill>
                <a:schemeClr val="accent5">
                  <a:lumMod val="40000"/>
                  <a:lumOff val="60000"/>
                </a:schemeClr>
              </a:solidFill>
            </c:spPr>
          </c:dPt>
          <c:dPt>
            <c:idx val="5"/>
            <c:invertIfNegative val="0"/>
            <c:bubble3D val="0"/>
            <c:spPr>
              <a:solidFill>
                <a:schemeClr val="bg2">
                  <a:lumMod val="75000"/>
                </a:schemeClr>
              </a:solidFill>
            </c:spPr>
          </c:dPt>
          <c:dLbls>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Feuil1!$A$2:$A$5</c:f>
              <c:strCache>
                <c:ptCount val="4"/>
                <c:pt idx="0">
                  <c:v>Moins de 25 % </c:v>
                </c:pt>
                <c:pt idx="1">
                  <c:v>Entre 25 % et moins de 50 %</c:v>
                </c:pt>
                <c:pt idx="2">
                  <c:v>Entre 50 % et moins de 75 %</c:v>
                </c:pt>
                <c:pt idx="3">
                  <c:v>75 % et plus</c:v>
                </c:pt>
              </c:strCache>
            </c:strRef>
          </c:cat>
          <c:val>
            <c:numRef>
              <c:f>Feuil1!$B$2:$B$5</c:f>
              <c:numCache>
                <c:formatCode>0</c:formatCode>
                <c:ptCount val="4"/>
                <c:pt idx="0">
                  <c:v>9</c:v>
                </c:pt>
                <c:pt idx="1">
                  <c:v>2</c:v>
                </c:pt>
                <c:pt idx="2">
                  <c:v>2</c:v>
                </c:pt>
                <c:pt idx="3">
                  <c:v>3</c:v>
                </c:pt>
              </c:numCache>
            </c:numRef>
          </c:val>
        </c:ser>
        <c:dLbls>
          <c:showLegendKey val="0"/>
          <c:showVal val="0"/>
          <c:showCatName val="0"/>
          <c:showSerName val="0"/>
          <c:showPercent val="0"/>
          <c:showBubbleSize val="0"/>
        </c:dLbls>
        <c:gapWidth val="69"/>
        <c:axId val="302280704"/>
        <c:axId val="302282240"/>
      </c:barChart>
      <c:catAx>
        <c:axId val="302280704"/>
        <c:scaling>
          <c:orientation val="maxMin"/>
        </c:scaling>
        <c:delete val="0"/>
        <c:axPos val="l"/>
        <c:majorTickMark val="out"/>
        <c:minorTickMark val="none"/>
        <c:tickLblPos val="nextTo"/>
        <c:spPr>
          <a:ln>
            <a:noFill/>
          </a:ln>
        </c:spPr>
        <c:txPr>
          <a:bodyPr/>
          <a:lstStyle/>
          <a:p>
            <a:pPr>
              <a:defRPr sz="1100" b="1">
                <a:latin typeface="Arial" panose="020B0604020202020204" pitchFamily="34" charset="0"/>
                <a:cs typeface="Arial" panose="020B0604020202020204" pitchFamily="34" charset="0"/>
              </a:defRPr>
            </a:pPr>
            <a:endParaRPr lang="en-US"/>
          </a:p>
        </c:txPr>
        <c:crossAx val="302282240"/>
        <c:crosses val="autoZero"/>
        <c:auto val="1"/>
        <c:lblAlgn val="ctr"/>
        <c:lblOffset val="100"/>
        <c:noMultiLvlLbl val="0"/>
      </c:catAx>
      <c:valAx>
        <c:axId val="302282240"/>
        <c:scaling>
          <c:orientation val="minMax"/>
        </c:scaling>
        <c:delete val="1"/>
        <c:axPos val="t"/>
        <c:numFmt formatCode="0" sourceLinked="1"/>
        <c:majorTickMark val="out"/>
        <c:minorTickMark val="none"/>
        <c:tickLblPos val="nextTo"/>
        <c:crossAx val="302280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49468602054242"/>
          <c:y val="3.448195855549966E-2"/>
          <c:w val="0.8647475227633612"/>
          <c:h val="0.84905244960129778"/>
        </c:manualLayout>
      </c:layout>
      <c:barChart>
        <c:barDir val="col"/>
        <c:grouping val="clustered"/>
        <c:varyColors val="0"/>
        <c:ser>
          <c:idx val="0"/>
          <c:order val="0"/>
          <c:tx>
            <c:strRef>
              <c:f>Feuil1!$B$1</c:f>
              <c:strCache>
                <c:ptCount val="1"/>
                <c:pt idx="0">
                  <c:v>Week-end</c:v>
                </c:pt>
              </c:strCache>
            </c:strRef>
          </c:tx>
          <c:spPr>
            <a:solidFill>
              <a:srgbClr val="2A889E"/>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Feuil1!$B$2:$B$12</c:f>
              <c:numCache>
                <c:formatCode>General</c:formatCode>
                <c:ptCount val="11"/>
                <c:pt idx="0">
                  <c:v>41</c:v>
                </c:pt>
                <c:pt idx="1">
                  <c:v>40</c:v>
                </c:pt>
                <c:pt idx="2">
                  <c:v>38</c:v>
                </c:pt>
                <c:pt idx="3">
                  <c:v>39</c:v>
                </c:pt>
                <c:pt idx="4">
                  <c:v>37</c:v>
                </c:pt>
                <c:pt idx="5">
                  <c:v>39</c:v>
                </c:pt>
                <c:pt idx="6">
                  <c:v>40</c:v>
                </c:pt>
                <c:pt idx="7">
                  <c:v>41</c:v>
                </c:pt>
                <c:pt idx="8">
                  <c:v>44</c:v>
                </c:pt>
                <c:pt idx="9">
                  <c:v>42</c:v>
                </c:pt>
                <c:pt idx="10">
                  <c:v>43</c:v>
                </c:pt>
              </c:numCache>
            </c:numRef>
          </c:val>
        </c:ser>
        <c:ser>
          <c:idx val="1"/>
          <c:order val="1"/>
          <c:tx>
            <c:strRef>
              <c:f>Feuil1!$C$1</c:f>
              <c:strCache>
                <c:ptCount val="1"/>
                <c:pt idx="0">
                  <c:v>Vacances</c:v>
                </c:pt>
              </c:strCache>
            </c:strRef>
          </c:tx>
          <c:spPr>
            <a:solidFill>
              <a:schemeClr val="bg2">
                <a:lumMod val="50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Feuil1!$C$2:$C$12</c:f>
              <c:numCache>
                <c:formatCode>General</c:formatCode>
                <c:ptCount val="11"/>
                <c:pt idx="0">
                  <c:v>42</c:v>
                </c:pt>
                <c:pt idx="1">
                  <c:v>41</c:v>
                </c:pt>
                <c:pt idx="2">
                  <c:v>41</c:v>
                </c:pt>
                <c:pt idx="3">
                  <c:v>41</c:v>
                </c:pt>
                <c:pt idx="4">
                  <c:v>41</c:v>
                </c:pt>
                <c:pt idx="5">
                  <c:v>40</c:v>
                </c:pt>
                <c:pt idx="6">
                  <c:v>40</c:v>
                </c:pt>
                <c:pt idx="7">
                  <c:v>42</c:v>
                </c:pt>
                <c:pt idx="8">
                  <c:v>43</c:v>
                </c:pt>
                <c:pt idx="9">
                  <c:v>42</c:v>
                </c:pt>
                <c:pt idx="10">
                  <c:v>41</c:v>
                </c:pt>
              </c:numCache>
            </c:numRef>
          </c:val>
        </c:ser>
        <c:dLbls>
          <c:showLegendKey val="0"/>
          <c:showVal val="0"/>
          <c:showCatName val="0"/>
          <c:showSerName val="0"/>
          <c:showPercent val="0"/>
          <c:showBubbleSize val="0"/>
        </c:dLbls>
        <c:gapWidth val="50"/>
        <c:axId val="302789760"/>
        <c:axId val="302791296"/>
      </c:barChart>
      <c:catAx>
        <c:axId val="302789760"/>
        <c:scaling>
          <c:orientation val="minMax"/>
        </c:scaling>
        <c:delete val="0"/>
        <c:axPos val="b"/>
        <c:numFmt formatCode="General" sourceLinked="1"/>
        <c:majorTickMark val="none"/>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02791296"/>
        <c:crosses val="autoZero"/>
        <c:auto val="1"/>
        <c:lblAlgn val="ctr"/>
        <c:lblOffset val="100"/>
        <c:noMultiLvlLbl val="0"/>
      </c:catAx>
      <c:valAx>
        <c:axId val="302791296"/>
        <c:scaling>
          <c:orientation val="minMax"/>
          <c:max val="100"/>
        </c:scaling>
        <c:delete val="1"/>
        <c:axPos val="l"/>
        <c:numFmt formatCode="General" sourceLinked="1"/>
        <c:majorTickMark val="out"/>
        <c:minorTickMark val="none"/>
        <c:tickLblPos val="nextTo"/>
        <c:crossAx val="302789760"/>
        <c:crosses val="autoZero"/>
        <c:crossBetween val="between"/>
      </c:valAx>
    </c:plotArea>
    <c:legend>
      <c:legendPos val="l"/>
      <c:layout>
        <c:manualLayout>
          <c:xMode val="edge"/>
          <c:yMode val="edge"/>
          <c:x val="7.2982035691815748E-3"/>
          <c:y val="0.57473369399496366"/>
          <c:w val="0.11627726293509673"/>
          <c:h val="0.16684676928484368"/>
        </c:manualLayout>
      </c:layout>
      <c:overlay val="0"/>
      <c:txPr>
        <a:bodyPr/>
        <a:lstStyle/>
        <a:p>
          <a:pPr>
            <a:defRPr sz="105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91100362111799E-2"/>
          <c:y val="3.125E-2"/>
          <c:w val="0.96701957920335402"/>
          <c:h val="0.79624015748031496"/>
        </c:manualLayout>
      </c:layout>
      <c:barChart>
        <c:barDir val="col"/>
        <c:grouping val="clustered"/>
        <c:varyColors val="0"/>
        <c:ser>
          <c:idx val="0"/>
          <c:order val="0"/>
          <c:tx>
            <c:strRef>
              <c:f>Feuil1!$A$2</c:f>
              <c:strCache>
                <c:ptCount val="1"/>
                <c:pt idx="0">
                  <c:v>2013</c:v>
                </c:pt>
              </c:strCache>
            </c:strRef>
          </c:tx>
          <c:spPr>
            <a:solidFill>
              <a:schemeClr val="bg1">
                <a:lumMod val="85000"/>
              </a:schemeClr>
            </a:solidFill>
            <a:ln w="38100">
              <a:noFill/>
            </a:ln>
          </c:spPr>
          <c:invertIfNegative val="0"/>
          <c:dLbls>
            <c:dLbl>
              <c:idx val="21"/>
              <c:spPr>
                <a:noFill/>
                <a:ln w="28575">
                  <a:noFill/>
                </a:ln>
              </c:spPr>
              <c:txPr>
                <a:bodyPr/>
                <a:lstStyle/>
                <a:p>
                  <a:pPr>
                    <a:defRPr sz="1000"/>
                  </a:pPr>
                  <a:endParaRPr lang="en-US"/>
                </a:p>
              </c:txPr>
              <c:showLegendKey val="0"/>
              <c:showVal val="1"/>
              <c:showCatName val="0"/>
              <c:showSerName val="0"/>
              <c:showPercent val="0"/>
              <c:showBubbleSize val="0"/>
            </c:dLbl>
            <c:spPr>
              <a:noFill/>
              <a:ln>
                <a:noFill/>
              </a:ln>
            </c:spPr>
            <c:txPr>
              <a:bodyPr/>
              <a:lstStyle/>
              <a:p>
                <a:pPr>
                  <a:defRPr sz="10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Feuil1!$B$2:$H$2</c:f>
              <c:numCache>
                <c:formatCode>0.0</c:formatCode>
                <c:ptCount val="7"/>
                <c:pt idx="0">
                  <c:v>6.05</c:v>
                </c:pt>
                <c:pt idx="1">
                  <c:v>8.4</c:v>
                </c:pt>
                <c:pt idx="2">
                  <c:v>6.5</c:v>
                </c:pt>
                <c:pt idx="3">
                  <c:v>4.9000000000000004</c:v>
                </c:pt>
                <c:pt idx="4">
                  <c:v>5.0999999999999996</c:v>
                </c:pt>
                <c:pt idx="5">
                  <c:v>6.8</c:v>
                </c:pt>
                <c:pt idx="6">
                  <c:v>6.8</c:v>
                </c:pt>
              </c:numCache>
            </c:numRef>
          </c:val>
        </c:ser>
        <c:ser>
          <c:idx val="1"/>
          <c:order val="1"/>
          <c:tx>
            <c:strRef>
              <c:f>Feuil1!$A$3</c:f>
              <c:strCache>
                <c:ptCount val="1"/>
                <c:pt idx="0">
                  <c:v>2014</c:v>
                </c:pt>
              </c:strCache>
            </c:strRef>
          </c:tx>
          <c:spPr>
            <a:solidFill>
              <a:schemeClr val="bg1">
                <a:lumMod val="75000"/>
              </a:schemeClr>
            </a:solidFill>
            <a:ln w="38100">
              <a:noFill/>
            </a:ln>
          </c:spPr>
          <c:invertIfNegative val="0"/>
          <c:dLbls>
            <c:dLbl>
              <c:idx val="2"/>
              <c:layout>
                <c:manualLayout>
                  <c:x val="1.7561022263123329E-3"/>
                  <c:y val="8.197141703477271E-3"/>
                </c:manualLayout>
              </c:layout>
              <c:showLegendKey val="0"/>
              <c:showVal val="1"/>
              <c:showCatName val="0"/>
              <c:showSerName val="0"/>
              <c:showPercent val="0"/>
              <c:showBubbleSize val="0"/>
            </c:dLbl>
            <c:dLbl>
              <c:idx val="21"/>
              <c:spPr>
                <a:ln w="28575">
                  <a:noFill/>
                </a:ln>
              </c:spPr>
              <c:txPr>
                <a:bodyPr/>
                <a:lstStyle/>
                <a:p>
                  <a:pPr>
                    <a:defRPr sz="1000"/>
                  </a:pPr>
                  <a:endParaRPr lang="en-US"/>
                </a:p>
              </c:txPr>
              <c:showLegendKey val="0"/>
              <c:showVal val="1"/>
              <c:showCatName val="0"/>
              <c:showSerName val="0"/>
              <c:showPercent val="0"/>
              <c:showBubbleSize val="0"/>
            </c:dLbl>
            <c:spPr>
              <a:ln>
                <a:noFill/>
              </a:ln>
            </c:spPr>
            <c:txPr>
              <a:bodyPr/>
              <a:lstStyle/>
              <a:p>
                <a:pPr>
                  <a:defRPr sz="10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Feuil1!$B$3:$H$3</c:f>
              <c:numCache>
                <c:formatCode>0.0</c:formatCode>
                <c:ptCount val="7"/>
                <c:pt idx="0">
                  <c:v>5.8</c:v>
                </c:pt>
                <c:pt idx="1">
                  <c:v>5.7</c:v>
                </c:pt>
                <c:pt idx="2">
                  <c:v>6.4</c:v>
                </c:pt>
                <c:pt idx="3">
                  <c:v>5</c:v>
                </c:pt>
                <c:pt idx="4">
                  <c:v>4.8</c:v>
                </c:pt>
                <c:pt idx="5">
                  <c:v>6.5</c:v>
                </c:pt>
                <c:pt idx="6">
                  <c:v>6.5</c:v>
                </c:pt>
              </c:numCache>
            </c:numRef>
          </c:val>
        </c:ser>
        <c:ser>
          <c:idx val="2"/>
          <c:order val="2"/>
          <c:tx>
            <c:strRef>
              <c:f>Feuil1!$A$4</c:f>
              <c:strCache>
                <c:ptCount val="1"/>
                <c:pt idx="0">
                  <c:v>2015</c:v>
                </c:pt>
              </c:strCache>
            </c:strRef>
          </c:tx>
          <c:spPr>
            <a:solidFill>
              <a:schemeClr val="bg1">
                <a:lumMod val="65000"/>
              </a:schemeClr>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Feuil1!$B$4:$H$4</c:f>
              <c:numCache>
                <c:formatCode>0.0</c:formatCode>
                <c:ptCount val="7"/>
                <c:pt idx="0">
                  <c:v>5.66</c:v>
                </c:pt>
                <c:pt idx="1">
                  <c:v>6</c:v>
                </c:pt>
                <c:pt idx="2">
                  <c:v>6.5</c:v>
                </c:pt>
                <c:pt idx="3">
                  <c:v>4.5999999999999996</c:v>
                </c:pt>
                <c:pt idx="4">
                  <c:v>4.9000000000000004</c:v>
                </c:pt>
                <c:pt idx="5">
                  <c:v>6.2</c:v>
                </c:pt>
                <c:pt idx="6">
                  <c:v>6.2</c:v>
                </c:pt>
              </c:numCache>
            </c:numRef>
          </c:val>
        </c:ser>
        <c:ser>
          <c:idx val="3"/>
          <c:order val="3"/>
          <c:tx>
            <c:strRef>
              <c:f>Feuil1!$A$5</c:f>
              <c:strCache>
                <c:ptCount val="1"/>
                <c:pt idx="0">
                  <c:v>2016</c:v>
                </c:pt>
              </c:strCache>
            </c:strRef>
          </c:tx>
          <c:spPr>
            <a:solidFill>
              <a:schemeClr val="bg1">
                <a:lumMod val="50000"/>
              </a:schemeClr>
            </a:solidFill>
          </c:spPr>
          <c:invertIfNegative val="0"/>
          <c:dLbls>
            <c:txPr>
              <a:bodyPr/>
              <a:lstStyle/>
              <a:p>
                <a:pPr>
                  <a:defRPr sz="10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Feuil1!$B$5:$H$5</c:f>
              <c:numCache>
                <c:formatCode>0.0</c:formatCode>
                <c:ptCount val="7"/>
                <c:pt idx="0">
                  <c:v>5.76</c:v>
                </c:pt>
                <c:pt idx="1">
                  <c:v>7.9</c:v>
                </c:pt>
                <c:pt idx="2">
                  <c:v>5.3</c:v>
                </c:pt>
                <c:pt idx="3">
                  <c:v>5.0999999999999996</c:v>
                </c:pt>
                <c:pt idx="4">
                  <c:v>5.3</c:v>
                </c:pt>
                <c:pt idx="5">
                  <c:v>6.7</c:v>
                </c:pt>
                <c:pt idx="6">
                  <c:v>6.3</c:v>
                </c:pt>
              </c:numCache>
            </c:numRef>
          </c:val>
        </c:ser>
        <c:ser>
          <c:idx val="4"/>
          <c:order val="4"/>
          <c:tx>
            <c:strRef>
              <c:f>Feuil1!$A$6</c:f>
              <c:strCache>
                <c:ptCount val="1"/>
                <c:pt idx="0">
                  <c:v>2017</c:v>
                </c:pt>
              </c:strCache>
            </c:strRef>
          </c:tx>
          <c:spPr>
            <a:solidFill>
              <a:schemeClr val="accent4"/>
            </a:solidFill>
          </c:spPr>
          <c:invertIfNegative val="0"/>
          <c:dLbls>
            <c:txPr>
              <a:bodyPr/>
              <a:lstStyle/>
              <a:p>
                <a:pPr>
                  <a:defRPr b="1">
                    <a:solidFill>
                      <a:schemeClr val="accent4"/>
                    </a:solidFill>
                  </a:defRPr>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Feuil1!$B$6:$H$6</c:f>
              <c:numCache>
                <c:formatCode>0.0</c:formatCode>
                <c:ptCount val="7"/>
                <c:pt idx="0">
                  <c:v>5.3</c:v>
                </c:pt>
                <c:pt idx="1">
                  <c:v>5.2</c:v>
                </c:pt>
                <c:pt idx="2">
                  <c:v>5.5</c:v>
                </c:pt>
                <c:pt idx="3">
                  <c:v>4.8</c:v>
                </c:pt>
                <c:pt idx="4">
                  <c:v>4.5999999999999996</c:v>
                </c:pt>
                <c:pt idx="5">
                  <c:v>6</c:v>
                </c:pt>
                <c:pt idx="6">
                  <c:v>5.9</c:v>
                </c:pt>
              </c:numCache>
            </c:numRef>
          </c:val>
        </c:ser>
        <c:dLbls>
          <c:showLegendKey val="0"/>
          <c:showVal val="0"/>
          <c:showCatName val="0"/>
          <c:showSerName val="0"/>
          <c:showPercent val="0"/>
          <c:showBubbleSize val="0"/>
        </c:dLbls>
        <c:gapWidth val="50"/>
        <c:axId val="302593536"/>
        <c:axId val="302595072"/>
      </c:barChart>
      <c:catAx>
        <c:axId val="302593536"/>
        <c:scaling>
          <c:orientation val="minMax"/>
        </c:scaling>
        <c:delete val="0"/>
        <c:axPos val="b"/>
        <c:majorTickMark val="out"/>
        <c:minorTickMark val="none"/>
        <c:tickLblPos val="nextTo"/>
        <c:spPr>
          <a:ln>
            <a:noFill/>
          </a:ln>
        </c:spPr>
        <c:crossAx val="302595072"/>
        <c:crosses val="autoZero"/>
        <c:auto val="1"/>
        <c:lblAlgn val="ctr"/>
        <c:lblOffset val="100"/>
        <c:noMultiLvlLbl val="0"/>
      </c:catAx>
      <c:valAx>
        <c:axId val="302595072"/>
        <c:scaling>
          <c:orientation val="minMax"/>
        </c:scaling>
        <c:delete val="1"/>
        <c:axPos val="l"/>
        <c:majorGridlines>
          <c:spPr>
            <a:ln>
              <a:noFill/>
            </a:ln>
          </c:spPr>
        </c:majorGridlines>
        <c:numFmt formatCode="0.0" sourceLinked="1"/>
        <c:majorTickMark val="out"/>
        <c:minorTickMark val="none"/>
        <c:tickLblPos val="nextTo"/>
        <c:crossAx val="302593536"/>
        <c:crosses val="autoZero"/>
        <c:crossBetween val="between"/>
        <c:majorUnit val="30"/>
      </c:valAx>
    </c:plotArea>
    <c:legend>
      <c:legendPos val="b"/>
      <c:layout>
        <c:manualLayout>
          <c:xMode val="edge"/>
          <c:yMode val="edge"/>
          <c:x val="0.28830487609629574"/>
          <c:y val="0.32819591544499649"/>
          <c:w val="0.28693096915715521"/>
          <c:h val="0.10687424145849521"/>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738756258235544E-3"/>
          <c:y val="0.16629245247503444"/>
          <c:w val="0.97573680433787968"/>
          <c:h val="0.63386367333196481"/>
        </c:manualLayout>
      </c:layout>
      <c:barChart>
        <c:barDir val="col"/>
        <c:grouping val="clustered"/>
        <c:varyColors val="0"/>
        <c:ser>
          <c:idx val="0"/>
          <c:order val="0"/>
          <c:tx>
            <c:strRef>
              <c:f>Feuil1!$A$2</c:f>
              <c:strCache>
                <c:ptCount val="1"/>
                <c:pt idx="0">
                  <c:v>2013</c:v>
                </c:pt>
              </c:strCache>
            </c:strRef>
          </c:tx>
          <c:spPr>
            <a:solidFill>
              <a:schemeClr val="bg1">
                <a:lumMod val="85000"/>
              </a:schemeClr>
            </a:solidFill>
            <a:ln w="38100">
              <a:noFill/>
            </a:ln>
          </c:spPr>
          <c:invertIfNegative val="0"/>
          <c:dLbls>
            <c:dLbl>
              <c:idx val="21"/>
              <c:spPr>
                <a:noFill/>
                <a:ln w="28575">
                  <a:noFill/>
                </a:ln>
              </c:spPr>
              <c:txPr>
                <a:bodyPr/>
                <a:lstStyle/>
                <a:p>
                  <a:pPr>
                    <a:defRPr sz="800"/>
                  </a:pPr>
                  <a:endParaRPr lang="en-US"/>
                </a:p>
              </c:txPr>
              <c:showLegendKey val="0"/>
              <c:showVal val="1"/>
              <c:showCatName val="0"/>
              <c:showSerName val="0"/>
              <c:showPercent val="0"/>
              <c:showBubbleSize val="0"/>
            </c:dLbl>
            <c:spPr>
              <a:noFill/>
              <a:ln>
                <a:noFill/>
              </a:ln>
            </c:spPr>
            <c:txPr>
              <a:bodyPr/>
              <a:lstStyle/>
              <a:p>
                <a:pPr>
                  <a:defRPr sz="8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Feuil1!$B$2:$H$2</c:f>
              <c:numCache>
                <c:formatCode>General</c:formatCode>
                <c:ptCount val="7"/>
                <c:pt idx="0" formatCode="#,##0">
                  <c:v>1590</c:v>
                </c:pt>
                <c:pt idx="1">
                  <c:v>1615</c:v>
                </c:pt>
                <c:pt idx="2">
                  <c:v>1745</c:v>
                </c:pt>
                <c:pt idx="3">
                  <c:v>1357</c:v>
                </c:pt>
                <c:pt idx="4">
                  <c:v>1346</c:v>
                </c:pt>
                <c:pt idx="5">
                  <c:v>1810</c:v>
                </c:pt>
                <c:pt idx="6">
                  <c:v>1736</c:v>
                </c:pt>
              </c:numCache>
            </c:numRef>
          </c:val>
        </c:ser>
        <c:ser>
          <c:idx val="1"/>
          <c:order val="1"/>
          <c:tx>
            <c:strRef>
              <c:f>Feuil1!$A$3</c:f>
              <c:strCache>
                <c:ptCount val="1"/>
                <c:pt idx="0">
                  <c:v>2014</c:v>
                </c:pt>
              </c:strCache>
            </c:strRef>
          </c:tx>
          <c:spPr>
            <a:solidFill>
              <a:schemeClr val="bg1">
                <a:lumMod val="75000"/>
              </a:schemeClr>
            </a:solidFill>
            <a:ln w="38100">
              <a:noFill/>
            </a:ln>
          </c:spPr>
          <c:invertIfNegative val="0"/>
          <c:dLbls>
            <c:dLbl>
              <c:idx val="2"/>
              <c:layout>
                <c:manualLayout>
                  <c:x val="1.7561022263123329E-3"/>
                  <c:y val="8.197141703477271E-3"/>
                </c:manualLayout>
              </c:layout>
              <c:showLegendKey val="0"/>
              <c:showVal val="1"/>
              <c:showCatName val="0"/>
              <c:showSerName val="0"/>
              <c:showPercent val="0"/>
              <c:showBubbleSize val="0"/>
            </c:dLbl>
            <c:dLbl>
              <c:idx val="21"/>
              <c:spPr>
                <a:ln w="28575">
                  <a:noFill/>
                </a:ln>
              </c:spPr>
              <c:txPr>
                <a:bodyPr/>
                <a:lstStyle/>
                <a:p>
                  <a:pPr>
                    <a:defRPr sz="800"/>
                  </a:pPr>
                  <a:endParaRPr lang="en-US"/>
                </a:p>
              </c:txPr>
              <c:showLegendKey val="0"/>
              <c:showVal val="1"/>
              <c:showCatName val="0"/>
              <c:showSerName val="0"/>
              <c:showPercent val="0"/>
              <c:showBubbleSize val="0"/>
            </c:dLbl>
            <c:spPr>
              <a:ln>
                <a:noFill/>
              </a:ln>
            </c:spPr>
            <c:txPr>
              <a:bodyPr/>
              <a:lstStyle/>
              <a:p>
                <a:pPr>
                  <a:defRPr sz="8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Feuil1!$B$3:$H$3</c:f>
              <c:numCache>
                <c:formatCode>General</c:formatCode>
                <c:ptCount val="7"/>
                <c:pt idx="0" formatCode="#,##0">
                  <c:v>1748</c:v>
                </c:pt>
                <c:pt idx="1">
                  <c:v>1565</c:v>
                </c:pt>
                <c:pt idx="2">
                  <c:v>1827</c:v>
                </c:pt>
                <c:pt idx="3">
                  <c:v>1563</c:v>
                </c:pt>
                <c:pt idx="4">
                  <c:v>1497</c:v>
                </c:pt>
                <c:pt idx="5">
                  <c:v>2028</c:v>
                </c:pt>
                <c:pt idx="6">
                  <c:v>1912</c:v>
                </c:pt>
              </c:numCache>
            </c:numRef>
          </c:val>
        </c:ser>
        <c:ser>
          <c:idx val="2"/>
          <c:order val="2"/>
          <c:tx>
            <c:strRef>
              <c:f>Feuil1!$A$4</c:f>
              <c:strCache>
                <c:ptCount val="1"/>
                <c:pt idx="0">
                  <c:v>2015</c:v>
                </c:pt>
              </c:strCache>
            </c:strRef>
          </c:tx>
          <c:spPr>
            <a:solidFill>
              <a:schemeClr val="bg1">
                <a:lumMod val="65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Feuil1!$B$4:$H$4</c:f>
              <c:numCache>
                <c:formatCode>General</c:formatCode>
                <c:ptCount val="7"/>
                <c:pt idx="0" formatCode="#,##0">
                  <c:v>1738</c:v>
                </c:pt>
                <c:pt idx="1">
                  <c:v>1329</c:v>
                </c:pt>
                <c:pt idx="2">
                  <c:v>1931</c:v>
                </c:pt>
                <c:pt idx="3">
                  <c:v>1548</c:v>
                </c:pt>
                <c:pt idx="4">
                  <c:v>1504</c:v>
                </c:pt>
                <c:pt idx="5">
                  <c:v>1999</c:v>
                </c:pt>
                <c:pt idx="6">
                  <c:v>1831</c:v>
                </c:pt>
              </c:numCache>
            </c:numRef>
          </c:val>
        </c:ser>
        <c:ser>
          <c:idx val="3"/>
          <c:order val="3"/>
          <c:tx>
            <c:strRef>
              <c:f>Feuil1!$A$5</c:f>
              <c:strCache>
                <c:ptCount val="1"/>
                <c:pt idx="0">
                  <c:v>2016</c:v>
                </c:pt>
              </c:strCache>
            </c:strRef>
          </c:tx>
          <c:spPr>
            <a:solidFill>
              <a:schemeClr val="bg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Feuil1!$B$5:$H$5</c:f>
              <c:numCache>
                <c:formatCode>General</c:formatCode>
                <c:ptCount val="7"/>
                <c:pt idx="0" formatCode="#,##0">
                  <c:v>1724</c:v>
                </c:pt>
                <c:pt idx="1">
                  <c:v>1646</c:v>
                </c:pt>
                <c:pt idx="2">
                  <c:v>1734</c:v>
                </c:pt>
                <c:pt idx="3">
                  <c:v>1459</c:v>
                </c:pt>
                <c:pt idx="4">
                  <c:v>1537</c:v>
                </c:pt>
                <c:pt idx="5">
                  <c:v>2102</c:v>
                </c:pt>
                <c:pt idx="6">
                  <c:v>1895</c:v>
                </c:pt>
              </c:numCache>
            </c:numRef>
          </c:val>
        </c:ser>
        <c:ser>
          <c:idx val="4"/>
          <c:order val="4"/>
          <c:tx>
            <c:strRef>
              <c:f>Feuil1!$A$6</c:f>
              <c:strCache>
                <c:ptCount val="1"/>
                <c:pt idx="0">
                  <c:v>2017</c:v>
                </c:pt>
              </c:strCache>
            </c:strRef>
          </c:tx>
          <c:spPr>
            <a:solidFill>
              <a:schemeClr val="accent4"/>
            </a:solidFill>
          </c:spPr>
          <c:invertIfNegative val="0"/>
          <c:dLbls>
            <c:dLbl>
              <c:idx val="0"/>
              <c:layout>
                <c:manualLayout>
                  <c:x val="1.2730333171800957E-2"/>
                  <c:y val="3.6082961190874764E-2"/>
                </c:manualLayout>
              </c:layout>
              <c:showLegendKey val="0"/>
              <c:showVal val="1"/>
              <c:showCatName val="0"/>
              <c:showSerName val="0"/>
              <c:showPercent val="0"/>
              <c:showBubbleSize val="0"/>
            </c:dLbl>
            <c:dLbl>
              <c:idx val="1"/>
              <c:layout>
                <c:manualLayout>
                  <c:x val="1.120790197292414E-2"/>
                  <c:y val="0"/>
                </c:manualLayout>
              </c:layout>
              <c:showLegendKey val="0"/>
              <c:showVal val="1"/>
              <c:showCatName val="0"/>
              <c:showSerName val="0"/>
              <c:showPercent val="0"/>
              <c:showBubbleSize val="0"/>
            </c:dLbl>
            <c:dLbl>
              <c:idx val="2"/>
              <c:layout>
                <c:manualLayout>
                  <c:x val="4.9812897657441086E-3"/>
                  <c:y val="0"/>
                </c:manualLayout>
              </c:layout>
              <c:showLegendKey val="0"/>
              <c:showVal val="1"/>
              <c:showCatName val="0"/>
              <c:showSerName val="0"/>
              <c:showPercent val="0"/>
              <c:showBubbleSize val="0"/>
            </c:dLbl>
            <c:dLbl>
              <c:idx val="4"/>
              <c:layout>
                <c:manualLayout>
                  <c:x val="4.9812897657440626E-3"/>
                  <c:y val="3.6083671499368891E-2"/>
                </c:manualLayout>
              </c:layout>
              <c:showLegendKey val="0"/>
              <c:showVal val="1"/>
              <c:showCatName val="0"/>
              <c:showSerName val="0"/>
              <c:showPercent val="0"/>
              <c:showBubbleSize val="0"/>
            </c:dLbl>
            <c:dLbl>
              <c:idx val="5"/>
              <c:layout>
                <c:manualLayout>
                  <c:x val="1.2453224414360156E-2"/>
                  <c:y val="-9.0209178748422228E-3"/>
                </c:manualLayout>
              </c:layout>
              <c:showLegendKey val="0"/>
              <c:showVal val="1"/>
              <c:showCatName val="0"/>
              <c:showSerName val="0"/>
              <c:showPercent val="0"/>
              <c:showBubbleSize val="0"/>
            </c:dLbl>
            <c:dLbl>
              <c:idx val="6"/>
              <c:layout>
                <c:manualLayout>
                  <c:x val="8.7697175236086666E-3"/>
                  <c:y val="-3.608438180786299E-2"/>
                </c:manualLayout>
              </c:layout>
              <c:showLegendKey val="0"/>
              <c:showVal val="1"/>
              <c:showCatName val="0"/>
              <c:showSerName val="0"/>
              <c:showPercent val="0"/>
              <c:showBubbleSize val="0"/>
            </c:dLbl>
            <c:txPr>
              <a:bodyPr/>
              <a:lstStyle/>
              <a:p>
                <a:pPr>
                  <a:defRPr b="1">
                    <a:solidFill>
                      <a:schemeClr val="accent4"/>
                    </a:solidFill>
                  </a:defRPr>
                </a:pPr>
                <a:endParaRPr lang="en-US"/>
              </a:p>
            </c:txPr>
            <c:showLegendKey val="0"/>
            <c:showVal val="1"/>
            <c:showCatName val="0"/>
            <c:showSerName val="0"/>
            <c:showPercent val="0"/>
            <c:showBubbleSize val="0"/>
            <c:showLeaderLines val="0"/>
          </c:dLbls>
          <c:cat>
            <c:strRef>
              <c:f>Feuil1!$B$1:$H$1</c:f>
              <c:strCache>
                <c:ptCount val="7"/>
                <c:pt idx="0">
                  <c:v>Ensemble</c:v>
                </c:pt>
                <c:pt idx="1">
                  <c:v>Moins de 25 ans</c:v>
                </c:pt>
                <c:pt idx="2">
                  <c:v>25-34 ans</c:v>
                </c:pt>
                <c:pt idx="3">
                  <c:v>35-44 ans</c:v>
                </c:pt>
                <c:pt idx="4">
                  <c:v>45-54 ans</c:v>
                </c:pt>
                <c:pt idx="5">
                  <c:v>55-64 ans</c:v>
                </c:pt>
                <c:pt idx="6">
                  <c:v>65 ans et plus</c:v>
                </c:pt>
              </c:strCache>
            </c:strRef>
          </c:cat>
          <c:val>
            <c:numRef>
              <c:f>Feuil1!$B$6:$H$6</c:f>
              <c:numCache>
                <c:formatCode>General</c:formatCode>
                <c:ptCount val="7"/>
                <c:pt idx="0" formatCode="#,##0">
                  <c:v>1704</c:v>
                </c:pt>
                <c:pt idx="1">
                  <c:v>1649</c:v>
                </c:pt>
                <c:pt idx="2">
                  <c:v>1667</c:v>
                </c:pt>
                <c:pt idx="3">
                  <c:v>1651</c:v>
                </c:pt>
                <c:pt idx="4">
                  <c:v>1437</c:v>
                </c:pt>
                <c:pt idx="5">
                  <c:v>1961</c:v>
                </c:pt>
                <c:pt idx="6">
                  <c:v>1856</c:v>
                </c:pt>
              </c:numCache>
            </c:numRef>
          </c:val>
        </c:ser>
        <c:dLbls>
          <c:showLegendKey val="0"/>
          <c:showVal val="0"/>
          <c:showCatName val="0"/>
          <c:showSerName val="0"/>
          <c:showPercent val="0"/>
          <c:showBubbleSize val="0"/>
        </c:dLbls>
        <c:gapWidth val="50"/>
        <c:axId val="302678784"/>
        <c:axId val="302680320"/>
      </c:barChart>
      <c:catAx>
        <c:axId val="302678784"/>
        <c:scaling>
          <c:orientation val="minMax"/>
        </c:scaling>
        <c:delete val="0"/>
        <c:axPos val="b"/>
        <c:majorTickMark val="out"/>
        <c:minorTickMark val="none"/>
        <c:tickLblPos val="nextTo"/>
        <c:spPr>
          <a:ln>
            <a:noFill/>
          </a:ln>
        </c:spPr>
        <c:crossAx val="302680320"/>
        <c:crosses val="autoZero"/>
        <c:auto val="1"/>
        <c:lblAlgn val="ctr"/>
        <c:lblOffset val="100"/>
        <c:noMultiLvlLbl val="0"/>
      </c:catAx>
      <c:valAx>
        <c:axId val="302680320"/>
        <c:scaling>
          <c:orientation val="minMax"/>
          <c:max val="2220"/>
          <c:min val="1000"/>
        </c:scaling>
        <c:delete val="1"/>
        <c:axPos val="l"/>
        <c:majorGridlines>
          <c:spPr>
            <a:ln>
              <a:noFill/>
            </a:ln>
          </c:spPr>
        </c:majorGridlines>
        <c:numFmt formatCode="#,##0" sourceLinked="1"/>
        <c:majorTickMark val="out"/>
        <c:minorTickMark val="none"/>
        <c:tickLblPos val="nextTo"/>
        <c:crossAx val="302678784"/>
        <c:crosses val="autoZero"/>
        <c:crossBetween val="between"/>
        <c:majorUnit val="30"/>
      </c:val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91100362111799E-2"/>
          <c:y val="3.125E-2"/>
          <c:w val="0.96701957920335402"/>
          <c:h val="0.79624015748031496"/>
        </c:manualLayout>
      </c:layout>
      <c:barChart>
        <c:barDir val="col"/>
        <c:grouping val="clustered"/>
        <c:varyColors val="0"/>
        <c:ser>
          <c:idx val="0"/>
          <c:order val="0"/>
          <c:tx>
            <c:strRef>
              <c:f>Feuil1!$A$2</c:f>
              <c:strCache>
                <c:ptCount val="1"/>
                <c:pt idx="0">
                  <c:v>Week-end</c:v>
                </c:pt>
              </c:strCache>
            </c:strRef>
          </c:tx>
          <c:spPr>
            <a:solidFill>
              <a:schemeClr val="accent4">
                <a:lumMod val="75000"/>
              </a:schemeClr>
            </a:solidFill>
            <a:ln w="38100">
              <a:solidFill>
                <a:schemeClr val="accent4">
                  <a:lumMod val="75000"/>
                </a:schemeClr>
              </a:solidFill>
            </a:ln>
          </c:spPr>
          <c:invertIfNegative val="0"/>
          <c:dLbls>
            <c:dLbl>
              <c:idx val="21"/>
              <c:spPr>
                <a:noFill/>
                <a:ln w="28575">
                  <a:noFill/>
                </a:ln>
              </c:spPr>
              <c:txPr>
                <a:bodyPr/>
                <a:lstStyle/>
                <a:p>
                  <a:pPr>
                    <a:defRPr sz="1050" b="1">
                      <a:solidFill>
                        <a:schemeClr val="accent4">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noFill/>
              <a:ln>
                <a:noFill/>
              </a:ln>
            </c:spPr>
            <c:txPr>
              <a:bodyPr/>
              <a:lstStyle/>
              <a:p>
                <a:pPr>
                  <a:defRPr sz="1050" b="1">
                    <a:solidFill>
                      <a:schemeClr val="accent4">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Feuil1!$B$2:$L$2</c:f>
              <c:numCache>
                <c:formatCode>0.0</c:formatCode>
                <c:ptCount val="11"/>
                <c:pt idx="0">
                  <c:v>6.94</c:v>
                </c:pt>
                <c:pt idx="1">
                  <c:v>6.39</c:v>
                </c:pt>
                <c:pt idx="2">
                  <c:v>6.41</c:v>
                </c:pt>
                <c:pt idx="3">
                  <c:v>6.18</c:v>
                </c:pt>
                <c:pt idx="4">
                  <c:v>5.99</c:v>
                </c:pt>
                <c:pt idx="5">
                  <c:v>5.82</c:v>
                </c:pt>
                <c:pt idx="6">
                  <c:v>6.05</c:v>
                </c:pt>
                <c:pt idx="7">
                  <c:v>5.8</c:v>
                </c:pt>
                <c:pt idx="8">
                  <c:v>5.66</c:v>
                </c:pt>
                <c:pt idx="9">
                  <c:v>5.76</c:v>
                </c:pt>
                <c:pt idx="10">
                  <c:v>5.3</c:v>
                </c:pt>
              </c:numCache>
            </c:numRef>
          </c:val>
        </c:ser>
        <c:ser>
          <c:idx val="1"/>
          <c:order val="1"/>
          <c:tx>
            <c:strRef>
              <c:f>Feuil1!$A$3</c:f>
              <c:strCache>
                <c:ptCount val="1"/>
                <c:pt idx="0">
                  <c:v>Vacances</c:v>
                </c:pt>
              </c:strCache>
            </c:strRef>
          </c:tx>
          <c:spPr>
            <a:solidFill>
              <a:schemeClr val="bg2">
                <a:lumMod val="50000"/>
              </a:schemeClr>
            </a:solidFill>
            <a:ln w="38100">
              <a:solidFill>
                <a:schemeClr val="bg2">
                  <a:lumMod val="50000"/>
                </a:schemeClr>
              </a:solidFill>
            </a:ln>
          </c:spPr>
          <c:invertIfNegative val="0"/>
          <c:dLbls>
            <c:dLbl>
              <c:idx val="2"/>
              <c:layout>
                <c:manualLayout>
                  <c:x val="1.7561022263123329E-3"/>
                  <c:y val="8.197141703477271E-3"/>
                </c:manualLayout>
              </c:layout>
              <c:showLegendKey val="0"/>
              <c:showVal val="1"/>
              <c:showCatName val="0"/>
              <c:showSerName val="0"/>
              <c:showPercent val="0"/>
              <c:showBubbleSize val="0"/>
            </c:dLbl>
            <c:dLbl>
              <c:idx val="21"/>
              <c:spPr>
                <a:ln w="28575">
                  <a:noFill/>
                </a:ln>
              </c:spPr>
              <c:txPr>
                <a:bodyPr/>
                <a:lstStyle/>
                <a:p>
                  <a:pPr>
                    <a:defRPr sz="1050" b="1">
                      <a:solidFill>
                        <a:schemeClr val="bg2">
                          <a:lumMod val="50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ln>
                <a:noFill/>
              </a:ln>
            </c:spPr>
            <c:txPr>
              <a:bodyPr/>
              <a:lstStyle/>
              <a:p>
                <a:pPr>
                  <a:defRPr sz="1050" b="1">
                    <a:solidFill>
                      <a:schemeClr val="bg2">
                        <a:lumMod val="50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Feuil1!$B$3:$L$3</c:f>
              <c:numCache>
                <c:formatCode>0.0</c:formatCode>
                <c:ptCount val="11"/>
                <c:pt idx="0">
                  <c:v>2.0499999999999998</c:v>
                </c:pt>
                <c:pt idx="1">
                  <c:v>2</c:v>
                </c:pt>
                <c:pt idx="2">
                  <c:v>2</c:v>
                </c:pt>
                <c:pt idx="3">
                  <c:v>2</c:v>
                </c:pt>
                <c:pt idx="4">
                  <c:v>1.97</c:v>
                </c:pt>
                <c:pt idx="5">
                  <c:v>1.95</c:v>
                </c:pt>
                <c:pt idx="6">
                  <c:v>1.94</c:v>
                </c:pt>
                <c:pt idx="7">
                  <c:v>2</c:v>
                </c:pt>
                <c:pt idx="8">
                  <c:v>1.95</c:v>
                </c:pt>
                <c:pt idx="9">
                  <c:v>2.0299999999999998</c:v>
                </c:pt>
                <c:pt idx="10">
                  <c:v>1.99</c:v>
                </c:pt>
              </c:numCache>
            </c:numRef>
          </c:val>
        </c:ser>
        <c:dLbls>
          <c:showLegendKey val="0"/>
          <c:showVal val="0"/>
          <c:showCatName val="0"/>
          <c:showSerName val="0"/>
          <c:showPercent val="0"/>
          <c:showBubbleSize val="0"/>
        </c:dLbls>
        <c:gapWidth val="50"/>
        <c:axId val="303460352"/>
        <c:axId val="303461888"/>
      </c:barChart>
      <c:catAx>
        <c:axId val="303460352"/>
        <c:scaling>
          <c:orientation val="minMax"/>
        </c:scaling>
        <c:delete val="0"/>
        <c:axPos val="b"/>
        <c:majorTickMark val="out"/>
        <c:minorTickMark val="none"/>
        <c:tickLblPos val="nextTo"/>
        <c:spPr>
          <a:ln>
            <a:noFill/>
          </a:ln>
        </c:spPr>
        <c:txPr>
          <a:bodyPr/>
          <a:lstStyle/>
          <a:p>
            <a:pPr>
              <a:defRPr sz="1200">
                <a:latin typeface="Arial" panose="020B0604020202020204" pitchFamily="34" charset="0"/>
                <a:cs typeface="Arial" panose="020B0604020202020204" pitchFamily="34" charset="0"/>
              </a:defRPr>
            </a:pPr>
            <a:endParaRPr lang="en-US"/>
          </a:p>
        </c:txPr>
        <c:crossAx val="303461888"/>
        <c:crosses val="autoZero"/>
        <c:auto val="1"/>
        <c:lblAlgn val="ctr"/>
        <c:lblOffset val="100"/>
        <c:noMultiLvlLbl val="0"/>
      </c:catAx>
      <c:valAx>
        <c:axId val="303461888"/>
        <c:scaling>
          <c:orientation val="minMax"/>
        </c:scaling>
        <c:delete val="1"/>
        <c:axPos val="l"/>
        <c:majorGridlines>
          <c:spPr>
            <a:ln>
              <a:noFill/>
            </a:ln>
          </c:spPr>
        </c:majorGridlines>
        <c:numFmt formatCode="0.0" sourceLinked="1"/>
        <c:majorTickMark val="out"/>
        <c:minorTickMark val="none"/>
        <c:tickLblPos val="nextTo"/>
        <c:crossAx val="303460352"/>
        <c:crosses val="autoZero"/>
        <c:crossBetween val="between"/>
        <c:majorUnit val="30"/>
      </c:valAx>
    </c:plotArea>
    <c:legend>
      <c:legendPos val="b"/>
      <c:layout>
        <c:manualLayout>
          <c:xMode val="edge"/>
          <c:yMode val="edge"/>
          <c:x val="0.31455439484797904"/>
          <c:y val="0.93329953262883569"/>
          <c:w val="0.36681097422865061"/>
          <c:h val="5.014058514191732E-2"/>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91100362111799E-2"/>
          <c:y val="3.125E-2"/>
          <c:w val="0.96701957920335402"/>
          <c:h val="0.79624015748031496"/>
        </c:manualLayout>
      </c:layout>
      <c:lineChart>
        <c:grouping val="standard"/>
        <c:varyColors val="0"/>
        <c:ser>
          <c:idx val="0"/>
          <c:order val="0"/>
          <c:tx>
            <c:strRef>
              <c:f>Feuil1!$A$2</c:f>
              <c:strCache>
                <c:ptCount val="1"/>
                <c:pt idx="0">
                  <c:v>Week-end</c:v>
                </c:pt>
              </c:strCache>
            </c:strRef>
          </c:tx>
          <c:spPr>
            <a:ln w="38100">
              <a:solidFill>
                <a:schemeClr val="accent4">
                  <a:lumMod val="75000"/>
                </a:schemeClr>
              </a:solidFill>
            </a:ln>
          </c:spPr>
          <c:marker>
            <c:symbol val="circle"/>
            <c:size val="6"/>
            <c:spPr>
              <a:solidFill>
                <a:schemeClr val="accent4">
                  <a:lumMod val="75000"/>
                </a:schemeClr>
              </a:solidFill>
              <a:ln>
                <a:solidFill>
                  <a:schemeClr val="accent4">
                    <a:lumMod val="75000"/>
                  </a:schemeClr>
                </a:solidFill>
              </a:ln>
            </c:spPr>
          </c:marker>
          <c:dLbls>
            <c:dLbl>
              <c:idx val="7"/>
              <c:layout>
                <c:manualLayout>
                  <c:x val="-2.7977259942145706E-2"/>
                  <c:y val="4.0233776857108258E-2"/>
                </c:manualLayout>
              </c:layout>
              <c:dLblPos val="r"/>
              <c:showLegendKey val="0"/>
              <c:showVal val="1"/>
              <c:showCatName val="0"/>
              <c:showSerName val="0"/>
              <c:showPercent val="0"/>
              <c:showBubbleSize val="0"/>
            </c:dLbl>
            <c:dLbl>
              <c:idx val="21"/>
              <c:numFmt formatCode="#,##0" sourceLinked="0"/>
              <c:spPr>
                <a:noFill/>
                <a:ln w="28575">
                  <a:noFill/>
                </a:ln>
              </c:spPr>
              <c:txPr>
                <a:bodyPr/>
                <a:lstStyle/>
                <a:p>
                  <a:pPr>
                    <a:defRPr sz="1000" b="1">
                      <a:solidFill>
                        <a:schemeClr val="accent4">
                          <a:lumMod val="75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dLbl>
            <c:numFmt formatCode="#,##0" sourceLinked="0"/>
            <c:spPr>
              <a:noFill/>
              <a:ln>
                <a:noFill/>
              </a:ln>
            </c:spPr>
            <c:txPr>
              <a:bodyPr/>
              <a:lstStyle/>
              <a:p>
                <a:pPr>
                  <a:defRPr sz="1000" b="1">
                    <a:solidFill>
                      <a:schemeClr val="accent4">
                        <a:lumMod val="75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Feuil1!$B$2:$L$2</c:f>
              <c:numCache>
                <c:formatCode>0</c:formatCode>
                <c:ptCount val="11"/>
                <c:pt idx="0">
                  <c:v>1707</c:v>
                </c:pt>
                <c:pt idx="1">
                  <c:v>1673</c:v>
                </c:pt>
                <c:pt idx="2">
                  <c:v>1884</c:v>
                </c:pt>
                <c:pt idx="3">
                  <c:v>1848</c:v>
                </c:pt>
                <c:pt idx="4">
                  <c:v>1889</c:v>
                </c:pt>
                <c:pt idx="5" formatCode="#,##0">
                  <c:v>1754</c:v>
                </c:pt>
                <c:pt idx="6" formatCode="#,##0">
                  <c:v>1590</c:v>
                </c:pt>
                <c:pt idx="7" formatCode="#,##0">
                  <c:v>1748</c:v>
                </c:pt>
                <c:pt idx="8" formatCode="#,##0">
                  <c:v>1738</c:v>
                </c:pt>
                <c:pt idx="9" formatCode="#,##0">
                  <c:v>1724</c:v>
                </c:pt>
                <c:pt idx="10" formatCode="#,##0">
                  <c:v>1704</c:v>
                </c:pt>
              </c:numCache>
            </c:numRef>
          </c:val>
          <c:smooth val="0"/>
        </c:ser>
        <c:ser>
          <c:idx val="1"/>
          <c:order val="1"/>
          <c:tx>
            <c:strRef>
              <c:f>Feuil1!$A$3</c:f>
              <c:strCache>
                <c:ptCount val="1"/>
                <c:pt idx="0">
                  <c:v>Vacances</c:v>
                </c:pt>
              </c:strCache>
            </c:strRef>
          </c:tx>
          <c:spPr>
            <a:ln w="38100">
              <a:solidFill>
                <a:schemeClr val="bg2">
                  <a:lumMod val="50000"/>
                </a:schemeClr>
              </a:solidFill>
            </a:ln>
          </c:spPr>
          <c:marker>
            <c:symbol val="circle"/>
            <c:size val="6"/>
            <c:spPr>
              <a:solidFill>
                <a:schemeClr val="bg2">
                  <a:lumMod val="50000"/>
                </a:schemeClr>
              </a:solidFill>
              <a:ln>
                <a:solidFill>
                  <a:schemeClr val="bg2">
                    <a:lumMod val="50000"/>
                  </a:schemeClr>
                </a:solidFill>
              </a:ln>
            </c:spPr>
          </c:marker>
          <c:dLbls>
            <c:dLbl>
              <c:idx val="2"/>
              <c:layout>
                <c:manualLayout>
                  <c:x val="-3.442412207281588E-2"/>
                  <c:y val="5.235682764813597E-2"/>
                </c:manualLayout>
              </c:layout>
              <c:dLblPos val="r"/>
              <c:showLegendKey val="0"/>
              <c:showVal val="1"/>
              <c:showCatName val="0"/>
              <c:showSerName val="0"/>
              <c:showPercent val="0"/>
              <c:showBubbleSize val="0"/>
            </c:dLbl>
            <c:dLbl>
              <c:idx val="21"/>
              <c:numFmt formatCode="#,##0" sourceLinked="0"/>
              <c:spPr>
                <a:ln w="28575">
                  <a:noFill/>
                </a:ln>
              </c:spPr>
              <c:txPr>
                <a:bodyPr/>
                <a:lstStyle/>
                <a:p>
                  <a:pPr>
                    <a:defRPr sz="1000" b="1">
                      <a:solidFill>
                        <a:schemeClr val="bg2">
                          <a:lumMod val="50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dLbl>
            <c:numFmt formatCode="#,##0" sourceLinked="0"/>
            <c:spPr>
              <a:ln>
                <a:noFill/>
              </a:ln>
            </c:spPr>
            <c:txPr>
              <a:bodyPr/>
              <a:lstStyle/>
              <a:p>
                <a:pPr>
                  <a:defRPr sz="1000" b="1">
                    <a:solidFill>
                      <a:schemeClr val="bg2">
                        <a:lumMod val="50000"/>
                      </a:schemeClr>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strRef>
              <c:f>Feuil1!$B$1:$L$1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Feuil1!$B$3:$L$3</c:f>
              <c:numCache>
                <c:formatCode>0</c:formatCode>
                <c:ptCount val="11"/>
                <c:pt idx="0">
                  <c:v>2290</c:v>
                </c:pt>
                <c:pt idx="1">
                  <c:v>2241</c:v>
                </c:pt>
                <c:pt idx="2">
                  <c:v>2433</c:v>
                </c:pt>
                <c:pt idx="3">
                  <c:v>2370</c:v>
                </c:pt>
                <c:pt idx="4">
                  <c:v>2330</c:v>
                </c:pt>
                <c:pt idx="5" formatCode="#,##0">
                  <c:v>2331</c:v>
                </c:pt>
                <c:pt idx="6" formatCode="#,##0">
                  <c:v>2090</c:v>
                </c:pt>
                <c:pt idx="7" formatCode="#,##0">
                  <c:v>2265</c:v>
                </c:pt>
                <c:pt idx="8" formatCode="#,##0">
                  <c:v>2226</c:v>
                </c:pt>
                <c:pt idx="9" formatCode="#,##0">
                  <c:v>2217</c:v>
                </c:pt>
                <c:pt idx="10" formatCode="#,##0">
                  <c:v>2261.1799999999998</c:v>
                </c:pt>
              </c:numCache>
            </c:numRef>
          </c:val>
          <c:smooth val="0"/>
        </c:ser>
        <c:dLbls>
          <c:showLegendKey val="0"/>
          <c:showVal val="0"/>
          <c:showCatName val="0"/>
          <c:showSerName val="0"/>
          <c:showPercent val="0"/>
          <c:showBubbleSize val="0"/>
        </c:dLbls>
        <c:marker val="1"/>
        <c:smooth val="0"/>
        <c:axId val="303484288"/>
        <c:axId val="303494272"/>
      </c:lineChart>
      <c:catAx>
        <c:axId val="303484288"/>
        <c:scaling>
          <c:orientation val="minMax"/>
        </c:scaling>
        <c:delete val="1"/>
        <c:axPos val="b"/>
        <c:majorTickMark val="out"/>
        <c:minorTickMark val="none"/>
        <c:tickLblPos val="nextTo"/>
        <c:crossAx val="303494272"/>
        <c:crosses val="autoZero"/>
        <c:auto val="1"/>
        <c:lblAlgn val="ctr"/>
        <c:lblOffset val="100"/>
        <c:noMultiLvlLbl val="0"/>
      </c:catAx>
      <c:valAx>
        <c:axId val="303494272"/>
        <c:scaling>
          <c:orientation val="minMax"/>
          <c:max val="3000"/>
          <c:min val="0"/>
        </c:scaling>
        <c:delete val="1"/>
        <c:axPos val="l"/>
        <c:majorGridlines>
          <c:spPr>
            <a:ln>
              <a:noFill/>
            </a:ln>
          </c:spPr>
        </c:majorGridlines>
        <c:numFmt formatCode="0" sourceLinked="1"/>
        <c:majorTickMark val="out"/>
        <c:minorTickMark val="none"/>
        <c:tickLblPos val="nextTo"/>
        <c:crossAx val="303484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5577777777777777"/>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8"/>
              <c:layout/>
              <c:tx>
                <c:rich>
                  <a:bodyPr/>
                  <a:lstStyle/>
                  <a:p>
                    <a:r>
                      <a:rPr lang="en-US" b="1" dirty="0"/>
                      <a:t>85</a:t>
                    </a:r>
                  </a:p>
                </c:rich>
              </c:tx>
              <c:showLegendKey val="0"/>
              <c:showVal val="1"/>
              <c:showCatName val="0"/>
              <c:showSerName val="0"/>
              <c:showPercent val="0"/>
              <c:showBubbleSize val="0"/>
            </c:dLbl>
            <c:txPr>
              <a:bodyPr/>
              <a:lstStyle/>
              <a:p>
                <a:pPr algn="ctr">
                  <a:defRPr lang="fr-FR" sz="800" b="0" i="0" u="none" strike="noStrike" kern="1200" baseline="0">
                    <a:solidFill>
                      <a:srgbClr val="71717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79</c:v>
                </c:pt>
                <c:pt idx="1">
                  <c:v>80.599999999999994</c:v>
                </c:pt>
                <c:pt idx="2">
                  <c:v>81.099999999999994</c:v>
                </c:pt>
                <c:pt idx="3">
                  <c:v>83.4</c:v>
                </c:pt>
                <c:pt idx="4">
                  <c:v>84.3</c:v>
                </c:pt>
                <c:pt idx="5">
                  <c:v>84</c:v>
                </c:pt>
                <c:pt idx="6">
                  <c:v>84</c:v>
                </c:pt>
                <c:pt idx="7">
                  <c:v>84</c:v>
                </c:pt>
                <c:pt idx="8">
                  <c:v>85</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layout/>
              <c:tx>
                <c:rich>
                  <a:bodyPr/>
                  <a:lstStyle/>
                  <a:p>
                    <a:pPr>
                      <a:defRPr sz="900" b="1">
                        <a:latin typeface="Arial" panose="020B0604020202020204" pitchFamily="34" charset="0"/>
                        <a:cs typeface="Arial" panose="020B0604020202020204" pitchFamily="34" charset="0"/>
                      </a:defRPr>
                    </a:pPr>
                    <a:r>
                      <a:rPr lang="en-US" b="0" dirty="0"/>
                      <a:t>39</a:t>
                    </a:r>
                  </a:p>
                </c:rich>
              </c:tx>
              <c:spPr>
                <a:solidFill>
                  <a:schemeClr val="bg1"/>
                </a:solidFill>
                <a:ln>
                  <a:solidFill>
                    <a:schemeClr val="accent5">
                      <a:lumMod val="75000"/>
                    </a:schemeClr>
                  </a:solidFill>
                </a:ln>
              </c:spPr>
              <c:dLblPos val="inEnd"/>
              <c:showLegendKey val="0"/>
              <c:showVal val="1"/>
              <c:showCatName val="0"/>
              <c:showSerName val="0"/>
              <c:showPercent val="0"/>
              <c:showBubbleSize val="0"/>
            </c:dLbl>
            <c:dLbl>
              <c:idx val="8"/>
              <c:layout/>
              <c:tx>
                <c:rich>
                  <a:bodyPr/>
                  <a:lstStyle/>
                  <a:p>
                    <a:r>
                      <a:rPr lang="en-US" b="1" dirty="0"/>
                      <a:t>39</a:t>
                    </a:r>
                  </a:p>
                </c:rich>
              </c:tx>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29.2</c:v>
                </c:pt>
                <c:pt idx="1">
                  <c:v>30.7</c:v>
                </c:pt>
                <c:pt idx="2">
                  <c:v>35.1</c:v>
                </c:pt>
                <c:pt idx="3">
                  <c:v>37.799999999999997</c:v>
                </c:pt>
                <c:pt idx="4">
                  <c:v>37.799999999999997</c:v>
                </c:pt>
                <c:pt idx="5">
                  <c:v>34</c:v>
                </c:pt>
                <c:pt idx="6">
                  <c:v>37</c:v>
                </c:pt>
                <c:pt idx="7">
                  <c:v>39</c:v>
                </c:pt>
                <c:pt idx="8">
                  <c:v>39</c:v>
                </c:pt>
              </c:numCache>
            </c:numRef>
          </c:val>
        </c:ser>
        <c:dLbls>
          <c:showLegendKey val="0"/>
          <c:showVal val="0"/>
          <c:showCatName val="0"/>
          <c:showSerName val="0"/>
          <c:showPercent val="0"/>
          <c:showBubbleSize val="0"/>
        </c:dLbls>
        <c:gapWidth val="63"/>
        <c:overlap val="100"/>
        <c:axId val="175236224"/>
        <c:axId val="175237760"/>
      </c:barChart>
      <c:catAx>
        <c:axId val="175236224"/>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175237760"/>
        <c:crosses val="autoZero"/>
        <c:auto val="1"/>
        <c:lblAlgn val="ctr"/>
        <c:lblOffset val="100"/>
        <c:noMultiLvlLbl val="0"/>
      </c:catAx>
      <c:valAx>
        <c:axId val="175237760"/>
        <c:scaling>
          <c:orientation val="minMax"/>
        </c:scaling>
        <c:delete val="1"/>
        <c:axPos val="l"/>
        <c:numFmt formatCode="0" sourceLinked="1"/>
        <c:majorTickMark val="out"/>
        <c:minorTickMark val="none"/>
        <c:tickLblPos val="nextTo"/>
        <c:crossAx val="175236224"/>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49967554144085"/>
          <c:y val="8.6549133441475284E-3"/>
          <c:w val="0.78398243019766023"/>
          <c:h val="0.77083765682819927"/>
        </c:manualLayout>
      </c:layout>
      <c:barChart>
        <c:barDir val="col"/>
        <c:grouping val="stacked"/>
        <c:varyColors val="0"/>
        <c:ser>
          <c:idx val="0"/>
          <c:order val="0"/>
          <c:tx>
            <c:strRef>
              <c:f>Feuil1!$A$2</c:f>
              <c:strCache>
                <c:ptCount val="1"/>
                <c:pt idx="0">
                  <c:v>Aucune</c:v>
                </c:pt>
              </c:strCache>
            </c:strRef>
          </c:tx>
          <c:spPr>
            <a:solidFill>
              <a:sysClr val="window" lastClr="FFFFFF">
                <a:lumMod val="75000"/>
              </a:sysClr>
            </a:solidFill>
            <a:ln>
              <a:solidFill>
                <a:schemeClr val="bg1"/>
              </a:solid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ou plus</c:v>
                </c:pt>
              </c:strCache>
            </c:strRef>
          </c:cat>
          <c:val>
            <c:numRef>
              <c:f>Feuil1!$B$2:$I$2</c:f>
              <c:numCache>
                <c:formatCode>0</c:formatCode>
                <c:ptCount val="8"/>
                <c:pt idx="0">
                  <c:v>57</c:v>
                </c:pt>
                <c:pt idx="1">
                  <c:v>62</c:v>
                </c:pt>
                <c:pt idx="2">
                  <c:v>51</c:v>
                </c:pt>
                <c:pt idx="3">
                  <c:v>53</c:v>
                </c:pt>
                <c:pt idx="4">
                  <c:v>56</c:v>
                </c:pt>
                <c:pt idx="5">
                  <c:v>56</c:v>
                </c:pt>
                <c:pt idx="6">
                  <c:v>61</c:v>
                </c:pt>
                <c:pt idx="7">
                  <c:v>75</c:v>
                </c:pt>
              </c:numCache>
            </c:numRef>
          </c:val>
        </c:ser>
        <c:ser>
          <c:idx val="1"/>
          <c:order val="1"/>
          <c:tx>
            <c:strRef>
              <c:f>Feuil1!$A$3</c:f>
              <c:strCache>
                <c:ptCount val="1"/>
                <c:pt idx="0">
                  <c:v>1 fois</c:v>
                </c:pt>
              </c:strCache>
            </c:strRef>
          </c:tx>
          <c:spPr>
            <a:solidFill>
              <a:srgbClr val="3EB1CC">
                <a:lumMod val="40000"/>
                <a:lumOff val="60000"/>
              </a:srgbClr>
            </a:solidFill>
            <a:ln>
              <a:solidFill>
                <a:schemeClr val="bg1"/>
              </a:solid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ou plus</c:v>
                </c:pt>
              </c:strCache>
            </c:strRef>
          </c:cat>
          <c:val>
            <c:numRef>
              <c:f>Feuil1!$B$3:$I$3</c:f>
              <c:numCache>
                <c:formatCode>0</c:formatCode>
                <c:ptCount val="8"/>
                <c:pt idx="0">
                  <c:v>9</c:v>
                </c:pt>
                <c:pt idx="1">
                  <c:v>11</c:v>
                </c:pt>
                <c:pt idx="2">
                  <c:v>12</c:v>
                </c:pt>
                <c:pt idx="3">
                  <c:v>11</c:v>
                </c:pt>
                <c:pt idx="4">
                  <c:v>10</c:v>
                </c:pt>
                <c:pt idx="5">
                  <c:v>8</c:v>
                </c:pt>
                <c:pt idx="6">
                  <c:v>6</c:v>
                </c:pt>
                <c:pt idx="7">
                  <c:v>6</c:v>
                </c:pt>
              </c:numCache>
            </c:numRef>
          </c:val>
        </c:ser>
        <c:ser>
          <c:idx val="2"/>
          <c:order val="2"/>
          <c:tx>
            <c:strRef>
              <c:f>Feuil1!$A$4</c:f>
              <c:strCache>
                <c:ptCount val="1"/>
                <c:pt idx="0">
                  <c:v>2 fois</c:v>
                </c:pt>
              </c:strCache>
            </c:strRef>
          </c:tx>
          <c:spPr>
            <a:solidFill>
              <a:srgbClr val="3EB1CC"/>
            </a:solidFill>
            <a:ln>
              <a:solidFill>
                <a:schemeClr val="bg1"/>
              </a:solidFill>
            </a:ln>
          </c:spPr>
          <c:invertIfNegative val="0"/>
          <c:dLbls>
            <c:numFmt formatCode="#,##0" sourceLinked="0"/>
            <c:txPr>
              <a:bodyPr/>
              <a:lstStyle/>
              <a:p>
                <a:pPr>
                  <a:defRPr sz="10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ou plus</c:v>
                </c:pt>
              </c:strCache>
            </c:strRef>
          </c:cat>
          <c:val>
            <c:numRef>
              <c:f>Feuil1!$B$4:$I$4</c:f>
              <c:numCache>
                <c:formatCode>0</c:formatCode>
                <c:ptCount val="8"/>
                <c:pt idx="0">
                  <c:v>9</c:v>
                </c:pt>
                <c:pt idx="1">
                  <c:v>6</c:v>
                </c:pt>
                <c:pt idx="2">
                  <c:v>10</c:v>
                </c:pt>
                <c:pt idx="3">
                  <c:v>10</c:v>
                </c:pt>
                <c:pt idx="4">
                  <c:v>11</c:v>
                </c:pt>
                <c:pt idx="5">
                  <c:v>8</c:v>
                </c:pt>
                <c:pt idx="6">
                  <c:v>7</c:v>
                </c:pt>
                <c:pt idx="7">
                  <c:v>5</c:v>
                </c:pt>
              </c:numCache>
            </c:numRef>
          </c:val>
        </c:ser>
        <c:ser>
          <c:idx val="3"/>
          <c:order val="3"/>
          <c:tx>
            <c:strRef>
              <c:f>Feuil1!$A$5</c:f>
              <c:strCache>
                <c:ptCount val="1"/>
                <c:pt idx="0">
                  <c:v>3 - 4 fois</c:v>
                </c:pt>
              </c:strCache>
            </c:strRef>
          </c:tx>
          <c:spPr>
            <a:solidFill>
              <a:srgbClr val="3EB1CC">
                <a:lumMod val="75000"/>
              </a:srgbClr>
            </a:solidFill>
            <a:ln>
              <a:solidFill>
                <a:sysClr val="window" lastClr="FFFFFF"/>
              </a:solid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ou plus</c:v>
                </c:pt>
              </c:strCache>
            </c:strRef>
          </c:cat>
          <c:val>
            <c:numRef>
              <c:f>Feuil1!$B$5:$I$5</c:f>
              <c:numCache>
                <c:formatCode>0</c:formatCode>
                <c:ptCount val="8"/>
                <c:pt idx="0">
                  <c:v>10</c:v>
                </c:pt>
                <c:pt idx="1">
                  <c:v>7</c:v>
                </c:pt>
                <c:pt idx="2">
                  <c:v>11</c:v>
                </c:pt>
                <c:pt idx="3">
                  <c:v>11</c:v>
                </c:pt>
                <c:pt idx="4">
                  <c:v>11</c:v>
                </c:pt>
                <c:pt idx="5">
                  <c:v>9</c:v>
                </c:pt>
                <c:pt idx="6">
                  <c:v>10</c:v>
                </c:pt>
                <c:pt idx="7">
                  <c:v>5</c:v>
                </c:pt>
              </c:numCache>
            </c:numRef>
          </c:val>
        </c:ser>
        <c:ser>
          <c:idx val="4"/>
          <c:order val="4"/>
          <c:tx>
            <c:strRef>
              <c:f>Feuil1!$A$6</c:f>
              <c:strCache>
                <c:ptCount val="1"/>
                <c:pt idx="0">
                  <c:v>5 fois et plus</c:v>
                </c:pt>
              </c:strCache>
            </c:strRef>
          </c:tx>
          <c:spPr>
            <a:solidFill>
              <a:srgbClr val="3EB1CC">
                <a:lumMod val="50000"/>
              </a:srgbClr>
            </a:solidFill>
            <a:ln>
              <a:solidFill>
                <a:sysClr val="window" lastClr="FFFFFF"/>
              </a:solid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ou plus</c:v>
                </c:pt>
              </c:strCache>
            </c:strRef>
          </c:cat>
          <c:val>
            <c:numRef>
              <c:f>Feuil1!$B$6:$I$6</c:f>
              <c:numCache>
                <c:formatCode>0</c:formatCode>
                <c:ptCount val="8"/>
                <c:pt idx="0">
                  <c:v>15</c:v>
                </c:pt>
                <c:pt idx="1">
                  <c:v>14</c:v>
                </c:pt>
                <c:pt idx="2">
                  <c:v>16</c:v>
                </c:pt>
                <c:pt idx="3">
                  <c:v>15</c:v>
                </c:pt>
                <c:pt idx="4">
                  <c:v>12</c:v>
                </c:pt>
                <c:pt idx="5">
                  <c:v>19</c:v>
                </c:pt>
                <c:pt idx="6">
                  <c:v>16</c:v>
                </c:pt>
                <c:pt idx="7">
                  <c:v>9</c:v>
                </c:pt>
              </c:numCache>
            </c:numRef>
          </c:val>
        </c:ser>
        <c:dLbls>
          <c:showLegendKey val="0"/>
          <c:showVal val="0"/>
          <c:showCatName val="0"/>
          <c:showSerName val="0"/>
          <c:showPercent val="0"/>
          <c:showBubbleSize val="0"/>
        </c:dLbls>
        <c:gapWidth val="73"/>
        <c:overlap val="100"/>
        <c:axId val="303207168"/>
        <c:axId val="303208704"/>
      </c:barChart>
      <c:catAx>
        <c:axId val="303207168"/>
        <c:scaling>
          <c:orientation val="minMax"/>
        </c:scaling>
        <c:delete val="0"/>
        <c:axPos val="b"/>
        <c:majorTickMark val="out"/>
        <c:minorTickMark val="none"/>
        <c:tickLblPos val="nextTo"/>
        <c:spPr>
          <a:ln>
            <a:noFill/>
          </a:ln>
        </c:spPr>
        <c:txPr>
          <a:bodyPr anchor="t" anchorCtr="1"/>
          <a:lstStyle/>
          <a:p>
            <a:pPr>
              <a:defRPr sz="1000" b="0">
                <a:solidFill>
                  <a:schemeClr val="tx1">
                    <a:lumMod val="75000"/>
                  </a:schemeClr>
                </a:solidFill>
                <a:latin typeface="Arial" panose="020B0604020202020204" pitchFamily="34" charset="0"/>
                <a:cs typeface="Arial" panose="020B0604020202020204" pitchFamily="34" charset="0"/>
              </a:defRPr>
            </a:pPr>
            <a:endParaRPr lang="en-US"/>
          </a:p>
        </c:txPr>
        <c:crossAx val="303208704"/>
        <c:crosses val="autoZero"/>
        <c:auto val="1"/>
        <c:lblAlgn val="ctr"/>
        <c:lblOffset val="100"/>
        <c:noMultiLvlLbl val="0"/>
      </c:catAx>
      <c:valAx>
        <c:axId val="303208704"/>
        <c:scaling>
          <c:orientation val="minMax"/>
        </c:scaling>
        <c:delete val="1"/>
        <c:axPos val="l"/>
        <c:numFmt formatCode="0" sourceLinked="1"/>
        <c:majorTickMark val="out"/>
        <c:minorTickMark val="none"/>
        <c:tickLblPos val="nextTo"/>
        <c:crossAx val="303207168"/>
        <c:crosses val="autoZero"/>
        <c:crossBetween val="between"/>
      </c:valAx>
    </c:plotArea>
    <c:legend>
      <c:legendPos val="r"/>
      <c:layout>
        <c:manualLayout>
          <c:xMode val="edge"/>
          <c:yMode val="edge"/>
          <c:x val="1.2921366262536524E-3"/>
          <c:y val="0.38060767067911427"/>
          <c:w val="0.15994939805319386"/>
          <c:h val="0.26102297401414865"/>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235886969849723E-3"/>
          <c:y val="8.6549133441475284E-3"/>
          <c:w val="0.64921269142293891"/>
          <c:h val="0.92284285286045808"/>
        </c:manualLayout>
      </c:layout>
      <c:barChart>
        <c:barDir val="bar"/>
        <c:grouping val="stacked"/>
        <c:varyColors val="0"/>
        <c:ser>
          <c:idx val="0"/>
          <c:order val="0"/>
          <c:tx>
            <c:strRef>
              <c:f>Feuil1!$A$2</c:f>
              <c:strCache>
                <c:ptCount val="1"/>
                <c:pt idx="0">
                  <c:v>Aucun</c:v>
                </c:pt>
              </c:strCache>
            </c:strRef>
          </c:tx>
          <c:spPr>
            <a:solidFill>
              <a:sysClr val="window" lastClr="FFFFFF">
                <a:lumMod val="75000"/>
              </a:sysClr>
            </a:solidFill>
            <a:ln>
              <a:no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Feuil1!$B$2:$G$2</c:f>
              <c:numCache>
                <c:formatCode>0</c:formatCode>
                <c:ptCount val="6"/>
                <c:pt idx="0">
                  <c:v>62</c:v>
                </c:pt>
                <c:pt idx="1">
                  <c:v>61</c:v>
                </c:pt>
                <c:pt idx="2">
                  <c:v>60</c:v>
                </c:pt>
                <c:pt idx="3">
                  <c:v>53</c:v>
                </c:pt>
                <c:pt idx="4">
                  <c:v>48</c:v>
                </c:pt>
                <c:pt idx="5">
                  <c:v>58</c:v>
                </c:pt>
              </c:numCache>
            </c:numRef>
          </c:val>
        </c:ser>
        <c:ser>
          <c:idx val="1"/>
          <c:order val="1"/>
          <c:tx>
            <c:strRef>
              <c:f>Feuil1!$A$3</c:f>
              <c:strCache>
                <c:ptCount val="1"/>
                <c:pt idx="0">
                  <c:v>1 fois</c:v>
                </c:pt>
              </c:strCache>
            </c:strRef>
          </c:tx>
          <c:spPr>
            <a:solidFill>
              <a:srgbClr val="3EB1CC">
                <a:lumMod val="40000"/>
                <a:lumOff val="60000"/>
              </a:srgbClr>
            </a:solidFill>
            <a:ln>
              <a:no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Feuil1!$B$3:$G$3</c:f>
              <c:numCache>
                <c:formatCode>0</c:formatCode>
                <c:ptCount val="6"/>
                <c:pt idx="0">
                  <c:v>9</c:v>
                </c:pt>
                <c:pt idx="1">
                  <c:v>10</c:v>
                </c:pt>
                <c:pt idx="2">
                  <c:v>8</c:v>
                </c:pt>
                <c:pt idx="3">
                  <c:v>9</c:v>
                </c:pt>
                <c:pt idx="4">
                  <c:v>9</c:v>
                </c:pt>
                <c:pt idx="5">
                  <c:v>9</c:v>
                </c:pt>
              </c:numCache>
            </c:numRef>
          </c:val>
        </c:ser>
        <c:ser>
          <c:idx val="2"/>
          <c:order val="2"/>
          <c:tx>
            <c:strRef>
              <c:f>Feuil1!$A$4</c:f>
              <c:strCache>
                <c:ptCount val="1"/>
                <c:pt idx="0">
                  <c:v>2 fois</c:v>
                </c:pt>
              </c:strCache>
            </c:strRef>
          </c:tx>
          <c:spPr>
            <a:solidFill>
              <a:srgbClr val="3EB1CC"/>
            </a:solidFill>
            <a:ln>
              <a:noFill/>
            </a:ln>
          </c:spPr>
          <c:invertIfNegative val="0"/>
          <c:dLbls>
            <c:numFmt formatCode="#,##0" sourceLinked="0"/>
            <c:txPr>
              <a:bodyPr/>
              <a:lstStyle/>
              <a:p>
                <a:pPr>
                  <a:defRPr sz="10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Feuil1!$B$4:$G$4</c:f>
              <c:numCache>
                <c:formatCode>0</c:formatCode>
                <c:ptCount val="6"/>
                <c:pt idx="0">
                  <c:v>8</c:v>
                </c:pt>
                <c:pt idx="1">
                  <c:v>8</c:v>
                </c:pt>
                <c:pt idx="2">
                  <c:v>9</c:v>
                </c:pt>
                <c:pt idx="3">
                  <c:v>8</c:v>
                </c:pt>
                <c:pt idx="4">
                  <c:v>12</c:v>
                </c:pt>
                <c:pt idx="5">
                  <c:v>9</c:v>
                </c:pt>
              </c:numCache>
            </c:numRef>
          </c:val>
        </c:ser>
        <c:ser>
          <c:idx val="3"/>
          <c:order val="3"/>
          <c:tx>
            <c:strRef>
              <c:f>Feuil1!$A$5</c:f>
              <c:strCache>
                <c:ptCount val="1"/>
                <c:pt idx="0">
                  <c:v>3 - 4 fois</c:v>
                </c:pt>
              </c:strCache>
            </c:strRef>
          </c:tx>
          <c:spPr>
            <a:solidFill>
              <a:srgbClr val="3EB1CC">
                <a:lumMod val="75000"/>
              </a:srgbClr>
            </a:solidFill>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Feuil1!$B$5:$G$5</c:f>
              <c:numCache>
                <c:formatCode>0</c:formatCode>
                <c:ptCount val="6"/>
                <c:pt idx="0">
                  <c:v>9</c:v>
                </c:pt>
                <c:pt idx="1">
                  <c:v>8</c:v>
                </c:pt>
                <c:pt idx="2">
                  <c:v>8</c:v>
                </c:pt>
                <c:pt idx="3">
                  <c:v>10</c:v>
                </c:pt>
                <c:pt idx="4">
                  <c:v>13</c:v>
                </c:pt>
                <c:pt idx="5">
                  <c:v>10</c:v>
                </c:pt>
              </c:numCache>
            </c:numRef>
          </c:val>
        </c:ser>
        <c:ser>
          <c:idx val="4"/>
          <c:order val="4"/>
          <c:tx>
            <c:strRef>
              <c:f>Feuil1!$A$6</c:f>
              <c:strCache>
                <c:ptCount val="1"/>
                <c:pt idx="0">
                  <c:v>5 fois et plus</c:v>
                </c:pt>
              </c:strCache>
            </c:strRef>
          </c:tx>
          <c:spPr>
            <a:solidFill>
              <a:srgbClr val="3EB1CC">
                <a:lumMod val="50000"/>
              </a:srgbClr>
            </a:solidFill>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Feuil1!$B$6:$G$6</c:f>
              <c:numCache>
                <c:formatCode>0</c:formatCode>
                <c:ptCount val="6"/>
                <c:pt idx="0">
                  <c:v>12</c:v>
                </c:pt>
                <c:pt idx="1">
                  <c:v>13</c:v>
                </c:pt>
                <c:pt idx="2">
                  <c:v>15</c:v>
                </c:pt>
                <c:pt idx="3">
                  <c:v>20</c:v>
                </c:pt>
                <c:pt idx="4">
                  <c:v>18</c:v>
                </c:pt>
                <c:pt idx="5">
                  <c:v>14</c:v>
                </c:pt>
              </c:numCache>
            </c:numRef>
          </c:val>
        </c:ser>
        <c:dLbls>
          <c:showLegendKey val="0"/>
          <c:showVal val="0"/>
          <c:showCatName val="0"/>
          <c:showSerName val="0"/>
          <c:showPercent val="0"/>
          <c:showBubbleSize val="0"/>
        </c:dLbls>
        <c:gapWidth val="85"/>
        <c:overlap val="100"/>
        <c:axId val="304046464"/>
        <c:axId val="304048000"/>
      </c:barChart>
      <c:catAx>
        <c:axId val="304046464"/>
        <c:scaling>
          <c:orientation val="minMax"/>
        </c:scaling>
        <c:delete val="0"/>
        <c:axPos val="l"/>
        <c:majorTickMark val="none"/>
        <c:minorTickMark val="none"/>
        <c:tickLblPos val="nextTo"/>
        <c:spPr>
          <a:ln>
            <a:noFill/>
          </a:ln>
        </c:spPr>
        <c:txPr>
          <a:bodyPr anchor="t" anchorCtr="1"/>
          <a:lstStyle/>
          <a:p>
            <a:pPr>
              <a:defRPr sz="1100">
                <a:solidFill>
                  <a:schemeClr val="tx1">
                    <a:lumMod val="60000"/>
                    <a:lumOff val="40000"/>
                  </a:schemeClr>
                </a:solidFill>
                <a:latin typeface="Arial" panose="020B0604020202020204" pitchFamily="34" charset="0"/>
                <a:cs typeface="Arial" panose="020B0604020202020204" pitchFamily="34" charset="0"/>
              </a:defRPr>
            </a:pPr>
            <a:endParaRPr lang="en-US"/>
          </a:p>
        </c:txPr>
        <c:crossAx val="304048000"/>
        <c:crosses val="autoZero"/>
        <c:auto val="1"/>
        <c:lblAlgn val="ctr"/>
        <c:lblOffset val="100"/>
        <c:noMultiLvlLbl val="0"/>
      </c:catAx>
      <c:valAx>
        <c:axId val="304048000"/>
        <c:scaling>
          <c:orientation val="minMax"/>
        </c:scaling>
        <c:delete val="1"/>
        <c:axPos val="b"/>
        <c:numFmt formatCode="0" sourceLinked="1"/>
        <c:majorTickMark val="out"/>
        <c:minorTickMark val="none"/>
        <c:tickLblPos val="nextTo"/>
        <c:crossAx val="304046464"/>
        <c:crosses val="autoZero"/>
        <c:crossBetween val="between"/>
      </c:valAx>
      <c:spPr>
        <a:noFill/>
        <a:ln w="25400">
          <a:noFill/>
        </a:ln>
      </c:spPr>
    </c:plotArea>
    <c:legend>
      <c:legendPos val="b"/>
      <c:layout>
        <c:manualLayout>
          <c:xMode val="edge"/>
          <c:yMode val="edge"/>
          <c:x val="0.23407206568702896"/>
          <c:y val="0.91809409952959697"/>
          <c:w val="0.56034795752451649"/>
          <c:h val="6.2432485132354054E-2"/>
        </c:manualLayout>
      </c:layout>
      <c:overlay val="0"/>
      <c:spPr>
        <a:noFill/>
        <a:ln>
          <a:noFill/>
        </a:ln>
      </c:spPr>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51020620308987"/>
          <c:y val="8.6549133441475284E-3"/>
          <c:w val="0.7881632360994727"/>
          <c:h val="0.77083765682819927"/>
        </c:manualLayout>
      </c:layout>
      <c:barChart>
        <c:barDir val="col"/>
        <c:grouping val="stacked"/>
        <c:varyColors val="0"/>
        <c:ser>
          <c:idx val="0"/>
          <c:order val="0"/>
          <c:tx>
            <c:strRef>
              <c:f>Feuil1!$A$2</c:f>
              <c:strCache>
                <c:ptCount val="1"/>
                <c:pt idx="0">
                  <c:v>Aucun</c:v>
                </c:pt>
              </c:strCache>
            </c:strRef>
          </c:tx>
          <c:spPr>
            <a:solidFill>
              <a:sysClr val="window" lastClr="FFFFFF">
                <a:lumMod val="75000"/>
              </a:sysClr>
            </a:solidFill>
            <a:ln>
              <a:solidFill>
                <a:schemeClr val="bg1"/>
              </a:solid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et plus</c:v>
                </c:pt>
              </c:strCache>
            </c:strRef>
          </c:cat>
          <c:val>
            <c:numRef>
              <c:f>Feuil1!$B$2:$I$2</c:f>
              <c:numCache>
                <c:formatCode>0</c:formatCode>
                <c:ptCount val="8"/>
                <c:pt idx="0">
                  <c:v>59</c:v>
                </c:pt>
                <c:pt idx="1">
                  <c:v>80</c:v>
                </c:pt>
                <c:pt idx="2">
                  <c:v>63</c:v>
                </c:pt>
                <c:pt idx="3">
                  <c:v>55</c:v>
                </c:pt>
                <c:pt idx="4">
                  <c:v>57</c:v>
                </c:pt>
                <c:pt idx="5">
                  <c:v>57</c:v>
                </c:pt>
                <c:pt idx="6">
                  <c:v>56</c:v>
                </c:pt>
                <c:pt idx="7">
                  <c:v>66</c:v>
                </c:pt>
              </c:numCache>
            </c:numRef>
          </c:val>
        </c:ser>
        <c:ser>
          <c:idx val="1"/>
          <c:order val="1"/>
          <c:tx>
            <c:strRef>
              <c:f>Feuil1!$A$3</c:f>
              <c:strCache>
                <c:ptCount val="1"/>
                <c:pt idx="0">
                  <c:v>1 fois</c:v>
                </c:pt>
              </c:strCache>
            </c:strRef>
          </c:tx>
          <c:spPr>
            <a:solidFill>
              <a:srgbClr val="C50017">
                <a:lumMod val="40000"/>
                <a:lumOff val="60000"/>
              </a:srgbClr>
            </a:solidFill>
            <a:ln>
              <a:solidFill>
                <a:schemeClr val="bg1"/>
              </a:solid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et plus</c:v>
                </c:pt>
              </c:strCache>
            </c:strRef>
          </c:cat>
          <c:val>
            <c:numRef>
              <c:f>Feuil1!$B$3:$I$3</c:f>
              <c:numCache>
                <c:formatCode>0</c:formatCode>
                <c:ptCount val="8"/>
                <c:pt idx="0">
                  <c:v>22</c:v>
                </c:pt>
                <c:pt idx="1">
                  <c:v>14</c:v>
                </c:pt>
                <c:pt idx="2">
                  <c:v>24</c:v>
                </c:pt>
                <c:pt idx="3">
                  <c:v>25</c:v>
                </c:pt>
                <c:pt idx="4">
                  <c:v>24</c:v>
                </c:pt>
                <c:pt idx="5">
                  <c:v>20</c:v>
                </c:pt>
                <c:pt idx="6">
                  <c:v>19</c:v>
                </c:pt>
                <c:pt idx="7">
                  <c:v>16</c:v>
                </c:pt>
              </c:numCache>
            </c:numRef>
          </c:val>
        </c:ser>
        <c:ser>
          <c:idx val="2"/>
          <c:order val="2"/>
          <c:tx>
            <c:strRef>
              <c:f>Feuil1!$A$4</c:f>
              <c:strCache>
                <c:ptCount val="1"/>
                <c:pt idx="0">
                  <c:v>2 fois</c:v>
                </c:pt>
              </c:strCache>
            </c:strRef>
          </c:tx>
          <c:spPr>
            <a:solidFill>
              <a:srgbClr val="C50017">
                <a:lumMod val="60000"/>
                <a:lumOff val="40000"/>
              </a:srgbClr>
            </a:solidFill>
            <a:ln>
              <a:solidFill>
                <a:schemeClr val="bg1"/>
              </a:solidFill>
            </a:ln>
          </c:spPr>
          <c:invertIfNegative val="0"/>
          <c:dLbls>
            <c:dLbl>
              <c:idx val="1"/>
              <c:layout>
                <c:manualLayout>
                  <c:x val="-1.3872132796725739E-3"/>
                  <c:y val="1.9061627592831629E-2"/>
                </c:manualLayout>
              </c:layout>
              <c:dLblPos val="ctr"/>
              <c:showLegendKey val="0"/>
              <c:showVal val="1"/>
              <c:showCatName val="0"/>
              <c:showSerName val="0"/>
              <c:showPercent val="0"/>
              <c:showBubbleSize val="0"/>
            </c:dLbl>
            <c:numFmt formatCode="#,##0" sourceLinked="0"/>
            <c:txPr>
              <a:bodyPr/>
              <a:lstStyle/>
              <a:p>
                <a:pPr>
                  <a:defRPr sz="10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et plus</c:v>
                </c:pt>
              </c:strCache>
            </c:strRef>
          </c:cat>
          <c:val>
            <c:numRef>
              <c:f>Feuil1!$B$4:$I$4</c:f>
              <c:numCache>
                <c:formatCode>0</c:formatCode>
                <c:ptCount val="8"/>
                <c:pt idx="0">
                  <c:v>10</c:v>
                </c:pt>
                <c:pt idx="1">
                  <c:v>3</c:v>
                </c:pt>
                <c:pt idx="2">
                  <c:v>8</c:v>
                </c:pt>
                <c:pt idx="3">
                  <c:v>11</c:v>
                </c:pt>
                <c:pt idx="4">
                  <c:v>11</c:v>
                </c:pt>
                <c:pt idx="5">
                  <c:v>11</c:v>
                </c:pt>
                <c:pt idx="6">
                  <c:v>11</c:v>
                </c:pt>
                <c:pt idx="7">
                  <c:v>8</c:v>
                </c:pt>
              </c:numCache>
            </c:numRef>
          </c:val>
        </c:ser>
        <c:ser>
          <c:idx val="3"/>
          <c:order val="3"/>
          <c:tx>
            <c:strRef>
              <c:f>Feuil1!$A$5</c:f>
              <c:strCache>
                <c:ptCount val="1"/>
                <c:pt idx="0">
                  <c:v>3 - 4 fois</c:v>
                </c:pt>
              </c:strCache>
            </c:strRef>
          </c:tx>
          <c:spPr>
            <a:solidFill>
              <a:srgbClr val="C50017">
                <a:lumMod val="75000"/>
              </a:srgbClr>
            </a:solidFill>
            <a:ln>
              <a:solidFill>
                <a:sysClr val="window" lastClr="FFFFFF"/>
              </a:solid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et plus</c:v>
                </c:pt>
              </c:strCache>
            </c:strRef>
          </c:cat>
          <c:val>
            <c:numRef>
              <c:f>Feuil1!$B$5:$I$5</c:f>
              <c:numCache>
                <c:formatCode>0</c:formatCode>
                <c:ptCount val="8"/>
                <c:pt idx="0">
                  <c:v>6</c:v>
                </c:pt>
                <c:pt idx="1">
                  <c:v>3</c:v>
                </c:pt>
                <c:pt idx="2">
                  <c:v>4</c:v>
                </c:pt>
                <c:pt idx="3">
                  <c:v>6</c:v>
                </c:pt>
                <c:pt idx="4">
                  <c:v>6</c:v>
                </c:pt>
                <c:pt idx="5">
                  <c:v>8</c:v>
                </c:pt>
                <c:pt idx="6">
                  <c:v>9</c:v>
                </c:pt>
                <c:pt idx="7">
                  <c:v>6</c:v>
                </c:pt>
              </c:numCache>
            </c:numRef>
          </c:val>
        </c:ser>
        <c:ser>
          <c:idx val="4"/>
          <c:order val="4"/>
          <c:tx>
            <c:strRef>
              <c:f>Feuil1!$A$6</c:f>
              <c:strCache>
                <c:ptCount val="1"/>
                <c:pt idx="0">
                  <c:v>5 fois et plus</c:v>
                </c:pt>
              </c:strCache>
            </c:strRef>
          </c:tx>
          <c:spPr>
            <a:solidFill>
              <a:srgbClr val="C50017">
                <a:lumMod val="50000"/>
              </a:srgbClr>
            </a:solidFill>
            <a:ln>
              <a:solidFill>
                <a:sysClr val="window" lastClr="FFFFFF"/>
              </a:solidFill>
            </a:ln>
          </c:spPr>
          <c:invertIfNegative val="0"/>
          <c:dLbls>
            <c:dLbl>
              <c:idx val="0"/>
              <c:layout>
                <c:manualLayout>
                  <c:x val="-3.7384800723557795E-3"/>
                  <c:y val="-2.2238565524970246E-2"/>
                </c:manualLayout>
              </c:layout>
              <c:showLegendKey val="0"/>
              <c:showVal val="1"/>
              <c:showCatName val="0"/>
              <c:showSerName val="0"/>
              <c:showPercent val="0"/>
              <c:showBubbleSize val="0"/>
            </c:dLbl>
            <c:dLbl>
              <c:idx val="1"/>
              <c:layout>
                <c:manualLayout>
                  <c:x val="-3.4269004784793754E-17"/>
                  <c:y val="-1.9061627592831629E-2"/>
                </c:manualLayout>
              </c:layout>
              <c:showLegendKey val="0"/>
              <c:showVal val="1"/>
              <c:showCatName val="0"/>
              <c:showSerName val="0"/>
              <c:showPercent val="0"/>
              <c:showBubbleSize val="0"/>
            </c:dLbl>
            <c:dLbl>
              <c:idx val="2"/>
              <c:layout>
                <c:manualLayout>
                  <c:x val="1.8692400361778898E-3"/>
                  <c:y val="-2.5415503457108836E-2"/>
                </c:manualLayout>
              </c:layout>
              <c:showLegendKey val="0"/>
              <c:showVal val="1"/>
              <c:showCatName val="0"/>
              <c:showSerName val="0"/>
              <c:showPercent val="0"/>
              <c:showBubbleSize val="0"/>
            </c:dLbl>
            <c:dLbl>
              <c:idx val="3"/>
              <c:layout>
                <c:manualLayout>
                  <c:x val="0"/>
                  <c:y val="-2.2238565524970232E-2"/>
                </c:manualLayout>
              </c:layout>
              <c:showLegendKey val="0"/>
              <c:showVal val="1"/>
              <c:showCatName val="0"/>
              <c:showSerName val="0"/>
              <c:showPercent val="0"/>
              <c:showBubbleSize val="0"/>
            </c:dLbl>
            <c:dLbl>
              <c:idx val="4"/>
              <c:layout>
                <c:manualLayout>
                  <c:x val="-1.8692425870107685E-3"/>
                  <c:y val="-2.5415503457108822E-2"/>
                </c:manualLayout>
              </c:layout>
              <c:showLegendKey val="0"/>
              <c:showVal val="1"/>
              <c:showCatName val="0"/>
              <c:showSerName val="0"/>
              <c:showPercent val="0"/>
              <c:showBubbleSize val="0"/>
            </c:dLbl>
            <c:dLbl>
              <c:idx val="5"/>
              <c:layout>
                <c:manualLayout>
                  <c:x val="1.8692425870107685E-3"/>
                  <c:y val="-2.8592691541840524E-2"/>
                </c:manualLayout>
              </c:layout>
              <c:showLegendKey val="0"/>
              <c:showVal val="1"/>
              <c:showCatName val="0"/>
              <c:showSerName val="0"/>
              <c:showPercent val="0"/>
              <c:showBubbleSize val="0"/>
            </c:dLbl>
            <c:dLbl>
              <c:idx val="6"/>
              <c:layout>
                <c:manualLayout>
                  <c:x val="1.0172779867444436E-16"/>
                  <c:y val="-2.8592691541840524E-2"/>
                </c:manualLayout>
              </c:layout>
              <c:showLegendKey val="0"/>
              <c:showVal val="1"/>
              <c:showCatName val="0"/>
              <c:showSerName val="0"/>
              <c:showPercent val="0"/>
              <c:showBubbleSize val="0"/>
            </c:dLbl>
            <c:dLbl>
              <c:idx val="7"/>
              <c:layout>
                <c:manualLayout>
                  <c:x val="0"/>
                  <c:y val="-2.859244138924744E-2"/>
                </c:manualLayout>
              </c:layout>
              <c:showLegendKey val="0"/>
              <c:showVal val="1"/>
              <c:showCatName val="0"/>
              <c:showSerName val="0"/>
              <c:showPercent val="0"/>
              <c:showBubbleSize val="0"/>
            </c:dLbl>
            <c:txPr>
              <a:bodyPr/>
              <a:lstStyle/>
              <a:p>
                <a:pPr>
                  <a:defRPr sz="10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Feuil1!$B$1:$I$1</c:f>
              <c:strCache>
                <c:ptCount val="8"/>
                <c:pt idx="0">
                  <c:v>Ensemble</c:v>
                </c:pt>
                <c:pt idx="1">
                  <c:v>Moins de 25 ans</c:v>
                </c:pt>
                <c:pt idx="2">
                  <c:v>25-34 ans</c:v>
                </c:pt>
                <c:pt idx="3">
                  <c:v>35-44 ans</c:v>
                </c:pt>
                <c:pt idx="4">
                  <c:v>45-54 ans</c:v>
                </c:pt>
                <c:pt idx="5">
                  <c:v>55-64 ans</c:v>
                </c:pt>
                <c:pt idx="6">
                  <c:v>65-74 ans</c:v>
                </c:pt>
                <c:pt idx="7">
                  <c:v>75 ans et plus</c:v>
                </c:pt>
              </c:strCache>
            </c:strRef>
          </c:cat>
          <c:val>
            <c:numRef>
              <c:f>Feuil1!$B$6:$I$6</c:f>
              <c:numCache>
                <c:formatCode>0</c:formatCode>
                <c:ptCount val="8"/>
                <c:pt idx="0">
                  <c:v>3</c:v>
                </c:pt>
                <c:pt idx="1">
                  <c:v>0.4</c:v>
                </c:pt>
                <c:pt idx="2">
                  <c:v>1</c:v>
                </c:pt>
                <c:pt idx="3">
                  <c:v>3</c:v>
                </c:pt>
                <c:pt idx="4">
                  <c:v>2</c:v>
                </c:pt>
                <c:pt idx="5">
                  <c:v>4</c:v>
                </c:pt>
                <c:pt idx="6">
                  <c:v>5</c:v>
                </c:pt>
                <c:pt idx="7">
                  <c:v>4</c:v>
                </c:pt>
              </c:numCache>
            </c:numRef>
          </c:val>
        </c:ser>
        <c:dLbls>
          <c:showLegendKey val="0"/>
          <c:showVal val="0"/>
          <c:showCatName val="0"/>
          <c:showSerName val="0"/>
          <c:showPercent val="0"/>
          <c:showBubbleSize val="0"/>
        </c:dLbls>
        <c:gapWidth val="73"/>
        <c:overlap val="100"/>
        <c:axId val="304538368"/>
        <c:axId val="304539904"/>
      </c:barChart>
      <c:catAx>
        <c:axId val="304538368"/>
        <c:scaling>
          <c:orientation val="minMax"/>
        </c:scaling>
        <c:delete val="0"/>
        <c:axPos val="b"/>
        <c:majorTickMark val="out"/>
        <c:minorTickMark val="none"/>
        <c:tickLblPos val="nextTo"/>
        <c:spPr>
          <a:ln>
            <a:noFill/>
          </a:ln>
        </c:spPr>
        <c:txPr>
          <a:bodyPr anchor="t" anchorCtr="1"/>
          <a:lstStyle/>
          <a:p>
            <a:pPr>
              <a:defRPr sz="1000">
                <a:solidFill>
                  <a:schemeClr val="bg1">
                    <a:lumMod val="50000"/>
                  </a:schemeClr>
                </a:solidFill>
                <a:latin typeface="Arial" panose="020B0604020202020204" pitchFamily="34" charset="0"/>
                <a:cs typeface="Arial" panose="020B0604020202020204" pitchFamily="34" charset="0"/>
              </a:defRPr>
            </a:pPr>
            <a:endParaRPr lang="en-US"/>
          </a:p>
        </c:txPr>
        <c:crossAx val="304539904"/>
        <c:crosses val="autoZero"/>
        <c:auto val="1"/>
        <c:lblAlgn val="ctr"/>
        <c:lblOffset val="100"/>
        <c:noMultiLvlLbl val="0"/>
      </c:catAx>
      <c:valAx>
        <c:axId val="304539904"/>
        <c:scaling>
          <c:orientation val="minMax"/>
        </c:scaling>
        <c:delete val="1"/>
        <c:axPos val="l"/>
        <c:numFmt formatCode="0" sourceLinked="1"/>
        <c:majorTickMark val="out"/>
        <c:minorTickMark val="none"/>
        <c:tickLblPos val="nextTo"/>
        <c:crossAx val="304538368"/>
        <c:crosses val="autoZero"/>
        <c:crossBetween val="between"/>
      </c:valAx>
    </c:plotArea>
    <c:legend>
      <c:legendPos val="r"/>
      <c:layout>
        <c:manualLayout>
          <c:xMode val="edge"/>
          <c:yMode val="edge"/>
          <c:x val="0"/>
          <c:y val="0.35836910515414405"/>
          <c:w val="0.13260836626323816"/>
          <c:h val="0.26102297401414865"/>
        </c:manualLayout>
      </c:layout>
      <c:overlay val="0"/>
      <c:txPr>
        <a:bodyPr/>
        <a:lstStyle/>
        <a:p>
          <a:pPr>
            <a:defRPr sz="105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235886969849723E-3"/>
          <c:y val="8.6549133441475284E-3"/>
          <c:w val="0.64921269142293891"/>
          <c:h val="0.92284285286045808"/>
        </c:manualLayout>
      </c:layout>
      <c:barChart>
        <c:barDir val="bar"/>
        <c:grouping val="stacked"/>
        <c:varyColors val="0"/>
        <c:ser>
          <c:idx val="0"/>
          <c:order val="0"/>
          <c:tx>
            <c:strRef>
              <c:f>Feuil1!$A$2</c:f>
              <c:strCache>
                <c:ptCount val="1"/>
                <c:pt idx="0">
                  <c:v>Aucune</c:v>
                </c:pt>
              </c:strCache>
            </c:strRef>
          </c:tx>
          <c:spPr>
            <a:solidFill>
              <a:sysClr val="window" lastClr="FFFFFF">
                <a:lumMod val="75000"/>
              </a:sysClr>
            </a:solidFill>
            <a:ln>
              <a:no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Feuil1!$B$2:$G$2</c:f>
              <c:numCache>
                <c:formatCode>0</c:formatCode>
                <c:ptCount val="6"/>
                <c:pt idx="0">
                  <c:v>65</c:v>
                </c:pt>
                <c:pt idx="1">
                  <c:v>63</c:v>
                </c:pt>
                <c:pt idx="2">
                  <c:v>62</c:v>
                </c:pt>
                <c:pt idx="3">
                  <c:v>55</c:v>
                </c:pt>
                <c:pt idx="4">
                  <c:v>47</c:v>
                </c:pt>
                <c:pt idx="5">
                  <c:v>59</c:v>
                </c:pt>
              </c:numCache>
            </c:numRef>
          </c:val>
        </c:ser>
        <c:ser>
          <c:idx val="1"/>
          <c:order val="1"/>
          <c:tx>
            <c:strRef>
              <c:f>Feuil1!$A$3</c:f>
              <c:strCache>
                <c:ptCount val="1"/>
                <c:pt idx="0">
                  <c:v>1 fois</c:v>
                </c:pt>
              </c:strCache>
            </c:strRef>
          </c:tx>
          <c:spPr>
            <a:solidFill>
              <a:srgbClr val="C50017">
                <a:lumMod val="40000"/>
                <a:lumOff val="60000"/>
              </a:srgbClr>
            </a:solidFill>
            <a:ln>
              <a:noFill/>
            </a:ln>
          </c:spPr>
          <c:invertIfNegative val="0"/>
          <c:dLbls>
            <c:numFmt formatCode="#,##0" sourceLinked="0"/>
            <c:txPr>
              <a:bodyPr/>
              <a:lstStyle/>
              <a:p>
                <a:pPr>
                  <a:defRPr sz="10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Feuil1!$B$3:$G$3</c:f>
              <c:numCache>
                <c:formatCode>0</c:formatCode>
                <c:ptCount val="6"/>
                <c:pt idx="0">
                  <c:v>21</c:v>
                </c:pt>
                <c:pt idx="1">
                  <c:v>22</c:v>
                </c:pt>
                <c:pt idx="2">
                  <c:v>21</c:v>
                </c:pt>
                <c:pt idx="3">
                  <c:v>23</c:v>
                </c:pt>
                <c:pt idx="4">
                  <c:v>22</c:v>
                </c:pt>
                <c:pt idx="5">
                  <c:v>22</c:v>
                </c:pt>
              </c:numCache>
            </c:numRef>
          </c:val>
        </c:ser>
        <c:ser>
          <c:idx val="2"/>
          <c:order val="2"/>
          <c:tx>
            <c:strRef>
              <c:f>Feuil1!$A$4</c:f>
              <c:strCache>
                <c:ptCount val="1"/>
                <c:pt idx="0">
                  <c:v>2 fois</c:v>
                </c:pt>
              </c:strCache>
            </c:strRef>
          </c:tx>
          <c:spPr>
            <a:solidFill>
              <a:srgbClr val="C50017">
                <a:lumMod val="60000"/>
                <a:lumOff val="40000"/>
              </a:srgbClr>
            </a:solidFill>
            <a:ln>
              <a:noFill/>
            </a:ln>
          </c:spPr>
          <c:invertIfNegative val="0"/>
          <c:dLbls>
            <c:numFmt formatCode="#,##0" sourceLinked="0"/>
            <c:txPr>
              <a:bodyPr/>
              <a:lstStyle/>
              <a:p>
                <a:pPr>
                  <a:defRPr sz="10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Feuil1!$B$4:$G$4</c:f>
              <c:numCache>
                <c:formatCode>0</c:formatCode>
                <c:ptCount val="6"/>
                <c:pt idx="0">
                  <c:v>8</c:v>
                </c:pt>
                <c:pt idx="1">
                  <c:v>9</c:v>
                </c:pt>
                <c:pt idx="2">
                  <c:v>9</c:v>
                </c:pt>
                <c:pt idx="3">
                  <c:v>11</c:v>
                </c:pt>
                <c:pt idx="4">
                  <c:v>14</c:v>
                </c:pt>
                <c:pt idx="5">
                  <c:v>10</c:v>
                </c:pt>
              </c:numCache>
            </c:numRef>
          </c:val>
        </c:ser>
        <c:ser>
          <c:idx val="3"/>
          <c:order val="3"/>
          <c:tx>
            <c:strRef>
              <c:f>Feuil1!$A$5</c:f>
              <c:strCache>
                <c:ptCount val="1"/>
                <c:pt idx="0">
                  <c:v>3 - 4 fois</c:v>
                </c:pt>
              </c:strCache>
            </c:strRef>
          </c:tx>
          <c:spPr>
            <a:solidFill>
              <a:srgbClr val="C50017">
                <a:lumMod val="75000"/>
              </a:srgbClr>
            </a:solidFill>
            <a:ln>
              <a:noFill/>
            </a:ln>
          </c:spPr>
          <c:invertIfNegative val="0"/>
          <c:dLbls>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Feuil1!$B$5:$G$5</c:f>
              <c:numCache>
                <c:formatCode>0</c:formatCode>
                <c:ptCount val="6"/>
                <c:pt idx="0">
                  <c:v>4</c:v>
                </c:pt>
                <c:pt idx="1">
                  <c:v>4</c:v>
                </c:pt>
                <c:pt idx="2">
                  <c:v>6</c:v>
                </c:pt>
                <c:pt idx="3">
                  <c:v>8</c:v>
                </c:pt>
                <c:pt idx="4">
                  <c:v>12</c:v>
                </c:pt>
                <c:pt idx="5">
                  <c:v>6</c:v>
                </c:pt>
              </c:numCache>
            </c:numRef>
          </c:val>
        </c:ser>
        <c:ser>
          <c:idx val="4"/>
          <c:order val="4"/>
          <c:tx>
            <c:strRef>
              <c:f>Feuil1!$A$6</c:f>
              <c:strCache>
                <c:ptCount val="1"/>
                <c:pt idx="0">
                  <c:v>5 fois et plus</c:v>
                </c:pt>
              </c:strCache>
            </c:strRef>
          </c:tx>
          <c:spPr>
            <a:solidFill>
              <a:srgbClr val="C50017">
                <a:lumMod val="50000"/>
              </a:srgbClr>
            </a:solidFill>
            <a:ln>
              <a:noFill/>
            </a:ln>
          </c:spPr>
          <c:invertIfNegative val="0"/>
          <c:dLbls>
            <c:dLbl>
              <c:idx val="0"/>
              <c:layout>
                <c:manualLayout>
                  <c:x val="1.3299207178759445E-2"/>
                  <c:y val="0"/>
                </c:manualLayout>
              </c:layout>
              <c:spPr/>
              <c:txPr>
                <a:bodyPr/>
                <a:lstStyle/>
                <a:p>
                  <a:pPr>
                    <a:defRPr sz="10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1"/>
              <c:layout>
                <c:manualLayout>
                  <c:x val="1.5199093918582224E-2"/>
                  <c:y val="0"/>
                </c:manualLayout>
              </c:layout>
              <c:spPr/>
              <c:txPr>
                <a:bodyPr/>
                <a:lstStyle/>
                <a:p>
                  <a:pPr>
                    <a:defRPr sz="10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5"/>
              <c:layout>
                <c:manualLayout>
                  <c:x val="2.2798640877873335E-2"/>
                  <c:y val="0"/>
                </c:manualLayout>
              </c:layout>
              <c:spPr/>
              <c:txPr>
                <a:bodyPr/>
                <a:lstStyle/>
                <a:p>
                  <a:pPr>
                    <a:defRPr sz="10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0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Feuil1!$B$1:$G$1</c:f>
              <c:strCache>
                <c:ptCount val="6"/>
                <c:pt idx="0">
                  <c:v>Ruraux </c:v>
                </c:pt>
                <c:pt idx="1">
                  <c:v>2 000 à 20 000 habitants </c:v>
                </c:pt>
                <c:pt idx="2">
                  <c:v>20 000 à 100 000 habitants </c:v>
                </c:pt>
                <c:pt idx="3">
                  <c:v>100 000 habitants et + </c:v>
                </c:pt>
                <c:pt idx="4">
                  <c:v>Agglomération Parisienne</c:v>
                </c:pt>
                <c:pt idx="5">
                  <c:v>Ensemble</c:v>
                </c:pt>
              </c:strCache>
            </c:strRef>
          </c:cat>
          <c:val>
            <c:numRef>
              <c:f>Feuil1!$B$6:$G$6</c:f>
              <c:numCache>
                <c:formatCode>0</c:formatCode>
                <c:ptCount val="6"/>
                <c:pt idx="0">
                  <c:v>2</c:v>
                </c:pt>
                <c:pt idx="1">
                  <c:v>2</c:v>
                </c:pt>
                <c:pt idx="2">
                  <c:v>2</c:v>
                </c:pt>
                <c:pt idx="3">
                  <c:v>3</c:v>
                </c:pt>
                <c:pt idx="4">
                  <c:v>5</c:v>
                </c:pt>
                <c:pt idx="5">
                  <c:v>3</c:v>
                </c:pt>
              </c:numCache>
            </c:numRef>
          </c:val>
        </c:ser>
        <c:dLbls>
          <c:showLegendKey val="0"/>
          <c:showVal val="0"/>
          <c:showCatName val="0"/>
          <c:showSerName val="0"/>
          <c:showPercent val="0"/>
          <c:showBubbleSize val="0"/>
        </c:dLbls>
        <c:gapWidth val="85"/>
        <c:overlap val="100"/>
        <c:axId val="304351104"/>
        <c:axId val="304352640"/>
      </c:barChart>
      <c:catAx>
        <c:axId val="304351104"/>
        <c:scaling>
          <c:orientation val="minMax"/>
        </c:scaling>
        <c:delete val="0"/>
        <c:axPos val="l"/>
        <c:majorTickMark val="out"/>
        <c:minorTickMark val="none"/>
        <c:tickLblPos val="nextTo"/>
        <c:spPr>
          <a:ln>
            <a:noFill/>
          </a:ln>
        </c:spPr>
        <c:txPr>
          <a:bodyPr anchor="t" anchorCtr="1"/>
          <a:lstStyle/>
          <a:p>
            <a:pPr>
              <a:defRPr sz="1100">
                <a:solidFill>
                  <a:schemeClr val="tx1">
                    <a:lumMod val="60000"/>
                    <a:lumOff val="40000"/>
                  </a:schemeClr>
                </a:solidFill>
                <a:latin typeface="Arial" panose="020B0604020202020204" pitchFamily="34" charset="0"/>
                <a:cs typeface="Arial" panose="020B0604020202020204" pitchFamily="34" charset="0"/>
              </a:defRPr>
            </a:pPr>
            <a:endParaRPr lang="en-US"/>
          </a:p>
        </c:txPr>
        <c:crossAx val="304352640"/>
        <c:crosses val="autoZero"/>
        <c:auto val="1"/>
        <c:lblAlgn val="ctr"/>
        <c:lblOffset val="100"/>
        <c:noMultiLvlLbl val="0"/>
      </c:catAx>
      <c:valAx>
        <c:axId val="304352640"/>
        <c:scaling>
          <c:orientation val="minMax"/>
        </c:scaling>
        <c:delete val="1"/>
        <c:axPos val="b"/>
        <c:numFmt formatCode="0" sourceLinked="1"/>
        <c:majorTickMark val="out"/>
        <c:minorTickMark val="none"/>
        <c:tickLblPos val="nextTo"/>
        <c:crossAx val="304351104"/>
        <c:crosses val="autoZero"/>
        <c:crossBetween val="between"/>
      </c:valAx>
    </c:plotArea>
    <c:legend>
      <c:legendPos val="b"/>
      <c:layout>
        <c:manualLayout>
          <c:xMode val="edge"/>
          <c:yMode val="edge"/>
          <c:x val="0.25117101089981481"/>
          <c:y val="0.93254249058128669"/>
          <c:w val="0.5755470514430987"/>
          <c:h val="6.2432485132354054E-2"/>
        </c:manualLayout>
      </c:layout>
      <c:overlay val="0"/>
      <c:spPr>
        <a:noFill/>
        <a:ln>
          <a:noFill/>
        </a:ln>
      </c:spPr>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3333333333452E-2"/>
          <c:y val="4.2333333333333452E-2"/>
          <c:w val="0.91533333333333333"/>
          <c:h val="0.91533333333333333"/>
        </c:manualLayout>
      </c:layout>
      <c:doughnutChart>
        <c:varyColors val="1"/>
        <c:ser>
          <c:idx val="0"/>
          <c:order val="0"/>
          <c:tx>
            <c:strRef>
              <c:f>Feuil1!$B$1</c:f>
              <c:strCache>
                <c:ptCount val="1"/>
                <c:pt idx="0">
                  <c:v>Ventes</c:v>
                </c:pt>
              </c:strCache>
            </c:strRef>
          </c:tx>
          <c:dPt>
            <c:idx val="0"/>
            <c:bubble3D val="0"/>
            <c:spPr>
              <a:solidFill>
                <a:schemeClr val="accent5"/>
              </a:solidFill>
            </c:spPr>
            <c:extLst xmlns:c16r2="http://schemas.microsoft.com/office/drawing/2015/06/chart">
              <c:ext xmlns:c16="http://schemas.microsoft.com/office/drawing/2014/chart" uri="{C3380CC4-5D6E-409C-BE32-E72D297353CC}">
                <c16:uniqueId val="{00000001-68EE-422A-AB47-2ED749F6898E}"/>
              </c:ext>
            </c:extLst>
          </c:dPt>
          <c:dPt>
            <c:idx val="1"/>
            <c:bubble3D val="0"/>
            <c:spPr>
              <a:solidFill>
                <a:srgbClr val="CCCCCC"/>
              </a:solidFill>
            </c:spPr>
            <c:extLst xmlns:c16r2="http://schemas.microsoft.com/office/drawing/2015/06/chart">
              <c:ext xmlns:c16="http://schemas.microsoft.com/office/drawing/2014/chart" uri="{C3380CC4-5D6E-409C-BE32-E72D297353CC}">
                <c16:uniqueId val="{00000003-68EE-422A-AB47-2ED749F6898E}"/>
              </c:ext>
            </c:extLst>
          </c:dPt>
          <c:cat>
            <c:strRef>
              <c:f>Feuil1!$A$2:$A$3</c:f>
              <c:strCache>
                <c:ptCount val="2"/>
                <c:pt idx="0">
                  <c:v>1er trim.</c:v>
                </c:pt>
                <c:pt idx="1">
                  <c:v>2e trim.</c:v>
                </c:pt>
              </c:strCache>
            </c:strRef>
          </c:cat>
          <c:val>
            <c:numRef>
              <c:f>Feuil1!$B$2:$B$3</c:f>
              <c:numCache>
                <c:formatCode>General</c:formatCode>
                <c:ptCount val="2"/>
                <c:pt idx="0">
                  <c:v>7</c:v>
                </c:pt>
                <c:pt idx="1">
                  <c:v>93</c:v>
                </c:pt>
              </c:numCache>
            </c:numRef>
          </c:val>
          <c:extLst xmlns:c16r2="http://schemas.microsoft.com/office/drawing/2015/06/chart">
            <c:ext xmlns:c16="http://schemas.microsoft.com/office/drawing/2014/chart" uri="{C3380CC4-5D6E-409C-BE32-E72D297353CC}">
              <c16:uniqueId val="{00000004-68EE-422A-AB47-2ED749F6898E}"/>
            </c:ext>
          </c:extLst>
        </c:ser>
        <c:dLbls>
          <c:showLegendKey val="0"/>
          <c:showVal val="0"/>
          <c:showCatName val="0"/>
          <c:showSerName val="0"/>
          <c:showPercent val="0"/>
          <c:showBubbleSize val="0"/>
          <c:showLeaderLines val="0"/>
        </c:dLbls>
        <c:firstSliceAng val="60"/>
        <c:holeSize val="75"/>
      </c:doughnutChart>
    </c:plotArea>
    <c:plotVisOnly val="1"/>
    <c:dispBlanksAs val="zero"/>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2925223536929"/>
          <c:y val="2.3094151221468483E-2"/>
          <c:w val="0.53287499999999999"/>
          <c:h val="0.94132731838517869"/>
        </c:manualLayout>
      </c:layout>
      <c:barChart>
        <c:barDir val="bar"/>
        <c:grouping val="clustered"/>
        <c:varyColors val="0"/>
        <c:ser>
          <c:idx val="0"/>
          <c:order val="0"/>
          <c:tx>
            <c:strRef>
              <c:f>Feuil1!$B$1</c:f>
              <c:strCache>
                <c:ptCount val="1"/>
                <c:pt idx="0">
                  <c:v>2017</c:v>
                </c:pt>
              </c:strCache>
            </c:strRef>
          </c:tx>
          <c:spPr>
            <a:solidFill>
              <a:schemeClr val="accent5"/>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dPt>
          <c:dLbls>
            <c:txPr>
              <a:bodyPr/>
              <a:lstStyle/>
              <a:p>
                <a:pPr>
                  <a:defRPr sz="1100" b="1">
                    <a:solidFill>
                      <a:schemeClr val="accent5"/>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Feuil1!$A$2:$A$7</c:f>
              <c:strCache>
                <c:ptCount val="6"/>
                <c:pt idx="0">
                  <c:v>Pour les vacances</c:v>
                </c:pt>
                <c:pt idx="1">
                  <c:v>Pour le week-end</c:v>
                </c:pt>
                <c:pt idx="2">
                  <c:v>Pour un déménagement</c:v>
                </c:pt>
                <c:pt idx="3">
                  <c:v>Remplacement d'une voiture immobilisée</c:v>
                </c:pt>
                <c:pt idx="4">
                  <c:v>Pour un usage régulier</c:v>
                </c:pt>
                <c:pt idx="5">
                  <c:v>Autres</c:v>
                </c:pt>
              </c:strCache>
            </c:strRef>
          </c:cat>
          <c:val>
            <c:numRef>
              <c:f>Feuil1!$B$2:$B$7</c:f>
              <c:numCache>
                <c:formatCode>0%</c:formatCode>
                <c:ptCount val="6"/>
                <c:pt idx="0">
                  <c:v>0.43</c:v>
                </c:pt>
                <c:pt idx="1">
                  <c:v>0.19</c:v>
                </c:pt>
                <c:pt idx="2">
                  <c:v>0.15</c:v>
                </c:pt>
                <c:pt idx="3">
                  <c:v>0.12</c:v>
                </c:pt>
                <c:pt idx="4">
                  <c:v>0.03</c:v>
                </c:pt>
                <c:pt idx="5">
                  <c:v>0.22</c:v>
                </c:pt>
              </c:numCache>
            </c:numRef>
          </c:val>
        </c:ser>
        <c:ser>
          <c:idx val="1"/>
          <c:order val="1"/>
          <c:tx>
            <c:strRef>
              <c:f>Feuil1!$C$1</c:f>
              <c:strCache>
                <c:ptCount val="1"/>
                <c:pt idx="0">
                  <c:v>2016</c:v>
                </c:pt>
              </c:strCache>
            </c:strRef>
          </c:tx>
          <c:spPr>
            <a:solidFill>
              <a:schemeClr val="tx1">
                <a:lumMod val="60000"/>
                <a:lumOff val="40000"/>
              </a:schemeClr>
            </a:solidFill>
          </c:spPr>
          <c:invertIfNegative val="0"/>
          <c:dLbls>
            <c:txPr>
              <a:bodyPr/>
              <a:lstStyle/>
              <a:p>
                <a:pPr>
                  <a:defRPr sz="9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Feuil1!$A$2:$A$7</c:f>
              <c:strCache>
                <c:ptCount val="6"/>
                <c:pt idx="0">
                  <c:v>Pour les vacances</c:v>
                </c:pt>
                <c:pt idx="1">
                  <c:v>Pour le week-end</c:v>
                </c:pt>
                <c:pt idx="2">
                  <c:v>Pour un déménagement</c:v>
                </c:pt>
                <c:pt idx="3">
                  <c:v>Remplacement d'une voiture immobilisée</c:v>
                </c:pt>
                <c:pt idx="4">
                  <c:v>Pour un usage régulier</c:v>
                </c:pt>
                <c:pt idx="5">
                  <c:v>Autres</c:v>
                </c:pt>
              </c:strCache>
            </c:strRef>
          </c:cat>
          <c:val>
            <c:numRef>
              <c:f>Feuil1!$C$2:$C$7</c:f>
              <c:numCache>
                <c:formatCode>0%</c:formatCode>
                <c:ptCount val="6"/>
                <c:pt idx="0">
                  <c:v>0.39800000000000002</c:v>
                </c:pt>
                <c:pt idx="1">
                  <c:v>0.15</c:v>
                </c:pt>
                <c:pt idx="2">
                  <c:v>0.15</c:v>
                </c:pt>
                <c:pt idx="3">
                  <c:v>9.6000000000000002E-2</c:v>
                </c:pt>
                <c:pt idx="4">
                  <c:v>3.5000000000000003E-2</c:v>
                </c:pt>
                <c:pt idx="5">
                  <c:v>0.28699999999999998</c:v>
                </c:pt>
              </c:numCache>
            </c:numRef>
          </c:val>
        </c:ser>
        <c:ser>
          <c:idx val="2"/>
          <c:order val="2"/>
          <c:tx>
            <c:strRef>
              <c:f>Feuil1!$D$1</c:f>
              <c:strCache>
                <c:ptCount val="1"/>
                <c:pt idx="0">
                  <c:v>2015</c:v>
                </c:pt>
              </c:strCache>
            </c:strRef>
          </c:tx>
          <c:spPr>
            <a:solidFill>
              <a:schemeClr val="bg1">
                <a:lumMod val="85000"/>
              </a:schemeClr>
            </a:solidFill>
          </c:spPr>
          <c:invertIfNegative val="0"/>
          <c:dLbls>
            <c:txPr>
              <a:bodyPr/>
              <a:lstStyle/>
              <a:p>
                <a:pPr>
                  <a:defRPr sz="900">
                    <a:solidFill>
                      <a:schemeClr val="tx1">
                        <a:lumMod val="40000"/>
                        <a:lumOff val="60000"/>
                      </a:schemeClr>
                    </a:solidFill>
                  </a:defRPr>
                </a:pPr>
                <a:endParaRPr lang="en-US"/>
              </a:p>
            </c:txPr>
            <c:showLegendKey val="0"/>
            <c:showVal val="1"/>
            <c:showCatName val="0"/>
            <c:showSerName val="0"/>
            <c:showPercent val="0"/>
            <c:showBubbleSize val="0"/>
            <c:showLeaderLines val="0"/>
          </c:dLbls>
          <c:cat>
            <c:strRef>
              <c:f>Feuil1!$A$2:$A$7</c:f>
              <c:strCache>
                <c:ptCount val="6"/>
                <c:pt idx="0">
                  <c:v>Pour les vacances</c:v>
                </c:pt>
                <c:pt idx="1">
                  <c:v>Pour le week-end</c:v>
                </c:pt>
                <c:pt idx="2">
                  <c:v>Pour un déménagement</c:v>
                </c:pt>
                <c:pt idx="3">
                  <c:v>Remplacement d'une voiture immobilisée</c:v>
                </c:pt>
                <c:pt idx="4">
                  <c:v>Pour un usage régulier</c:v>
                </c:pt>
                <c:pt idx="5">
                  <c:v>Autres</c:v>
                </c:pt>
              </c:strCache>
            </c:strRef>
          </c:cat>
          <c:val>
            <c:numRef>
              <c:f>Feuil1!$D$2:$D$7</c:f>
              <c:numCache>
                <c:formatCode>0%</c:formatCode>
                <c:ptCount val="6"/>
                <c:pt idx="0">
                  <c:v>0.33</c:v>
                </c:pt>
                <c:pt idx="1">
                  <c:v>0.12</c:v>
                </c:pt>
                <c:pt idx="2">
                  <c:v>0.19</c:v>
                </c:pt>
                <c:pt idx="3">
                  <c:v>0.14000000000000001</c:v>
                </c:pt>
                <c:pt idx="4">
                  <c:v>0.03</c:v>
                </c:pt>
                <c:pt idx="5">
                  <c:v>0.33</c:v>
                </c:pt>
              </c:numCache>
            </c:numRef>
          </c:val>
        </c:ser>
        <c:dLbls>
          <c:showLegendKey val="0"/>
          <c:showVal val="0"/>
          <c:showCatName val="0"/>
          <c:showSerName val="0"/>
          <c:showPercent val="0"/>
          <c:showBubbleSize val="0"/>
        </c:dLbls>
        <c:gapWidth val="50"/>
        <c:axId val="305463296"/>
        <c:axId val="305464832"/>
      </c:barChart>
      <c:catAx>
        <c:axId val="305463296"/>
        <c:scaling>
          <c:orientation val="maxMin"/>
        </c:scaling>
        <c:delete val="0"/>
        <c:axPos val="l"/>
        <c:majorTickMark val="none"/>
        <c:minorTickMark val="none"/>
        <c:tickLblPos val="nextTo"/>
        <c:spPr>
          <a:ln>
            <a:noFill/>
          </a:ln>
        </c:spPr>
        <c:txPr>
          <a:bodyPr/>
          <a:lstStyle/>
          <a:p>
            <a:pPr>
              <a:defRPr sz="1050" b="1">
                <a:latin typeface="Arial" panose="020B0604020202020204" pitchFamily="34" charset="0"/>
                <a:cs typeface="Arial" panose="020B0604020202020204" pitchFamily="34" charset="0"/>
              </a:defRPr>
            </a:pPr>
            <a:endParaRPr lang="en-US"/>
          </a:p>
        </c:txPr>
        <c:crossAx val="305464832"/>
        <c:crosses val="autoZero"/>
        <c:auto val="1"/>
        <c:lblAlgn val="ctr"/>
        <c:lblOffset val="100"/>
        <c:noMultiLvlLbl val="0"/>
      </c:catAx>
      <c:valAx>
        <c:axId val="305464832"/>
        <c:scaling>
          <c:orientation val="minMax"/>
        </c:scaling>
        <c:delete val="1"/>
        <c:axPos val="t"/>
        <c:numFmt formatCode="0%" sourceLinked="1"/>
        <c:majorTickMark val="out"/>
        <c:minorTickMark val="none"/>
        <c:tickLblPos val="nextTo"/>
        <c:crossAx val="305463296"/>
        <c:crosses val="autoZero"/>
        <c:crossBetween val="between"/>
      </c:valAx>
    </c:plotArea>
    <c:legend>
      <c:legendPos val="r"/>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3333333333452E-2"/>
          <c:y val="4.2333333333333452E-2"/>
          <c:w val="0.91533333333333333"/>
          <c:h val="0.91533333333333333"/>
        </c:manualLayout>
      </c:layout>
      <c:doughnutChart>
        <c:varyColors val="1"/>
        <c:ser>
          <c:idx val="0"/>
          <c:order val="0"/>
          <c:tx>
            <c:strRef>
              <c:f>Feuil1!$B$1</c:f>
              <c:strCache>
                <c:ptCount val="1"/>
                <c:pt idx="0">
                  <c:v>Ventes</c:v>
                </c:pt>
              </c:strCache>
            </c:strRef>
          </c:tx>
          <c:dPt>
            <c:idx val="0"/>
            <c:bubble3D val="0"/>
            <c:spPr>
              <a:solidFill>
                <a:schemeClr val="accent6">
                  <a:lumMod val="60000"/>
                  <a:lumOff val="40000"/>
                </a:schemeClr>
              </a:solidFill>
            </c:spPr>
            <c:extLst xmlns:c16r2="http://schemas.microsoft.com/office/drawing/2015/06/chart">
              <c:ext xmlns:c16="http://schemas.microsoft.com/office/drawing/2014/chart" uri="{C3380CC4-5D6E-409C-BE32-E72D297353CC}">
                <c16:uniqueId val="{00000001-68EE-422A-AB47-2ED749F6898E}"/>
              </c:ext>
            </c:extLst>
          </c:dPt>
          <c:dPt>
            <c:idx val="1"/>
            <c:bubble3D val="0"/>
            <c:spPr>
              <a:solidFill>
                <a:srgbClr val="CCCCCC"/>
              </a:solidFill>
            </c:spPr>
            <c:extLst xmlns:c16r2="http://schemas.microsoft.com/office/drawing/2015/06/chart">
              <c:ext xmlns:c16="http://schemas.microsoft.com/office/drawing/2014/chart" uri="{C3380CC4-5D6E-409C-BE32-E72D297353CC}">
                <c16:uniqueId val="{00000003-68EE-422A-AB47-2ED749F6898E}"/>
              </c:ext>
            </c:extLst>
          </c:dPt>
          <c:cat>
            <c:strRef>
              <c:f>Feuil1!$A$2:$A$3</c:f>
              <c:strCache>
                <c:ptCount val="2"/>
                <c:pt idx="0">
                  <c:v>1er trim.</c:v>
                </c:pt>
                <c:pt idx="1">
                  <c:v>2e trim.</c:v>
                </c:pt>
              </c:strCache>
            </c:strRef>
          </c:cat>
          <c:val>
            <c:numRef>
              <c:f>Feuil1!$B$2:$B$3</c:f>
              <c:numCache>
                <c:formatCode>General</c:formatCode>
                <c:ptCount val="2"/>
                <c:pt idx="0">
                  <c:v>79</c:v>
                </c:pt>
                <c:pt idx="1">
                  <c:v>21</c:v>
                </c:pt>
              </c:numCache>
            </c:numRef>
          </c:val>
          <c:extLst xmlns:c16r2="http://schemas.microsoft.com/office/drawing/2015/06/chart">
            <c:ext xmlns:c16="http://schemas.microsoft.com/office/drawing/2014/chart" uri="{C3380CC4-5D6E-409C-BE32-E72D297353CC}">
              <c16:uniqueId val="{00000004-68EE-422A-AB47-2ED749F6898E}"/>
            </c:ext>
          </c:extLst>
        </c:ser>
        <c:dLbls>
          <c:showLegendKey val="0"/>
          <c:showVal val="0"/>
          <c:showCatName val="0"/>
          <c:showSerName val="0"/>
          <c:showPercent val="0"/>
          <c:showBubbleSize val="0"/>
          <c:showLeaderLines val="0"/>
        </c:dLbls>
        <c:firstSliceAng val="60"/>
        <c:holeSize val="75"/>
      </c:doughnutChart>
    </c:plotArea>
    <c:plotVisOnly val="1"/>
    <c:dispBlanksAs val="zero"/>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33333333333452E-2"/>
          <c:y val="4.2333333333333452E-2"/>
          <c:w val="0.91533333333333333"/>
          <c:h val="0.91533333333333333"/>
        </c:manualLayout>
      </c:layout>
      <c:doughnutChart>
        <c:varyColors val="1"/>
        <c:ser>
          <c:idx val="0"/>
          <c:order val="0"/>
          <c:tx>
            <c:strRef>
              <c:f>Feuil1!$B$1</c:f>
              <c:strCache>
                <c:ptCount val="1"/>
                <c:pt idx="0">
                  <c:v>Ventes</c:v>
                </c:pt>
              </c:strCache>
            </c:strRef>
          </c:tx>
          <c:spPr>
            <a:solidFill>
              <a:schemeClr val="accent6"/>
            </a:solidFill>
          </c:spPr>
          <c:dPt>
            <c:idx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1-68EE-422A-AB47-2ED749F6898E}"/>
              </c:ext>
            </c:extLst>
          </c:dPt>
          <c:dPt>
            <c:idx val="1"/>
            <c:bubble3D val="0"/>
            <c:extLst xmlns:c16r2="http://schemas.microsoft.com/office/drawing/2015/06/chart">
              <c:ext xmlns:c16="http://schemas.microsoft.com/office/drawing/2014/chart" uri="{C3380CC4-5D6E-409C-BE32-E72D297353CC}">
                <c16:uniqueId val="{00000003-68EE-422A-AB47-2ED749F6898E}"/>
              </c:ext>
            </c:extLst>
          </c:dPt>
          <c:cat>
            <c:strRef>
              <c:f>Feuil1!$A$2:$A$3</c:f>
              <c:strCache>
                <c:ptCount val="2"/>
                <c:pt idx="0">
                  <c:v>1er trim.</c:v>
                </c:pt>
                <c:pt idx="1">
                  <c:v>2e trim.</c:v>
                </c:pt>
              </c:strCache>
            </c:strRef>
          </c:cat>
          <c:val>
            <c:numRef>
              <c:f>Feuil1!$B$2:$B$3</c:f>
              <c:numCache>
                <c:formatCode>General</c:formatCode>
                <c:ptCount val="2"/>
                <c:pt idx="0">
                  <c:v>77</c:v>
                </c:pt>
                <c:pt idx="1">
                  <c:v>23</c:v>
                </c:pt>
              </c:numCache>
            </c:numRef>
          </c:val>
          <c:extLst xmlns:c16r2="http://schemas.microsoft.com/office/drawing/2015/06/chart">
            <c:ext xmlns:c16="http://schemas.microsoft.com/office/drawing/2014/chart" uri="{C3380CC4-5D6E-409C-BE32-E72D297353CC}">
              <c16:uniqueId val="{00000004-68EE-422A-AB47-2ED749F6898E}"/>
            </c:ext>
          </c:extLst>
        </c:ser>
        <c:dLbls>
          <c:showLegendKey val="0"/>
          <c:showVal val="0"/>
          <c:showCatName val="0"/>
          <c:showSerName val="0"/>
          <c:showPercent val="0"/>
          <c:showBubbleSize val="0"/>
          <c:showLeaderLines val="0"/>
        </c:dLbls>
        <c:firstSliceAng val="60"/>
        <c:holeSize val="75"/>
      </c:doughnutChart>
    </c:plotArea>
    <c:plotVisOnly val="1"/>
    <c:dispBlanksAs val="zero"/>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4742833705014572"/>
          <c:y val="7.5138778000713863E-2"/>
          <c:w val="0.72991631060418816"/>
          <c:h val="0.68937767152068385"/>
        </c:manualLayout>
      </c:layout>
      <c:barChart>
        <c:barDir val="col"/>
        <c:grouping val="stacked"/>
        <c:varyColors val="0"/>
        <c:ser>
          <c:idx val="0"/>
          <c:order val="0"/>
          <c:tx>
            <c:strRef>
              <c:f>Feuil1!$B$1</c:f>
              <c:strCache>
                <c:ptCount val="1"/>
                <c:pt idx="0">
                  <c:v>100 Euros ou moins</c:v>
                </c:pt>
              </c:strCache>
            </c:strRef>
          </c:tx>
          <c:spPr>
            <a:solidFill>
              <a:schemeClr val="accent5">
                <a:lumMod val="20000"/>
                <a:lumOff val="8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14"/>
            <c:invertIfNegative val="0"/>
            <c:bubble3D val="0"/>
          </c:dPt>
          <c:dLbls>
            <c:numFmt formatCode="0%" sourceLinked="0"/>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Feuil1!$A$2:$A$3</c:f>
              <c:strCache>
                <c:ptCount val="2"/>
                <c:pt idx="0">
                  <c:v>Personnel</c:v>
                </c:pt>
                <c:pt idx="1">
                  <c:v>Professionnel</c:v>
                </c:pt>
              </c:strCache>
            </c:strRef>
          </c:cat>
          <c:val>
            <c:numRef>
              <c:f>Feuil1!$B$2:$B$3</c:f>
              <c:numCache>
                <c:formatCode>0%</c:formatCode>
                <c:ptCount val="2"/>
                <c:pt idx="0">
                  <c:v>0.25</c:v>
                </c:pt>
                <c:pt idx="1">
                  <c:v>0.13</c:v>
                </c:pt>
              </c:numCache>
            </c:numRef>
          </c:val>
        </c:ser>
        <c:ser>
          <c:idx val="1"/>
          <c:order val="1"/>
          <c:tx>
            <c:strRef>
              <c:f>Feuil1!$C$1</c:f>
              <c:strCache>
                <c:ptCount val="1"/>
                <c:pt idx="0">
                  <c:v>De 101 à 200 Euros</c:v>
                </c:pt>
              </c:strCache>
            </c:strRef>
          </c:tx>
          <c:spPr>
            <a:solidFill>
              <a:schemeClr val="accent5">
                <a:lumMod val="40000"/>
                <a:lumOff val="60000"/>
              </a:schemeClr>
            </a:solidFill>
          </c:spPr>
          <c:invertIfNegative val="0"/>
          <c:dPt>
            <c:idx val="1"/>
            <c:invertIfNegative val="0"/>
            <c:bubble3D val="0"/>
          </c:dPt>
          <c:dPt>
            <c:idx val="3"/>
            <c:invertIfNegative val="0"/>
            <c:bubble3D val="0"/>
          </c:dPt>
          <c:dLbls>
            <c:dLbl>
              <c:idx val="0"/>
              <c:layout>
                <c:manualLayout>
                  <c:x val="2.8747574564870902E-3"/>
                  <c:y val="5.1438672853115E-3"/>
                </c:manualLayout>
              </c:layout>
              <c:dLblPos val="ctr"/>
              <c:showLegendKey val="0"/>
              <c:showVal val="1"/>
              <c:showCatName val="0"/>
              <c:showSerName val="0"/>
              <c:showPercent val="0"/>
              <c:showBubbleSize val="0"/>
            </c:dLbl>
            <c:dLbl>
              <c:idx val="1"/>
              <c:layout>
                <c:manualLayout>
                  <c:x val="1.0540655573899812E-16"/>
                  <c:y val="-2.1846064229572785E-3"/>
                </c:manualLayout>
              </c:layout>
              <c:dLblPos val="ctr"/>
              <c:showLegendKey val="0"/>
              <c:showVal val="1"/>
              <c:showCatName val="0"/>
              <c:showSerName val="0"/>
              <c:showPercent val="0"/>
              <c:showBubbleSize val="0"/>
            </c:dLbl>
            <c:numFmt formatCode="0%" sourceLinked="0"/>
            <c:txPr>
              <a:bodyPr/>
              <a:lstStyle/>
              <a:p>
                <a:pPr>
                  <a:defRPr sz="1200">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Feuil1!$A$2:$A$3</c:f>
              <c:strCache>
                <c:ptCount val="2"/>
                <c:pt idx="0">
                  <c:v>Personnel</c:v>
                </c:pt>
                <c:pt idx="1">
                  <c:v>Professionnel</c:v>
                </c:pt>
              </c:strCache>
            </c:strRef>
          </c:cat>
          <c:val>
            <c:numRef>
              <c:f>Feuil1!$C$2:$C$3</c:f>
              <c:numCache>
                <c:formatCode>0%</c:formatCode>
                <c:ptCount val="2"/>
                <c:pt idx="0">
                  <c:v>0.24</c:v>
                </c:pt>
                <c:pt idx="1">
                  <c:v>0.22</c:v>
                </c:pt>
              </c:numCache>
            </c:numRef>
          </c:val>
        </c:ser>
        <c:ser>
          <c:idx val="2"/>
          <c:order val="2"/>
          <c:tx>
            <c:strRef>
              <c:f>Feuil1!$D$1</c:f>
              <c:strCache>
                <c:ptCount val="1"/>
                <c:pt idx="0">
                  <c:v>De 201 à 300 Euros</c:v>
                </c:pt>
              </c:strCache>
            </c:strRef>
          </c:tx>
          <c:spPr>
            <a:solidFill>
              <a:schemeClr val="accent4">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Feuil1!$A$2:$A$3</c:f>
              <c:strCache>
                <c:ptCount val="2"/>
                <c:pt idx="0">
                  <c:v>Personnel</c:v>
                </c:pt>
                <c:pt idx="1">
                  <c:v>Professionnel</c:v>
                </c:pt>
              </c:strCache>
            </c:strRef>
          </c:cat>
          <c:val>
            <c:numRef>
              <c:f>Feuil1!$D$2:$D$3</c:f>
              <c:numCache>
                <c:formatCode>0%</c:formatCode>
                <c:ptCount val="2"/>
                <c:pt idx="0">
                  <c:v>0.14000000000000001</c:v>
                </c:pt>
                <c:pt idx="1">
                  <c:v>0.15</c:v>
                </c:pt>
              </c:numCache>
            </c:numRef>
          </c:val>
        </c:ser>
        <c:ser>
          <c:idx val="3"/>
          <c:order val="3"/>
          <c:tx>
            <c:strRef>
              <c:f>Feuil1!$E$1</c:f>
              <c:strCache>
                <c:ptCount val="1"/>
                <c:pt idx="0">
                  <c:v>De 301 à 500 Euros</c:v>
                </c:pt>
              </c:strCache>
            </c:strRef>
          </c:tx>
          <c:spPr>
            <a:solidFill>
              <a:schemeClr val="accent4">
                <a:lumMod val="60000"/>
                <a:lumOff val="40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Feuil1!$A$2:$A$3</c:f>
              <c:strCache>
                <c:ptCount val="2"/>
                <c:pt idx="0">
                  <c:v>Personnel</c:v>
                </c:pt>
                <c:pt idx="1">
                  <c:v>Professionnel</c:v>
                </c:pt>
              </c:strCache>
            </c:strRef>
          </c:cat>
          <c:val>
            <c:numRef>
              <c:f>Feuil1!$E$2:$E$3</c:f>
              <c:numCache>
                <c:formatCode>0%</c:formatCode>
                <c:ptCount val="2"/>
                <c:pt idx="0">
                  <c:v>0.19</c:v>
                </c:pt>
                <c:pt idx="1">
                  <c:v>0.14000000000000001</c:v>
                </c:pt>
              </c:numCache>
            </c:numRef>
          </c:val>
        </c:ser>
        <c:ser>
          <c:idx val="4"/>
          <c:order val="4"/>
          <c:tx>
            <c:strRef>
              <c:f>Feuil1!$F$1</c:f>
              <c:strCache>
                <c:ptCount val="1"/>
                <c:pt idx="0">
                  <c:v>De 501 à 1000 Euros</c:v>
                </c:pt>
              </c:strCache>
            </c:strRef>
          </c:tx>
          <c:spPr>
            <a:solidFill>
              <a:schemeClr val="accent5">
                <a:lumMod val="60000"/>
                <a:lumOff val="40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Feuil1!$A$2:$A$3</c:f>
              <c:strCache>
                <c:ptCount val="2"/>
                <c:pt idx="0">
                  <c:v>Personnel</c:v>
                </c:pt>
                <c:pt idx="1">
                  <c:v>Professionnel</c:v>
                </c:pt>
              </c:strCache>
            </c:strRef>
          </c:cat>
          <c:val>
            <c:numRef>
              <c:f>Feuil1!$F$2:$F$3</c:f>
              <c:numCache>
                <c:formatCode>0%</c:formatCode>
                <c:ptCount val="2"/>
                <c:pt idx="0">
                  <c:v>0.13</c:v>
                </c:pt>
                <c:pt idx="1">
                  <c:v>0.19</c:v>
                </c:pt>
              </c:numCache>
            </c:numRef>
          </c:val>
        </c:ser>
        <c:ser>
          <c:idx val="5"/>
          <c:order val="5"/>
          <c:tx>
            <c:strRef>
              <c:f>Feuil1!$G$1</c:f>
              <c:strCache>
                <c:ptCount val="1"/>
                <c:pt idx="0">
                  <c:v>Plus de 1001 Euros</c:v>
                </c:pt>
              </c:strCache>
            </c:strRef>
          </c:tx>
          <c:spPr>
            <a:solidFill>
              <a:schemeClr val="accent5">
                <a:lumMod val="75000"/>
              </a:schemeClr>
            </a:solidFill>
          </c:spPr>
          <c:invertIfNegative val="0"/>
          <c:dLbls>
            <c:txPr>
              <a:bodyPr/>
              <a:lstStyle/>
              <a:p>
                <a:pPr>
                  <a:defRPr sz="12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Feuil1!$A$2:$A$3</c:f>
              <c:strCache>
                <c:ptCount val="2"/>
                <c:pt idx="0">
                  <c:v>Personnel</c:v>
                </c:pt>
                <c:pt idx="1">
                  <c:v>Professionnel</c:v>
                </c:pt>
              </c:strCache>
            </c:strRef>
          </c:cat>
          <c:val>
            <c:numRef>
              <c:f>Feuil1!$G$2:$G$3</c:f>
              <c:numCache>
                <c:formatCode>0%</c:formatCode>
                <c:ptCount val="2"/>
                <c:pt idx="0">
                  <c:v>0.04</c:v>
                </c:pt>
                <c:pt idx="1">
                  <c:v>0.17</c:v>
                </c:pt>
              </c:numCache>
            </c:numRef>
          </c:val>
        </c:ser>
        <c:dLbls>
          <c:showLegendKey val="0"/>
          <c:showVal val="0"/>
          <c:showCatName val="0"/>
          <c:showSerName val="0"/>
          <c:showPercent val="0"/>
          <c:showBubbleSize val="0"/>
        </c:dLbls>
        <c:gapWidth val="101"/>
        <c:overlap val="100"/>
        <c:axId val="305361280"/>
        <c:axId val="305362816"/>
      </c:barChart>
      <c:catAx>
        <c:axId val="305361280"/>
        <c:scaling>
          <c:orientation val="minMax"/>
        </c:scaling>
        <c:delete val="1"/>
        <c:axPos val="b"/>
        <c:majorTickMark val="none"/>
        <c:minorTickMark val="none"/>
        <c:tickLblPos val="nextTo"/>
        <c:crossAx val="305362816"/>
        <c:crosses val="autoZero"/>
        <c:auto val="1"/>
        <c:lblAlgn val="ctr"/>
        <c:lblOffset val="100"/>
        <c:noMultiLvlLbl val="0"/>
      </c:catAx>
      <c:valAx>
        <c:axId val="305362816"/>
        <c:scaling>
          <c:orientation val="minMax"/>
          <c:max val="1"/>
        </c:scaling>
        <c:delete val="1"/>
        <c:axPos val="l"/>
        <c:numFmt formatCode="0%" sourceLinked="1"/>
        <c:majorTickMark val="out"/>
        <c:minorTickMark val="none"/>
        <c:tickLblPos val="nextTo"/>
        <c:crossAx val="305361280"/>
        <c:crosses val="autoZero"/>
        <c:crossBetween val="between"/>
      </c:valAx>
    </c:plotArea>
    <c:legend>
      <c:legendPos val="l"/>
      <c:layout>
        <c:manualLayout>
          <c:xMode val="edge"/>
          <c:yMode val="edge"/>
          <c:x val="2.5872817108383336E-2"/>
          <c:y val="9.4612822030763002E-2"/>
          <c:w val="0.31782594090585192"/>
          <c:h val="0.64058016156500419"/>
        </c:manualLayout>
      </c:layout>
      <c:overlay val="0"/>
      <c:txPr>
        <a:bodyPr/>
        <a:lstStyle/>
        <a:p>
          <a:pPr>
            <a:defRPr sz="100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Colonne1</c:v>
                </c:pt>
              </c:strCache>
            </c:strRef>
          </c:tx>
          <c:spPr>
            <a:solidFill>
              <a:schemeClr val="accent6">
                <a:lumMod val="60000"/>
                <a:lumOff val="40000"/>
              </a:schemeClr>
            </a:solidFill>
            <a:ln w="15875">
              <a:solidFill>
                <a:schemeClr val="bg1"/>
              </a:solidFill>
            </a:ln>
            <a:effectLst/>
          </c:spPr>
          <c:explosion val="2"/>
          <c:dPt>
            <c:idx val="0"/>
            <c:bubble3D val="0"/>
            <c:spPr>
              <a:solidFill>
                <a:schemeClr val="accent2"/>
              </a:solidFill>
              <a:ln w="15875">
                <a:solidFill>
                  <a:schemeClr val="bg1"/>
                </a:solidFill>
              </a:ln>
              <a:effectLst/>
            </c:spPr>
          </c:dPt>
          <c:dPt>
            <c:idx val="1"/>
            <c:bubble3D val="0"/>
            <c:spPr>
              <a:solidFill>
                <a:schemeClr val="accent5"/>
              </a:solidFill>
              <a:ln w="15875">
                <a:solidFill>
                  <a:schemeClr val="bg1"/>
                </a:solidFill>
              </a:ln>
              <a:effectLst/>
            </c:spPr>
          </c:dPt>
          <c:dPt>
            <c:idx val="2"/>
            <c:bubble3D val="0"/>
            <c:spPr>
              <a:solidFill>
                <a:schemeClr val="accent6"/>
              </a:solidFill>
              <a:ln w="15875">
                <a:solidFill>
                  <a:schemeClr val="bg1"/>
                </a:solidFill>
              </a:ln>
              <a:effectLst/>
            </c:spPr>
          </c:dPt>
          <c:dPt>
            <c:idx val="3"/>
            <c:bubble3D val="0"/>
          </c:dPt>
          <c:dPt>
            <c:idx val="4"/>
            <c:bubble3D val="0"/>
          </c:dPt>
          <c:dPt>
            <c:idx val="5"/>
            <c:bubble3D val="0"/>
          </c:dPt>
          <c:dLbls>
            <c:dLbl>
              <c:idx val="1"/>
              <c:layout>
                <c:manualLayout>
                  <c:x val="-7.454739936568007E-2"/>
                  <c:y val="-2.7851219225499262E-2"/>
                </c:manualLayout>
              </c:layout>
              <c:tx>
                <c:rich>
                  <a:bodyPr/>
                  <a:lstStyle/>
                  <a:p>
                    <a:pPr>
                      <a:defRPr sz="1100" b="1">
                        <a:solidFill>
                          <a:schemeClr val="accent5"/>
                        </a:solidFill>
                        <a:latin typeface="Arial" panose="020B0604020202020204" pitchFamily="34" charset="0"/>
                        <a:cs typeface="Arial" panose="020B0604020202020204" pitchFamily="34" charset="0"/>
                      </a:defRPr>
                    </a:pPr>
                    <a:r>
                      <a:rPr lang="en-US" sz="1100" b="1" dirty="0" smtClean="0">
                        <a:solidFill>
                          <a:schemeClr val="accent5"/>
                        </a:solidFill>
                        <a:latin typeface="Arial" panose="020B0604020202020204" pitchFamily="34" charset="0"/>
                        <a:cs typeface="Arial" panose="020B0604020202020204" pitchFamily="34" charset="0"/>
                      </a:rPr>
                      <a:t>2%</a:t>
                    </a:r>
                    <a:endParaRPr lang="en-US" sz="1100" dirty="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dLbl>
            <c:txPr>
              <a:bodyPr/>
              <a:lstStyle/>
              <a:p>
                <a:pPr>
                  <a:defRPr b="1">
                    <a:solidFill>
                      <a:schemeClr val="accent5"/>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dLbls>
          <c:cat>
            <c:strRef>
              <c:f>Feuil1!$A$2:$A$4</c:f>
              <c:strCache>
                <c:ptCount val="3"/>
                <c:pt idx="0">
                  <c:v>négative</c:v>
                </c:pt>
                <c:pt idx="1">
                  <c:v>positive</c:v>
                </c:pt>
                <c:pt idx="2">
                  <c:v>utilise déjà</c:v>
                </c:pt>
              </c:strCache>
            </c:strRef>
          </c:cat>
          <c:val>
            <c:numRef>
              <c:f>Feuil1!$B$2:$B$4</c:f>
              <c:numCache>
                <c:formatCode>0%</c:formatCode>
                <c:ptCount val="3"/>
                <c:pt idx="0">
                  <c:v>0.97</c:v>
                </c:pt>
                <c:pt idx="1">
                  <c:v>0.02</c:v>
                </c:pt>
                <c:pt idx="2">
                  <c:v>0.01</c:v>
                </c:pt>
              </c:numCache>
            </c:numRef>
          </c:val>
        </c:ser>
        <c:dLbls>
          <c:showLegendKey val="0"/>
          <c:showVal val="0"/>
          <c:showCatName val="0"/>
          <c:showSerName val="0"/>
          <c:showPercent val="0"/>
          <c:showBubbleSize val="0"/>
          <c:showLeaderLines val="1"/>
        </c:dLbls>
        <c:firstSliceAng val="296"/>
        <c:holeSize val="68"/>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5377641165755915"/>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86.2</c:v>
                </c:pt>
                <c:pt idx="1">
                  <c:v>86.5</c:v>
                </c:pt>
                <c:pt idx="2">
                  <c:v>88.6</c:v>
                </c:pt>
                <c:pt idx="3">
                  <c:v>90.5</c:v>
                </c:pt>
                <c:pt idx="4">
                  <c:v>91.4</c:v>
                </c:pt>
                <c:pt idx="5">
                  <c:v>91</c:v>
                </c:pt>
                <c:pt idx="6">
                  <c:v>92</c:v>
                </c:pt>
                <c:pt idx="7">
                  <c:v>93</c:v>
                </c:pt>
                <c:pt idx="8">
                  <c:v>91</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34.700000000000003</c:v>
                </c:pt>
                <c:pt idx="1">
                  <c:v>35.200000000000003</c:v>
                </c:pt>
                <c:pt idx="2">
                  <c:v>41.7</c:v>
                </c:pt>
                <c:pt idx="3">
                  <c:v>43.9</c:v>
                </c:pt>
                <c:pt idx="4">
                  <c:v>46.2</c:v>
                </c:pt>
                <c:pt idx="5">
                  <c:v>45</c:v>
                </c:pt>
                <c:pt idx="6">
                  <c:v>47</c:v>
                </c:pt>
                <c:pt idx="7">
                  <c:v>46</c:v>
                </c:pt>
                <c:pt idx="8">
                  <c:v>44</c:v>
                </c:pt>
              </c:numCache>
            </c:numRef>
          </c:val>
        </c:ser>
        <c:dLbls>
          <c:showLegendKey val="0"/>
          <c:showVal val="0"/>
          <c:showCatName val="0"/>
          <c:showSerName val="0"/>
          <c:showPercent val="0"/>
          <c:showBubbleSize val="0"/>
        </c:dLbls>
        <c:gapWidth val="63"/>
        <c:overlap val="100"/>
        <c:axId val="222698880"/>
        <c:axId val="222712960"/>
      </c:barChart>
      <c:catAx>
        <c:axId val="222698880"/>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222712960"/>
        <c:crosses val="autoZero"/>
        <c:auto val="1"/>
        <c:lblAlgn val="ctr"/>
        <c:lblOffset val="100"/>
        <c:noMultiLvlLbl val="0"/>
      </c:catAx>
      <c:valAx>
        <c:axId val="222712960"/>
        <c:scaling>
          <c:orientation val="minMax"/>
        </c:scaling>
        <c:delete val="1"/>
        <c:axPos val="l"/>
        <c:numFmt formatCode="0" sourceLinked="1"/>
        <c:majorTickMark val="out"/>
        <c:minorTickMark val="none"/>
        <c:tickLblPos val="nextTo"/>
        <c:crossAx val="222698880"/>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8308007299516"/>
          <c:y val="4.8608378182901146E-2"/>
          <c:w val="0.76689128774319937"/>
          <c:h val="0.85666640962368912"/>
        </c:manualLayout>
      </c:layout>
      <c:doughnutChart>
        <c:varyColors val="1"/>
        <c:ser>
          <c:idx val="0"/>
          <c:order val="0"/>
          <c:tx>
            <c:strRef>
              <c:f>Feuil1!$B$1</c:f>
              <c:strCache>
                <c:ptCount val="1"/>
                <c:pt idx="0">
                  <c:v>Colonne1</c:v>
                </c:pt>
              </c:strCache>
            </c:strRef>
          </c:tx>
          <c:spPr>
            <a:solidFill>
              <a:schemeClr val="accent6">
                <a:lumMod val="60000"/>
                <a:lumOff val="40000"/>
              </a:schemeClr>
            </a:solidFill>
            <a:ln w="15875">
              <a:solidFill>
                <a:schemeClr val="bg1"/>
              </a:solidFill>
            </a:ln>
            <a:effectLst/>
          </c:spPr>
          <c:explosion val="2"/>
          <c:dPt>
            <c:idx val="0"/>
            <c:bubble3D val="0"/>
            <c:spPr>
              <a:solidFill>
                <a:schemeClr val="accent2"/>
              </a:solidFill>
              <a:ln w="15875">
                <a:solidFill>
                  <a:schemeClr val="bg1"/>
                </a:solidFill>
              </a:ln>
              <a:effectLst/>
            </c:spPr>
          </c:dPt>
          <c:dPt>
            <c:idx val="1"/>
            <c:bubble3D val="0"/>
            <c:spPr>
              <a:solidFill>
                <a:schemeClr val="accent5"/>
              </a:solidFill>
              <a:ln w="15875">
                <a:solidFill>
                  <a:schemeClr val="bg1"/>
                </a:solidFill>
              </a:ln>
              <a:effectLst/>
            </c:spPr>
          </c:dPt>
          <c:dPt>
            <c:idx val="2"/>
            <c:bubble3D val="0"/>
            <c:spPr>
              <a:solidFill>
                <a:schemeClr val="accent6"/>
              </a:solidFill>
              <a:ln w="15875">
                <a:solidFill>
                  <a:schemeClr val="bg1"/>
                </a:solidFill>
              </a:ln>
              <a:effectLst/>
            </c:spPr>
          </c:dPt>
          <c:dPt>
            <c:idx val="3"/>
            <c:bubble3D val="0"/>
          </c:dPt>
          <c:dPt>
            <c:idx val="4"/>
            <c:bubble3D val="0"/>
          </c:dPt>
          <c:dPt>
            <c:idx val="5"/>
            <c:bubble3D val="0"/>
          </c:dPt>
          <c:dLbls>
            <c:dLbl>
              <c:idx val="1"/>
              <c:layout>
                <c:manualLayout>
                  <c:x val="-7.454739936568007E-2"/>
                  <c:y val="-2.7851219225499262E-2"/>
                </c:manualLayout>
              </c:layout>
              <c:tx>
                <c:rich>
                  <a:bodyPr/>
                  <a:lstStyle/>
                  <a:p>
                    <a:pPr>
                      <a:defRPr sz="1100" b="1">
                        <a:solidFill>
                          <a:schemeClr val="accent5"/>
                        </a:solidFill>
                        <a:latin typeface="Arial" panose="020B0604020202020204" pitchFamily="34" charset="0"/>
                        <a:cs typeface="Arial" panose="020B0604020202020204" pitchFamily="34" charset="0"/>
                      </a:defRPr>
                    </a:pPr>
                    <a:r>
                      <a:rPr lang="en-US" sz="1100" b="1" dirty="0" smtClean="0">
                        <a:solidFill>
                          <a:schemeClr val="accent5"/>
                        </a:solidFill>
                        <a:latin typeface="Arial" panose="020B0604020202020204" pitchFamily="34" charset="0"/>
                        <a:cs typeface="Arial" panose="020B0604020202020204" pitchFamily="34" charset="0"/>
                      </a:rPr>
                      <a:t>1%</a:t>
                    </a:r>
                    <a:endParaRPr lang="en-US" sz="1100" dirty="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dLbl>
            <c:txPr>
              <a:bodyPr/>
              <a:lstStyle/>
              <a:p>
                <a:pPr>
                  <a:defRPr b="1">
                    <a:solidFill>
                      <a:schemeClr val="accent5"/>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dLbls>
          <c:cat>
            <c:strRef>
              <c:f>Feuil1!$A$2:$A$4</c:f>
              <c:strCache>
                <c:ptCount val="3"/>
                <c:pt idx="0">
                  <c:v>intention négative</c:v>
                </c:pt>
                <c:pt idx="1">
                  <c:v>positive</c:v>
                </c:pt>
                <c:pt idx="2">
                  <c:v>utilise déjà</c:v>
                </c:pt>
              </c:strCache>
            </c:strRef>
          </c:cat>
          <c:val>
            <c:numRef>
              <c:f>Feuil1!$B$2:$B$4</c:f>
              <c:numCache>
                <c:formatCode>0%</c:formatCode>
                <c:ptCount val="3"/>
                <c:pt idx="0">
                  <c:v>0.98</c:v>
                </c:pt>
                <c:pt idx="1">
                  <c:v>0.01</c:v>
                </c:pt>
                <c:pt idx="2">
                  <c:v>7.0000000000000001E-3</c:v>
                </c:pt>
              </c:numCache>
            </c:numRef>
          </c:val>
        </c:ser>
        <c:dLbls>
          <c:showLegendKey val="0"/>
          <c:showVal val="0"/>
          <c:showCatName val="0"/>
          <c:showSerName val="0"/>
          <c:showPercent val="0"/>
          <c:showBubbleSize val="0"/>
          <c:showLeaderLines val="1"/>
        </c:dLbls>
        <c:firstSliceAng val="296"/>
        <c:holeSize val="68"/>
      </c:doughnutChart>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9021039832298E-2"/>
          <c:y val="3.304716897890398E-2"/>
          <c:w val="0.96701957920335402"/>
          <c:h val="0.73054776687954537"/>
        </c:manualLayout>
      </c:layout>
      <c:barChart>
        <c:barDir val="col"/>
        <c:grouping val="clustered"/>
        <c:varyColors val="0"/>
        <c:ser>
          <c:idx val="0"/>
          <c:order val="0"/>
          <c:tx>
            <c:strRef>
              <c:f>Feuil1!$A$2</c:f>
              <c:strCache>
                <c:ptCount val="1"/>
                <c:pt idx="0">
                  <c:v>Voitures dont l'utilisateur principal est une femme</c:v>
                </c:pt>
              </c:strCache>
            </c:strRef>
          </c:tx>
          <c:spPr>
            <a:solidFill>
              <a:schemeClr val="accent4">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spPr>
              <a:solidFill>
                <a:schemeClr val="accent6"/>
              </a:solidFill>
            </c:spPr>
          </c:dPt>
          <c:dLbls>
            <c:numFmt formatCode="#,##0.0" sourceLinked="0"/>
            <c:txPr>
              <a:bodyPr/>
              <a:lstStyle/>
              <a:p>
                <a:pPr>
                  <a:defRPr sz="1200" b="0">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dLbls>
          <c:cat>
            <c:strRef>
              <c:f>Feuil1!$B$1:$V$1</c:f>
              <c:strCach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strCache>
            </c:strRef>
          </c:cat>
          <c:val>
            <c:numRef>
              <c:f>Feuil1!$B$2:$V$2</c:f>
              <c:numCache>
                <c:formatCode>0.0</c:formatCode>
                <c:ptCount val="21"/>
                <c:pt idx="0">
                  <c:v>40.4</c:v>
                </c:pt>
                <c:pt idx="1">
                  <c:v>39</c:v>
                </c:pt>
                <c:pt idx="2">
                  <c:v>39.4</c:v>
                </c:pt>
                <c:pt idx="3">
                  <c:v>40.4</c:v>
                </c:pt>
                <c:pt idx="4">
                  <c:v>40.4</c:v>
                </c:pt>
                <c:pt idx="5">
                  <c:v>41.7</c:v>
                </c:pt>
                <c:pt idx="6" formatCode="0">
                  <c:v>40.799999999999997</c:v>
                </c:pt>
                <c:pt idx="7" formatCode="0">
                  <c:v>40.200000000000003</c:v>
                </c:pt>
                <c:pt idx="8" formatCode="0">
                  <c:v>40.700000000000003</c:v>
                </c:pt>
                <c:pt idx="9" formatCode="0">
                  <c:v>39.700000000000003</c:v>
                </c:pt>
                <c:pt idx="10" formatCode="0">
                  <c:v>41</c:v>
                </c:pt>
                <c:pt idx="11" formatCode="0">
                  <c:v>41.7</c:v>
                </c:pt>
                <c:pt idx="12" formatCode="0">
                  <c:v>41.6</c:v>
                </c:pt>
                <c:pt idx="13" formatCode="0">
                  <c:v>41.5</c:v>
                </c:pt>
                <c:pt idx="14" formatCode="0">
                  <c:v>40.4</c:v>
                </c:pt>
                <c:pt idx="15" formatCode="0">
                  <c:v>42.3</c:v>
                </c:pt>
                <c:pt idx="16" formatCode="0">
                  <c:v>41.5</c:v>
                </c:pt>
                <c:pt idx="17" formatCode="0">
                  <c:v>41.76</c:v>
                </c:pt>
                <c:pt idx="18" formatCode="0">
                  <c:v>41.9</c:v>
                </c:pt>
                <c:pt idx="19" formatCode="0">
                  <c:v>42.3</c:v>
                </c:pt>
                <c:pt idx="20" formatCode="0">
                  <c:v>42.4</c:v>
                </c:pt>
              </c:numCache>
            </c:numRef>
          </c:val>
        </c:ser>
        <c:dLbls>
          <c:dLblPos val="inEnd"/>
          <c:showLegendKey val="0"/>
          <c:showVal val="1"/>
          <c:showCatName val="0"/>
          <c:showSerName val="0"/>
          <c:showPercent val="0"/>
          <c:showBubbleSize val="0"/>
        </c:dLbls>
        <c:gapWidth val="48"/>
        <c:overlap val="-12"/>
        <c:axId val="305176576"/>
        <c:axId val="305179648"/>
      </c:barChart>
      <c:catAx>
        <c:axId val="305176576"/>
        <c:scaling>
          <c:orientation val="minMax"/>
        </c:scaling>
        <c:delete val="0"/>
        <c:axPos val="b"/>
        <c:majorTickMark val="out"/>
        <c:minorTickMark val="none"/>
        <c:tickLblPos val="nextTo"/>
        <c:spPr>
          <a:ln>
            <a:noFill/>
          </a:ln>
        </c:spPr>
        <c:txPr>
          <a:bodyPr/>
          <a:lstStyle/>
          <a:p>
            <a:pPr>
              <a:defRPr sz="1200" b="0">
                <a:latin typeface="Arial" panose="020B0604020202020204" pitchFamily="34" charset="0"/>
                <a:cs typeface="Arial" panose="020B0604020202020204" pitchFamily="34" charset="0"/>
              </a:defRPr>
            </a:pPr>
            <a:endParaRPr lang="en-US"/>
          </a:p>
        </c:txPr>
        <c:crossAx val="305179648"/>
        <c:crosses val="autoZero"/>
        <c:auto val="1"/>
        <c:lblAlgn val="ctr"/>
        <c:lblOffset val="100"/>
        <c:noMultiLvlLbl val="0"/>
      </c:catAx>
      <c:valAx>
        <c:axId val="305179648"/>
        <c:scaling>
          <c:orientation val="minMax"/>
          <c:max val="70"/>
          <c:min val="0"/>
        </c:scaling>
        <c:delete val="1"/>
        <c:axPos val="l"/>
        <c:majorGridlines>
          <c:spPr>
            <a:ln>
              <a:noFill/>
            </a:ln>
          </c:spPr>
        </c:majorGridlines>
        <c:numFmt formatCode="0.0" sourceLinked="1"/>
        <c:majorTickMark val="out"/>
        <c:minorTickMark val="none"/>
        <c:tickLblPos val="nextTo"/>
        <c:crossAx val="3051765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73251771132592"/>
          <c:y val="0.18678728456510257"/>
          <c:w val="0.61319754350845224"/>
          <c:h val="0.78310780510206024"/>
        </c:manualLayout>
      </c:layout>
      <c:lineChart>
        <c:grouping val="standard"/>
        <c:varyColors val="0"/>
        <c:ser>
          <c:idx val="0"/>
          <c:order val="0"/>
          <c:tx>
            <c:strRef>
              <c:f>Feuil1!$B$1</c:f>
              <c:strCache>
                <c:ptCount val="1"/>
                <c:pt idx="0">
                  <c:v>Série 1</c:v>
                </c:pt>
              </c:strCache>
            </c:strRef>
          </c:tx>
          <c:spPr>
            <a:ln>
              <a:solidFill>
                <a:schemeClr val="accent6"/>
              </a:solidFill>
            </a:ln>
          </c:spPr>
          <c:marker>
            <c:symbol val="circle"/>
            <c:size val="5"/>
            <c:spPr>
              <a:solidFill>
                <a:schemeClr val="accent6"/>
              </a:solidFill>
              <a:ln>
                <a:solidFill>
                  <a:schemeClr val="accent6"/>
                </a:solidFill>
              </a:ln>
            </c:spPr>
          </c:marker>
          <c:dLbls>
            <c:dLbl>
              <c:idx val="0"/>
              <c:layout>
                <c:manualLayout>
                  <c:x val="-2.0069938780221817E-2"/>
                  <c:y val="-3.2841720363094955E-2"/>
                </c:manualLayout>
              </c:layout>
              <c:showLegendKey val="0"/>
              <c:showVal val="1"/>
              <c:showCatName val="0"/>
              <c:showSerName val="0"/>
              <c:showPercent val="0"/>
              <c:showBubbleSize val="0"/>
            </c:dLbl>
            <c:dLbl>
              <c:idx val="1"/>
              <c:layout>
                <c:manualLayout>
                  <c:x val="-1.6420859001999667E-2"/>
                  <c:y val="-2.7368100302579131E-2"/>
                </c:manualLayout>
              </c:layout>
              <c:showLegendKey val="0"/>
              <c:showVal val="1"/>
              <c:showCatName val="0"/>
              <c:showSerName val="0"/>
              <c:showPercent val="0"/>
              <c:showBubbleSize val="0"/>
            </c:dLbl>
            <c:dLbl>
              <c:idx val="2"/>
              <c:layout>
                <c:manualLayout>
                  <c:x val="-1.0947239334666445E-2"/>
                  <c:y val="-3.0104910332837045E-2"/>
                </c:manualLayout>
              </c:layout>
              <c:showLegendKey val="0"/>
              <c:showVal val="1"/>
              <c:showCatName val="0"/>
              <c:showSerName val="0"/>
              <c:showPercent val="0"/>
              <c:showBubbleSize val="0"/>
            </c:dLbl>
            <c:dLbl>
              <c:idx val="3"/>
              <c:layout>
                <c:manualLayout>
                  <c:x val="-1.6420859001999667E-2"/>
                  <c:y val="-3.8315340423610782E-2"/>
                </c:manualLayout>
              </c:layout>
              <c:showLegendKey val="0"/>
              <c:showVal val="1"/>
              <c:showCatName val="0"/>
              <c:showSerName val="0"/>
              <c:showPercent val="0"/>
              <c:showBubbleSize val="0"/>
            </c:dLbl>
            <c:dLbl>
              <c:idx val="4"/>
              <c:layout>
                <c:manualLayout>
                  <c:x val="-1.4596319112888593E-2"/>
                  <c:y val="-3.2841720363094955E-2"/>
                </c:manualLayout>
              </c:layout>
              <c:showLegendKey val="0"/>
              <c:showVal val="1"/>
              <c:showCatName val="0"/>
              <c:showSerName val="0"/>
              <c:showPercent val="0"/>
              <c:showBubbleSize val="0"/>
            </c:dLbl>
            <c:dLbl>
              <c:idx val="5"/>
              <c:layout>
                <c:manualLayout>
                  <c:x val="-2.0069938780221817E-2"/>
                  <c:y val="-3.5578530393352868E-2"/>
                </c:manualLayout>
              </c:layout>
              <c:showLegendKey val="0"/>
              <c:showVal val="1"/>
              <c:showCatName val="0"/>
              <c:showSerName val="0"/>
              <c:showPercent val="0"/>
              <c:showBubbleSize val="0"/>
            </c:dLbl>
            <c:dLbl>
              <c:idx val="6"/>
              <c:layout>
                <c:manualLayout>
                  <c:x val="-3.2841718003999334E-2"/>
                  <c:y val="-3.8315340423610782E-2"/>
                </c:manualLayout>
              </c:layout>
              <c:showLegendKey val="0"/>
              <c:showVal val="1"/>
              <c:showCatName val="0"/>
              <c:showSerName val="0"/>
              <c:showPercent val="0"/>
              <c:showBubbleSize val="0"/>
            </c:dLbl>
            <c:dLbl>
              <c:idx val="7"/>
              <c:layout>
                <c:manualLayout>
                  <c:x val="-3.4666257893110411E-2"/>
                  <c:y val="-3.2841935859947782E-2"/>
                </c:manualLayout>
              </c:layout>
              <c:showLegendKey val="0"/>
              <c:showVal val="1"/>
              <c:showCatName val="0"/>
              <c:showSerName val="0"/>
              <c:showPercent val="0"/>
              <c:showBubbleSize val="0"/>
            </c:dLbl>
            <c:dLbl>
              <c:idx val="8"/>
              <c:layout>
                <c:manualLayout>
                  <c:x val="-2.5543558447555171E-2"/>
                  <c:y val="-4.1052150453868744E-2"/>
                </c:manualLayout>
              </c:layout>
              <c:showLegendKey val="0"/>
              <c:showVal val="1"/>
              <c:showCatName val="0"/>
              <c:showSerName val="0"/>
              <c:showPercent val="0"/>
              <c:showBubbleSize val="0"/>
            </c:dLbl>
            <c:dLbl>
              <c:idx val="9"/>
              <c:layout>
                <c:manualLayout>
                  <c:x val="0"/>
                  <c:y val="-4.1052150453868695E-2"/>
                </c:manualLayout>
              </c:layout>
              <c:showLegendKey val="0"/>
              <c:showVal val="1"/>
              <c:showCatName val="0"/>
              <c:showSerName val="0"/>
              <c:showPercent val="0"/>
              <c:showBubbleSize val="0"/>
            </c:dLbl>
            <c:txPr>
              <a:bodyPr/>
              <a:lstStyle/>
              <a:p>
                <a:pPr>
                  <a:defRPr sz="10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Feuil1!$B$2:$B$11</c:f>
              <c:numCache>
                <c:formatCode>0.0%</c:formatCode>
                <c:ptCount val="10"/>
                <c:pt idx="0">
                  <c:v>0.52</c:v>
                </c:pt>
                <c:pt idx="1">
                  <c:v>0.52</c:v>
                </c:pt>
                <c:pt idx="2">
                  <c:v>0.52300000000000002</c:v>
                </c:pt>
                <c:pt idx="3">
                  <c:v>0.52300000000000002</c:v>
                </c:pt>
                <c:pt idx="4">
                  <c:v>0.52300000000000002</c:v>
                </c:pt>
                <c:pt idx="5">
                  <c:v>0.52300000000000002</c:v>
                </c:pt>
                <c:pt idx="6">
                  <c:v>0.52300000000000002</c:v>
                </c:pt>
                <c:pt idx="7">
                  <c:v>0.52200000000000002</c:v>
                </c:pt>
                <c:pt idx="8">
                  <c:v>0.52200000000000002</c:v>
                </c:pt>
                <c:pt idx="9">
                  <c:v>0.52200000000000002</c:v>
                </c:pt>
              </c:numCache>
            </c:numRef>
          </c:val>
          <c:smooth val="0"/>
        </c:ser>
        <c:dLbls>
          <c:showLegendKey val="0"/>
          <c:showVal val="0"/>
          <c:showCatName val="0"/>
          <c:showSerName val="0"/>
          <c:showPercent val="0"/>
          <c:showBubbleSize val="0"/>
        </c:dLbls>
        <c:marker val="1"/>
        <c:smooth val="0"/>
        <c:axId val="305101056"/>
        <c:axId val="305115136"/>
      </c:lineChart>
      <c:catAx>
        <c:axId val="305101056"/>
        <c:scaling>
          <c:orientation val="minMax"/>
        </c:scaling>
        <c:delete val="1"/>
        <c:axPos val="b"/>
        <c:numFmt formatCode="General" sourceLinked="1"/>
        <c:majorTickMark val="out"/>
        <c:minorTickMark val="none"/>
        <c:tickLblPos val="nextTo"/>
        <c:crossAx val="305115136"/>
        <c:crosses val="autoZero"/>
        <c:auto val="1"/>
        <c:lblAlgn val="ctr"/>
        <c:lblOffset val="100"/>
        <c:noMultiLvlLbl val="0"/>
      </c:catAx>
      <c:valAx>
        <c:axId val="305115136"/>
        <c:scaling>
          <c:orientation val="minMax"/>
          <c:max val="0.8"/>
          <c:min val="0.1"/>
        </c:scaling>
        <c:delete val="1"/>
        <c:axPos val="l"/>
        <c:numFmt formatCode="0.0%" sourceLinked="1"/>
        <c:majorTickMark val="out"/>
        <c:minorTickMark val="none"/>
        <c:tickLblPos val="nextTo"/>
        <c:crossAx val="305101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4807808742654E-4"/>
          <c:y val="7.5138778000713863E-2"/>
          <c:w val="0.97714543453404568"/>
          <c:h val="0.68937767152068385"/>
        </c:manualLayout>
      </c:layout>
      <c:barChart>
        <c:barDir val="col"/>
        <c:grouping val="stacked"/>
        <c:varyColors val="0"/>
        <c:ser>
          <c:idx val="0"/>
          <c:order val="0"/>
          <c:tx>
            <c:strRef>
              <c:f>Feuil1!$B$1</c:f>
              <c:strCache>
                <c:ptCount val="1"/>
                <c:pt idx="0">
                  <c:v>Hommes</c:v>
                </c:pt>
              </c:strCache>
            </c:strRef>
          </c:tx>
          <c:spPr>
            <a:solidFill>
              <a:schemeClr val="bg1">
                <a:lumMod val="50000"/>
              </a:schemeClr>
            </a:solidFill>
            <a:ln>
              <a:solidFill>
                <a:schemeClr val="bg1"/>
              </a:solidFill>
            </a:ln>
          </c:spPr>
          <c:invertIfNegative val="0"/>
          <c:dPt>
            <c:idx val="0"/>
            <c:invertIfNegative val="0"/>
            <c:bubble3D val="0"/>
          </c:dPt>
          <c:dPt>
            <c:idx val="1"/>
            <c:invertIfNegative val="0"/>
            <c:bubble3D val="0"/>
            <c:spPr>
              <a:solidFill>
                <a:srgbClr val="7F7F7F">
                  <a:alpha val="69804"/>
                </a:srgbClr>
              </a:solidFill>
              <a:ln>
                <a:solidFill>
                  <a:schemeClr val="bg1"/>
                </a:solidFill>
              </a:ln>
            </c:spPr>
          </c:dPt>
          <c:dPt>
            <c:idx val="2"/>
            <c:invertIfNegative val="0"/>
            <c:bubble3D val="0"/>
            <c:spPr>
              <a:solidFill>
                <a:schemeClr val="bg1">
                  <a:lumMod val="75000"/>
                </a:schemeClr>
              </a:solidFill>
              <a:ln>
                <a:solidFill>
                  <a:schemeClr val="bg1"/>
                </a:solidFill>
              </a:ln>
            </c:spPr>
          </c:dPt>
          <c:dPt>
            <c:idx val="3"/>
            <c:invertIfNegative val="0"/>
            <c:bubble3D val="0"/>
            <c:spPr>
              <a:solidFill>
                <a:schemeClr val="bg1">
                  <a:lumMod val="75000"/>
                </a:schemeClr>
              </a:solidFill>
              <a:ln>
                <a:solidFill>
                  <a:schemeClr val="bg1"/>
                </a:solidFill>
              </a:ln>
            </c:spPr>
          </c:dPt>
          <c:dPt>
            <c:idx val="4"/>
            <c:invertIfNegative val="0"/>
            <c:bubble3D val="0"/>
          </c:dPt>
          <c:dPt>
            <c:idx val="14"/>
            <c:invertIfNegative val="0"/>
            <c:bubble3D val="0"/>
          </c:dPt>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Feuil1!$A$2:$A$5</c:f>
              <c:strCache>
                <c:ptCount val="4"/>
                <c:pt idx="0">
                  <c:v>Parc VO
 2016</c:v>
                </c:pt>
                <c:pt idx="1">
                  <c:v>Parc VO
 2017</c:v>
                </c:pt>
                <c:pt idx="2">
                  <c:v>Marché VO 2016</c:v>
                </c:pt>
                <c:pt idx="3">
                  <c:v>Marché VO 2017</c:v>
                </c:pt>
              </c:strCache>
            </c:strRef>
          </c:cat>
          <c:val>
            <c:numRef>
              <c:f>Feuil1!$B$2:$B$5</c:f>
              <c:numCache>
                <c:formatCode>0.0</c:formatCode>
                <c:ptCount val="4"/>
                <c:pt idx="0">
                  <c:v>57.3</c:v>
                </c:pt>
                <c:pt idx="1">
                  <c:v>57.3</c:v>
                </c:pt>
                <c:pt idx="2">
                  <c:v>58</c:v>
                </c:pt>
                <c:pt idx="3">
                  <c:v>58</c:v>
                </c:pt>
              </c:numCache>
            </c:numRef>
          </c:val>
        </c:ser>
        <c:ser>
          <c:idx val="1"/>
          <c:order val="1"/>
          <c:tx>
            <c:strRef>
              <c:f>Feuil1!$C$1</c:f>
              <c:strCache>
                <c:ptCount val="1"/>
                <c:pt idx="0">
                  <c:v>Femmes</c:v>
                </c:pt>
              </c:strCache>
            </c:strRef>
          </c:tx>
          <c:spPr>
            <a:solidFill>
              <a:schemeClr val="accent6"/>
            </a:solidFill>
            <a:ln>
              <a:solidFill>
                <a:schemeClr val="bg1"/>
              </a:solidFill>
            </a:ln>
          </c:spPr>
          <c:invertIfNegative val="0"/>
          <c:dPt>
            <c:idx val="1"/>
            <c:invertIfNegative val="0"/>
            <c:bubble3D val="0"/>
          </c:dPt>
          <c:dPt>
            <c:idx val="2"/>
            <c:invertIfNegative val="0"/>
            <c:bubble3D val="0"/>
            <c:spPr>
              <a:solidFill>
                <a:schemeClr val="accent6">
                  <a:lumMod val="60000"/>
                  <a:lumOff val="40000"/>
                </a:schemeClr>
              </a:solidFill>
              <a:ln>
                <a:solidFill>
                  <a:schemeClr val="bg1"/>
                </a:solidFill>
              </a:ln>
            </c:spPr>
          </c:dPt>
          <c:dPt>
            <c:idx val="3"/>
            <c:invertIfNegative val="0"/>
            <c:bubble3D val="0"/>
            <c:spPr>
              <a:solidFill>
                <a:schemeClr val="accent6">
                  <a:lumMod val="60000"/>
                  <a:lumOff val="40000"/>
                </a:schemeClr>
              </a:solidFill>
              <a:ln>
                <a:solidFill>
                  <a:schemeClr val="bg1"/>
                </a:solidFill>
              </a:ln>
            </c:spPr>
          </c:dPt>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Feuil1!$A$2:$A$5</c:f>
              <c:strCache>
                <c:ptCount val="4"/>
                <c:pt idx="0">
                  <c:v>Parc VO
 2016</c:v>
                </c:pt>
                <c:pt idx="1">
                  <c:v>Parc VO
 2017</c:v>
                </c:pt>
                <c:pt idx="2">
                  <c:v>Marché VO 2016</c:v>
                </c:pt>
                <c:pt idx="3">
                  <c:v>Marché VO 2017</c:v>
                </c:pt>
              </c:strCache>
            </c:strRef>
          </c:cat>
          <c:val>
            <c:numRef>
              <c:f>Feuil1!$C$2:$C$5</c:f>
              <c:numCache>
                <c:formatCode>0.0</c:formatCode>
                <c:ptCount val="4"/>
                <c:pt idx="0">
                  <c:v>42.7</c:v>
                </c:pt>
                <c:pt idx="1">
                  <c:v>42.7</c:v>
                </c:pt>
                <c:pt idx="2">
                  <c:v>42</c:v>
                </c:pt>
                <c:pt idx="3">
                  <c:v>42</c:v>
                </c:pt>
              </c:numCache>
            </c:numRef>
          </c:val>
        </c:ser>
        <c:dLbls>
          <c:showLegendKey val="0"/>
          <c:showVal val="0"/>
          <c:showCatName val="0"/>
          <c:showSerName val="0"/>
          <c:showPercent val="0"/>
          <c:showBubbleSize val="0"/>
        </c:dLbls>
        <c:gapWidth val="101"/>
        <c:overlap val="100"/>
        <c:axId val="345260032"/>
        <c:axId val="345261568"/>
      </c:barChart>
      <c:catAx>
        <c:axId val="345260032"/>
        <c:scaling>
          <c:orientation val="minMax"/>
        </c:scaling>
        <c:delete val="0"/>
        <c:axPos val="b"/>
        <c:majorTickMark val="out"/>
        <c:minorTickMark val="none"/>
        <c:tickLblPos val="nextTo"/>
        <c:spPr>
          <a:ln>
            <a:noFill/>
          </a:ln>
        </c:spPr>
        <c:txPr>
          <a:bodyPr/>
          <a:lstStyle/>
          <a:p>
            <a:pPr>
              <a:defRPr sz="1200" b="0">
                <a:latin typeface="Arial" panose="020B0604020202020204" pitchFamily="34" charset="0"/>
                <a:cs typeface="Arial" panose="020B0604020202020204" pitchFamily="34" charset="0"/>
              </a:defRPr>
            </a:pPr>
            <a:endParaRPr lang="en-US"/>
          </a:p>
        </c:txPr>
        <c:crossAx val="345261568"/>
        <c:crosses val="autoZero"/>
        <c:auto val="1"/>
        <c:lblAlgn val="ctr"/>
        <c:lblOffset val="100"/>
        <c:noMultiLvlLbl val="0"/>
      </c:catAx>
      <c:valAx>
        <c:axId val="345261568"/>
        <c:scaling>
          <c:orientation val="minMax"/>
          <c:max val="110"/>
          <c:min val="0"/>
        </c:scaling>
        <c:delete val="1"/>
        <c:axPos val="l"/>
        <c:majorGridlines>
          <c:spPr>
            <a:ln>
              <a:noFill/>
            </a:ln>
          </c:spPr>
        </c:majorGridlines>
        <c:numFmt formatCode="0.0" sourceLinked="1"/>
        <c:majorTickMark val="out"/>
        <c:minorTickMark val="none"/>
        <c:tickLblPos val="nextTo"/>
        <c:crossAx val="345260032"/>
        <c:crosses val="autoZero"/>
        <c:crossBetween val="between"/>
      </c:valAx>
      <c:spPr>
        <a:noFill/>
        <a:ln w="25400">
          <a:noFill/>
        </a:ln>
      </c:spPr>
    </c:plotArea>
    <c:legend>
      <c:legendPos val="t"/>
      <c:layout>
        <c:manualLayout>
          <c:xMode val="edge"/>
          <c:yMode val="edge"/>
          <c:x val="0.15329748641582214"/>
          <c:y val="0.88328624212127793"/>
          <c:w val="0.66150659021169989"/>
          <c:h val="5.8681388472009287E-2"/>
        </c:manualLayout>
      </c:layout>
      <c:overlay val="0"/>
      <c:txPr>
        <a:bodyPr/>
        <a:lstStyle/>
        <a:p>
          <a:pPr>
            <a:defRPr sz="1200" b="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14807808742654E-4"/>
          <c:y val="7.5138778000713863E-2"/>
          <c:w val="0.97714543453404568"/>
          <c:h val="0.68937767152068385"/>
        </c:manualLayout>
      </c:layout>
      <c:barChart>
        <c:barDir val="col"/>
        <c:grouping val="stacked"/>
        <c:varyColors val="0"/>
        <c:ser>
          <c:idx val="0"/>
          <c:order val="0"/>
          <c:tx>
            <c:strRef>
              <c:f>Feuil1!$B$1</c:f>
              <c:strCache>
                <c:ptCount val="1"/>
                <c:pt idx="0">
                  <c:v>Hommes</c:v>
                </c:pt>
              </c:strCache>
            </c:strRef>
          </c:tx>
          <c:spPr>
            <a:solidFill>
              <a:schemeClr val="bg1">
                <a:lumMod val="50000"/>
              </a:schemeClr>
            </a:solidFill>
            <a:ln>
              <a:solidFill>
                <a:schemeClr val="bg1"/>
              </a:solidFill>
            </a:ln>
          </c:spPr>
          <c:invertIfNegative val="0"/>
          <c:dPt>
            <c:idx val="0"/>
            <c:invertIfNegative val="0"/>
            <c:bubble3D val="0"/>
          </c:dPt>
          <c:dPt>
            <c:idx val="1"/>
            <c:invertIfNegative val="0"/>
            <c:bubble3D val="0"/>
            <c:spPr>
              <a:solidFill>
                <a:srgbClr val="7F7F7F">
                  <a:alpha val="69804"/>
                </a:srgbClr>
              </a:solidFill>
              <a:ln>
                <a:solidFill>
                  <a:schemeClr val="bg1"/>
                </a:solidFill>
              </a:ln>
            </c:spPr>
          </c:dPt>
          <c:dPt>
            <c:idx val="2"/>
            <c:invertIfNegative val="0"/>
            <c:bubble3D val="0"/>
            <c:spPr>
              <a:solidFill>
                <a:schemeClr val="bg1">
                  <a:lumMod val="75000"/>
                </a:schemeClr>
              </a:solidFill>
              <a:ln>
                <a:solidFill>
                  <a:schemeClr val="bg1"/>
                </a:solidFill>
              </a:ln>
            </c:spPr>
          </c:dPt>
          <c:dPt>
            <c:idx val="3"/>
            <c:invertIfNegative val="0"/>
            <c:bubble3D val="0"/>
            <c:spPr>
              <a:solidFill>
                <a:schemeClr val="bg1">
                  <a:lumMod val="75000"/>
                </a:schemeClr>
              </a:solidFill>
              <a:ln>
                <a:solidFill>
                  <a:schemeClr val="bg1"/>
                </a:solidFill>
              </a:ln>
            </c:spPr>
          </c:dPt>
          <c:dPt>
            <c:idx val="4"/>
            <c:invertIfNegative val="0"/>
            <c:bubble3D val="0"/>
          </c:dPt>
          <c:dPt>
            <c:idx val="14"/>
            <c:invertIfNegative val="0"/>
            <c:bubble3D val="0"/>
          </c:dPt>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Feuil1!$A$2:$A$5</c:f>
              <c:strCache>
                <c:ptCount val="4"/>
                <c:pt idx="0">
                  <c:v>Parc VN 
2016</c:v>
                </c:pt>
                <c:pt idx="1">
                  <c:v>Parc VN 
2017</c:v>
                </c:pt>
                <c:pt idx="2">
                  <c:v>Marché VN 2016</c:v>
                </c:pt>
                <c:pt idx="3">
                  <c:v>Marché VN 2017</c:v>
                </c:pt>
              </c:strCache>
            </c:strRef>
          </c:cat>
          <c:val>
            <c:numRef>
              <c:f>Feuil1!$B$2:$B$5</c:f>
              <c:numCache>
                <c:formatCode>0.0</c:formatCode>
                <c:ptCount val="4"/>
                <c:pt idx="0">
                  <c:v>58.3</c:v>
                </c:pt>
                <c:pt idx="1">
                  <c:v>58.9</c:v>
                </c:pt>
                <c:pt idx="2">
                  <c:v>57</c:v>
                </c:pt>
                <c:pt idx="3">
                  <c:v>65</c:v>
                </c:pt>
              </c:numCache>
            </c:numRef>
          </c:val>
        </c:ser>
        <c:ser>
          <c:idx val="1"/>
          <c:order val="1"/>
          <c:tx>
            <c:strRef>
              <c:f>Feuil1!$C$1</c:f>
              <c:strCache>
                <c:ptCount val="1"/>
                <c:pt idx="0">
                  <c:v>Femmes</c:v>
                </c:pt>
              </c:strCache>
            </c:strRef>
          </c:tx>
          <c:spPr>
            <a:solidFill>
              <a:schemeClr val="accent6"/>
            </a:solidFill>
            <a:ln>
              <a:solidFill>
                <a:schemeClr val="bg1"/>
              </a:solidFill>
            </a:ln>
          </c:spPr>
          <c:invertIfNegative val="0"/>
          <c:dPt>
            <c:idx val="1"/>
            <c:invertIfNegative val="0"/>
            <c:bubble3D val="0"/>
          </c:dPt>
          <c:dPt>
            <c:idx val="2"/>
            <c:invertIfNegative val="0"/>
            <c:bubble3D val="0"/>
            <c:spPr>
              <a:solidFill>
                <a:schemeClr val="accent6">
                  <a:lumMod val="60000"/>
                  <a:lumOff val="40000"/>
                </a:schemeClr>
              </a:solidFill>
              <a:ln>
                <a:solidFill>
                  <a:schemeClr val="bg1"/>
                </a:solidFill>
              </a:ln>
            </c:spPr>
          </c:dPt>
          <c:dPt>
            <c:idx val="3"/>
            <c:invertIfNegative val="0"/>
            <c:bubble3D val="0"/>
            <c:spPr>
              <a:solidFill>
                <a:schemeClr val="accent6">
                  <a:lumMod val="60000"/>
                  <a:lumOff val="40000"/>
                </a:schemeClr>
              </a:solidFill>
              <a:ln>
                <a:solidFill>
                  <a:schemeClr val="bg1"/>
                </a:solidFill>
              </a:ln>
            </c:spPr>
          </c:dPt>
          <c:dLbls>
            <c:numFmt formatCode="#,##0" sourceLinked="0"/>
            <c:txPr>
              <a:bodyPr/>
              <a:lstStyle/>
              <a:p>
                <a:pPr>
                  <a:defRPr sz="12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Feuil1!$A$2:$A$5</c:f>
              <c:strCache>
                <c:ptCount val="4"/>
                <c:pt idx="0">
                  <c:v>Parc VN 
2016</c:v>
                </c:pt>
                <c:pt idx="1">
                  <c:v>Parc VN 
2017</c:v>
                </c:pt>
                <c:pt idx="2">
                  <c:v>Marché VN 2016</c:v>
                </c:pt>
                <c:pt idx="3">
                  <c:v>Marché VN 2017</c:v>
                </c:pt>
              </c:strCache>
            </c:strRef>
          </c:cat>
          <c:val>
            <c:numRef>
              <c:f>Feuil1!$C$2:$C$5</c:f>
              <c:numCache>
                <c:formatCode>0.0</c:formatCode>
                <c:ptCount val="4"/>
                <c:pt idx="0">
                  <c:v>41.7</c:v>
                </c:pt>
                <c:pt idx="1">
                  <c:v>41.1</c:v>
                </c:pt>
                <c:pt idx="2">
                  <c:v>43</c:v>
                </c:pt>
                <c:pt idx="3">
                  <c:v>35</c:v>
                </c:pt>
              </c:numCache>
            </c:numRef>
          </c:val>
        </c:ser>
        <c:dLbls>
          <c:showLegendKey val="0"/>
          <c:showVal val="0"/>
          <c:showCatName val="0"/>
          <c:showSerName val="0"/>
          <c:showPercent val="0"/>
          <c:showBubbleSize val="0"/>
        </c:dLbls>
        <c:gapWidth val="101"/>
        <c:overlap val="100"/>
        <c:axId val="345297664"/>
        <c:axId val="345299200"/>
      </c:barChart>
      <c:catAx>
        <c:axId val="345297664"/>
        <c:scaling>
          <c:orientation val="minMax"/>
        </c:scaling>
        <c:delete val="0"/>
        <c:axPos val="b"/>
        <c:majorTickMark val="out"/>
        <c:minorTickMark val="none"/>
        <c:tickLblPos val="nextTo"/>
        <c:spPr>
          <a:ln>
            <a:noFill/>
          </a:ln>
        </c:spPr>
        <c:txPr>
          <a:bodyPr/>
          <a:lstStyle/>
          <a:p>
            <a:pPr>
              <a:defRPr sz="1200" b="0">
                <a:latin typeface="Arial" panose="020B0604020202020204" pitchFamily="34" charset="0"/>
                <a:cs typeface="Arial" panose="020B0604020202020204" pitchFamily="34" charset="0"/>
              </a:defRPr>
            </a:pPr>
            <a:endParaRPr lang="en-US"/>
          </a:p>
        </c:txPr>
        <c:crossAx val="345299200"/>
        <c:crosses val="autoZero"/>
        <c:auto val="1"/>
        <c:lblAlgn val="ctr"/>
        <c:lblOffset val="100"/>
        <c:noMultiLvlLbl val="0"/>
      </c:catAx>
      <c:valAx>
        <c:axId val="345299200"/>
        <c:scaling>
          <c:orientation val="minMax"/>
          <c:max val="110"/>
          <c:min val="0"/>
        </c:scaling>
        <c:delete val="1"/>
        <c:axPos val="l"/>
        <c:majorGridlines>
          <c:spPr>
            <a:ln>
              <a:noFill/>
            </a:ln>
          </c:spPr>
        </c:majorGridlines>
        <c:numFmt formatCode="0.0" sourceLinked="1"/>
        <c:majorTickMark val="out"/>
        <c:minorTickMark val="none"/>
        <c:tickLblPos val="nextTo"/>
        <c:crossAx val="345297664"/>
        <c:crosses val="autoZero"/>
        <c:crossBetween val="between"/>
      </c:valAx>
      <c:spPr>
        <a:noFill/>
        <a:ln w="25400">
          <a:noFill/>
        </a:ln>
      </c:spPr>
    </c:plotArea>
    <c:legend>
      <c:legendPos val="t"/>
      <c:layout>
        <c:manualLayout>
          <c:xMode val="edge"/>
          <c:yMode val="edge"/>
          <c:x val="0.15329748641582214"/>
          <c:y val="0.88328624212127793"/>
          <c:w val="0.66150659021169989"/>
          <c:h val="5.8681388472009287E-2"/>
        </c:manualLayout>
      </c:layout>
      <c:overlay val="0"/>
      <c:txPr>
        <a:bodyPr/>
        <a:lstStyle/>
        <a:p>
          <a:pPr>
            <a:defRPr sz="1200" b="0">
              <a:solidFill>
                <a:schemeClr val="tx1">
                  <a:lumMod val="7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046842949143424E-2"/>
          <c:y val="3.1221825396825397E-2"/>
          <c:w val="0.87243035580112793"/>
          <c:h val="0.78977100085594154"/>
        </c:manualLayout>
      </c:layout>
      <c:barChart>
        <c:barDir val="col"/>
        <c:grouping val="clustered"/>
        <c:varyColors val="0"/>
        <c:ser>
          <c:idx val="1"/>
          <c:order val="1"/>
          <c:tx>
            <c:strRef>
              <c:f>Feuil1!$B$1</c:f>
              <c:strCache>
                <c:ptCount val="1"/>
                <c:pt idx="0">
                  <c:v>Moins de 25 ans</c:v>
                </c:pt>
              </c:strCache>
            </c:strRef>
          </c:tx>
          <c:spPr>
            <a:solidFill>
              <a:schemeClr val="tx1">
                <a:lumMod val="40000"/>
                <a:lumOff val="60000"/>
              </a:schemeClr>
            </a:solidFill>
          </c:spPr>
          <c:invertIfNegative val="0"/>
          <c:dPt>
            <c:idx val="5"/>
            <c:invertIfNegative val="0"/>
            <c:bubble3D val="0"/>
            <c:spPr>
              <a:solidFill>
                <a:schemeClr val="tx1">
                  <a:lumMod val="40000"/>
                  <a:lumOff val="60000"/>
                </a:schemeClr>
              </a:solidFill>
            </c:spPr>
          </c:dPt>
          <c:dPt>
            <c:idx val="6"/>
            <c:invertIfNegative val="0"/>
            <c:bubble3D val="0"/>
            <c:spPr>
              <a:solidFill>
                <a:schemeClr val="tx1">
                  <a:lumMod val="40000"/>
                  <a:lumOff val="60000"/>
                </a:schemeClr>
              </a:solidFill>
            </c:spPr>
          </c:dPt>
          <c:dPt>
            <c:idx val="7"/>
            <c:invertIfNegative val="0"/>
            <c:bubble3D val="0"/>
            <c:spPr>
              <a:solidFill>
                <a:schemeClr val="tx1">
                  <a:lumMod val="40000"/>
                  <a:lumOff val="60000"/>
                </a:schemeClr>
              </a:solidFill>
            </c:spPr>
          </c:dPt>
          <c:dPt>
            <c:idx val="8"/>
            <c:invertIfNegative val="0"/>
            <c:bubble3D val="0"/>
            <c:spPr>
              <a:solidFill>
                <a:schemeClr val="tx1">
                  <a:lumMod val="40000"/>
                  <a:lumOff val="60000"/>
                </a:schemeClr>
              </a:solidFill>
            </c:spPr>
          </c:dPt>
          <c:dPt>
            <c:idx val="9"/>
            <c:invertIfNegative val="0"/>
            <c:bubble3D val="0"/>
            <c:spPr>
              <a:solidFill>
                <a:schemeClr val="bg1">
                  <a:lumMod val="75000"/>
                </a:schemeClr>
              </a:solidFill>
            </c:spPr>
          </c:dPt>
          <c:dPt>
            <c:idx val="10"/>
            <c:invertIfNegative val="0"/>
            <c:bubble3D val="0"/>
            <c:spPr>
              <a:solidFill>
                <a:schemeClr val="accent6"/>
              </a:solidFill>
            </c:spPr>
          </c:dPt>
          <c:dLbls>
            <c:dLbl>
              <c:idx val="9"/>
              <c:spPr/>
              <c:txPr>
                <a:bodyPr/>
                <a:lstStyle/>
                <a:p>
                  <a:pPr>
                    <a:defRPr sz="1000" b="1">
                      <a:solidFill>
                        <a:schemeClr val="bg1">
                          <a:lumMod val="6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10"/>
              <c:spPr/>
              <c:txPr>
                <a:bodyPr/>
                <a:lstStyle/>
                <a:p>
                  <a:pPr>
                    <a:defRPr sz="900" b="1">
                      <a:solidFill>
                        <a:schemeClr val="accent6"/>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solidFill>
                      <a:schemeClr val="tx1">
                        <a:lumMod val="60000"/>
                        <a:lumOff val="40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Feuil1!$A$2:$A$12</c:f>
              <c:numCache>
                <c:formatCode>0</c:formatCode>
                <c:ptCount val="11"/>
                <c:pt idx="0">
                  <c:v>1991</c:v>
                </c:pt>
                <c:pt idx="1">
                  <c:v>1995</c:v>
                </c:pt>
                <c:pt idx="2">
                  <c:v>2000</c:v>
                </c:pt>
                <c:pt idx="3">
                  <c:v>2005</c:v>
                </c:pt>
                <c:pt idx="4">
                  <c:v>2010</c:v>
                </c:pt>
                <c:pt idx="5">
                  <c:v>2012</c:v>
                </c:pt>
                <c:pt idx="6">
                  <c:v>2013</c:v>
                </c:pt>
                <c:pt idx="7" formatCode="General">
                  <c:v>2014</c:v>
                </c:pt>
                <c:pt idx="8" formatCode="General">
                  <c:v>2015</c:v>
                </c:pt>
                <c:pt idx="9" formatCode="General">
                  <c:v>2016</c:v>
                </c:pt>
                <c:pt idx="10" formatCode="General">
                  <c:v>2107</c:v>
                </c:pt>
              </c:numCache>
            </c:numRef>
          </c:cat>
          <c:val>
            <c:numRef>
              <c:f>Feuil1!$B$2:$B$12</c:f>
              <c:numCache>
                <c:formatCode>0</c:formatCode>
                <c:ptCount val="11"/>
                <c:pt idx="0">
                  <c:v>6.7</c:v>
                </c:pt>
                <c:pt idx="1">
                  <c:v>6.3</c:v>
                </c:pt>
                <c:pt idx="2">
                  <c:v>5.8</c:v>
                </c:pt>
                <c:pt idx="3">
                  <c:v>6</c:v>
                </c:pt>
                <c:pt idx="4">
                  <c:v>4.3</c:v>
                </c:pt>
                <c:pt idx="5">
                  <c:v>4</c:v>
                </c:pt>
                <c:pt idx="6">
                  <c:v>3.7</c:v>
                </c:pt>
                <c:pt idx="7">
                  <c:v>4.5999999999999996</c:v>
                </c:pt>
                <c:pt idx="8" formatCode="General">
                  <c:v>4</c:v>
                </c:pt>
                <c:pt idx="9" formatCode="General">
                  <c:v>4</c:v>
                </c:pt>
                <c:pt idx="10" formatCode="General">
                  <c:v>4</c:v>
                </c:pt>
              </c:numCache>
            </c:numRef>
          </c:val>
        </c:ser>
        <c:dLbls>
          <c:showLegendKey val="0"/>
          <c:showVal val="0"/>
          <c:showCatName val="0"/>
          <c:showSerName val="0"/>
          <c:showPercent val="0"/>
          <c:showBubbleSize val="0"/>
        </c:dLbls>
        <c:gapWidth val="39"/>
        <c:axId val="345559040"/>
        <c:axId val="345560576"/>
      </c:barChart>
      <c:lineChart>
        <c:grouping val="standard"/>
        <c:varyColors val="0"/>
        <c:ser>
          <c:idx val="0"/>
          <c:order val="0"/>
          <c:tx>
            <c:strRef>
              <c:f>Feuil1!$A$1</c:f>
              <c:strCache>
                <c:ptCount val="1"/>
                <c:pt idx="0">
                  <c:v> </c:v>
                </c:pt>
              </c:strCache>
            </c:strRef>
          </c:tx>
          <c:spPr>
            <a:ln w="38100">
              <a:solidFill>
                <a:schemeClr val="bg2"/>
              </a:solidFill>
            </a:ln>
          </c:spPr>
          <c:marker>
            <c:symbol val="none"/>
          </c:marker>
          <c:dLbls>
            <c:dLbl>
              <c:idx val="0"/>
              <c:layout>
                <c:manualLayout>
                  <c:x val="-5.1046372848567827E-2"/>
                  <c:y val="-4.426111979409738E-2"/>
                </c:manualLayout>
              </c:layout>
              <c:showLegendKey val="0"/>
              <c:showVal val="1"/>
              <c:showCatName val="0"/>
              <c:showSerName val="0"/>
              <c:showPercent val="0"/>
              <c:showBubbleSize val="0"/>
            </c:dLbl>
            <c:dLbl>
              <c:idx val="1"/>
              <c:layout>
                <c:manualLayout>
                  <c:x val="-4.281308690525041E-2"/>
                  <c:y val="-2.8831558276586896E-2"/>
                </c:manualLayout>
              </c:layout>
              <c:showLegendKey val="0"/>
              <c:showVal val="1"/>
              <c:showCatName val="0"/>
              <c:showSerName val="0"/>
              <c:showPercent val="0"/>
              <c:showBubbleSize val="0"/>
            </c:dLbl>
            <c:dLbl>
              <c:idx val="2"/>
              <c:layout>
                <c:manualLayout>
                  <c:x val="-3.9344764517603999E-2"/>
                  <c:y val="-3.5888492063492067E-2"/>
                </c:manualLayout>
              </c:layout>
              <c:showLegendKey val="0"/>
              <c:showVal val="1"/>
              <c:showCatName val="0"/>
              <c:showSerName val="0"/>
              <c:showPercent val="0"/>
              <c:showBubbleSize val="0"/>
            </c:dLbl>
            <c:dLbl>
              <c:idx val="3"/>
              <c:layout>
                <c:manualLayout>
                  <c:x val="-2.942501143118427E-2"/>
                  <c:y val="-4.1127182539682491E-2"/>
                </c:manualLayout>
              </c:layout>
              <c:showLegendKey val="0"/>
              <c:showVal val="1"/>
              <c:showCatName val="0"/>
              <c:showSerName val="0"/>
              <c:showPercent val="0"/>
              <c:showBubbleSize val="0"/>
            </c:dLbl>
            <c:dLbl>
              <c:idx val="4"/>
              <c:layout>
                <c:manualLayout>
                  <c:x val="-1.6076817558299039E-2"/>
                  <c:y val="-4.8280753968253966E-2"/>
                </c:manualLayout>
              </c:layout>
              <c:showLegendKey val="0"/>
              <c:showVal val="1"/>
              <c:showCatName val="0"/>
              <c:showSerName val="0"/>
              <c:showPercent val="0"/>
              <c:showBubbleSize val="0"/>
            </c:dLbl>
            <c:dLbl>
              <c:idx val="5"/>
              <c:layout>
                <c:manualLayout>
                  <c:x val="-3.5057041609510689E-2"/>
                  <c:y val="-4.6448611111111114E-2"/>
                </c:manualLayout>
              </c:layout>
              <c:showLegendKey val="0"/>
              <c:showVal val="1"/>
              <c:showCatName val="0"/>
              <c:showSerName val="0"/>
              <c:showPercent val="0"/>
              <c:showBubbleSize val="0"/>
            </c:dLbl>
            <c:dLbl>
              <c:idx val="6"/>
              <c:layout>
                <c:manualLayout>
                  <c:x val="-1.8005829903978053E-2"/>
                  <c:y val="-4.7909325396825395E-2"/>
                </c:manualLayout>
              </c:layout>
              <c:showLegendKey val="0"/>
              <c:showVal val="1"/>
              <c:showCatName val="0"/>
              <c:showSerName val="0"/>
              <c:showPercent val="0"/>
              <c:showBubbleSize val="0"/>
            </c:dLbl>
            <c:dLbl>
              <c:idx val="7"/>
              <c:layout>
                <c:manualLayout>
                  <c:x val="-2.0519547325102881E-2"/>
                  <c:y val="-3.5300793650793562E-2"/>
                </c:manualLayout>
              </c:layout>
              <c:showLegendKey val="0"/>
              <c:showVal val="1"/>
              <c:showCatName val="0"/>
              <c:showSerName val="0"/>
              <c:showPercent val="0"/>
              <c:showBubbleSize val="0"/>
            </c:dLbl>
            <c:dLbl>
              <c:idx val="8"/>
              <c:layout>
                <c:manualLayout>
                  <c:x val="-2.0996799268404205E-2"/>
                  <c:y val="-3.2785714285714286E-2"/>
                </c:manualLayout>
              </c:layout>
              <c:showLegendKey val="0"/>
              <c:showVal val="1"/>
              <c:showCatName val="0"/>
              <c:showSerName val="0"/>
              <c:showPercent val="0"/>
              <c:showBubbleSize val="0"/>
            </c:dLbl>
            <c:dLbl>
              <c:idx val="9"/>
              <c:layout>
                <c:manualLayout>
                  <c:x val="-2.6326588934613628E-2"/>
                  <c:y val="-2.7752777777777779E-2"/>
                </c:manualLayout>
              </c:layout>
              <c:showLegendKey val="0"/>
              <c:showVal val="1"/>
              <c:showCatName val="0"/>
              <c:showSerName val="0"/>
              <c:showPercent val="0"/>
              <c:showBubbleSize val="0"/>
            </c:dLbl>
            <c:dLbl>
              <c:idx val="10"/>
              <c:layout>
                <c:manualLayout>
                  <c:x val="-1.7421124828532236E-2"/>
                  <c:y val="-3.2757936507936507E-2"/>
                </c:manualLayout>
              </c:layout>
              <c:showLegendKey val="0"/>
              <c:showVal val="1"/>
              <c:showCatName val="0"/>
              <c:showSerName val="0"/>
              <c:showPercent val="0"/>
              <c:showBubbleSize val="0"/>
            </c:dLbl>
            <c:dLbl>
              <c:idx val="11"/>
              <c:layout>
                <c:manualLayout>
                  <c:x val="-1.5969364426154549E-2"/>
                  <c:y val="-3.7797619047619142E-2"/>
                </c:manualLayout>
              </c:layout>
              <c:showLegendKey val="0"/>
              <c:showVal val="1"/>
              <c:showCatName val="0"/>
              <c:showSerName val="0"/>
              <c:showPercent val="0"/>
              <c:showBubbleSize val="0"/>
            </c:dLbl>
            <c:dLbl>
              <c:idx val="12"/>
              <c:layout>
                <c:manualLayout>
                  <c:x val="-1.7421124828532343E-2"/>
                  <c:y val="-4.0317460317460314E-2"/>
                </c:manualLayout>
              </c:layout>
              <c:showLegendKey val="0"/>
              <c:showVal val="1"/>
              <c:showCatName val="0"/>
              <c:showSerName val="0"/>
              <c:showPercent val="0"/>
              <c:showBubbleSize val="0"/>
            </c:dLbl>
            <c:txPr>
              <a:bodyPr/>
              <a:lstStyle/>
              <a:p>
                <a:pPr>
                  <a:defRPr sz="1200" b="1">
                    <a:solidFill>
                      <a:schemeClr val="bg2"/>
                    </a:solidFill>
                  </a:defRPr>
                </a:pPr>
                <a:endParaRPr lang="en-US"/>
              </a:p>
            </c:txPr>
            <c:showLegendKey val="0"/>
            <c:showVal val="1"/>
            <c:showCatName val="0"/>
            <c:showSerName val="0"/>
            <c:showPercent val="0"/>
            <c:showBubbleSize val="0"/>
            <c:showLeaderLines val="0"/>
          </c:dLbls>
          <c:cat>
            <c:numRef>
              <c:f>Feuil1!$A$2</c:f>
              <c:numCache>
                <c:formatCode>0</c:formatCode>
                <c:ptCount val="1"/>
                <c:pt idx="0">
                  <c:v>1991</c:v>
                </c:pt>
              </c:numCache>
            </c:numRef>
          </c:cat>
          <c:val>
            <c:numRef>
              <c:f>Feuil1!$A$2:$A$12</c:f>
              <c:numCache>
                <c:formatCode>0</c:formatCode>
                <c:ptCount val="11"/>
                <c:pt idx="0">
                  <c:v>1991</c:v>
                </c:pt>
                <c:pt idx="1">
                  <c:v>1995</c:v>
                </c:pt>
                <c:pt idx="2">
                  <c:v>2000</c:v>
                </c:pt>
                <c:pt idx="3">
                  <c:v>2005</c:v>
                </c:pt>
                <c:pt idx="4">
                  <c:v>2010</c:v>
                </c:pt>
                <c:pt idx="5">
                  <c:v>2012</c:v>
                </c:pt>
                <c:pt idx="6">
                  <c:v>2013</c:v>
                </c:pt>
                <c:pt idx="7" formatCode="General">
                  <c:v>2014</c:v>
                </c:pt>
                <c:pt idx="8" formatCode="General">
                  <c:v>2015</c:v>
                </c:pt>
                <c:pt idx="9" formatCode="General">
                  <c:v>2016</c:v>
                </c:pt>
                <c:pt idx="10" formatCode="General">
                  <c:v>2107</c:v>
                </c:pt>
              </c:numCache>
            </c:numRef>
          </c:val>
          <c:smooth val="1"/>
        </c:ser>
        <c:ser>
          <c:idx val="2"/>
          <c:order val="2"/>
          <c:tx>
            <c:strRef>
              <c:f>Feuil1!$C$1</c:f>
              <c:strCache>
                <c:ptCount val="1"/>
                <c:pt idx="0">
                  <c:v>Poids</c:v>
                </c:pt>
              </c:strCache>
            </c:strRef>
          </c:tx>
          <c:spPr>
            <a:ln>
              <a:solidFill>
                <a:schemeClr val="accent4"/>
              </a:solidFill>
            </a:ln>
          </c:spPr>
          <c:marker>
            <c:symbol val="circle"/>
            <c:size val="5"/>
            <c:spPr>
              <a:solidFill>
                <a:schemeClr val="accent4"/>
              </a:solidFill>
              <a:ln>
                <a:solidFill>
                  <a:schemeClr val="accent4"/>
                </a:solidFill>
              </a:ln>
            </c:spPr>
          </c:marker>
          <c:dLbls>
            <c:dLbl>
              <c:idx val="9"/>
              <c:spPr/>
              <c:txPr>
                <a:bodyPr/>
                <a:lstStyle/>
                <a:p>
                  <a:pPr>
                    <a:defRPr sz="1000" b="1">
                      <a:solidFill>
                        <a:schemeClr val="accent4"/>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dLbl>
            <c:txPr>
              <a:bodyPr/>
              <a:lstStyle/>
              <a:p>
                <a:pPr>
                  <a:defRPr sz="900" b="1">
                    <a:solidFill>
                      <a:schemeClr val="accent4"/>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numRef>
              <c:f>Feuil1!$A$2</c:f>
              <c:numCache>
                <c:formatCode>0</c:formatCode>
                <c:ptCount val="1"/>
                <c:pt idx="0">
                  <c:v>1991</c:v>
                </c:pt>
              </c:numCache>
            </c:numRef>
          </c:cat>
          <c:val>
            <c:numRef>
              <c:f>Feuil1!$C$2:$C$12</c:f>
              <c:numCache>
                <c:formatCode>0</c:formatCode>
                <c:ptCount val="11"/>
                <c:pt idx="0">
                  <c:v>14</c:v>
                </c:pt>
                <c:pt idx="1">
                  <c:v>13</c:v>
                </c:pt>
                <c:pt idx="2">
                  <c:v>11.7</c:v>
                </c:pt>
                <c:pt idx="3">
                  <c:v>11.7</c:v>
                </c:pt>
                <c:pt idx="4">
                  <c:v>11.2</c:v>
                </c:pt>
                <c:pt idx="5">
                  <c:v>11</c:v>
                </c:pt>
                <c:pt idx="6">
                  <c:v>10.3</c:v>
                </c:pt>
                <c:pt idx="7">
                  <c:v>10.39</c:v>
                </c:pt>
                <c:pt idx="8">
                  <c:v>10</c:v>
                </c:pt>
                <c:pt idx="9">
                  <c:v>10</c:v>
                </c:pt>
                <c:pt idx="10">
                  <c:v>10</c:v>
                </c:pt>
              </c:numCache>
            </c:numRef>
          </c:val>
          <c:smooth val="0"/>
        </c:ser>
        <c:dLbls>
          <c:showLegendKey val="0"/>
          <c:showVal val="0"/>
          <c:showCatName val="0"/>
          <c:showSerName val="0"/>
          <c:showPercent val="0"/>
          <c:showBubbleSize val="0"/>
        </c:dLbls>
        <c:marker val="1"/>
        <c:smooth val="0"/>
        <c:axId val="345449216"/>
        <c:axId val="345562112"/>
      </c:lineChart>
      <c:catAx>
        <c:axId val="345559040"/>
        <c:scaling>
          <c:orientation val="minMax"/>
        </c:scaling>
        <c:delete val="0"/>
        <c:axPos val="b"/>
        <c:numFmt formatCode="0" sourceLinked="1"/>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5560576"/>
        <c:crosses val="autoZero"/>
        <c:auto val="1"/>
        <c:lblAlgn val="ctr"/>
        <c:lblOffset val="100"/>
        <c:noMultiLvlLbl val="0"/>
      </c:catAx>
      <c:valAx>
        <c:axId val="345560576"/>
        <c:scaling>
          <c:orientation val="minMax"/>
          <c:max val="30"/>
          <c:min val="0"/>
        </c:scaling>
        <c:delete val="1"/>
        <c:axPos val="l"/>
        <c:numFmt formatCode="0" sourceLinked="1"/>
        <c:majorTickMark val="out"/>
        <c:minorTickMark val="none"/>
        <c:tickLblPos val="nextTo"/>
        <c:crossAx val="345559040"/>
        <c:crosses val="autoZero"/>
        <c:crossBetween val="between"/>
      </c:valAx>
      <c:valAx>
        <c:axId val="345562112"/>
        <c:scaling>
          <c:orientation val="minMax"/>
          <c:max val="25"/>
        </c:scaling>
        <c:delete val="1"/>
        <c:axPos val="r"/>
        <c:numFmt formatCode="0%" sourceLinked="0"/>
        <c:majorTickMark val="out"/>
        <c:minorTickMark val="none"/>
        <c:tickLblPos val="nextTo"/>
        <c:crossAx val="345449216"/>
        <c:crosses val="max"/>
        <c:crossBetween val="between"/>
      </c:valAx>
      <c:catAx>
        <c:axId val="345449216"/>
        <c:scaling>
          <c:orientation val="minMax"/>
        </c:scaling>
        <c:delete val="1"/>
        <c:axPos val="b"/>
        <c:numFmt formatCode="0" sourceLinked="1"/>
        <c:majorTickMark val="out"/>
        <c:minorTickMark val="none"/>
        <c:tickLblPos val="nextTo"/>
        <c:crossAx val="345562112"/>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68461328515239E-2"/>
          <c:y val="2.8702046911957168E-2"/>
          <c:w val="0.87243035580112793"/>
          <c:h val="0.78977100085594154"/>
        </c:manualLayout>
      </c:layout>
      <c:barChart>
        <c:barDir val="col"/>
        <c:grouping val="clustered"/>
        <c:varyColors val="0"/>
        <c:ser>
          <c:idx val="1"/>
          <c:order val="1"/>
          <c:tx>
            <c:strRef>
              <c:f>Feuil1!$B$1</c:f>
              <c:strCache>
                <c:ptCount val="1"/>
                <c:pt idx="0">
                  <c:v>35-44 ans</c:v>
                </c:pt>
              </c:strCache>
            </c:strRef>
          </c:tx>
          <c:spPr>
            <a:solidFill>
              <a:schemeClr val="tx1">
                <a:lumMod val="40000"/>
                <a:lumOff val="60000"/>
              </a:schemeClr>
            </a:solidFill>
          </c:spPr>
          <c:invertIfNegative val="0"/>
          <c:dPt>
            <c:idx val="5"/>
            <c:invertIfNegative val="0"/>
            <c:bubble3D val="0"/>
            <c:spPr>
              <a:solidFill>
                <a:schemeClr val="tx1">
                  <a:lumMod val="40000"/>
                  <a:lumOff val="60000"/>
                </a:schemeClr>
              </a:solidFill>
            </c:spPr>
          </c:dPt>
          <c:dPt>
            <c:idx val="6"/>
            <c:invertIfNegative val="0"/>
            <c:bubble3D val="0"/>
            <c:spPr>
              <a:solidFill>
                <a:schemeClr val="tx1">
                  <a:lumMod val="40000"/>
                  <a:lumOff val="60000"/>
                </a:schemeClr>
              </a:solidFill>
            </c:spPr>
          </c:dPt>
          <c:dPt>
            <c:idx val="7"/>
            <c:invertIfNegative val="0"/>
            <c:bubble3D val="0"/>
            <c:spPr>
              <a:solidFill>
                <a:schemeClr val="tx1">
                  <a:lumMod val="40000"/>
                  <a:lumOff val="60000"/>
                </a:schemeClr>
              </a:solidFill>
            </c:spPr>
          </c:dPt>
          <c:dPt>
            <c:idx val="8"/>
            <c:invertIfNegative val="0"/>
            <c:bubble3D val="0"/>
            <c:spPr>
              <a:solidFill>
                <a:schemeClr val="tx1">
                  <a:lumMod val="40000"/>
                  <a:lumOff val="60000"/>
                </a:schemeClr>
              </a:solidFill>
            </c:spPr>
          </c:dPt>
          <c:dPt>
            <c:idx val="9"/>
            <c:invertIfNegative val="0"/>
            <c:bubble3D val="0"/>
            <c:spPr>
              <a:solidFill>
                <a:schemeClr val="bg1">
                  <a:lumMod val="75000"/>
                </a:schemeClr>
              </a:solidFill>
            </c:spPr>
          </c:dPt>
          <c:dPt>
            <c:idx val="10"/>
            <c:invertIfNegative val="0"/>
            <c:bubble3D val="0"/>
            <c:spPr>
              <a:solidFill>
                <a:schemeClr val="accent6"/>
              </a:solidFill>
            </c:spPr>
          </c:dPt>
          <c:dLbls>
            <c:dLbl>
              <c:idx val="9"/>
              <c:spPr/>
              <c:txPr>
                <a:bodyPr/>
                <a:lstStyle/>
                <a:p>
                  <a:pPr algn="ctr">
                    <a:defRPr lang="fr-FR" sz="10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dLbl>
              <c:idx val="10"/>
              <c:spPr/>
              <c:txPr>
                <a:bodyPr/>
                <a:lstStyle/>
                <a:p>
                  <a:pPr algn="ctr">
                    <a:defRPr lang="fr-FR" sz="9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txPr>
              <a:bodyPr/>
              <a:lstStyle/>
              <a:p>
                <a:pPr algn="ctr">
                  <a:defRPr lang="fr-FR" sz="900" b="1" i="0" u="none" strike="noStrike" kern="1200" baseline="0">
                    <a:solidFill>
                      <a:schemeClr val="tx1">
                        <a:lumMod val="60000"/>
                        <a:lumOff val="4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dLbls>
          <c:cat>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cat>
          <c:val>
            <c:numRef>
              <c:f>Feuil1!$B$2:$B$12</c:f>
              <c:numCache>
                <c:formatCode>0</c:formatCode>
                <c:ptCount val="11"/>
                <c:pt idx="0">
                  <c:v>20.7</c:v>
                </c:pt>
                <c:pt idx="1">
                  <c:v>21.9</c:v>
                </c:pt>
                <c:pt idx="2">
                  <c:v>21.4</c:v>
                </c:pt>
                <c:pt idx="3">
                  <c:v>22.6</c:v>
                </c:pt>
                <c:pt idx="4">
                  <c:v>20.399999999999999</c:v>
                </c:pt>
                <c:pt idx="5">
                  <c:v>20</c:v>
                </c:pt>
                <c:pt idx="6">
                  <c:v>20</c:v>
                </c:pt>
                <c:pt idx="7">
                  <c:v>19.8</c:v>
                </c:pt>
                <c:pt idx="8" formatCode="General">
                  <c:v>20</c:v>
                </c:pt>
                <c:pt idx="9" formatCode="General">
                  <c:v>19</c:v>
                </c:pt>
                <c:pt idx="10" formatCode="General">
                  <c:v>18</c:v>
                </c:pt>
              </c:numCache>
            </c:numRef>
          </c:val>
        </c:ser>
        <c:dLbls>
          <c:showLegendKey val="0"/>
          <c:showVal val="0"/>
          <c:showCatName val="0"/>
          <c:showSerName val="0"/>
          <c:showPercent val="0"/>
          <c:showBubbleSize val="0"/>
        </c:dLbls>
        <c:gapWidth val="39"/>
        <c:axId val="345484672"/>
        <c:axId val="345486464"/>
      </c:barChart>
      <c:lineChart>
        <c:grouping val="standard"/>
        <c:varyColors val="0"/>
        <c:ser>
          <c:idx val="0"/>
          <c:order val="0"/>
          <c:tx>
            <c:strRef>
              <c:f>Feuil1!$A$1</c:f>
              <c:strCache>
                <c:ptCount val="1"/>
                <c:pt idx="0">
                  <c:v> </c:v>
                </c:pt>
              </c:strCache>
            </c:strRef>
          </c:tx>
          <c:spPr>
            <a:ln w="38100">
              <a:solidFill>
                <a:schemeClr val="bg2"/>
              </a:solidFill>
            </a:ln>
          </c:spPr>
          <c:marker>
            <c:symbol val="none"/>
          </c:marker>
          <c:dLbls>
            <c:dLbl>
              <c:idx val="0"/>
              <c:layout>
                <c:manualLayout>
                  <c:x val="-5.1046372848567827E-2"/>
                  <c:y val="-4.426111979409738E-2"/>
                </c:manualLayout>
              </c:layout>
              <c:showLegendKey val="0"/>
              <c:showVal val="1"/>
              <c:showCatName val="0"/>
              <c:showSerName val="0"/>
              <c:showPercent val="0"/>
              <c:showBubbleSize val="0"/>
            </c:dLbl>
            <c:dLbl>
              <c:idx val="1"/>
              <c:layout>
                <c:manualLayout>
                  <c:x val="-4.281308690525041E-2"/>
                  <c:y val="-2.8831558276586896E-2"/>
                </c:manualLayout>
              </c:layout>
              <c:showLegendKey val="0"/>
              <c:showVal val="1"/>
              <c:showCatName val="0"/>
              <c:showSerName val="0"/>
              <c:showPercent val="0"/>
              <c:showBubbleSize val="0"/>
            </c:dLbl>
            <c:dLbl>
              <c:idx val="2"/>
              <c:layout>
                <c:manualLayout>
                  <c:x val="-3.9344764517603999E-2"/>
                  <c:y val="-3.5888492063492067E-2"/>
                </c:manualLayout>
              </c:layout>
              <c:showLegendKey val="0"/>
              <c:showVal val="1"/>
              <c:showCatName val="0"/>
              <c:showSerName val="0"/>
              <c:showPercent val="0"/>
              <c:showBubbleSize val="0"/>
            </c:dLbl>
            <c:dLbl>
              <c:idx val="3"/>
              <c:layout>
                <c:manualLayout>
                  <c:x val="-2.942501143118427E-2"/>
                  <c:y val="-4.1127182539682491E-2"/>
                </c:manualLayout>
              </c:layout>
              <c:showLegendKey val="0"/>
              <c:showVal val="1"/>
              <c:showCatName val="0"/>
              <c:showSerName val="0"/>
              <c:showPercent val="0"/>
              <c:showBubbleSize val="0"/>
            </c:dLbl>
            <c:dLbl>
              <c:idx val="4"/>
              <c:layout>
                <c:manualLayout>
                  <c:x val="-1.6076817558299039E-2"/>
                  <c:y val="-4.8280753968253966E-2"/>
                </c:manualLayout>
              </c:layout>
              <c:showLegendKey val="0"/>
              <c:showVal val="1"/>
              <c:showCatName val="0"/>
              <c:showSerName val="0"/>
              <c:showPercent val="0"/>
              <c:showBubbleSize val="0"/>
            </c:dLbl>
            <c:dLbl>
              <c:idx val="5"/>
              <c:layout>
                <c:manualLayout>
                  <c:x val="-3.5057041609510689E-2"/>
                  <c:y val="-4.6448611111111114E-2"/>
                </c:manualLayout>
              </c:layout>
              <c:showLegendKey val="0"/>
              <c:showVal val="1"/>
              <c:showCatName val="0"/>
              <c:showSerName val="0"/>
              <c:showPercent val="0"/>
              <c:showBubbleSize val="0"/>
            </c:dLbl>
            <c:dLbl>
              <c:idx val="6"/>
              <c:layout>
                <c:manualLayout>
                  <c:x val="-1.8005829903978053E-2"/>
                  <c:y val="-4.7909325396825395E-2"/>
                </c:manualLayout>
              </c:layout>
              <c:showLegendKey val="0"/>
              <c:showVal val="1"/>
              <c:showCatName val="0"/>
              <c:showSerName val="0"/>
              <c:showPercent val="0"/>
              <c:showBubbleSize val="0"/>
            </c:dLbl>
            <c:dLbl>
              <c:idx val="7"/>
              <c:layout>
                <c:manualLayout>
                  <c:x val="-2.0519547325102881E-2"/>
                  <c:y val="-3.5300793650793562E-2"/>
                </c:manualLayout>
              </c:layout>
              <c:showLegendKey val="0"/>
              <c:showVal val="1"/>
              <c:showCatName val="0"/>
              <c:showSerName val="0"/>
              <c:showPercent val="0"/>
              <c:showBubbleSize val="0"/>
            </c:dLbl>
            <c:dLbl>
              <c:idx val="8"/>
              <c:layout>
                <c:manualLayout>
                  <c:x val="-2.0996799268404205E-2"/>
                  <c:y val="-3.2785714285714286E-2"/>
                </c:manualLayout>
              </c:layout>
              <c:showLegendKey val="0"/>
              <c:showVal val="1"/>
              <c:showCatName val="0"/>
              <c:showSerName val="0"/>
              <c:showPercent val="0"/>
              <c:showBubbleSize val="0"/>
            </c:dLbl>
            <c:dLbl>
              <c:idx val="9"/>
              <c:layout>
                <c:manualLayout>
                  <c:x val="-2.6326588934613628E-2"/>
                  <c:y val="-2.7752777777777779E-2"/>
                </c:manualLayout>
              </c:layout>
              <c:showLegendKey val="0"/>
              <c:showVal val="1"/>
              <c:showCatName val="0"/>
              <c:showSerName val="0"/>
              <c:showPercent val="0"/>
              <c:showBubbleSize val="0"/>
            </c:dLbl>
            <c:dLbl>
              <c:idx val="10"/>
              <c:layout>
                <c:manualLayout>
                  <c:x val="-1.7421124828532236E-2"/>
                  <c:y val="-3.2757936507936507E-2"/>
                </c:manualLayout>
              </c:layout>
              <c:showLegendKey val="0"/>
              <c:showVal val="1"/>
              <c:showCatName val="0"/>
              <c:showSerName val="0"/>
              <c:showPercent val="0"/>
              <c:showBubbleSize val="0"/>
            </c:dLbl>
            <c:dLbl>
              <c:idx val="11"/>
              <c:layout>
                <c:manualLayout>
                  <c:x val="-1.5969364426154549E-2"/>
                  <c:y val="-3.7797619047619142E-2"/>
                </c:manualLayout>
              </c:layout>
              <c:showLegendKey val="0"/>
              <c:showVal val="1"/>
              <c:showCatName val="0"/>
              <c:showSerName val="0"/>
              <c:showPercent val="0"/>
              <c:showBubbleSize val="0"/>
            </c:dLbl>
            <c:dLbl>
              <c:idx val="12"/>
              <c:layout>
                <c:manualLayout>
                  <c:x val="-1.7421124828532343E-2"/>
                  <c:y val="-4.0317460317460314E-2"/>
                </c:manualLayout>
              </c:layout>
              <c:showLegendKey val="0"/>
              <c:showVal val="1"/>
              <c:showCatName val="0"/>
              <c:showSerName val="0"/>
              <c:showPercent val="0"/>
              <c:showBubbleSize val="0"/>
            </c:dLbl>
            <c:txPr>
              <a:bodyPr/>
              <a:lstStyle/>
              <a:p>
                <a:pPr>
                  <a:defRPr sz="1200" b="1">
                    <a:solidFill>
                      <a:schemeClr val="bg2"/>
                    </a:solidFill>
                  </a:defRPr>
                </a:pPr>
                <a:endParaRPr lang="en-US"/>
              </a:p>
            </c:txPr>
            <c:showLegendKey val="0"/>
            <c:showVal val="1"/>
            <c:showCatName val="0"/>
            <c:showSerName val="0"/>
            <c:showPercent val="0"/>
            <c:showBubbleSize val="0"/>
            <c:showLeaderLines val="0"/>
          </c:dLbls>
          <c:cat>
            <c:numRef>
              <c:f>Feuil1!$A$2</c:f>
              <c:numCache>
                <c:formatCode>0</c:formatCode>
                <c:ptCount val="1"/>
                <c:pt idx="0">
                  <c:v>1991</c:v>
                </c:pt>
              </c:numCache>
            </c:numRef>
          </c:cat>
          <c:val>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val>
          <c:smooth val="1"/>
        </c:ser>
        <c:ser>
          <c:idx val="2"/>
          <c:order val="2"/>
          <c:tx>
            <c:strRef>
              <c:f>Feuil1!$C$1</c:f>
              <c:strCache>
                <c:ptCount val="1"/>
                <c:pt idx="0">
                  <c:v>Poids</c:v>
                </c:pt>
              </c:strCache>
            </c:strRef>
          </c:tx>
          <c:spPr>
            <a:ln>
              <a:solidFill>
                <a:schemeClr val="accent4"/>
              </a:solidFill>
            </a:ln>
          </c:spPr>
          <c:marker>
            <c:symbol val="circle"/>
            <c:size val="5"/>
            <c:spPr>
              <a:solidFill>
                <a:schemeClr val="accent4"/>
              </a:solidFill>
              <a:ln>
                <a:solidFill>
                  <a:schemeClr val="accent4"/>
                </a:solidFill>
              </a:ln>
            </c:spPr>
          </c:marker>
          <c:dLbls>
            <c:dLbl>
              <c:idx val="9"/>
              <c:spPr/>
              <c:txPr>
                <a:bodyPr/>
                <a:lstStyle/>
                <a:p>
                  <a:pPr>
                    <a:defRPr sz="1000" b="1">
                      <a:solidFill>
                        <a:schemeClr val="accent4"/>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dLbl>
            <c:txPr>
              <a:bodyPr/>
              <a:lstStyle/>
              <a:p>
                <a:pPr>
                  <a:defRPr sz="900" b="1">
                    <a:solidFill>
                      <a:schemeClr val="accent4"/>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numRef>
              <c:f>Feuil1!$A$2</c:f>
              <c:numCache>
                <c:formatCode>0</c:formatCode>
                <c:ptCount val="1"/>
                <c:pt idx="0">
                  <c:v>1991</c:v>
                </c:pt>
              </c:numCache>
            </c:numRef>
          </c:cat>
          <c:val>
            <c:numRef>
              <c:f>Feuil1!$C$2:$C$12</c:f>
              <c:numCache>
                <c:formatCode>0</c:formatCode>
                <c:ptCount val="11"/>
                <c:pt idx="0">
                  <c:v>20</c:v>
                </c:pt>
                <c:pt idx="1">
                  <c:v>19.399999999999999</c:v>
                </c:pt>
                <c:pt idx="2">
                  <c:v>18.899999999999999</c:v>
                </c:pt>
                <c:pt idx="3">
                  <c:v>18.399999999999999</c:v>
                </c:pt>
                <c:pt idx="4">
                  <c:v>17.8</c:v>
                </c:pt>
                <c:pt idx="5">
                  <c:v>17.3</c:v>
                </c:pt>
                <c:pt idx="6">
                  <c:v>16.7</c:v>
                </c:pt>
                <c:pt idx="7">
                  <c:v>16.64</c:v>
                </c:pt>
                <c:pt idx="8">
                  <c:v>17</c:v>
                </c:pt>
                <c:pt idx="9">
                  <c:v>16.399999999999999</c:v>
                </c:pt>
                <c:pt idx="10">
                  <c:v>16</c:v>
                </c:pt>
              </c:numCache>
            </c:numRef>
          </c:val>
          <c:smooth val="0"/>
        </c:ser>
        <c:dLbls>
          <c:showLegendKey val="0"/>
          <c:showVal val="0"/>
          <c:showCatName val="0"/>
          <c:showSerName val="0"/>
          <c:showPercent val="0"/>
          <c:showBubbleSize val="0"/>
        </c:dLbls>
        <c:marker val="1"/>
        <c:smooth val="0"/>
        <c:axId val="345846144"/>
        <c:axId val="345488000"/>
      </c:lineChart>
      <c:catAx>
        <c:axId val="345484672"/>
        <c:scaling>
          <c:orientation val="minMax"/>
        </c:scaling>
        <c:delete val="0"/>
        <c:axPos val="b"/>
        <c:numFmt formatCode="0" sourceLinked="1"/>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5486464"/>
        <c:crosses val="autoZero"/>
        <c:auto val="1"/>
        <c:lblAlgn val="ctr"/>
        <c:lblOffset val="100"/>
        <c:noMultiLvlLbl val="0"/>
      </c:catAx>
      <c:valAx>
        <c:axId val="345486464"/>
        <c:scaling>
          <c:orientation val="minMax"/>
          <c:max val="30"/>
          <c:min val="0"/>
        </c:scaling>
        <c:delete val="1"/>
        <c:axPos val="l"/>
        <c:numFmt formatCode="0" sourceLinked="1"/>
        <c:majorTickMark val="out"/>
        <c:minorTickMark val="none"/>
        <c:tickLblPos val="nextTo"/>
        <c:crossAx val="345484672"/>
        <c:crosses val="autoZero"/>
        <c:crossBetween val="between"/>
      </c:valAx>
      <c:valAx>
        <c:axId val="345488000"/>
        <c:scaling>
          <c:orientation val="minMax"/>
          <c:max val="25"/>
        </c:scaling>
        <c:delete val="1"/>
        <c:axPos val="r"/>
        <c:numFmt formatCode="0%" sourceLinked="0"/>
        <c:majorTickMark val="out"/>
        <c:minorTickMark val="none"/>
        <c:tickLblPos val="nextTo"/>
        <c:crossAx val="345846144"/>
        <c:crosses val="max"/>
        <c:crossBetween val="between"/>
      </c:valAx>
      <c:catAx>
        <c:axId val="345846144"/>
        <c:scaling>
          <c:orientation val="minMax"/>
        </c:scaling>
        <c:delete val="1"/>
        <c:axPos val="b"/>
        <c:numFmt formatCode="0" sourceLinked="1"/>
        <c:majorTickMark val="out"/>
        <c:minorTickMark val="none"/>
        <c:tickLblPos val="nextTo"/>
        <c:crossAx val="345488000"/>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68461328515239E-2"/>
          <c:y val="2.8702046911957168E-2"/>
          <c:w val="0.87243035580112793"/>
          <c:h val="0.78977100085594154"/>
        </c:manualLayout>
      </c:layout>
      <c:barChart>
        <c:barDir val="col"/>
        <c:grouping val="clustered"/>
        <c:varyColors val="0"/>
        <c:ser>
          <c:idx val="1"/>
          <c:order val="1"/>
          <c:tx>
            <c:strRef>
              <c:f>Feuil1!$B$1</c:f>
              <c:strCache>
                <c:ptCount val="1"/>
                <c:pt idx="0">
                  <c:v>55-64 ans</c:v>
                </c:pt>
              </c:strCache>
            </c:strRef>
          </c:tx>
          <c:spPr>
            <a:solidFill>
              <a:schemeClr val="tx1">
                <a:lumMod val="40000"/>
                <a:lumOff val="60000"/>
              </a:schemeClr>
            </a:solidFill>
          </c:spPr>
          <c:invertIfNegative val="0"/>
          <c:dPt>
            <c:idx val="5"/>
            <c:invertIfNegative val="0"/>
            <c:bubble3D val="0"/>
            <c:spPr>
              <a:solidFill>
                <a:schemeClr val="tx1">
                  <a:lumMod val="40000"/>
                  <a:lumOff val="60000"/>
                </a:schemeClr>
              </a:solidFill>
            </c:spPr>
          </c:dPt>
          <c:dPt>
            <c:idx val="6"/>
            <c:invertIfNegative val="0"/>
            <c:bubble3D val="0"/>
            <c:spPr>
              <a:solidFill>
                <a:schemeClr val="tx1">
                  <a:lumMod val="40000"/>
                  <a:lumOff val="60000"/>
                </a:schemeClr>
              </a:solidFill>
            </c:spPr>
          </c:dPt>
          <c:dPt>
            <c:idx val="7"/>
            <c:invertIfNegative val="0"/>
            <c:bubble3D val="0"/>
            <c:spPr>
              <a:solidFill>
                <a:schemeClr val="tx1">
                  <a:lumMod val="40000"/>
                  <a:lumOff val="60000"/>
                </a:schemeClr>
              </a:solidFill>
            </c:spPr>
          </c:dPt>
          <c:dPt>
            <c:idx val="8"/>
            <c:invertIfNegative val="0"/>
            <c:bubble3D val="0"/>
            <c:spPr>
              <a:solidFill>
                <a:schemeClr val="tx1">
                  <a:lumMod val="40000"/>
                  <a:lumOff val="60000"/>
                </a:schemeClr>
              </a:solidFill>
            </c:spPr>
          </c:dPt>
          <c:dPt>
            <c:idx val="9"/>
            <c:invertIfNegative val="0"/>
            <c:bubble3D val="0"/>
            <c:spPr>
              <a:solidFill>
                <a:schemeClr val="bg1">
                  <a:lumMod val="75000"/>
                </a:schemeClr>
              </a:solidFill>
            </c:spPr>
          </c:dPt>
          <c:dPt>
            <c:idx val="10"/>
            <c:invertIfNegative val="0"/>
            <c:bubble3D val="0"/>
            <c:spPr>
              <a:solidFill>
                <a:schemeClr val="accent6"/>
              </a:solidFill>
            </c:spPr>
          </c:dPt>
          <c:dLbls>
            <c:dLbl>
              <c:idx val="1"/>
              <c:layout>
                <c:manualLayout>
                  <c:x val="0"/>
                  <c:y val="-1.0079365079365079E-2"/>
                </c:manualLayout>
              </c:layout>
              <c:showLegendKey val="0"/>
              <c:showVal val="1"/>
              <c:showCatName val="0"/>
              <c:showSerName val="0"/>
              <c:showPercent val="0"/>
              <c:showBubbleSize val="0"/>
            </c:dLbl>
            <c:dLbl>
              <c:idx val="9"/>
              <c:spPr/>
              <c:txPr>
                <a:bodyPr/>
                <a:lstStyle/>
                <a:p>
                  <a:pPr algn="ctr">
                    <a:defRPr lang="fr-FR" sz="10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dLbl>
              <c:idx val="10"/>
              <c:spPr/>
              <c:txPr>
                <a:bodyPr/>
                <a:lstStyle/>
                <a:p>
                  <a:pPr algn="ctr">
                    <a:defRPr lang="fr-FR" sz="9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txPr>
              <a:bodyPr/>
              <a:lstStyle/>
              <a:p>
                <a:pPr algn="ctr">
                  <a:defRPr lang="fr-FR" sz="900" b="1" i="0" u="none" strike="noStrike" kern="1200" baseline="0">
                    <a:solidFill>
                      <a:schemeClr val="tx1">
                        <a:lumMod val="60000"/>
                        <a:lumOff val="4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dLbls>
          <c:cat>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cat>
          <c:val>
            <c:numRef>
              <c:f>Feuil1!$B$2:$B$12</c:f>
              <c:numCache>
                <c:formatCode>0</c:formatCode>
                <c:ptCount val="11"/>
                <c:pt idx="0">
                  <c:v>15</c:v>
                </c:pt>
                <c:pt idx="1">
                  <c:v>13.7</c:v>
                </c:pt>
                <c:pt idx="2">
                  <c:v>12.7</c:v>
                </c:pt>
                <c:pt idx="3">
                  <c:v>13.9</c:v>
                </c:pt>
                <c:pt idx="4">
                  <c:v>17.399999999999999</c:v>
                </c:pt>
                <c:pt idx="5">
                  <c:v>17.2</c:v>
                </c:pt>
                <c:pt idx="6">
                  <c:v>17</c:v>
                </c:pt>
                <c:pt idx="7">
                  <c:v>17.399999999999999</c:v>
                </c:pt>
                <c:pt idx="8" formatCode="General">
                  <c:v>17</c:v>
                </c:pt>
                <c:pt idx="9" formatCode="General">
                  <c:v>17</c:v>
                </c:pt>
                <c:pt idx="10" formatCode="General">
                  <c:v>17</c:v>
                </c:pt>
              </c:numCache>
            </c:numRef>
          </c:val>
        </c:ser>
        <c:dLbls>
          <c:showLegendKey val="0"/>
          <c:showVal val="0"/>
          <c:showCatName val="0"/>
          <c:showSerName val="0"/>
          <c:showPercent val="0"/>
          <c:showBubbleSize val="0"/>
        </c:dLbls>
        <c:gapWidth val="39"/>
        <c:axId val="345914368"/>
        <c:axId val="345961216"/>
      </c:barChart>
      <c:lineChart>
        <c:grouping val="standard"/>
        <c:varyColors val="0"/>
        <c:ser>
          <c:idx val="0"/>
          <c:order val="0"/>
          <c:tx>
            <c:strRef>
              <c:f>Feuil1!$A$1</c:f>
              <c:strCache>
                <c:ptCount val="1"/>
                <c:pt idx="0">
                  <c:v> </c:v>
                </c:pt>
              </c:strCache>
            </c:strRef>
          </c:tx>
          <c:spPr>
            <a:ln w="38100">
              <a:solidFill>
                <a:schemeClr val="bg2"/>
              </a:solidFill>
            </a:ln>
          </c:spPr>
          <c:marker>
            <c:symbol val="none"/>
          </c:marker>
          <c:dLbls>
            <c:dLbl>
              <c:idx val="0"/>
              <c:layout>
                <c:manualLayout>
                  <c:x val="-5.1046372848567827E-2"/>
                  <c:y val="-4.426111979409738E-2"/>
                </c:manualLayout>
              </c:layout>
              <c:showLegendKey val="0"/>
              <c:showVal val="1"/>
              <c:showCatName val="0"/>
              <c:showSerName val="0"/>
              <c:showPercent val="0"/>
              <c:showBubbleSize val="0"/>
            </c:dLbl>
            <c:dLbl>
              <c:idx val="1"/>
              <c:layout>
                <c:manualLayout>
                  <c:x val="-4.281308690525041E-2"/>
                  <c:y val="-2.8831558276586896E-2"/>
                </c:manualLayout>
              </c:layout>
              <c:showLegendKey val="0"/>
              <c:showVal val="1"/>
              <c:showCatName val="0"/>
              <c:showSerName val="0"/>
              <c:showPercent val="0"/>
              <c:showBubbleSize val="0"/>
            </c:dLbl>
            <c:dLbl>
              <c:idx val="2"/>
              <c:layout>
                <c:manualLayout>
                  <c:x val="-3.9344764517603999E-2"/>
                  <c:y val="-3.5888492063492067E-2"/>
                </c:manualLayout>
              </c:layout>
              <c:showLegendKey val="0"/>
              <c:showVal val="1"/>
              <c:showCatName val="0"/>
              <c:showSerName val="0"/>
              <c:showPercent val="0"/>
              <c:showBubbleSize val="0"/>
            </c:dLbl>
            <c:dLbl>
              <c:idx val="3"/>
              <c:layout>
                <c:manualLayout>
                  <c:x val="-2.942501143118427E-2"/>
                  <c:y val="-4.1127182539682491E-2"/>
                </c:manualLayout>
              </c:layout>
              <c:showLegendKey val="0"/>
              <c:showVal val="1"/>
              <c:showCatName val="0"/>
              <c:showSerName val="0"/>
              <c:showPercent val="0"/>
              <c:showBubbleSize val="0"/>
            </c:dLbl>
            <c:dLbl>
              <c:idx val="4"/>
              <c:layout>
                <c:manualLayout>
                  <c:x val="-1.6076817558299039E-2"/>
                  <c:y val="-4.8280753968253966E-2"/>
                </c:manualLayout>
              </c:layout>
              <c:showLegendKey val="0"/>
              <c:showVal val="1"/>
              <c:showCatName val="0"/>
              <c:showSerName val="0"/>
              <c:showPercent val="0"/>
              <c:showBubbleSize val="0"/>
            </c:dLbl>
            <c:dLbl>
              <c:idx val="5"/>
              <c:layout>
                <c:manualLayout>
                  <c:x val="-3.5057041609510689E-2"/>
                  <c:y val="-4.6448611111111114E-2"/>
                </c:manualLayout>
              </c:layout>
              <c:showLegendKey val="0"/>
              <c:showVal val="1"/>
              <c:showCatName val="0"/>
              <c:showSerName val="0"/>
              <c:showPercent val="0"/>
              <c:showBubbleSize val="0"/>
            </c:dLbl>
            <c:dLbl>
              <c:idx val="6"/>
              <c:layout>
                <c:manualLayout>
                  <c:x val="-1.8005829903978053E-2"/>
                  <c:y val="-4.7909325396825395E-2"/>
                </c:manualLayout>
              </c:layout>
              <c:showLegendKey val="0"/>
              <c:showVal val="1"/>
              <c:showCatName val="0"/>
              <c:showSerName val="0"/>
              <c:showPercent val="0"/>
              <c:showBubbleSize val="0"/>
            </c:dLbl>
            <c:dLbl>
              <c:idx val="7"/>
              <c:layout>
                <c:manualLayout>
                  <c:x val="-2.0519547325102881E-2"/>
                  <c:y val="-3.5300793650793562E-2"/>
                </c:manualLayout>
              </c:layout>
              <c:showLegendKey val="0"/>
              <c:showVal val="1"/>
              <c:showCatName val="0"/>
              <c:showSerName val="0"/>
              <c:showPercent val="0"/>
              <c:showBubbleSize val="0"/>
            </c:dLbl>
            <c:dLbl>
              <c:idx val="8"/>
              <c:layout>
                <c:manualLayout>
                  <c:x val="-2.0996799268404205E-2"/>
                  <c:y val="-3.2785714285714286E-2"/>
                </c:manualLayout>
              </c:layout>
              <c:showLegendKey val="0"/>
              <c:showVal val="1"/>
              <c:showCatName val="0"/>
              <c:showSerName val="0"/>
              <c:showPercent val="0"/>
              <c:showBubbleSize val="0"/>
            </c:dLbl>
            <c:dLbl>
              <c:idx val="9"/>
              <c:layout>
                <c:manualLayout>
                  <c:x val="-2.6326588934613628E-2"/>
                  <c:y val="-2.7752777777777779E-2"/>
                </c:manualLayout>
              </c:layout>
              <c:showLegendKey val="0"/>
              <c:showVal val="1"/>
              <c:showCatName val="0"/>
              <c:showSerName val="0"/>
              <c:showPercent val="0"/>
              <c:showBubbleSize val="0"/>
            </c:dLbl>
            <c:dLbl>
              <c:idx val="10"/>
              <c:layout>
                <c:manualLayout>
                  <c:x val="-1.7421124828532236E-2"/>
                  <c:y val="-3.2757936507936507E-2"/>
                </c:manualLayout>
              </c:layout>
              <c:showLegendKey val="0"/>
              <c:showVal val="1"/>
              <c:showCatName val="0"/>
              <c:showSerName val="0"/>
              <c:showPercent val="0"/>
              <c:showBubbleSize val="0"/>
            </c:dLbl>
            <c:dLbl>
              <c:idx val="11"/>
              <c:layout>
                <c:manualLayout>
                  <c:x val="-1.5969364426154549E-2"/>
                  <c:y val="-3.7797619047619142E-2"/>
                </c:manualLayout>
              </c:layout>
              <c:showLegendKey val="0"/>
              <c:showVal val="1"/>
              <c:showCatName val="0"/>
              <c:showSerName val="0"/>
              <c:showPercent val="0"/>
              <c:showBubbleSize val="0"/>
            </c:dLbl>
            <c:dLbl>
              <c:idx val="12"/>
              <c:layout>
                <c:manualLayout>
                  <c:x val="-1.7421124828532343E-2"/>
                  <c:y val="-4.0317460317460314E-2"/>
                </c:manualLayout>
              </c:layout>
              <c:showLegendKey val="0"/>
              <c:showVal val="1"/>
              <c:showCatName val="0"/>
              <c:showSerName val="0"/>
              <c:showPercent val="0"/>
              <c:showBubbleSize val="0"/>
            </c:dLbl>
            <c:txPr>
              <a:bodyPr/>
              <a:lstStyle/>
              <a:p>
                <a:pPr>
                  <a:defRPr sz="1200" b="1">
                    <a:solidFill>
                      <a:schemeClr val="bg2"/>
                    </a:solidFill>
                  </a:defRPr>
                </a:pPr>
                <a:endParaRPr lang="en-US"/>
              </a:p>
            </c:txPr>
            <c:showLegendKey val="0"/>
            <c:showVal val="1"/>
            <c:showCatName val="0"/>
            <c:showSerName val="0"/>
            <c:showPercent val="0"/>
            <c:showBubbleSize val="0"/>
            <c:showLeaderLines val="0"/>
          </c:dLbls>
          <c:cat>
            <c:numRef>
              <c:f>Feuil1!$A$2</c:f>
              <c:numCache>
                <c:formatCode>0</c:formatCode>
                <c:ptCount val="1"/>
                <c:pt idx="0">
                  <c:v>1991</c:v>
                </c:pt>
              </c:numCache>
            </c:numRef>
          </c:cat>
          <c:val>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val>
          <c:smooth val="1"/>
        </c:ser>
        <c:ser>
          <c:idx val="2"/>
          <c:order val="2"/>
          <c:tx>
            <c:strRef>
              <c:f>Feuil1!$C$1</c:f>
              <c:strCache>
                <c:ptCount val="1"/>
                <c:pt idx="0">
                  <c:v>Poids</c:v>
                </c:pt>
              </c:strCache>
            </c:strRef>
          </c:tx>
          <c:spPr>
            <a:ln>
              <a:solidFill>
                <a:schemeClr val="accent4"/>
              </a:solidFill>
            </a:ln>
          </c:spPr>
          <c:marker>
            <c:symbol val="circle"/>
            <c:size val="5"/>
            <c:spPr>
              <a:solidFill>
                <a:schemeClr val="accent4"/>
              </a:solidFill>
              <a:ln>
                <a:solidFill>
                  <a:schemeClr val="accent4"/>
                </a:solidFill>
              </a:ln>
            </c:spPr>
          </c:marker>
          <c:dLbls>
            <c:dLbl>
              <c:idx val="0"/>
              <c:layout>
                <c:manualLayout>
                  <c:x val="-0.11654751996712452"/>
                  <c:y val="-2.8902579365079364E-2"/>
                </c:manualLayout>
              </c:layout>
              <c:dLblPos val="r"/>
              <c:showLegendKey val="0"/>
              <c:showVal val="1"/>
              <c:showCatName val="0"/>
              <c:showSerName val="0"/>
              <c:showPercent val="0"/>
              <c:showBubbleSize val="0"/>
            </c:dLbl>
            <c:dLbl>
              <c:idx val="1"/>
              <c:layout>
                <c:manualLayout>
                  <c:x val="-0.10921748726478964"/>
                  <c:y val="3.4093452380952384E-2"/>
                </c:manualLayout>
              </c:layout>
              <c:dLblPos val="r"/>
              <c:showLegendKey val="0"/>
              <c:showVal val="1"/>
              <c:showCatName val="0"/>
              <c:showSerName val="0"/>
              <c:showPercent val="0"/>
              <c:showBubbleSize val="0"/>
            </c:dLbl>
            <c:dLbl>
              <c:idx val="2"/>
              <c:layout>
                <c:manualLayout>
                  <c:x val="-0.10921748726478964"/>
                  <c:y val="1.8974404761904762E-2"/>
                </c:manualLayout>
              </c:layout>
              <c:dLblPos val="r"/>
              <c:showLegendKey val="0"/>
              <c:showVal val="1"/>
              <c:showCatName val="0"/>
              <c:showSerName val="0"/>
              <c:showPercent val="0"/>
              <c:showBubbleSize val="0"/>
            </c:dLbl>
            <c:dLbl>
              <c:idx val="3"/>
              <c:layout>
                <c:manualLayout>
                  <c:x val="-0.11654751996712445"/>
                  <c:y val="3.1573611111111108E-2"/>
                </c:manualLayout>
              </c:layout>
              <c:dLblPos val="r"/>
              <c:showLegendKey val="0"/>
              <c:showVal val="1"/>
              <c:showCatName val="0"/>
              <c:showSerName val="0"/>
              <c:showPercent val="0"/>
              <c:showBubbleSize val="0"/>
            </c:dLbl>
            <c:dLbl>
              <c:idx val="4"/>
              <c:layout>
                <c:manualLayout>
                  <c:x val="-0.11654751996712452"/>
                  <c:y val="1.3934722222222222E-2"/>
                </c:manualLayout>
              </c:layout>
              <c:dLblPos val="r"/>
              <c:showLegendKey val="0"/>
              <c:showVal val="1"/>
              <c:showCatName val="0"/>
              <c:showSerName val="0"/>
              <c:showPercent val="0"/>
              <c:showBubbleSize val="0"/>
            </c:dLbl>
            <c:dLbl>
              <c:idx val="5"/>
              <c:layout>
                <c:manualLayout>
                  <c:x val="-0.12127914265167107"/>
                  <c:y val="2.6533928571428573E-2"/>
                </c:manualLayout>
              </c:layout>
              <c:dLblPos val="r"/>
              <c:showLegendKey val="0"/>
              <c:showVal val="1"/>
              <c:showCatName val="0"/>
              <c:showSerName val="0"/>
              <c:showPercent val="0"/>
              <c:showBubbleSize val="0"/>
            </c:dLbl>
            <c:dLbl>
              <c:idx val="6"/>
              <c:layout>
                <c:manualLayout>
                  <c:x val="-0.10921748726478964"/>
                  <c:y val="1.8974206349206303E-2"/>
                </c:manualLayout>
              </c:layout>
              <c:dLblPos val="r"/>
              <c:showLegendKey val="0"/>
              <c:showVal val="1"/>
              <c:showCatName val="0"/>
              <c:showSerName val="0"/>
              <c:showPercent val="0"/>
              <c:showBubbleSize val="0"/>
            </c:dLbl>
            <c:dLbl>
              <c:idx val="7"/>
              <c:layout>
                <c:manualLayout>
                  <c:x val="-0.12387755266945939"/>
                  <c:y val="1.6454563492063538E-2"/>
                </c:manualLayout>
              </c:layout>
              <c:dLblPos val="r"/>
              <c:showLegendKey val="0"/>
              <c:showVal val="1"/>
              <c:showCatName val="0"/>
              <c:showSerName val="0"/>
              <c:showPercent val="0"/>
              <c:showBubbleSize val="0"/>
            </c:dLbl>
            <c:dLbl>
              <c:idx val="8"/>
              <c:layout>
                <c:manualLayout>
                  <c:x val="-5.8157172061840082E-2"/>
                  <c:y val="2.6533928571428573E-2"/>
                </c:manualLayout>
              </c:layout>
              <c:dLblPos val="r"/>
              <c:showLegendKey val="0"/>
              <c:showVal val="1"/>
              <c:showCatName val="0"/>
              <c:showSerName val="0"/>
              <c:showPercent val="0"/>
              <c:showBubbleSize val="0"/>
            </c:dLbl>
            <c:dLbl>
              <c:idx val="9"/>
              <c:spPr/>
              <c:txPr>
                <a:bodyPr/>
                <a:lstStyle/>
                <a:p>
                  <a:pPr algn="ctr">
                    <a:defRPr lang="fr-FR" sz="10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dLbl>
            <c:txPr>
              <a:bodyPr/>
              <a:lstStyle/>
              <a:p>
                <a:pPr algn="ctr">
                  <a:defRPr lang="fr-FR" sz="9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dLbls>
          <c:cat>
            <c:numRef>
              <c:f>Feuil1!$A$2</c:f>
              <c:numCache>
                <c:formatCode>0</c:formatCode>
                <c:ptCount val="1"/>
                <c:pt idx="0">
                  <c:v>1991</c:v>
                </c:pt>
              </c:numCache>
            </c:numRef>
          </c:cat>
          <c:val>
            <c:numRef>
              <c:f>Feuil1!$C$2:$C$12</c:f>
              <c:numCache>
                <c:formatCode>0</c:formatCode>
                <c:ptCount val="11"/>
                <c:pt idx="0">
                  <c:v>13.7</c:v>
                </c:pt>
                <c:pt idx="1">
                  <c:v>13</c:v>
                </c:pt>
                <c:pt idx="2">
                  <c:v>12</c:v>
                </c:pt>
                <c:pt idx="3">
                  <c:v>13.9</c:v>
                </c:pt>
                <c:pt idx="4">
                  <c:v>16.100000000000001</c:v>
                </c:pt>
                <c:pt idx="5">
                  <c:v>16.399999999999999</c:v>
                </c:pt>
                <c:pt idx="6">
                  <c:v>16.3</c:v>
                </c:pt>
                <c:pt idx="7">
                  <c:v>16.100000000000001</c:v>
                </c:pt>
                <c:pt idx="8">
                  <c:v>16</c:v>
                </c:pt>
                <c:pt idx="9">
                  <c:v>16</c:v>
                </c:pt>
              </c:numCache>
            </c:numRef>
          </c:val>
          <c:smooth val="0"/>
        </c:ser>
        <c:dLbls>
          <c:showLegendKey val="0"/>
          <c:showVal val="0"/>
          <c:showCatName val="0"/>
          <c:showSerName val="0"/>
          <c:showPercent val="0"/>
          <c:showBubbleSize val="0"/>
        </c:dLbls>
        <c:marker val="1"/>
        <c:smooth val="0"/>
        <c:axId val="345571328"/>
        <c:axId val="345962752"/>
      </c:lineChart>
      <c:catAx>
        <c:axId val="345914368"/>
        <c:scaling>
          <c:orientation val="minMax"/>
        </c:scaling>
        <c:delete val="0"/>
        <c:axPos val="b"/>
        <c:numFmt formatCode="0" sourceLinked="1"/>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5961216"/>
        <c:crosses val="autoZero"/>
        <c:auto val="1"/>
        <c:lblAlgn val="ctr"/>
        <c:lblOffset val="100"/>
        <c:noMultiLvlLbl val="0"/>
      </c:catAx>
      <c:valAx>
        <c:axId val="345961216"/>
        <c:scaling>
          <c:orientation val="minMax"/>
          <c:max val="30"/>
          <c:min val="0"/>
        </c:scaling>
        <c:delete val="1"/>
        <c:axPos val="l"/>
        <c:numFmt formatCode="0" sourceLinked="1"/>
        <c:majorTickMark val="out"/>
        <c:minorTickMark val="none"/>
        <c:tickLblPos val="nextTo"/>
        <c:crossAx val="345914368"/>
        <c:crosses val="autoZero"/>
        <c:crossBetween val="between"/>
      </c:valAx>
      <c:valAx>
        <c:axId val="345962752"/>
        <c:scaling>
          <c:orientation val="minMax"/>
          <c:max val="25"/>
        </c:scaling>
        <c:delete val="1"/>
        <c:axPos val="r"/>
        <c:numFmt formatCode="0%" sourceLinked="0"/>
        <c:majorTickMark val="out"/>
        <c:minorTickMark val="none"/>
        <c:tickLblPos val="nextTo"/>
        <c:crossAx val="345571328"/>
        <c:crosses val="max"/>
        <c:crossBetween val="between"/>
      </c:valAx>
      <c:catAx>
        <c:axId val="345571328"/>
        <c:scaling>
          <c:orientation val="minMax"/>
        </c:scaling>
        <c:delete val="1"/>
        <c:axPos val="b"/>
        <c:numFmt formatCode="0" sourceLinked="1"/>
        <c:majorTickMark val="out"/>
        <c:minorTickMark val="none"/>
        <c:tickLblPos val="nextTo"/>
        <c:crossAx val="345962752"/>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68461328515239E-2"/>
          <c:y val="2.8702046911957168E-2"/>
          <c:w val="0.87243035580112793"/>
          <c:h val="0.78977100085594154"/>
        </c:manualLayout>
      </c:layout>
      <c:barChart>
        <c:barDir val="col"/>
        <c:grouping val="clustered"/>
        <c:varyColors val="0"/>
        <c:ser>
          <c:idx val="1"/>
          <c:order val="1"/>
          <c:tx>
            <c:strRef>
              <c:f>Feuil1!$B$1</c:f>
              <c:strCache>
                <c:ptCount val="1"/>
                <c:pt idx="0">
                  <c:v>45-54 ans</c:v>
                </c:pt>
              </c:strCache>
            </c:strRef>
          </c:tx>
          <c:spPr>
            <a:solidFill>
              <a:schemeClr val="tx1">
                <a:lumMod val="40000"/>
                <a:lumOff val="60000"/>
              </a:schemeClr>
            </a:solidFill>
          </c:spPr>
          <c:invertIfNegative val="0"/>
          <c:dPt>
            <c:idx val="5"/>
            <c:invertIfNegative val="0"/>
            <c:bubble3D val="0"/>
            <c:spPr>
              <a:solidFill>
                <a:schemeClr val="tx1">
                  <a:lumMod val="40000"/>
                  <a:lumOff val="60000"/>
                </a:schemeClr>
              </a:solidFill>
            </c:spPr>
          </c:dPt>
          <c:dPt>
            <c:idx val="6"/>
            <c:invertIfNegative val="0"/>
            <c:bubble3D val="0"/>
            <c:spPr>
              <a:solidFill>
                <a:schemeClr val="tx1">
                  <a:lumMod val="40000"/>
                  <a:lumOff val="60000"/>
                </a:schemeClr>
              </a:solidFill>
            </c:spPr>
          </c:dPt>
          <c:dPt>
            <c:idx val="7"/>
            <c:invertIfNegative val="0"/>
            <c:bubble3D val="0"/>
            <c:spPr>
              <a:solidFill>
                <a:schemeClr val="tx1">
                  <a:lumMod val="40000"/>
                  <a:lumOff val="60000"/>
                </a:schemeClr>
              </a:solidFill>
            </c:spPr>
          </c:dPt>
          <c:dPt>
            <c:idx val="8"/>
            <c:invertIfNegative val="0"/>
            <c:bubble3D val="0"/>
            <c:spPr>
              <a:solidFill>
                <a:schemeClr val="tx1">
                  <a:lumMod val="40000"/>
                  <a:lumOff val="60000"/>
                </a:schemeClr>
              </a:solidFill>
            </c:spPr>
          </c:dPt>
          <c:dPt>
            <c:idx val="9"/>
            <c:invertIfNegative val="0"/>
            <c:bubble3D val="0"/>
            <c:spPr>
              <a:solidFill>
                <a:schemeClr val="bg1">
                  <a:lumMod val="75000"/>
                </a:schemeClr>
              </a:solidFill>
            </c:spPr>
          </c:dPt>
          <c:dPt>
            <c:idx val="10"/>
            <c:invertIfNegative val="0"/>
            <c:bubble3D val="0"/>
            <c:spPr>
              <a:solidFill>
                <a:schemeClr val="accent6"/>
              </a:solidFill>
            </c:spPr>
          </c:dPt>
          <c:dLbls>
            <c:dLbl>
              <c:idx val="8"/>
              <c:spPr/>
              <c:txPr>
                <a:bodyPr/>
                <a:lstStyle/>
                <a:p>
                  <a:pPr algn="ctr">
                    <a:defRPr lang="fr-FR" sz="9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dLbl>
              <c:idx val="9"/>
              <c:spPr/>
              <c:txPr>
                <a:bodyPr/>
                <a:lstStyle/>
                <a:p>
                  <a:pPr algn="ctr">
                    <a:defRPr lang="fr-FR" sz="10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dLbl>
              <c:idx val="10"/>
              <c:spPr/>
              <c:txPr>
                <a:bodyPr/>
                <a:lstStyle/>
                <a:p>
                  <a:pPr algn="ctr">
                    <a:defRPr lang="fr-FR" sz="9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txPr>
              <a:bodyPr/>
              <a:lstStyle/>
              <a:p>
                <a:pPr algn="ctr">
                  <a:defRPr lang="fr-FR" sz="900" b="1" i="0" u="none" strike="noStrike" kern="1200" baseline="0">
                    <a:solidFill>
                      <a:schemeClr val="tx1">
                        <a:lumMod val="60000"/>
                        <a:lumOff val="4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dLbls>
          <c:cat>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cat>
          <c:val>
            <c:numRef>
              <c:f>Feuil1!$B$2:$B$12</c:f>
              <c:numCache>
                <c:formatCode>0</c:formatCode>
                <c:ptCount val="11"/>
                <c:pt idx="0">
                  <c:v>17.8</c:v>
                </c:pt>
                <c:pt idx="1">
                  <c:v>17.399999999999999</c:v>
                </c:pt>
                <c:pt idx="2">
                  <c:v>20.100000000000001</c:v>
                </c:pt>
                <c:pt idx="3">
                  <c:v>19.600000000000001</c:v>
                </c:pt>
                <c:pt idx="4">
                  <c:v>19.600000000000001</c:v>
                </c:pt>
                <c:pt idx="5">
                  <c:v>19.399999999999999</c:v>
                </c:pt>
                <c:pt idx="6">
                  <c:v>19.100000000000001</c:v>
                </c:pt>
                <c:pt idx="7">
                  <c:v>19.2</c:v>
                </c:pt>
                <c:pt idx="8" formatCode="General">
                  <c:v>19</c:v>
                </c:pt>
                <c:pt idx="9" formatCode="General">
                  <c:v>19</c:v>
                </c:pt>
                <c:pt idx="10" formatCode="General">
                  <c:v>20</c:v>
                </c:pt>
              </c:numCache>
            </c:numRef>
          </c:val>
        </c:ser>
        <c:dLbls>
          <c:showLegendKey val="0"/>
          <c:showVal val="0"/>
          <c:showCatName val="0"/>
          <c:showSerName val="0"/>
          <c:showPercent val="0"/>
          <c:showBubbleSize val="0"/>
        </c:dLbls>
        <c:gapWidth val="39"/>
        <c:axId val="345635840"/>
        <c:axId val="345670400"/>
      </c:barChart>
      <c:lineChart>
        <c:grouping val="standard"/>
        <c:varyColors val="0"/>
        <c:ser>
          <c:idx val="0"/>
          <c:order val="0"/>
          <c:tx>
            <c:strRef>
              <c:f>Feuil1!$A$1</c:f>
              <c:strCache>
                <c:ptCount val="1"/>
                <c:pt idx="0">
                  <c:v> </c:v>
                </c:pt>
              </c:strCache>
            </c:strRef>
          </c:tx>
          <c:spPr>
            <a:ln w="38100">
              <a:solidFill>
                <a:schemeClr val="bg2"/>
              </a:solidFill>
            </a:ln>
          </c:spPr>
          <c:marker>
            <c:symbol val="none"/>
          </c:marker>
          <c:dLbls>
            <c:dLbl>
              <c:idx val="0"/>
              <c:layout>
                <c:manualLayout>
                  <c:x val="-5.1046372848567827E-2"/>
                  <c:y val="-4.426111979409738E-2"/>
                </c:manualLayout>
              </c:layout>
              <c:showLegendKey val="0"/>
              <c:showVal val="1"/>
              <c:showCatName val="0"/>
              <c:showSerName val="0"/>
              <c:showPercent val="0"/>
              <c:showBubbleSize val="0"/>
            </c:dLbl>
            <c:dLbl>
              <c:idx val="1"/>
              <c:layout>
                <c:manualLayout>
                  <c:x val="-4.281308690525041E-2"/>
                  <c:y val="-2.8831558276586896E-2"/>
                </c:manualLayout>
              </c:layout>
              <c:showLegendKey val="0"/>
              <c:showVal val="1"/>
              <c:showCatName val="0"/>
              <c:showSerName val="0"/>
              <c:showPercent val="0"/>
              <c:showBubbleSize val="0"/>
            </c:dLbl>
            <c:dLbl>
              <c:idx val="2"/>
              <c:layout>
                <c:manualLayout>
                  <c:x val="-3.9344764517603999E-2"/>
                  <c:y val="-3.5888492063492067E-2"/>
                </c:manualLayout>
              </c:layout>
              <c:showLegendKey val="0"/>
              <c:showVal val="1"/>
              <c:showCatName val="0"/>
              <c:showSerName val="0"/>
              <c:showPercent val="0"/>
              <c:showBubbleSize val="0"/>
            </c:dLbl>
            <c:dLbl>
              <c:idx val="3"/>
              <c:layout>
                <c:manualLayout>
                  <c:x val="-2.942501143118427E-2"/>
                  <c:y val="-4.1127182539682491E-2"/>
                </c:manualLayout>
              </c:layout>
              <c:showLegendKey val="0"/>
              <c:showVal val="1"/>
              <c:showCatName val="0"/>
              <c:showSerName val="0"/>
              <c:showPercent val="0"/>
              <c:showBubbleSize val="0"/>
            </c:dLbl>
            <c:dLbl>
              <c:idx val="4"/>
              <c:layout>
                <c:manualLayout>
                  <c:x val="-1.6076817558299039E-2"/>
                  <c:y val="-4.8280753968253966E-2"/>
                </c:manualLayout>
              </c:layout>
              <c:showLegendKey val="0"/>
              <c:showVal val="1"/>
              <c:showCatName val="0"/>
              <c:showSerName val="0"/>
              <c:showPercent val="0"/>
              <c:showBubbleSize val="0"/>
            </c:dLbl>
            <c:dLbl>
              <c:idx val="5"/>
              <c:layout>
                <c:manualLayout>
                  <c:x val="-3.5057041609510689E-2"/>
                  <c:y val="-4.6448611111111114E-2"/>
                </c:manualLayout>
              </c:layout>
              <c:showLegendKey val="0"/>
              <c:showVal val="1"/>
              <c:showCatName val="0"/>
              <c:showSerName val="0"/>
              <c:showPercent val="0"/>
              <c:showBubbleSize val="0"/>
            </c:dLbl>
            <c:dLbl>
              <c:idx val="6"/>
              <c:layout>
                <c:manualLayout>
                  <c:x val="-1.8005829903978053E-2"/>
                  <c:y val="-4.7909325396825395E-2"/>
                </c:manualLayout>
              </c:layout>
              <c:showLegendKey val="0"/>
              <c:showVal val="1"/>
              <c:showCatName val="0"/>
              <c:showSerName val="0"/>
              <c:showPercent val="0"/>
              <c:showBubbleSize val="0"/>
            </c:dLbl>
            <c:dLbl>
              <c:idx val="7"/>
              <c:layout>
                <c:manualLayout>
                  <c:x val="-2.0519547325102881E-2"/>
                  <c:y val="-3.5300793650793562E-2"/>
                </c:manualLayout>
              </c:layout>
              <c:showLegendKey val="0"/>
              <c:showVal val="1"/>
              <c:showCatName val="0"/>
              <c:showSerName val="0"/>
              <c:showPercent val="0"/>
              <c:showBubbleSize val="0"/>
            </c:dLbl>
            <c:dLbl>
              <c:idx val="8"/>
              <c:layout>
                <c:manualLayout>
                  <c:x val="-2.0996799268404205E-2"/>
                  <c:y val="-3.2785714285714286E-2"/>
                </c:manualLayout>
              </c:layout>
              <c:showLegendKey val="0"/>
              <c:showVal val="1"/>
              <c:showCatName val="0"/>
              <c:showSerName val="0"/>
              <c:showPercent val="0"/>
              <c:showBubbleSize val="0"/>
            </c:dLbl>
            <c:dLbl>
              <c:idx val="9"/>
              <c:layout>
                <c:manualLayout>
                  <c:x val="-2.6326588934613628E-2"/>
                  <c:y val="-2.7752777777777779E-2"/>
                </c:manualLayout>
              </c:layout>
              <c:showLegendKey val="0"/>
              <c:showVal val="1"/>
              <c:showCatName val="0"/>
              <c:showSerName val="0"/>
              <c:showPercent val="0"/>
              <c:showBubbleSize val="0"/>
            </c:dLbl>
            <c:dLbl>
              <c:idx val="10"/>
              <c:layout>
                <c:manualLayout>
                  <c:x val="-1.7421124828532236E-2"/>
                  <c:y val="-3.2757936507936507E-2"/>
                </c:manualLayout>
              </c:layout>
              <c:showLegendKey val="0"/>
              <c:showVal val="1"/>
              <c:showCatName val="0"/>
              <c:showSerName val="0"/>
              <c:showPercent val="0"/>
              <c:showBubbleSize val="0"/>
            </c:dLbl>
            <c:dLbl>
              <c:idx val="11"/>
              <c:layout>
                <c:manualLayout>
                  <c:x val="-1.5969364426154549E-2"/>
                  <c:y val="-3.7797619047619142E-2"/>
                </c:manualLayout>
              </c:layout>
              <c:showLegendKey val="0"/>
              <c:showVal val="1"/>
              <c:showCatName val="0"/>
              <c:showSerName val="0"/>
              <c:showPercent val="0"/>
              <c:showBubbleSize val="0"/>
            </c:dLbl>
            <c:dLbl>
              <c:idx val="12"/>
              <c:layout>
                <c:manualLayout>
                  <c:x val="-1.7421124828532343E-2"/>
                  <c:y val="-4.0317460317460314E-2"/>
                </c:manualLayout>
              </c:layout>
              <c:showLegendKey val="0"/>
              <c:showVal val="1"/>
              <c:showCatName val="0"/>
              <c:showSerName val="0"/>
              <c:showPercent val="0"/>
              <c:showBubbleSize val="0"/>
            </c:dLbl>
            <c:txPr>
              <a:bodyPr/>
              <a:lstStyle/>
              <a:p>
                <a:pPr>
                  <a:defRPr sz="1200" b="1">
                    <a:solidFill>
                      <a:schemeClr val="bg2"/>
                    </a:solidFill>
                  </a:defRPr>
                </a:pPr>
                <a:endParaRPr lang="en-US"/>
              </a:p>
            </c:txPr>
            <c:showLegendKey val="0"/>
            <c:showVal val="1"/>
            <c:showCatName val="0"/>
            <c:showSerName val="0"/>
            <c:showPercent val="0"/>
            <c:showBubbleSize val="0"/>
            <c:showLeaderLines val="0"/>
          </c:dLbls>
          <c:cat>
            <c:numRef>
              <c:f>Feuil1!$A$2</c:f>
              <c:numCache>
                <c:formatCode>0</c:formatCode>
                <c:ptCount val="1"/>
                <c:pt idx="0">
                  <c:v>1991</c:v>
                </c:pt>
              </c:numCache>
            </c:numRef>
          </c:cat>
          <c:val>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val>
          <c:smooth val="1"/>
        </c:ser>
        <c:ser>
          <c:idx val="2"/>
          <c:order val="2"/>
          <c:tx>
            <c:strRef>
              <c:f>Feuil1!$C$1</c:f>
              <c:strCache>
                <c:ptCount val="1"/>
                <c:pt idx="0">
                  <c:v>Poids</c:v>
                </c:pt>
              </c:strCache>
            </c:strRef>
          </c:tx>
          <c:spPr>
            <a:ln>
              <a:solidFill>
                <a:schemeClr val="accent4"/>
              </a:solidFill>
            </a:ln>
          </c:spPr>
          <c:marker>
            <c:symbol val="circle"/>
            <c:size val="5"/>
            <c:spPr>
              <a:solidFill>
                <a:schemeClr val="accent4"/>
              </a:solidFill>
              <a:ln>
                <a:solidFill>
                  <a:schemeClr val="accent4"/>
                </a:solidFill>
              </a:ln>
            </c:spPr>
          </c:marker>
          <c:dLbls>
            <c:dLbl>
              <c:idx val="9"/>
              <c:spPr/>
              <c:txPr>
                <a:bodyPr/>
                <a:lstStyle/>
                <a:p>
                  <a:pPr algn="ctr">
                    <a:defRPr lang="fr-FR" sz="10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dLbl>
            <c:txPr>
              <a:bodyPr/>
              <a:lstStyle/>
              <a:p>
                <a:pPr algn="ctr">
                  <a:defRPr lang="fr-FR" sz="900" b="1"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dLbls>
          <c:cat>
            <c:numRef>
              <c:f>Feuil1!$A$2</c:f>
              <c:numCache>
                <c:formatCode>0</c:formatCode>
                <c:ptCount val="1"/>
                <c:pt idx="0">
                  <c:v>1991</c:v>
                </c:pt>
              </c:numCache>
            </c:numRef>
          </c:cat>
          <c:val>
            <c:numRef>
              <c:f>Feuil1!$C$2:$C$12</c:f>
              <c:numCache>
                <c:formatCode>0</c:formatCode>
                <c:ptCount val="11"/>
                <c:pt idx="0">
                  <c:v>13.5</c:v>
                </c:pt>
                <c:pt idx="1">
                  <c:v>15.5</c:v>
                </c:pt>
                <c:pt idx="2">
                  <c:v>18</c:v>
                </c:pt>
                <c:pt idx="3">
                  <c:v>17.8</c:v>
                </c:pt>
                <c:pt idx="4">
                  <c:v>17.5</c:v>
                </c:pt>
                <c:pt idx="5">
                  <c:v>17.399999999999999</c:v>
                </c:pt>
                <c:pt idx="6">
                  <c:v>17.399999999999999</c:v>
                </c:pt>
                <c:pt idx="7">
                  <c:v>17.309999999999999</c:v>
                </c:pt>
                <c:pt idx="8">
                  <c:v>17</c:v>
                </c:pt>
                <c:pt idx="9">
                  <c:v>17.3</c:v>
                </c:pt>
              </c:numCache>
            </c:numRef>
          </c:val>
          <c:smooth val="0"/>
        </c:ser>
        <c:dLbls>
          <c:showLegendKey val="0"/>
          <c:showVal val="0"/>
          <c:showCatName val="0"/>
          <c:showSerName val="0"/>
          <c:showPercent val="0"/>
          <c:showBubbleSize val="0"/>
        </c:dLbls>
        <c:marker val="1"/>
        <c:smooth val="0"/>
        <c:axId val="345681920"/>
        <c:axId val="345671936"/>
      </c:lineChart>
      <c:catAx>
        <c:axId val="345635840"/>
        <c:scaling>
          <c:orientation val="minMax"/>
        </c:scaling>
        <c:delete val="0"/>
        <c:axPos val="b"/>
        <c:numFmt formatCode="0" sourceLinked="1"/>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5670400"/>
        <c:crosses val="autoZero"/>
        <c:auto val="1"/>
        <c:lblAlgn val="ctr"/>
        <c:lblOffset val="100"/>
        <c:noMultiLvlLbl val="0"/>
      </c:catAx>
      <c:valAx>
        <c:axId val="345670400"/>
        <c:scaling>
          <c:orientation val="minMax"/>
          <c:max val="30"/>
          <c:min val="0"/>
        </c:scaling>
        <c:delete val="1"/>
        <c:axPos val="l"/>
        <c:numFmt formatCode="0" sourceLinked="1"/>
        <c:majorTickMark val="out"/>
        <c:minorTickMark val="none"/>
        <c:tickLblPos val="nextTo"/>
        <c:crossAx val="345635840"/>
        <c:crosses val="autoZero"/>
        <c:crossBetween val="between"/>
      </c:valAx>
      <c:valAx>
        <c:axId val="345671936"/>
        <c:scaling>
          <c:orientation val="minMax"/>
          <c:max val="25"/>
        </c:scaling>
        <c:delete val="1"/>
        <c:axPos val="r"/>
        <c:numFmt formatCode="0%" sourceLinked="0"/>
        <c:majorTickMark val="out"/>
        <c:minorTickMark val="none"/>
        <c:tickLblPos val="nextTo"/>
        <c:crossAx val="345681920"/>
        <c:crosses val="max"/>
        <c:crossBetween val="between"/>
      </c:valAx>
      <c:catAx>
        <c:axId val="345681920"/>
        <c:scaling>
          <c:orientation val="minMax"/>
        </c:scaling>
        <c:delete val="1"/>
        <c:axPos val="b"/>
        <c:numFmt formatCode="0" sourceLinked="1"/>
        <c:majorTickMark val="out"/>
        <c:minorTickMark val="none"/>
        <c:tickLblPos val="nextTo"/>
        <c:crossAx val="345671936"/>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68461328515239E-2"/>
          <c:y val="2.8702046911957168E-2"/>
          <c:w val="0.87243035580112793"/>
          <c:h val="0.78977100085594154"/>
        </c:manualLayout>
      </c:layout>
      <c:barChart>
        <c:barDir val="col"/>
        <c:grouping val="clustered"/>
        <c:varyColors val="0"/>
        <c:ser>
          <c:idx val="1"/>
          <c:order val="1"/>
          <c:tx>
            <c:strRef>
              <c:f>Feuil1!$B$1</c:f>
              <c:strCache>
                <c:ptCount val="1"/>
                <c:pt idx="0">
                  <c:v>65 et plus</c:v>
                </c:pt>
              </c:strCache>
            </c:strRef>
          </c:tx>
          <c:spPr>
            <a:solidFill>
              <a:schemeClr val="tx1">
                <a:lumMod val="40000"/>
                <a:lumOff val="60000"/>
              </a:schemeClr>
            </a:solidFill>
          </c:spPr>
          <c:invertIfNegative val="0"/>
          <c:dPt>
            <c:idx val="5"/>
            <c:invertIfNegative val="0"/>
            <c:bubble3D val="0"/>
            <c:spPr>
              <a:solidFill>
                <a:schemeClr val="tx1">
                  <a:lumMod val="40000"/>
                  <a:lumOff val="60000"/>
                </a:schemeClr>
              </a:solidFill>
            </c:spPr>
          </c:dPt>
          <c:dPt>
            <c:idx val="6"/>
            <c:invertIfNegative val="0"/>
            <c:bubble3D val="0"/>
            <c:spPr>
              <a:solidFill>
                <a:schemeClr val="tx1">
                  <a:lumMod val="40000"/>
                  <a:lumOff val="60000"/>
                </a:schemeClr>
              </a:solidFill>
            </c:spPr>
          </c:dPt>
          <c:dPt>
            <c:idx val="7"/>
            <c:invertIfNegative val="0"/>
            <c:bubble3D val="0"/>
            <c:spPr>
              <a:solidFill>
                <a:schemeClr val="tx1">
                  <a:lumMod val="40000"/>
                  <a:lumOff val="60000"/>
                </a:schemeClr>
              </a:solidFill>
            </c:spPr>
          </c:dPt>
          <c:dPt>
            <c:idx val="8"/>
            <c:invertIfNegative val="0"/>
            <c:bubble3D val="0"/>
            <c:spPr>
              <a:solidFill>
                <a:schemeClr val="tx1">
                  <a:lumMod val="40000"/>
                  <a:lumOff val="60000"/>
                </a:schemeClr>
              </a:solidFill>
            </c:spPr>
          </c:dPt>
          <c:dPt>
            <c:idx val="9"/>
            <c:invertIfNegative val="0"/>
            <c:bubble3D val="0"/>
            <c:spPr>
              <a:solidFill>
                <a:schemeClr val="bg1">
                  <a:lumMod val="75000"/>
                </a:schemeClr>
              </a:solidFill>
            </c:spPr>
          </c:dPt>
          <c:dPt>
            <c:idx val="10"/>
            <c:invertIfNegative val="0"/>
            <c:bubble3D val="0"/>
            <c:spPr>
              <a:solidFill>
                <a:schemeClr val="accent6"/>
              </a:solidFill>
            </c:spPr>
          </c:dPt>
          <c:dLbls>
            <c:dLbl>
              <c:idx val="1"/>
              <c:layout>
                <c:manualLayout>
                  <c:x val="7.3300327023348754E-3"/>
                  <c:y val="1.0079365079365079E-2"/>
                </c:manualLayout>
              </c:layout>
              <c:showLegendKey val="0"/>
              <c:showVal val="1"/>
              <c:showCatName val="0"/>
              <c:showSerName val="0"/>
              <c:showPercent val="0"/>
              <c:showBubbleSize val="0"/>
            </c:dLbl>
            <c:dLbl>
              <c:idx val="5"/>
              <c:layout>
                <c:manualLayout>
                  <c:x val="7.3300327023348754E-3"/>
                  <c:y val="7.5595238095238094E-3"/>
                </c:manualLayout>
              </c:layout>
              <c:showLegendKey val="0"/>
              <c:showVal val="1"/>
              <c:showCatName val="0"/>
              <c:showSerName val="0"/>
              <c:showPercent val="0"/>
              <c:showBubbleSize val="0"/>
            </c:dLbl>
            <c:dLbl>
              <c:idx val="6"/>
              <c:layout>
                <c:manualLayout>
                  <c:x val="7.5689802250724055E-3"/>
                  <c:y val="1.0079365079365079E-2"/>
                </c:manualLayout>
              </c:layout>
              <c:showLegendKey val="0"/>
              <c:showVal val="1"/>
              <c:showCatName val="0"/>
              <c:showSerName val="0"/>
              <c:showPercent val="0"/>
              <c:showBubbleSize val="0"/>
            </c:dLbl>
            <c:dLbl>
              <c:idx val="7"/>
              <c:layout>
                <c:manualLayout>
                  <c:x val="0"/>
                  <c:y val="1.7638888888888888E-2"/>
                </c:manualLayout>
              </c:layout>
              <c:showLegendKey val="0"/>
              <c:showVal val="1"/>
              <c:showCatName val="0"/>
              <c:showSerName val="0"/>
              <c:showPercent val="0"/>
              <c:showBubbleSize val="0"/>
            </c:dLbl>
            <c:dLbl>
              <c:idx val="8"/>
              <c:layout>
                <c:manualLayout>
                  <c:x val="1.4660065404669751E-2"/>
                  <c:y val="1.5119047619047619E-2"/>
                </c:manualLayout>
              </c:layout>
              <c:showLegendKey val="0"/>
              <c:showVal val="1"/>
              <c:showCatName val="0"/>
              <c:showSerName val="0"/>
              <c:showPercent val="0"/>
              <c:showBubbleSize val="0"/>
            </c:dLbl>
            <c:dLbl>
              <c:idx val="9"/>
              <c:spPr/>
              <c:txPr>
                <a:bodyPr/>
                <a:lstStyle/>
                <a:p>
                  <a:pPr algn="ctr">
                    <a:defRPr lang="fr-FR" sz="1000" b="1" i="0" u="none" strike="noStrike" kern="1200" baseline="0">
                      <a:solidFill>
                        <a:schemeClr val="bg1">
                          <a:lumMod val="6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dLbl>
              <c:idx val="10"/>
              <c:spPr/>
              <c:txPr>
                <a:bodyPr/>
                <a:lstStyle/>
                <a:p>
                  <a:pPr algn="ctr">
                    <a:defRPr lang="fr-FR" sz="9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txPr>
              <a:bodyPr/>
              <a:lstStyle/>
              <a:p>
                <a:pPr algn="ctr">
                  <a:defRPr lang="fr-FR" sz="900" b="1" i="0" u="none" strike="noStrike" kern="1200" baseline="0">
                    <a:solidFill>
                      <a:schemeClr val="tx1">
                        <a:lumMod val="60000"/>
                        <a:lumOff val="4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dLbls>
          <c:cat>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cat>
          <c:val>
            <c:numRef>
              <c:f>Feuil1!$B$2:$B$12</c:f>
              <c:numCache>
                <c:formatCode>0</c:formatCode>
                <c:ptCount val="11"/>
                <c:pt idx="0">
                  <c:v>12.9</c:v>
                </c:pt>
                <c:pt idx="1">
                  <c:v>16.100000000000001</c:v>
                </c:pt>
                <c:pt idx="2">
                  <c:v>18</c:v>
                </c:pt>
                <c:pt idx="3">
                  <c:v>17.600000000000001</c:v>
                </c:pt>
                <c:pt idx="4">
                  <c:v>19.399999999999999</c:v>
                </c:pt>
                <c:pt idx="5">
                  <c:v>21.4</c:v>
                </c:pt>
                <c:pt idx="6">
                  <c:v>22.5</c:v>
                </c:pt>
                <c:pt idx="7">
                  <c:v>23</c:v>
                </c:pt>
                <c:pt idx="8" formatCode="General">
                  <c:v>23</c:v>
                </c:pt>
                <c:pt idx="9" formatCode="General">
                  <c:v>24</c:v>
                </c:pt>
                <c:pt idx="10" formatCode="General">
                  <c:v>24</c:v>
                </c:pt>
              </c:numCache>
            </c:numRef>
          </c:val>
        </c:ser>
        <c:dLbls>
          <c:showLegendKey val="0"/>
          <c:showVal val="0"/>
          <c:showCatName val="0"/>
          <c:showSerName val="0"/>
          <c:showPercent val="0"/>
          <c:showBubbleSize val="0"/>
        </c:dLbls>
        <c:gapWidth val="39"/>
        <c:axId val="345820160"/>
        <c:axId val="345719552"/>
      </c:barChart>
      <c:lineChart>
        <c:grouping val="standard"/>
        <c:varyColors val="0"/>
        <c:ser>
          <c:idx val="0"/>
          <c:order val="0"/>
          <c:tx>
            <c:strRef>
              <c:f>Feuil1!$A$1</c:f>
              <c:strCache>
                <c:ptCount val="1"/>
                <c:pt idx="0">
                  <c:v> </c:v>
                </c:pt>
              </c:strCache>
            </c:strRef>
          </c:tx>
          <c:spPr>
            <a:ln w="38100">
              <a:solidFill>
                <a:schemeClr val="bg2"/>
              </a:solidFill>
            </a:ln>
          </c:spPr>
          <c:marker>
            <c:symbol val="none"/>
          </c:marker>
          <c:dLbls>
            <c:dLbl>
              <c:idx val="0"/>
              <c:layout>
                <c:manualLayout>
                  <c:x val="-5.1046372848567827E-2"/>
                  <c:y val="-4.426111979409738E-2"/>
                </c:manualLayout>
              </c:layout>
              <c:showLegendKey val="0"/>
              <c:showVal val="1"/>
              <c:showCatName val="0"/>
              <c:showSerName val="0"/>
              <c:showPercent val="0"/>
              <c:showBubbleSize val="0"/>
            </c:dLbl>
            <c:dLbl>
              <c:idx val="1"/>
              <c:layout>
                <c:manualLayout>
                  <c:x val="-4.281308690525041E-2"/>
                  <c:y val="-2.8831558276586896E-2"/>
                </c:manualLayout>
              </c:layout>
              <c:showLegendKey val="0"/>
              <c:showVal val="1"/>
              <c:showCatName val="0"/>
              <c:showSerName val="0"/>
              <c:showPercent val="0"/>
              <c:showBubbleSize val="0"/>
            </c:dLbl>
            <c:dLbl>
              <c:idx val="2"/>
              <c:layout>
                <c:manualLayout>
                  <c:x val="-3.9344764517603999E-2"/>
                  <c:y val="-3.5888492063492067E-2"/>
                </c:manualLayout>
              </c:layout>
              <c:showLegendKey val="0"/>
              <c:showVal val="1"/>
              <c:showCatName val="0"/>
              <c:showSerName val="0"/>
              <c:showPercent val="0"/>
              <c:showBubbleSize val="0"/>
            </c:dLbl>
            <c:dLbl>
              <c:idx val="3"/>
              <c:layout>
                <c:manualLayout>
                  <c:x val="-2.942501143118427E-2"/>
                  <c:y val="-4.1127182539682491E-2"/>
                </c:manualLayout>
              </c:layout>
              <c:showLegendKey val="0"/>
              <c:showVal val="1"/>
              <c:showCatName val="0"/>
              <c:showSerName val="0"/>
              <c:showPercent val="0"/>
              <c:showBubbleSize val="0"/>
            </c:dLbl>
            <c:dLbl>
              <c:idx val="4"/>
              <c:layout>
                <c:manualLayout>
                  <c:x val="-1.6076817558299039E-2"/>
                  <c:y val="-4.8280753968253966E-2"/>
                </c:manualLayout>
              </c:layout>
              <c:showLegendKey val="0"/>
              <c:showVal val="1"/>
              <c:showCatName val="0"/>
              <c:showSerName val="0"/>
              <c:showPercent val="0"/>
              <c:showBubbleSize val="0"/>
            </c:dLbl>
            <c:dLbl>
              <c:idx val="5"/>
              <c:layout>
                <c:manualLayout>
                  <c:x val="-3.5057041609510689E-2"/>
                  <c:y val="-4.6448611111111114E-2"/>
                </c:manualLayout>
              </c:layout>
              <c:showLegendKey val="0"/>
              <c:showVal val="1"/>
              <c:showCatName val="0"/>
              <c:showSerName val="0"/>
              <c:showPercent val="0"/>
              <c:showBubbleSize val="0"/>
            </c:dLbl>
            <c:dLbl>
              <c:idx val="6"/>
              <c:layout>
                <c:manualLayout>
                  <c:x val="-1.8005829903978053E-2"/>
                  <c:y val="-4.7909325396825395E-2"/>
                </c:manualLayout>
              </c:layout>
              <c:showLegendKey val="0"/>
              <c:showVal val="1"/>
              <c:showCatName val="0"/>
              <c:showSerName val="0"/>
              <c:showPercent val="0"/>
              <c:showBubbleSize val="0"/>
            </c:dLbl>
            <c:dLbl>
              <c:idx val="7"/>
              <c:layout>
                <c:manualLayout>
                  <c:x val="-2.0519547325102881E-2"/>
                  <c:y val="-3.5300793650793562E-2"/>
                </c:manualLayout>
              </c:layout>
              <c:showLegendKey val="0"/>
              <c:showVal val="1"/>
              <c:showCatName val="0"/>
              <c:showSerName val="0"/>
              <c:showPercent val="0"/>
              <c:showBubbleSize val="0"/>
            </c:dLbl>
            <c:dLbl>
              <c:idx val="8"/>
              <c:layout>
                <c:manualLayout>
                  <c:x val="-2.0996799268404205E-2"/>
                  <c:y val="-3.2785714285714286E-2"/>
                </c:manualLayout>
              </c:layout>
              <c:showLegendKey val="0"/>
              <c:showVal val="1"/>
              <c:showCatName val="0"/>
              <c:showSerName val="0"/>
              <c:showPercent val="0"/>
              <c:showBubbleSize val="0"/>
            </c:dLbl>
            <c:dLbl>
              <c:idx val="9"/>
              <c:layout>
                <c:manualLayout>
                  <c:x val="-2.6326588934613628E-2"/>
                  <c:y val="-2.7752777777777779E-2"/>
                </c:manualLayout>
              </c:layout>
              <c:showLegendKey val="0"/>
              <c:showVal val="1"/>
              <c:showCatName val="0"/>
              <c:showSerName val="0"/>
              <c:showPercent val="0"/>
              <c:showBubbleSize val="0"/>
            </c:dLbl>
            <c:dLbl>
              <c:idx val="10"/>
              <c:layout>
                <c:manualLayout>
                  <c:x val="-1.7421124828532236E-2"/>
                  <c:y val="-3.2757936507936507E-2"/>
                </c:manualLayout>
              </c:layout>
              <c:showLegendKey val="0"/>
              <c:showVal val="1"/>
              <c:showCatName val="0"/>
              <c:showSerName val="0"/>
              <c:showPercent val="0"/>
              <c:showBubbleSize val="0"/>
            </c:dLbl>
            <c:dLbl>
              <c:idx val="11"/>
              <c:layout>
                <c:manualLayout>
                  <c:x val="-1.5969364426154549E-2"/>
                  <c:y val="-3.7797619047619142E-2"/>
                </c:manualLayout>
              </c:layout>
              <c:showLegendKey val="0"/>
              <c:showVal val="1"/>
              <c:showCatName val="0"/>
              <c:showSerName val="0"/>
              <c:showPercent val="0"/>
              <c:showBubbleSize val="0"/>
            </c:dLbl>
            <c:dLbl>
              <c:idx val="12"/>
              <c:layout>
                <c:manualLayout>
                  <c:x val="-1.7421124828532343E-2"/>
                  <c:y val="-4.0317460317460314E-2"/>
                </c:manualLayout>
              </c:layout>
              <c:showLegendKey val="0"/>
              <c:showVal val="1"/>
              <c:showCatName val="0"/>
              <c:showSerName val="0"/>
              <c:showPercent val="0"/>
              <c:showBubbleSize val="0"/>
            </c:dLbl>
            <c:txPr>
              <a:bodyPr/>
              <a:lstStyle/>
              <a:p>
                <a:pPr>
                  <a:defRPr sz="1200" b="1">
                    <a:solidFill>
                      <a:schemeClr val="bg2"/>
                    </a:solidFill>
                  </a:defRPr>
                </a:pPr>
                <a:endParaRPr lang="en-US"/>
              </a:p>
            </c:txPr>
            <c:showLegendKey val="0"/>
            <c:showVal val="1"/>
            <c:showCatName val="0"/>
            <c:showSerName val="0"/>
            <c:showPercent val="0"/>
            <c:showBubbleSize val="0"/>
            <c:showLeaderLines val="0"/>
          </c:dLbls>
          <c:cat>
            <c:numRef>
              <c:f>Feuil1!$A$2</c:f>
              <c:numCache>
                <c:formatCode>0</c:formatCode>
                <c:ptCount val="1"/>
                <c:pt idx="0">
                  <c:v>1991</c:v>
                </c:pt>
              </c:numCache>
            </c:numRef>
          </c:cat>
          <c:val>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val>
          <c:smooth val="1"/>
        </c:ser>
        <c:ser>
          <c:idx val="2"/>
          <c:order val="2"/>
          <c:tx>
            <c:strRef>
              <c:f>Feuil1!$C$1</c:f>
              <c:strCache>
                <c:ptCount val="1"/>
                <c:pt idx="0">
                  <c:v>Poids</c:v>
                </c:pt>
              </c:strCache>
            </c:strRef>
          </c:tx>
          <c:spPr>
            <a:ln>
              <a:solidFill>
                <a:schemeClr val="accent4"/>
              </a:solidFill>
            </a:ln>
          </c:spPr>
          <c:marker>
            <c:symbol val="circle"/>
            <c:size val="5"/>
            <c:spPr>
              <a:solidFill>
                <a:schemeClr val="accent4"/>
              </a:solidFill>
              <a:ln>
                <a:noFill/>
              </a:ln>
            </c:spPr>
          </c:marker>
          <c:dLbls>
            <c:dLbl>
              <c:idx val="1"/>
              <c:layout>
                <c:manualLayout>
                  <c:x val="-0.12387755266945935"/>
                  <c:y val="-3.8981944444444444E-2"/>
                </c:manualLayout>
              </c:layout>
              <c:dLblPos val="r"/>
              <c:showLegendKey val="0"/>
              <c:showVal val="1"/>
              <c:showCatName val="0"/>
              <c:showSerName val="0"/>
              <c:showPercent val="0"/>
              <c:showBubbleSize val="0"/>
            </c:dLbl>
            <c:dLbl>
              <c:idx val="5"/>
              <c:layout>
                <c:manualLayout>
                  <c:x val="-0.11654751996712452"/>
                  <c:y val="-3.8981944444444444E-2"/>
                </c:manualLayout>
              </c:layout>
              <c:dLblPos val="r"/>
              <c:showLegendKey val="0"/>
              <c:showVal val="1"/>
              <c:showCatName val="0"/>
              <c:showSerName val="0"/>
              <c:showPercent val="0"/>
              <c:showBubbleSize val="0"/>
            </c:dLbl>
            <c:dLbl>
              <c:idx val="6"/>
              <c:layout>
                <c:manualLayout>
                  <c:x val="-0.14046189595047437"/>
                  <c:y val="-2.1343055555555556E-2"/>
                </c:manualLayout>
              </c:layout>
              <c:dLblPos val="r"/>
              <c:showLegendKey val="0"/>
              <c:showVal val="1"/>
              <c:showCatName val="0"/>
              <c:showSerName val="0"/>
              <c:showPercent val="0"/>
              <c:showBubbleSize val="0"/>
            </c:dLbl>
            <c:dLbl>
              <c:idx val="8"/>
              <c:layout>
                <c:manualLayout>
                  <c:x val="-0.11679743368051908"/>
                  <c:y val="-3.3942261904761906E-2"/>
                </c:manualLayout>
              </c:layout>
              <c:dLblPos val="r"/>
              <c:showLegendKey val="0"/>
              <c:showVal val="1"/>
              <c:showCatName val="0"/>
              <c:showSerName val="0"/>
              <c:showPercent val="0"/>
              <c:showBubbleSize val="0"/>
            </c:dLbl>
            <c:dLbl>
              <c:idx val="9"/>
              <c:spPr/>
              <c:txPr>
                <a:bodyPr/>
                <a:lstStyle/>
                <a:p>
                  <a:pPr>
                    <a:defRPr sz="1000" b="1">
                      <a:solidFill>
                        <a:schemeClr val="accent4"/>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dLbl>
            <c:dLbl>
              <c:idx val="10"/>
              <c:layout>
                <c:manualLayout>
                  <c:x val="-2.7751321134924085E-2"/>
                  <c:y val="-5.5871230158730162E-2"/>
                </c:manualLayout>
              </c:layout>
              <c:dLblPos val="r"/>
              <c:showLegendKey val="0"/>
              <c:showVal val="1"/>
              <c:showCatName val="0"/>
              <c:showSerName val="0"/>
              <c:showPercent val="0"/>
              <c:showBubbleSize val="0"/>
            </c:dLbl>
            <c:txPr>
              <a:bodyPr/>
              <a:lstStyle/>
              <a:p>
                <a:pPr>
                  <a:defRPr sz="900" b="1">
                    <a:solidFill>
                      <a:schemeClr val="accent4"/>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dLbls>
          <c:cat>
            <c:numRef>
              <c:f>Feuil1!$A$2</c:f>
              <c:numCache>
                <c:formatCode>0</c:formatCode>
                <c:ptCount val="1"/>
                <c:pt idx="0">
                  <c:v>1991</c:v>
                </c:pt>
              </c:numCache>
            </c:numRef>
          </c:cat>
          <c:val>
            <c:numRef>
              <c:f>Feuil1!$C$2:$C$12</c:f>
              <c:numCache>
                <c:formatCode>0</c:formatCode>
                <c:ptCount val="11"/>
                <c:pt idx="0">
                  <c:v>18.7</c:v>
                </c:pt>
                <c:pt idx="1">
                  <c:v>19.7</c:v>
                </c:pt>
                <c:pt idx="2">
                  <c:v>20.8</c:v>
                </c:pt>
                <c:pt idx="3">
                  <c:v>21.3</c:v>
                </c:pt>
                <c:pt idx="4">
                  <c:v>21.5</c:v>
                </c:pt>
                <c:pt idx="5">
                  <c:v>22.2</c:v>
                </c:pt>
                <c:pt idx="6">
                  <c:v>23.8</c:v>
                </c:pt>
                <c:pt idx="7">
                  <c:v>23.8</c:v>
                </c:pt>
                <c:pt idx="8">
                  <c:v>24</c:v>
                </c:pt>
                <c:pt idx="9">
                  <c:v>24.6</c:v>
                </c:pt>
                <c:pt idx="10">
                  <c:v>24</c:v>
                </c:pt>
              </c:numCache>
            </c:numRef>
          </c:val>
          <c:smooth val="0"/>
        </c:ser>
        <c:dLbls>
          <c:showLegendKey val="0"/>
          <c:showVal val="0"/>
          <c:showCatName val="0"/>
          <c:showSerName val="0"/>
          <c:showPercent val="0"/>
          <c:showBubbleSize val="0"/>
        </c:dLbls>
        <c:marker val="1"/>
        <c:smooth val="0"/>
        <c:axId val="345722240"/>
        <c:axId val="345720704"/>
      </c:lineChart>
      <c:catAx>
        <c:axId val="345820160"/>
        <c:scaling>
          <c:orientation val="minMax"/>
        </c:scaling>
        <c:delete val="0"/>
        <c:axPos val="b"/>
        <c:numFmt formatCode="0" sourceLinked="1"/>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5719552"/>
        <c:crosses val="autoZero"/>
        <c:auto val="1"/>
        <c:lblAlgn val="ctr"/>
        <c:lblOffset val="100"/>
        <c:noMultiLvlLbl val="0"/>
      </c:catAx>
      <c:valAx>
        <c:axId val="345719552"/>
        <c:scaling>
          <c:orientation val="minMax"/>
          <c:max val="30"/>
          <c:min val="0"/>
        </c:scaling>
        <c:delete val="1"/>
        <c:axPos val="l"/>
        <c:numFmt formatCode="0" sourceLinked="1"/>
        <c:majorTickMark val="out"/>
        <c:minorTickMark val="none"/>
        <c:tickLblPos val="nextTo"/>
        <c:crossAx val="345820160"/>
        <c:crosses val="autoZero"/>
        <c:crossBetween val="between"/>
      </c:valAx>
      <c:valAx>
        <c:axId val="345720704"/>
        <c:scaling>
          <c:orientation val="minMax"/>
          <c:max val="25"/>
        </c:scaling>
        <c:delete val="1"/>
        <c:axPos val="r"/>
        <c:numFmt formatCode="0%" sourceLinked="0"/>
        <c:majorTickMark val="out"/>
        <c:minorTickMark val="none"/>
        <c:tickLblPos val="nextTo"/>
        <c:crossAx val="345722240"/>
        <c:crosses val="max"/>
        <c:crossBetween val="between"/>
      </c:valAx>
      <c:catAx>
        <c:axId val="345722240"/>
        <c:scaling>
          <c:orientation val="minMax"/>
        </c:scaling>
        <c:delete val="1"/>
        <c:axPos val="b"/>
        <c:numFmt formatCode="0" sourceLinked="1"/>
        <c:majorTickMark val="out"/>
        <c:minorTickMark val="none"/>
        <c:tickLblPos val="nextTo"/>
        <c:crossAx val="345720704"/>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4615573770491805"/>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75.3</c:v>
                </c:pt>
                <c:pt idx="1">
                  <c:v>76.7</c:v>
                </c:pt>
                <c:pt idx="2">
                  <c:v>77.2</c:v>
                </c:pt>
                <c:pt idx="3">
                  <c:v>79.3</c:v>
                </c:pt>
                <c:pt idx="4">
                  <c:v>82.6</c:v>
                </c:pt>
                <c:pt idx="5">
                  <c:v>82</c:v>
                </c:pt>
                <c:pt idx="6">
                  <c:v>82</c:v>
                </c:pt>
                <c:pt idx="7">
                  <c:v>82</c:v>
                </c:pt>
                <c:pt idx="8">
                  <c:v>83</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22.8</c:v>
                </c:pt>
                <c:pt idx="1">
                  <c:v>22.7</c:v>
                </c:pt>
                <c:pt idx="2">
                  <c:v>27.3</c:v>
                </c:pt>
                <c:pt idx="3">
                  <c:v>29.2</c:v>
                </c:pt>
                <c:pt idx="4">
                  <c:v>30.4</c:v>
                </c:pt>
                <c:pt idx="5">
                  <c:v>29</c:v>
                </c:pt>
                <c:pt idx="6">
                  <c:v>29</c:v>
                </c:pt>
                <c:pt idx="7">
                  <c:v>32</c:v>
                </c:pt>
                <c:pt idx="8">
                  <c:v>32</c:v>
                </c:pt>
              </c:numCache>
            </c:numRef>
          </c:val>
        </c:ser>
        <c:dLbls>
          <c:showLegendKey val="0"/>
          <c:showVal val="0"/>
          <c:showCatName val="0"/>
          <c:showSerName val="0"/>
          <c:showPercent val="0"/>
          <c:showBubbleSize val="0"/>
        </c:dLbls>
        <c:gapWidth val="63"/>
        <c:overlap val="100"/>
        <c:axId val="222447488"/>
        <c:axId val="222449024"/>
      </c:barChart>
      <c:catAx>
        <c:axId val="222447488"/>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222449024"/>
        <c:crosses val="autoZero"/>
        <c:auto val="1"/>
        <c:lblAlgn val="ctr"/>
        <c:lblOffset val="100"/>
        <c:noMultiLvlLbl val="0"/>
      </c:catAx>
      <c:valAx>
        <c:axId val="222449024"/>
        <c:scaling>
          <c:orientation val="minMax"/>
        </c:scaling>
        <c:delete val="1"/>
        <c:axPos val="l"/>
        <c:numFmt formatCode="0" sourceLinked="1"/>
        <c:majorTickMark val="out"/>
        <c:minorTickMark val="none"/>
        <c:tickLblPos val="nextTo"/>
        <c:crossAx val="222447488"/>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68461328515239E-2"/>
          <c:y val="2.8702046911957168E-2"/>
          <c:w val="0.87243035580112793"/>
          <c:h val="0.78977100085594154"/>
        </c:manualLayout>
      </c:layout>
      <c:barChart>
        <c:barDir val="col"/>
        <c:grouping val="clustered"/>
        <c:varyColors val="0"/>
        <c:ser>
          <c:idx val="1"/>
          <c:order val="1"/>
          <c:tx>
            <c:strRef>
              <c:f>Feuil1!$B$1</c:f>
              <c:strCache>
                <c:ptCount val="1"/>
                <c:pt idx="0">
                  <c:v>25-34 ans</c:v>
                </c:pt>
              </c:strCache>
            </c:strRef>
          </c:tx>
          <c:spPr>
            <a:solidFill>
              <a:schemeClr val="tx1">
                <a:lumMod val="40000"/>
                <a:lumOff val="60000"/>
              </a:schemeClr>
            </a:solidFill>
          </c:spPr>
          <c:invertIfNegative val="0"/>
          <c:dPt>
            <c:idx val="5"/>
            <c:invertIfNegative val="0"/>
            <c:bubble3D val="0"/>
            <c:spPr>
              <a:solidFill>
                <a:schemeClr val="tx1">
                  <a:lumMod val="40000"/>
                  <a:lumOff val="60000"/>
                </a:schemeClr>
              </a:solidFill>
            </c:spPr>
          </c:dPt>
          <c:dPt>
            <c:idx val="6"/>
            <c:invertIfNegative val="0"/>
            <c:bubble3D val="0"/>
            <c:spPr>
              <a:solidFill>
                <a:schemeClr val="tx1">
                  <a:lumMod val="40000"/>
                  <a:lumOff val="60000"/>
                </a:schemeClr>
              </a:solidFill>
            </c:spPr>
          </c:dPt>
          <c:dPt>
            <c:idx val="7"/>
            <c:invertIfNegative val="0"/>
            <c:bubble3D val="0"/>
            <c:spPr>
              <a:solidFill>
                <a:schemeClr val="tx1">
                  <a:lumMod val="40000"/>
                  <a:lumOff val="60000"/>
                </a:schemeClr>
              </a:solidFill>
            </c:spPr>
          </c:dPt>
          <c:dPt>
            <c:idx val="8"/>
            <c:invertIfNegative val="0"/>
            <c:bubble3D val="0"/>
            <c:spPr>
              <a:solidFill>
                <a:schemeClr val="tx1">
                  <a:lumMod val="40000"/>
                  <a:lumOff val="60000"/>
                </a:schemeClr>
              </a:solidFill>
            </c:spPr>
          </c:dPt>
          <c:dPt>
            <c:idx val="9"/>
            <c:invertIfNegative val="0"/>
            <c:bubble3D val="0"/>
            <c:spPr>
              <a:solidFill>
                <a:schemeClr val="bg1">
                  <a:lumMod val="75000"/>
                </a:schemeClr>
              </a:solidFill>
            </c:spPr>
          </c:dPt>
          <c:dPt>
            <c:idx val="10"/>
            <c:invertIfNegative val="0"/>
            <c:bubble3D val="0"/>
            <c:spPr>
              <a:solidFill>
                <a:schemeClr val="accent6"/>
              </a:solidFill>
            </c:spPr>
          </c:dPt>
          <c:dLbls>
            <c:dLbl>
              <c:idx val="9"/>
              <c:spPr>
                <a:noFill/>
              </c:spPr>
              <c:txPr>
                <a:bodyPr/>
                <a:lstStyle/>
                <a:p>
                  <a:pPr>
                    <a:defRPr sz="1000" b="1">
                      <a:solidFill>
                        <a:schemeClr val="bg1">
                          <a:lumMod val="6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10"/>
              <c:spPr>
                <a:noFill/>
              </c:spPr>
              <c:txPr>
                <a:bodyPr/>
                <a:lstStyle/>
                <a:p>
                  <a:pPr>
                    <a:defRPr sz="900" b="1">
                      <a:solidFill>
                        <a:schemeClr val="accent6"/>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noFill/>
            </c:spPr>
            <c:txPr>
              <a:bodyPr/>
              <a:lstStyle/>
              <a:p>
                <a:pPr>
                  <a:defRPr sz="900" b="1">
                    <a:solidFill>
                      <a:schemeClr val="tx1">
                        <a:lumMod val="60000"/>
                        <a:lumOff val="40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cat>
          <c:val>
            <c:numRef>
              <c:f>Feuil1!$B$2:$B$12</c:f>
              <c:numCache>
                <c:formatCode>0</c:formatCode>
                <c:ptCount val="11"/>
                <c:pt idx="0">
                  <c:v>26.6</c:v>
                </c:pt>
                <c:pt idx="1">
                  <c:v>22.8</c:v>
                </c:pt>
                <c:pt idx="2">
                  <c:v>21.2</c:v>
                </c:pt>
                <c:pt idx="3">
                  <c:v>20.2</c:v>
                </c:pt>
                <c:pt idx="4">
                  <c:v>18.899999999999999</c:v>
                </c:pt>
                <c:pt idx="5">
                  <c:v>17.899999999999999</c:v>
                </c:pt>
                <c:pt idx="6">
                  <c:v>17.7</c:v>
                </c:pt>
                <c:pt idx="7">
                  <c:v>16.100000000000001</c:v>
                </c:pt>
                <c:pt idx="8">
                  <c:v>17</c:v>
                </c:pt>
                <c:pt idx="9">
                  <c:v>17</c:v>
                </c:pt>
                <c:pt idx="10">
                  <c:v>17</c:v>
                </c:pt>
              </c:numCache>
            </c:numRef>
          </c:val>
        </c:ser>
        <c:dLbls>
          <c:showLegendKey val="0"/>
          <c:showVal val="0"/>
          <c:showCatName val="0"/>
          <c:showSerName val="0"/>
          <c:showPercent val="0"/>
          <c:showBubbleSize val="0"/>
        </c:dLbls>
        <c:gapWidth val="39"/>
        <c:overlap val="-5"/>
        <c:axId val="345762048"/>
        <c:axId val="346251264"/>
      </c:barChart>
      <c:lineChart>
        <c:grouping val="standard"/>
        <c:varyColors val="0"/>
        <c:ser>
          <c:idx val="0"/>
          <c:order val="0"/>
          <c:tx>
            <c:strRef>
              <c:f>Feuil1!$A$1</c:f>
              <c:strCache>
                <c:ptCount val="1"/>
                <c:pt idx="0">
                  <c:v> </c:v>
                </c:pt>
              </c:strCache>
            </c:strRef>
          </c:tx>
          <c:spPr>
            <a:ln w="38100">
              <a:solidFill>
                <a:schemeClr val="bg2"/>
              </a:solidFill>
            </a:ln>
          </c:spPr>
          <c:marker>
            <c:symbol val="none"/>
          </c:marker>
          <c:dLbls>
            <c:dLbl>
              <c:idx val="0"/>
              <c:layout>
                <c:manualLayout>
                  <c:x val="-5.1046372848567827E-2"/>
                  <c:y val="-4.426111979409738E-2"/>
                </c:manualLayout>
              </c:layout>
              <c:showLegendKey val="0"/>
              <c:showVal val="1"/>
              <c:showCatName val="0"/>
              <c:showSerName val="0"/>
              <c:showPercent val="0"/>
              <c:showBubbleSize val="0"/>
            </c:dLbl>
            <c:dLbl>
              <c:idx val="1"/>
              <c:layout>
                <c:manualLayout>
                  <c:x val="-4.281308690525041E-2"/>
                  <c:y val="-2.8831558276586896E-2"/>
                </c:manualLayout>
              </c:layout>
              <c:showLegendKey val="0"/>
              <c:showVal val="1"/>
              <c:showCatName val="0"/>
              <c:showSerName val="0"/>
              <c:showPercent val="0"/>
              <c:showBubbleSize val="0"/>
            </c:dLbl>
            <c:dLbl>
              <c:idx val="2"/>
              <c:layout>
                <c:manualLayout>
                  <c:x val="-3.9344764517603999E-2"/>
                  <c:y val="-3.5888492063492067E-2"/>
                </c:manualLayout>
              </c:layout>
              <c:showLegendKey val="0"/>
              <c:showVal val="1"/>
              <c:showCatName val="0"/>
              <c:showSerName val="0"/>
              <c:showPercent val="0"/>
              <c:showBubbleSize val="0"/>
            </c:dLbl>
            <c:dLbl>
              <c:idx val="3"/>
              <c:layout>
                <c:manualLayout>
                  <c:x val="-2.942501143118427E-2"/>
                  <c:y val="-4.1127182539682491E-2"/>
                </c:manualLayout>
              </c:layout>
              <c:showLegendKey val="0"/>
              <c:showVal val="1"/>
              <c:showCatName val="0"/>
              <c:showSerName val="0"/>
              <c:showPercent val="0"/>
              <c:showBubbleSize val="0"/>
            </c:dLbl>
            <c:dLbl>
              <c:idx val="4"/>
              <c:layout>
                <c:manualLayout>
                  <c:x val="-1.6076817558299039E-2"/>
                  <c:y val="-4.8280753968253966E-2"/>
                </c:manualLayout>
              </c:layout>
              <c:showLegendKey val="0"/>
              <c:showVal val="1"/>
              <c:showCatName val="0"/>
              <c:showSerName val="0"/>
              <c:showPercent val="0"/>
              <c:showBubbleSize val="0"/>
            </c:dLbl>
            <c:dLbl>
              <c:idx val="5"/>
              <c:layout>
                <c:manualLayout>
                  <c:x val="-3.5057041609510689E-2"/>
                  <c:y val="-4.6448611111111114E-2"/>
                </c:manualLayout>
              </c:layout>
              <c:showLegendKey val="0"/>
              <c:showVal val="1"/>
              <c:showCatName val="0"/>
              <c:showSerName val="0"/>
              <c:showPercent val="0"/>
              <c:showBubbleSize val="0"/>
            </c:dLbl>
            <c:dLbl>
              <c:idx val="6"/>
              <c:layout>
                <c:manualLayout>
                  <c:x val="-1.8005829903978053E-2"/>
                  <c:y val="-4.7909325396825395E-2"/>
                </c:manualLayout>
              </c:layout>
              <c:showLegendKey val="0"/>
              <c:showVal val="1"/>
              <c:showCatName val="0"/>
              <c:showSerName val="0"/>
              <c:showPercent val="0"/>
              <c:showBubbleSize val="0"/>
            </c:dLbl>
            <c:dLbl>
              <c:idx val="7"/>
              <c:layout>
                <c:manualLayout>
                  <c:x val="-2.0519547325102881E-2"/>
                  <c:y val="-3.5300793650793562E-2"/>
                </c:manualLayout>
              </c:layout>
              <c:showLegendKey val="0"/>
              <c:showVal val="1"/>
              <c:showCatName val="0"/>
              <c:showSerName val="0"/>
              <c:showPercent val="0"/>
              <c:showBubbleSize val="0"/>
            </c:dLbl>
            <c:dLbl>
              <c:idx val="8"/>
              <c:layout>
                <c:manualLayout>
                  <c:x val="-2.0996799268404205E-2"/>
                  <c:y val="-3.2785714285714286E-2"/>
                </c:manualLayout>
              </c:layout>
              <c:showLegendKey val="0"/>
              <c:showVal val="1"/>
              <c:showCatName val="0"/>
              <c:showSerName val="0"/>
              <c:showPercent val="0"/>
              <c:showBubbleSize val="0"/>
            </c:dLbl>
            <c:dLbl>
              <c:idx val="9"/>
              <c:layout>
                <c:manualLayout>
                  <c:x val="-2.6326588934613628E-2"/>
                  <c:y val="-2.7752777777777779E-2"/>
                </c:manualLayout>
              </c:layout>
              <c:showLegendKey val="0"/>
              <c:showVal val="1"/>
              <c:showCatName val="0"/>
              <c:showSerName val="0"/>
              <c:showPercent val="0"/>
              <c:showBubbleSize val="0"/>
            </c:dLbl>
            <c:dLbl>
              <c:idx val="10"/>
              <c:layout>
                <c:manualLayout>
                  <c:x val="-1.7421124828532236E-2"/>
                  <c:y val="-3.2757936507936507E-2"/>
                </c:manualLayout>
              </c:layout>
              <c:showLegendKey val="0"/>
              <c:showVal val="1"/>
              <c:showCatName val="0"/>
              <c:showSerName val="0"/>
              <c:showPercent val="0"/>
              <c:showBubbleSize val="0"/>
            </c:dLbl>
            <c:dLbl>
              <c:idx val="11"/>
              <c:layout>
                <c:manualLayout>
                  <c:x val="-1.5969364426154549E-2"/>
                  <c:y val="-3.7797619047619142E-2"/>
                </c:manualLayout>
              </c:layout>
              <c:showLegendKey val="0"/>
              <c:showVal val="1"/>
              <c:showCatName val="0"/>
              <c:showSerName val="0"/>
              <c:showPercent val="0"/>
              <c:showBubbleSize val="0"/>
            </c:dLbl>
            <c:dLbl>
              <c:idx val="12"/>
              <c:layout>
                <c:manualLayout>
                  <c:x val="-1.7421124828532343E-2"/>
                  <c:y val="-4.0317460317460314E-2"/>
                </c:manualLayout>
              </c:layout>
              <c:showLegendKey val="0"/>
              <c:showVal val="1"/>
              <c:showCatName val="0"/>
              <c:showSerName val="0"/>
              <c:showPercent val="0"/>
              <c:showBubbleSize val="0"/>
            </c:dLbl>
            <c:txPr>
              <a:bodyPr/>
              <a:lstStyle/>
              <a:p>
                <a:pPr>
                  <a:defRPr sz="1200" b="1">
                    <a:solidFill>
                      <a:schemeClr val="bg2"/>
                    </a:solidFill>
                  </a:defRPr>
                </a:pPr>
                <a:endParaRPr lang="en-US"/>
              </a:p>
            </c:txPr>
            <c:showLegendKey val="0"/>
            <c:showVal val="1"/>
            <c:showCatName val="0"/>
            <c:showSerName val="0"/>
            <c:showPercent val="0"/>
            <c:showBubbleSize val="0"/>
            <c:showLeaderLines val="0"/>
          </c:dLbls>
          <c:cat>
            <c:numRef>
              <c:f>Feuil1!$A$2</c:f>
              <c:numCache>
                <c:formatCode>0</c:formatCode>
                <c:ptCount val="1"/>
                <c:pt idx="0">
                  <c:v>1991</c:v>
                </c:pt>
              </c:numCache>
            </c:numRef>
          </c:cat>
          <c:val>
            <c:numRef>
              <c:f>Feuil1!$A$2:$A$12</c:f>
              <c:numCache>
                <c:formatCode>0</c:formatCode>
                <c:ptCount val="11"/>
                <c:pt idx="0">
                  <c:v>1991</c:v>
                </c:pt>
                <c:pt idx="1">
                  <c:v>1995</c:v>
                </c:pt>
                <c:pt idx="2">
                  <c:v>2000</c:v>
                </c:pt>
                <c:pt idx="3">
                  <c:v>2005</c:v>
                </c:pt>
                <c:pt idx="4">
                  <c:v>2010</c:v>
                </c:pt>
                <c:pt idx="5">
                  <c:v>2012</c:v>
                </c:pt>
                <c:pt idx="6" formatCode="General">
                  <c:v>2013</c:v>
                </c:pt>
                <c:pt idx="7" formatCode="General">
                  <c:v>2014</c:v>
                </c:pt>
                <c:pt idx="8" formatCode="General">
                  <c:v>2015</c:v>
                </c:pt>
                <c:pt idx="9" formatCode="General">
                  <c:v>2016</c:v>
                </c:pt>
                <c:pt idx="10" formatCode="General">
                  <c:v>2017</c:v>
                </c:pt>
              </c:numCache>
            </c:numRef>
          </c:val>
          <c:smooth val="1"/>
        </c:ser>
        <c:ser>
          <c:idx val="2"/>
          <c:order val="2"/>
          <c:tx>
            <c:strRef>
              <c:f>Feuil1!$C$1</c:f>
              <c:strCache>
                <c:ptCount val="1"/>
                <c:pt idx="0">
                  <c:v>Poids</c:v>
                </c:pt>
              </c:strCache>
            </c:strRef>
          </c:tx>
          <c:spPr>
            <a:ln>
              <a:solidFill>
                <a:schemeClr val="accent4"/>
              </a:solidFill>
            </a:ln>
          </c:spPr>
          <c:marker>
            <c:symbol val="circle"/>
            <c:size val="5"/>
            <c:spPr>
              <a:solidFill>
                <a:schemeClr val="accent4"/>
              </a:solidFill>
              <a:ln>
                <a:solidFill>
                  <a:schemeClr val="accent4"/>
                </a:solidFill>
              </a:ln>
            </c:spPr>
          </c:marker>
          <c:dLbls>
            <c:dLbl>
              <c:idx val="9"/>
              <c:spPr/>
              <c:txPr>
                <a:bodyPr/>
                <a:lstStyle/>
                <a:p>
                  <a:pPr>
                    <a:defRPr sz="1000" b="1">
                      <a:solidFill>
                        <a:schemeClr val="accent4"/>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dLbl>
            <c:dLbl>
              <c:idx val="10"/>
              <c:layout>
                <c:manualLayout>
                  <c:x val="-1.0833570683777088E-2"/>
                  <c:y val="2.0593452380952382E-2"/>
                </c:manualLayout>
              </c:layout>
              <c:dLblPos val="r"/>
              <c:showLegendKey val="0"/>
              <c:showVal val="1"/>
              <c:showCatName val="0"/>
              <c:showSerName val="0"/>
              <c:showPercent val="0"/>
              <c:showBubbleSize val="0"/>
            </c:dLbl>
            <c:txPr>
              <a:bodyPr/>
              <a:lstStyle/>
              <a:p>
                <a:pPr>
                  <a:defRPr sz="900" b="1">
                    <a:solidFill>
                      <a:schemeClr val="accent4"/>
                    </a:solidFill>
                    <a:latin typeface="Arial" panose="020B060402020202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dLbls>
          <c:cat>
            <c:numRef>
              <c:f>Feuil1!$A$2</c:f>
              <c:numCache>
                <c:formatCode>0</c:formatCode>
                <c:ptCount val="1"/>
                <c:pt idx="0">
                  <c:v>1991</c:v>
                </c:pt>
              </c:numCache>
            </c:numRef>
          </c:cat>
          <c:val>
            <c:numRef>
              <c:f>Feuil1!$C$2:$C$12</c:f>
              <c:numCache>
                <c:formatCode>0</c:formatCode>
                <c:ptCount val="11"/>
                <c:pt idx="0">
                  <c:v>20</c:v>
                </c:pt>
                <c:pt idx="1">
                  <c:v>19.5</c:v>
                </c:pt>
                <c:pt idx="2">
                  <c:v>18.600000000000001</c:v>
                </c:pt>
                <c:pt idx="3">
                  <c:v>16.899999999999999</c:v>
                </c:pt>
                <c:pt idx="4">
                  <c:v>15.8</c:v>
                </c:pt>
                <c:pt idx="5">
                  <c:v>15.8</c:v>
                </c:pt>
                <c:pt idx="6">
                  <c:v>15.6</c:v>
                </c:pt>
                <c:pt idx="7">
                  <c:v>15.71</c:v>
                </c:pt>
                <c:pt idx="8">
                  <c:v>16</c:v>
                </c:pt>
                <c:pt idx="9">
                  <c:v>15.4</c:v>
                </c:pt>
                <c:pt idx="10">
                  <c:v>15</c:v>
                </c:pt>
              </c:numCache>
            </c:numRef>
          </c:val>
          <c:smooth val="0"/>
        </c:ser>
        <c:dLbls>
          <c:showLegendKey val="0"/>
          <c:showVal val="0"/>
          <c:showCatName val="0"/>
          <c:showSerName val="0"/>
          <c:showPercent val="0"/>
          <c:showBubbleSize val="0"/>
        </c:dLbls>
        <c:marker val="1"/>
        <c:smooth val="0"/>
        <c:axId val="346254336"/>
        <c:axId val="346252800"/>
      </c:lineChart>
      <c:catAx>
        <c:axId val="345762048"/>
        <c:scaling>
          <c:orientation val="minMax"/>
        </c:scaling>
        <c:delete val="0"/>
        <c:axPos val="b"/>
        <c:numFmt formatCode="0" sourceLinked="1"/>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6251264"/>
        <c:crosses val="autoZero"/>
        <c:auto val="1"/>
        <c:lblAlgn val="ctr"/>
        <c:lblOffset val="100"/>
        <c:noMultiLvlLbl val="0"/>
      </c:catAx>
      <c:valAx>
        <c:axId val="346251264"/>
        <c:scaling>
          <c:orientation val="minMax"/>
          <c:max val="30"/>
          <c:min val="0"/>
        </c:scaling>
        <c:delete val="1"/>
        <c:axPos val="l"/>
        <c:numFmt formatCode="0" sourceLinked="1"/>
        <c:majorTickMark val="out"/>
        <c:minorTickMark val="none"/>
        <c:tickLblPos val="nextTo"/>
        <c:crossAx val="345762048"/>
        <c:crosses val="autoZero"/>
        <c:crossBetween val="between"/>
      </c:valAx>
      <c:valAx>
        <c:axId val="346252800"/>
        <c:scaling>
          <c:orientation val="minMax"/>
          <c:max val="25"/>
        </c:scaling>
        <c:delete val="1"/>
        <c:axPos val="r"/>
        <c:numFmt formatCode="0%" sourceLinked="0"/>
        <c:majorTickMark val="out"/>
        <c:minorTickMark val="none"/>
        <c:tickLblPos val="nextTo"/>
        <c:crossAx val="346254336"/>
        <c:crosses val="max"/>
        <c:crossBetween val="between"/>
      </c:valAx>
      <c:catAx>
        <c:axId val="346254336"/>
        <c:scaling>
          <c:orientation val="minMax"/>
        </c:scaling>
        <c:delete val="1"/>
        <c:axPos val="b"/>
        <c:numFmt formatCode="0" sourceLinked="1"/>
        <c:majorTickMark val="out"/>
        <c:minorTickMark val="none"/>
        <c:tickLblPos val="nextTo"/>
        <c:crossAx val="346252800"/>
        <c:crosses val="autoZero"/>
        <c:auto val="1"/>
        <c:lblAlgn val="ctr"/>
        <c:lblOffset val="100"/>
        <c:noMultiLvlLbl val="0"/>
      </c:cat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fr-FR" dirty="0" smtClean="0">
                <a:latin typeface="Arial" panose="020B0604020202020204" pitchFamily="34" charset="0"/>
                <a:cs typeface="Arial" panose="020B0604020202020204" pitchFamily="34" charset="0"/>
              </a:rPr>
              <a:t>26-29 ans</a:t>
            </a:r>
            <a:endParaRPr lang="fr-FR" dirty="0">
              <a:latin typeface="Arial" panose="020B0604020202020204" pitchFamily="34" charset="0"/>
              <a:cs typeface="Arial" panose="020B0604020202020204" pitchFamily="34" charset="0"/>
            </a:endParaRPr>
          </a:p>
        </c:rich>
      </c:tx>
      <c:layout>
        <c:manualLayout>
          <c:xMode val="edge"/>
          <c:yMode val="edge"/>
          <c:x val="0.3092900083205285"/>
          <c:y val="0.90824222549824618"/>
        </c:manualLayout>
      </c:layout>
      <c:overlay val="0"/>
    </c:title>
    <c:autoTitleDeleted val="0"/>
    <c:plotArea>
      <c:layout>
        <c:manualLayout>
          <c:layoutTarget val="inner"/>
          <c:xMode val="edge"/>
          <c:yMode val="edge"/>
          <c:x val="3.7606834776698815E-2"/>
          <c:y val="4.870418115807805E-2"/>
          <c:w val="0.89718654451971591"/>
          <c:h val="0.77528964606633199"/>
        </c:manualLayout>
      </c:layout>
      <c:barChart>
        <c:barDir val="col"/>
        <c:grouping val="clustered"/>
        <c:varyColors val="0"/>
        <c:ser>
          <c:idx val="0"/>
          <c:order val="0"/>
          <c:tx>
            <c:strRef>
              <c:f>Feuil1!#REF!</c:f>
              <c:strCache>
                <c:ptCount val="1"/>
                <c:pt idx="0">
                  <c:v>#REF!</c:v>
                </c:pt>
              </c:strCache>
            </c:strRef>
          </c:tx>
          <c:spPr>
            <a:solidFill>
              <a:schemeClr val="bg1">
                <a:lumMod val="85000"/>
              </a:schemeClr>
            </a:solidFill>
            <a:ln>
              <a:noFill/>
            </a:ln>
          </c:spPr>
          <c:invertIfNegative val="0"/>
          <c:dPt>
            <c:idx val="1"/>
            <c:invertIfNegative val="0"/>
            <c:bubble3D val="0"/>
            <c:spPr>
              <a:solidFill>
                <a:schemeClr val="bg1">
                  <a:lumMod val="75000"/>
                </a:schemeClr>
              </a:solidFill>
              <a:ln>
                <a:noFill/>
              </a:ln>
            </c:spPr>
          </c:dPt>
          <c:dPt>
            <c:idx val="2"/>
            <c:invertIfNegative val="0"/>
            <c:bubble3D val="0"/>
            <c:spPr>
              <a:solidFill>
                <a:schemeClr val="bg1">
                  <a:lumMod val="50000"/>
                </a:schemeClr>
              </a:solidFill>
              <a:ln>
                <a:noFill/>
              </a:ln>
            </c:spPr>
          </c:dPt>
          <c:dPt>
            <c:idx val="3"/>
            <c:invertIfNegative val="0"/>
            <c:bubble3D val="0"/>
            <c:spPr>
              <a:solidFill>
                <a:schemeClr val="tx1">
                  <a:lumMod val="65000"/>
                  <a:lumOff val="35000"/>
                </a:schemeClr>
              </a:solidFill>
              <a:ln>
                <a:noFill/>
              </a:ln>
            </c:spPr>
          </c:dPt>
          <c:dPt>
            <c:idx val="4"/>
            <c:invertIfNegative val="0"/>
            <c:bubble3D val="0"/>
            <c:spPr>
              <a:solidFill>
                <a:schemeClr val="accent3"/>
              </a:solidFill>
              <a:ln>
                <a:noFill/>
              </a:ln>
            </c:spPr>
          </c:dPt>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Feuil1!#REF!</c:f>
              <c:numCache>
                <c:formatCode>General</c:formatCode>
                <c:ptCount val="1"/>
                <c:pt idx="0">
                  <c:v>1</c:v>
                </c:pt>
              </c:numCache>
            </c:numRef>
          </c:val>
        </c:ser>
        <c:ser>
          <c:idx val="1"/>
          <c:order val="1"/>
          <c:tx>
            <c:strRef>
              <c:f>Feuil1!$C$1</c:f>
              <c:strCache>
                <c:ptCount val="1"/>
                <c:pt idx="0">
                  <c:v>Possession de permis</c:v>
                </c:pt>
              </c:strCache>
            </c:strRef>
          </c:tx>
          <c:spPr>
            <a:ln>
              <a:solidFill>
                <a:schemeClr val="bg1"/>
              </a:solidFill>
            </a:ln>
          </c:spPr>
          <c:invertIfNegative val="0"/>
          <c:dPt>
            <c:idx val="0"/>
            <c:invertIfNegative val="0"/>
            <c:bubble3D val="0"/>
            <c:spPr>
              <a:solidFill>
                <a:schemeClr val="bg1">
                  <a:lumMod val="85000"/>
                </a:schemeClr>
              </a:solidFill>
              <a:ln>
                <a:solidFill>
                  <a:schemeClr val="bg1"/>
                </a:solidFill>
              </a:ln>
            </c:spPr>
          </c:dPt>
          <c:dPt>
            <c:idx val="1"/>
            <c:invertIfNegative val="0"/>
            <c:bubble3D val="0"/>
            <c:spPr>
              <a:solidFill>
                <a:schemeClr val="bg1">
                  <a:lumMod val="75000"/>
                </a:schemeClr>
              </a:solidFill>
              <a:ln>
                <a:solidFill>
                  <a:schemeClr val="bg1"/>
                </a:solidFill>
              </a:ln>
            </c:spPr>
          </c:dPt>
          <c:dPt>
            <c:idx val="2"/>
            <c:invertIfNegative val="0"/>
            <c:bubble3D val="0"/>
            <c:spPr>
              <a:solidFill>
                <a:schemeClr val="bg1">
                  <a:lumMod val="50000"/>
                </a:schemeClr>
              </a:solidFill>
              <a:ln>
                <a:solidFill>
                  <a:schemeClr val="bg1"/>
                </a:solidFill>
              </a:ln>
            </c:spPr>
          </c:dPt>
          <c:dPt>
            <c:idx val="3"/>
            <c:invertIfNegative val="0"/>
            <c:bubble3D val="0"/>
            <c:spPr>
              <a:solidFill>
                <a:schemeClr val="tx1">
                  <a:lumMod val="65000"/>
                  <a:lumOff val="35000"/>
                </a:schemeClr>
              </a:solidFill>
              <a:ln>
                <a:solidFill>
                  <a:schemeClr val="bg1"/>
                </a:solidFill>
              </a:ln>
            </c:spPr>
          </c:dPt>
          <c:dPt>
            <c:idx val="4"/>
            <c:invertIfNegative val="0"/>
            <c:bubble3D val="0"/>
            <c:spPr>
              <a:solidFill>
                <a:schemeClr val="tx1">
                  <a:lumMod val="65000"/>
                  <a:lumOff val="35000"/>
                </a:schemeClr>
              </a:solidFill>
              <a:ln>
                <a:solidFill>
                  <a:schemeClr val="bg1"/>
                </a:solidFill>
              </a:ln>
            </c:spPr>
          </c:dPt>
          <c:dPt>
            <c:idx val="5"/>
            <c:invertIfNegative val="0"/>
            <c:bubble3D val="0"/>
            <c:spPr>
              <a:solidFill>
                <a:schemeClr val="tx1"/>
              </a:solidFill>
              <a:ln>
                <a:solidFill>
                  <a:schemeClr val="bg1"/>
                </a:solidFill>
              </a:ln>
            </c:spPr>
          </c:dPt>
          <c:dPt>
            <c:idx val="6"/>
            <c:invertIfNegative val="0"/>
            <c:bubble3D val="0"/>
            <c:spPr>
              <a:solidFill>
                <a:schemeClr val="accent1"/>
              </a:solidFill>
              <a:ln>
                <a:solidFill>
                  <a:schemeClr val="bg1"/>
                </a:solidFill>
              </a:ln>
            </c:spPr>
          </c:dPt>
          <c:dPt>
            <c:idx val="7"/>
            <c:invertIfNegative val="0"/>
            <c:bubble3D val="0"/>
            <c:spPr>
              <a:solidFill>
                <a:schemeClr val="accent1">
                  <a:lumMod val="75000"/>
                </a:schemeClr>
              </a:solidFill>
              <a:ln>
                <a:solidFill>
                  <a:schemeClr val="bg1"/>
                </a:solidFill>
              </a:ln>
            </c:spPr>
          </c:dPt>
          <c:dLbls>
            <c:dLbl>
              <c:idx val="1"/>
              <c:layout>
                <c:manualLayout>
                  <c:x val="0"/>
                  <c:y val="0"/>
                </c:manualLayout>
              </c:layout>
              <c:showLegendKey val="0"/>
              <c:showVal val="1"/>
              <c:showCatName val="0"/>
              <c:showSerName val="0"/>
              <c:showPercent val="0"/>
              <c:showBubbleSize val="0"/>
            </c:dLbl>
            <c:dLbl>
              <c:idx val="8"/>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spPr/>
              <c:txPr>
                <a:bodyPr/>
                <a:lstStyle/>
                <a:p>
                  <a:pPr>
                    <a:defRPr sz="10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Feuil1!$C$2:$C$11</c:f>
              <c:numCache>
                <c:formatCode>0</c:formatCode>
                <c:ptCount val="10"/>
                <c:pt idx="0">
                  <c:v>92</c:v>
                </c:pt>
                <c:pt idx="1">
                  <c:v>92.2</c:v>
                </c:pt>
                <c:pt idx="2">
                  <c:v>91</c:v>
                </c:pt>
                <c:pt idx="3">
                  <c:v>90.2</c:v>
                </c:pt>
                <c:pt idx="4">
                  <c:v>87.9</c:v>
                </c:pt>
                <c:pt idx="5">
                  <c:v>86.7</c:v>
                </c:pt>
                <c:pt idx="6">
                  <c:v>83.9</c:v>
                </c:pt>
                <c:pt idx="7">
                  <c:v>89</c:v>
                </c:pt>
                <c:pt idx="8">
                  <c:v>88</c:v>
                </c:pt>
                <c:pt idx="9">
                  <c:v>89</c:v>
                </c:pt>
              </c:numCache>
            </c:numRef>
          </c:val>
        </c:ser>
        <c:ser>
          <c:idx val="2"/>
          <c:order val="2"/>
          <c:tx>
            <c:strRef>
              <c:f>Feuil1!$B$1</c:f>
              <c:strCache>
                <c:ptCount val="1"/>
                <c:pt idx="0">
                  <c:v>Possession de permis et conduit</c:v>
                </c:pt>
              </c:strCache>
            </c:strRef>
          </c:tx>
          <c:spPr>
            <a:ln>
              <a:solidFill>
                <a:schemeClr val="bg1"/>
              </a:solidFill>
            </a:ln>
          </c:spPr>
          <c:invertIfNegative val="0"/>
          <c:dPt>
            <c:idx val="0"/>
            <c:invertIfNegative val="0"/>
            <c:bubble3D val="0"/>
            <c:spPr>
              <a:pattFill prst="pct60">
                <a:fgClr>
                  <a:schemeClr val="bg1">
                    <a:lumMod val="85000"/>
                  </a:schemeClr>
                </a:fgClr>
                <a:bgClr>
                  <a:schemeClr val="bg1"/>
                </a:bgClr>
              </a:pattFill>
              <a:ln>
                <a:solidFill>
                  <a:schemeClr val="bg1"/>
                </a:solidFill>
              </a:ln>
            </c:spPr>
          </c:dPt>
          <c:dPt>
            <c:idx val="1"/>
            <c:invertIfNegative val="0"/>
            <c:bubble3D val="0"/>
            <c:spPr>
              <a:pattFill prst="pct60">
                <a:fgClr>
                  <a:schemeClr val="bg1">
                    <a:lumMod val="75000"/>
                  </a:schemeClr>
                </a:fgClr>
                <a:bgClr>
                  <a:schemeClr val="bg1"/>
                </a:bgClr>
              </a:pattFill>
              <a:ln>
                <a:solidFill>
                  <a:schemeClr val="bg1"/>
                </a:solidFill>
              </a:ln>
            </c:spPr>
          </c:dPt>
          <c:dPt>
            <c:idx val="2"/>
            <c:invertIfNegative val="0"/>
            <c:bubble3D val="0"/>
            <c:spPr>
              <a:pattFill prst="pct60">
                <a:fgClr>
                  <a:schemeClr val="bg1">
                    <a:lumMod val="65000"/>
                  </a:schemeClr>
                </a:fgClr>
                <a:bgClr>
                  <a:schemeClr val="bg1"/>
                </a:bgClr>
              </a:pattFill>
              <a:ln>
                <a:solidFill>
                  <a:schemeClr val="bg1"/>
                </a:solidFill>
              </a:ln>
            </c:spPr>
          </c:dPt>
          <c:dPt>
            <c:idx val="3"/>
            <c:invertIfNegative val="0"/>
            <c:bubble3D val="0"/>
            <c:spPr>
              <a:pattFill prst="pct60">
                <a:fgClr>
                  <a:schemeClr val="tx1">
                    <a:lumMod val="65000"/>
                    <a:lumOff val="35000"/>
                  </a:schemeClr>
                </a:fgClr>
                <a:bgClr>
                  <a:schemeClr val="bg1"/>
                </a:bgClr>
              </a:pattFill>
              <a:ln>
                <a:solidFill>
                  <a:schemeClr val="bg1"/>
                </a:solidFill>
              </a:ln>
            </c:spPr>
          </c:dPt>
          <c:dPt>
            <c:idx val="4"/>
            <c:invertIfNegative val="0"/>
            <c:bubble3D val="0"/>
            <c:spPr>
              <a:pattFill prst="pct60">
                <a:fgClr>
                  <a:schemeClr val="tx1">
                    <a:lumMod val="85000"/>
                    <a:lumOff val="15000"/>
                  </a:schemeClr>
                </a:fgClr>
                <a:bgClr>
                  <a:schemeClr val="bg1"/>
                </a:bgClr>
              </a:pattFill>
              <a:ln>
                <a:solidFill>
                  <a:schemeClr val="bg1"/>
                </a:solidFill>
              </a:ln>
            </c:spPr>
          </c:dPt>
          <c:dPt>
            <c:idx val="5"/>
            <c:invertIfNegative val="0"/>
            <c:bubble3D val="0"/>
            <c:spPr>
              <a:pattFill prst="pct60">
                <a:fgClr>
                  <a:schemeClr val="tx1"/>
                </a:fgClr>
                <a:bgClr>
                  <a:schemeClr val="bg1"/>
                </a:bgClr>
              </a:pattFill>
              <a:ln>
                <a:solidFill>
                  <a:schemeClr val="bg1"/>
                </a:solidFill>
              </a:ln>
            </c:spPr>
          </c:dPt>
          <c:dPt>
            <c:idx val="6"/>
            <c:invertIfNegative val="0"/>
            <c:bubble3D val="0"/>
            <c:spPr>
              <a:pattFill prst="pct60">
                <a:fgClr>
                  <a:schemeClr val="accent1"/>
                </a:fgClr>
                <a:bgClr>
                  <a:schemeClr val="bg1"/>
                </a:bgClr>
              </a:pattFill>
              <a:ln>
                <a:solidFill>
                  <a:schemeClr val="bg1"/>
                </a:solidFill>
              </a:ln>
            </c:spPr>
          </c:dPt>
          <c:dPt>
            <c:idx val="7"/>
            <c:invertIfNegative val="0"/>
            <c:bubble3D val="0"/>
            <c:spPr>
              <a:pattFill prst="pct60">
                <a:fgClr>
                  <a:schemeClr val="accent1">
                    <a:lumMod val="75000"/>
                  </a:schemeClr>
                </a:fgClr>
                <a:bgClr>
                  <a:schemeClr val="bg1"/>
                </a:bgClr>
              </a:pattFill>
              <a:ln>
                <a:solidFill>
                  <a:schemeClr val="bg1"/>
                </a:solidFill>
              </a:ln>
            </c:spPr>
          </c:dPt>
          <c:dPt>
            <c:idx val="8"/>
            <c:invertIfNegative val="0"/>
            <c:bubble3D val="0"/>
            <c:spPr>
              <a:pattFill prst="pct60">
                <a:fgClr>
                  <a:schemeClr val="accent2"/>
                </a:fgClr>
                <a:bgClr>
                  <a:schemeClr val="bg1"/>
                </a:bgClr>
              </a:pattFill>
              <a:ln>
                <a:solidFill>
                  <a:schemeClr val="bg1"/>
                </a:solidFill>
              </a:ln>
            </c:spPr>
          </c:dPt>
          <c:dPt>
            <c:idx val="9"/>
            <c:invertIfNegative val="0"/>
            <c:bubble3D val="0"/>
            <c:spPr>
              <a:pattFill prst="pct60">
                <a:fgClr>
                  <a:schemeClr val="accent3"/>
                </a:fgClr>
                <a:bgClr>
                  <a:schemeClr val="bg1"/>
                </a:bgClr>
              </a:pattFill>
              <a:ln>
                <a:solidFill>
                  <a:schemeClr val="bg1"/>
                </a:solidFill>
              </a:ln>
            </c:spPr>
          </c:dPt>
          <c:dLbls>
            <c:dLbl>
              <c:idx val="0"/>
              <c:layout>
                <c:manualLayout>
                  <c:x val="0"/>
                  <c:y val="0.31926055103259376"/>
                </c:manualLayout>
              </c:layout>
              <c:showLegendKey val="0"/>
              <c:showVal val="1"/>
              <c:showCatName val="0"/>
              <c:showSerName val="0"/>
              <c:showPercent val="0"/>
              <c:showBubbleSize val="0"/>
            </c:dLbl>
            <c:dLbl>
              <c:idx val="1"/>
              <c:layout>
                <c:manualLayout>
                  <c:x val="6.2781534910846329E-3"/>
                  <c:y val="0.31686179897290195"/>
                </c:manualLayout>
              </c:layout>
              <c:showLegendKey val="0"/>
              <c:showVal val="1"/>
              <c:showCatName val="0"/>
              <c:showSerName val="0"/>
              <c:showPercent val="0"/>
              <c:showBubbleSize val="0"/>
            </c:dLbl>
            <c:dLbl>
              <c:idx val="2"/>
              <c:layout>
                <c:manualLayout>
                  <c:x val="0"/>
                  <c:y val="0.32293335292820924"/>
                </c:manualLayout>
              </c:layout>
              <c:showLegendKey val="0"/>
              <c:showVal val="1"/>
              <c:showCatName val="0"/>
              <c:showSerName val="0"/>
              <c:showPercent val="0"/>
              <c:showBubbleSize val="0"/>
            </c:dLbl>
            <c:dLbl>
              <c:idx val="3"/>
              <c:layout>
                <c:manualLayout>
                  <c:x val="0"/>
                  <c:y val="0.32817253288265125"/>
                </c:manualLayout>
              </c:layout>
              <c:showLegendKey val="0"/>
              <c:showVal val="1"/>
              <c:showCatName val="0"/>
              <c:showSerName val="0"/>
              <c:showPercent val="0"/>
              <c:showBubbleSize val="0"/>
            </c:dLbl>
            <c:dLbl>
              <c:idx val="4"/>
              <c:layout>
                <c:manualLayout>
                  <c:x val="0"/>
                  <c:y val="0.3713918893542672"/>
                </c:manualLayout>
              </c:layout>
              <c:showLegendKey val="0"/>
              <c:showVal val="1"/>
              <c:showCatName val="0"/>
              <c:showSerName val="0"/>
              <c:showPercent val="0"/>
              <c:showBubbleSize val="0"/>
            </c:dLbl>
            <c:dLbl>
              <c:idx val="5"/>
              <c:layout>
                <c:manualLayout>
                  <c:x val="-1.051325808765491E-2"/>
                  <c:y val="0.36291343147100369"/>
                </c:manualLayout>
              </c:layout>
              <c:showLegendKey val="0"/>
              <c:showVal val="1"/>
              <c:showCatName val="0"/>
              <c:showSerName val="0"/>
              <c:showPercent val="0"/>
              <c:showBubbleSize val="0"/>
            </c:dLbl>
            <c:dLbl>
              <c:idx val="6"/>
              <c:layout>
                <c:manualLayout>
                  <c:x val="1.5769887131482366E-2"/>
                  <c:y val="0.40957372980298984"/>
                </c:manualLayout>
              </c:layout>
              <c:showLegendKey val="0"/>
              <c:showVal val="1"/>
              <c:showCatName val="0"/>
              <c:showSerName val="0"/>
              <c:showPercent val="0"/>
              <c:showBubbleSize val="0"/>
            </c:dLbl>
            <c:dLbl>
              <c:idx val="7"/>
              <c:layout>
                <c:manualLayout>
                  <c:x val="1.5769887131482366E-2"/>
                  <c:y val="0.34735999869367495"/>
                </c:manualLayout>
              </c:layout>
              <c:showLegendKey val="0"/>
              <c:showVal val="1"/>
              <c:showCatName val="0"/>
              <c:showSerName val="0"/>
              <c:showPercent val="0"/>
              <c:showBubbleSize val="0"/>
            </c:dLbl>
            <c:dLbl>
              <c:idx val="8"/>
              <c:layout>
                <c:manualLayout>
                  <c:x val="7.8849021749613099E-2"/>
                  <c:y val="0.34735999869367495"/>
                </c:manualLayout>
              </c:layout>
              <c:spPr>
                <a:solidFill>
                  <a:schemeClr val="bg1"/>
                </a:solidFill>
              </c:spPr>
              <c:txPr>
                <a:bodyPr/>
                <a:lstStyle/>
                <a:p>
                  <a:pPr>
                    <a:defRPr sz="9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layout>
                <c:manualLayout>
                  <c:x val="-8.4106478609038013E-2"/>
                  <c:y val="0.35254447628611785"/>
                </c:manualLayout>
              </c:layout>
              <c:showLegendKey val="0"/>
              <c:showVal val="1"/>
              <c:showCatName val="0"/>
              <c:showSerName val="0"/>
              <c:showPercent val="0"/>
              <c:showBubbleSize val="0"/>
            </c:dLbl>
            <c:spPr>
              <a:solidFill>
                <a:schemeClr val="bg1"/>
              </a:solidFill>
            </c:spPr>
            <c:txPr>
              <a:bodyPr/>
              <a:lstStyle/>
              <a:p>
                <a:pPr>
                  <a:defRPr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Feuil1!$B$2:$B$11</c:f>
              <c:numCache>
                <c:formatCode>0</c:formatCode>
                <c:ptCount val="10"/>
                <c:pt idx="0">
                  <c:v>89.5</c:v>
                </c:pt>
                <c:pt idx="1">
                  <c:v>89.3</c:v>
                </c:pt>
                <c:pt idx="2">
                  <c:v>88.4</c:v>
                </c:pt>
                <c:pt idx="3">
                  <c:v>89</c:v>
                </c:pt>
                <c:pt idx="4">
                  <c:v>84.3</c:v>
                </c:pt>
                <c:pt idx="5">
                  <c:v>83.5</c:v>
                </c:pt>
                <c:pt idx="6">
                  <c:v>81.5</c:v>
                </c:pt>
                <c:pt idx="7">
                  <c:v>86</c:v>
                </c:pt>
                <c:pt idx="8">
                  <c:v>86</c:v>
                </c:pt>
                <c:pt idx="9">
                  <c:v>86</c:v>
                </c:pt>
              </c:numCache>
            </c:numRef>
          </c:val>
        </c:ser>
        <c:dLbls>
          <c:showLegendKey val="0"/>
          <c:showVal val="0"/>
          <c:showCatName val="0"/>
          <c:showSerName val="0"/>
          <c:showPercent val="0"/>
          <c:showBubbleSize val="0"/>
        </c:dLbls>
        <c:gapWidth val="60"/>
        <c:overlap val="100"/>
        <c:axId val="305776896"/>
        <c:axId val="305778688"/>
      </c:barChart>
      <c:catAx>
        <c:axId val="305776896"/>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305778688"/>
        <c:crosses val="autoZero"/>
        <c:auto val="1"/>
        <c:lblAlgn val="ctr"/>
        <c:lblOffset val="100"/>
        <c:noMultiLvlLbl val="0"/>
      </c:catAx>
      <c:valAx>
        <c:axId val="305778688"/>
        <c:scaling>
          <c:orientation val="minMax"/>
          <c:max val="105"/>
          <c:min val="0"/>
        </c:scaling>
        <c:delete val="1"/>
        <c:axPos val="l"/>
        <c:numFmt formatCode="General" sourceLinked="1"/>
        <c:majorTickMark val="out"/>
        <c:minorTickMark val="none"/>
        <c:tickLblPos val="nextTo"/>
        <c:crossAx val="305776896"/>
        <c:crosses val="autoZero"/>
        <c:crossBetween val="between"/>
        <c:majorUnit val="20"/>
        <c:minorUnit val="4"/>
      </c:valAx>
    </c:plotArea>
    <c:plotVisOnly val="1"/>
    <c:dispBlanksAs val="zero"/>
    <c:showDLblsOverMax val="0"/>
  </c:chart>
  <c:txPr>
    <a:bodyPr/>
    <a:lstStyle/>
    <a:p>
      <a:pPr>
        <a:defRPr sz="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fr-FR" dirty="0" smtClean="0">
                <a:latin typeface="Arial" panose="020B0604020202020204" pitchFamily="34" charset="0"/>
                <a:cs typeface="Arial" panose="020B0604020202020204" pitchFamily="34" charset="0"/>
              </a:rPr>
              <a:t>22-25 ans</a:t>
            </a:r>
            <a:endParaRPr lang="fr-FR" dirty="0">
              <a:latin typeface="Arial" panose="020B0604020202020204" pitchFamily="34" charset="0"/>
              <a:cs typeface="Arial" panose="020B0604020202020204" pitchFamily="34" charset="0"/>
            </a:endParaRPr>
          </a:p>
        </c:rich>
      </c:tx>
      <c:layout>
        <c:manualLayout>
          <c:xMode val="edge"/>
          <c:yMode val="edge"/>
          <c:x val="0.30402507625061576"/>
          <c:y val="0.90824187862755767"/>
        </c:manualLayout>
      </c:layout>
      <c:overlay val="0"/>
    </c:title>
    <c:autoTitleDeleted val="0"/>
    <c:plotArea>
      <c:layout>
        <c:manualLayout>
          <c:layoutTarget val="inner"/>
          <c:xMode val="edge"/>
          <c:yMode val="edge"/>
          <c:x val="6.184685352711454E-2"/>
          <c:y val="3.4092926810654636E-2"/>
          <c:w val="0.8603900341094467"/>
          <c:h val="0.77528964606633199"/>
        </c:manualLayout>
      </c:layout>
      <c:barChart>
        <c:barDir val="col"/>
        <c:grouping val="clustered"/>
        <c:varyColors val="0"/>
        <c:ser>
          <c:idx val="0"/>
          <c:order val="0"/>
          <c:tx>
            <c:strRef>
              <c:f>Feuil1!#REF!</c:f>
              <c:strCache>
                <c:ptCount val="1"/>
                <c:pt idx="0">
                  <c:v>#REF!</c:v>
                </c:pt>
              </c:strCache>
            </c:strRef>
          </c:tx>
          <c:spPr>
            <a:solidFill>
              <a:schemeClr val="bg1">
                <a:lumMod val="85000"/>
              </a:schemeClr>
            </a:solidFill>
            <a:ln>
              <a:noFill/>
            </a:ln>
          </c:spPr>
          <c:invertIfNegative val="0"/>
          <c:dPt>
            <c:idx val="1"/>
            <c:invertIfNegative val="0"/>
            <c:bubble3D val="0"/>
            <c:spPr>
              <a:solidFill>
                <a:schemeClr val="bg1">
                  <a:lumMod val="75000"/>
                </a:schemeClr>
              </a:solidFill>
              <a:ln>
                <a:noFill/>
              </a:ln>
            </c:spPr>
          </c:dPt>
          <c:dPt>
            <c:idx val="2"/>
            <c:invertIfNegative val="0"/>
            <c:bubble3D val="0"/>
            <c:spPr>
              <a:solidFill>
                <a:schemeClr val="bg1">
                  <a:lumMod val="50000"/>
                </a:schemeClr>
              </a:solidFill>
              <a:ln>
                <a:noFill/>
              </a:ln>
            </c:spPr>
          </c:dPt>
          <c:dPt>
            <c:idx val="3"/>
            <c:invertIfNegative val="0"/>
            <c:bubble3D val="0"/>
            <c:spPr>
              <a:solidFill>
                <a:schemeClr val="tx1">
                  <a:lumMod val="65000"/>
                  <a:lumOff val="35000"/>
                </a:schemeClr>
              </a:solidFill>
              <a:ln>
                <a:noFill/>
              </a:ln>
            </c:spPr>
          </c:dPt>
          <c:dPt>
            <c:idx val="4"/>
            <c:invertIfNegative val="0"/>
            <c:bubble3D val="0"/>
            <c:spPr>
              <a:solidFill>
                <a:schemeClr val="accent3"/>
              </a:solidFill>
              <a:ln>
                <a:noFill/>
              </a:ln>
            </c:spPr>
          </c:dPt>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Feuil1!#REF!</c:f>
              <c:numCache>
                <c:formatCode>General</c:formatCode>
                <c:ptCount val="1"/>
                <c:pt idx="0">
                  <c:v>1</c:v>
                </c:pt>
              </c:numCache>
            </c:numRef>
          </c:val>
        </c:ser>
        <c:ser>
          <c:idx val="1"/>
          <c:order val="1"/>
          <c:tx>
            <c:strRef>
              <c:f>Feuil1!$C$1</c:f>
              <c:strCache>
                <c:ptCount val="1"/>
                <c:pt idx="0">
                  <c:v>Possession de permis</c:v>
                </c:pt>
              </c:strCache>
            </c:strRef>
          </c:tx>
          <c:spPr>
            <a:solidFill>
              <a:schemeClr val="bg1">
                <a:lumMod val="85000"/>
              </a:schemeClr>
            </a:solidFill>
            <a:ln>
              <a:solidFill>
                <a:schemeClr val="bg1"/>
              </a:solidFill>
            </a:ln>
          </c:spPr>
          <c:invertIfNegative val="0"/>
          <c:dPt>
            <c:idx val="1"/>
            <c:invertIfNegative val="0"/>
            <c:bubble3D val="0"/>
            <c:spPr>
              <a:solidFill>
                <a:schemeClr val="bg1">
                  <a:lumMod val="75000"/>
                </a:schemeClr>
              </a:solidFill>
              <a:ln>
                <a:solidFill>
                  <a:schemeClr val="bg1"/>
                </a:solidFill>
              </a:ln>
            </c:spPr>
          </c:dPt>
          <c:dPt>
            <c:idx val="2"/>
            <c:invertIfNegative val="0"/>
            <c:bubble3D val="0"/>
            <c:spPr>
              <a:solidFill>
                <a:schemeClr val="bg1">
                  <a:lumMod val="65000"/>
                </a:schemeClr>
              </a:solidFill>
              <a:ln>
                <a:solidFill>
                  <a:schemeClr val="bg1"/>
                </a:solidFill>
              </a:ln>
            </c:spPr>
          </c:dPt>
          <c:dPt>
            <c:idx val="3"/>
            <c:invertIfNegative val="0"/>
            <c:bubble3D val="0"/>
            <c:spPr>
              <a:solidFill>
                <a:schemeClr val="tx1">
                  <a:lumMod val="65000"/>
                  <a:lumOff val="35000"/>
                </a:schemeClr>
              </a:solidFill>
              <a:ln>
                <a:solidFill>
                  <a:schemeClr val="bg1"/>
                </a:solidFill>
              </a:ln>
            </c:spPr>
          </c:dPt>
          <c:dPt>
            <c:idx val="4"/>
            <c:invertIfNegative val="0"/>
            <c:bubble3D val="0"/>
            <c:spPr>
              <a:solidFill>
                <a:schemeClr val="tx1">
                  <a:lumMod val="50000"/>
                  <a:lumOff val="50000"/>
                </a:schemeClr>
              </a:solidFill>
              <a:ln>
                <a:solidFill>
                  <a:schemeClr val="bg1"/>
                </a:solidFill>
              </a:ln>
            </c:spPr>
          </c:dPt>
          <c:dPt>
            <c:idx val="5"/>
            <c:invertIfNegative val="0"/>
            <c:bubble3D val="0"/>
            <c:spPr>
              <a:solidFill>
                <a:schemeClr val="tx1"/>
              </a:solidFill>
              <a:ln>
                <a:solidFill>
                  <a:schemeClr val="bg1"/>
                </a:solidFill>
              </a:ln>
            </c:spPr>
          </c:dPt>
          <c:dPt>
            <c:idx val="6"/>
            <c:invertIfNegative val="0"/>
            <c:bubble3D val="0"/>
            <c:spPr>
              <a:solidFill>
                <a:schemeClr val="accent1"/>
              </a:solidFill>
              <a:ln>
                <a:solidFill>
                  <a:schemeClr val="bg1"/>
                </a:solidFill>
              </a:ln>
            </c:spPr>
          </c:dPt>
          <c:dPt>
            <c:idx val="7"/>
            <c:invertIfNegative val="0"/>
            <c:bubble3D val="0"/>
            <c:spPr>
              <a:solidFill>
                <a:schemeClr val="accent1">
                  <a:lumMod val="75000"/>
                </a:schemeClr>
              </a:solidFill>
              <a:ln>
                <a:solidFill>
                  <a:schemeClr val="bg1"/>
                </a:solidFill>
              </a:ln>
            </c:spPr>
          </c:dPt>
          <c:dPt>
            <c:idx val="8"/>
            <c:invertIfNegative val="0"/>
            <c:bubble3D val="0"/>
            <c:spPr>
              <a:solidFill>
                <a:schemeClr val="accent3"/>
              </a:solidFill>
              <a:ln>
                <a:solidFill>
                  <a:schemeClr val="bg1"/>
                </a:solidFill>
              </a:ln>
            </c:spPr>
          </c:dPt>
          <c:dLbls>
            <c:dLbl>
              <c:idx val="1"/>
              <c:layout>
                <c:manualLayout>
                  <c:x val="0"/>
                  <c:y val="5.3718095892299868E-3"/>
                </c:manualLayout>
              </c:layout>
              <c:showLegendKey val="0"/>
              <c:showVal val="1"/>
              <c:showCatName val="0"/>
              <c:showSerName val="0"/>
              <c:showPercent val="0"/>
              <c:showBubbleSize val="0"/>
            </c:dLbl>
            <c:dLbl>
              <c:idx val="8"/>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spPr/>
              <c:txPr>
                <a:bodyPr/>
                <a:lstStyle/>
                <a:p>
                  <a:pPr>
                    <a:defRPr sz="9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Feuil1!$C$2:$C$11</c:f>
              <c:numCache>
                <c:formatCode>0</c:formatCode>
                <c:ptCount val="10"/>
                <c:pt idx="0">
                  <c:v>89.2</c:v>
                </c:pt>
                <c:pt idx="1">
                  <c:v>93.2</c:v>
                </c:pt>
                <c:pt idx="2">
                  <c:v>85.9</c:v>
                </c:pt>
                <c:pt idx="3">
                  <c:v>82.8</c:v>
                </c:pt>
                <c:pt idx="4">
                  <c:v>82.9</c:v>
                </c:pt>
                <c:pt idx="5">
                  <c:v>84.9</c:v>
                </c:pt>
                <c:pt idx="6">
                  <c:v>86.7</c:v>
                </c:pt>
                <c:pt idx="7">
                  <c:v>83</c:v>
                </c:pt>
                <c:pt idx="8">
                  <c:v>83</c:v>
                </c:pt>
                <c:pt idx="9">
                  <c:v>85</c:v>
                </c:pt>
              </c:numCache>
            </c:numRef>
          </c:val>
        </c:ser>
        <c:ser>
          <c:idx val="2"/>
          <c:order val="2"/>
          <c:tx>
            <c:strRef>
              <c:f>Feuil1!$B$1</c:f>
              <c:strCache>
                <c:ptCount val="1"/>
                <c:pt idx="0">
                  <c:v>Possession de permis et conduit</c:v>
                </c:pt>
              </c:strCache>
            </c:strRef>
          </c:tx>
          <c:spPr>
            <a:pattFill prst="pct60">
              <a:fgClr>
                <a:schemeClr val="bg1">
                  <a:lumMod val="85000"/>
                </a:schemeClr>
              </a:fgClr>
              <a:bgClr>
                <a:schemeClr val="bg1"/>
              </a:bgClr>
            </a:pattFill>
            <a:ln>
              <a:solidFill>
                <a:schemeClr val="bg1"/>
              </a:solidFill>
            </a:ln>
          </c:spPr>
          <c:invertIfNegative val="0"/>
          <c:dPt>
            <c:idx val="1"/>
            <c:invertIfNegative val="0"/>
            <c:bubble3D val="0"/>
            <c:spPr>
              <a:pattFill prst="pct60">
                <a:fgClr>
                  <a:schemeClr val="bg1">
                    <a:lumMod val="75000"/>
                  </a:schemeClr>
                </a:fgClr>
                <a:bgClr>
                  <a:schemeClr val="bg1"/>
                </a:bgClr>
              </a:pattFill>
              <a:ln>
                <a:solidFill>
                  <a:schemeClr val="bg1"/>
                </a:solidFill>
              </a:ln>
            </c:spPr>
          </c:dPt>
          <c:dPt>
            <c:idx val="2"/>
            <c:invertIfNegative val="0"/>
            <c:bubble3D val="0"/>
            <c:spPr>
              <a:pattFill prst="pct60">
                <a:fgClr>
                  <a:schemeClr val="bg1">
                    <a:lumMod val="65000"/>
                  </a:schemeClr>
                </a:fgClr>
                <a:bgClr>
                  <a:schemeClr val="bg1"/>
                </a:bgClr>
              </a:pattFill>
              <a:ln>
                <a:solidFill>
                  <a:schemeClr val="bg1"/>
                </a:solidFill>
              </a:ln>
            </c:spPr>
          </c:dPt>
          <c:dPt>
            <c:idx val="3"/>
            <c:invertIfNegative val="0"/>
            <c:bubble3D val="0"/>
            <c:spPr>
              <a:pattFill prst="pct60">
                <a:fgClr>
                  <a:schemeClr val="tx1">
                    <a:lumMod val="65000"/>
                    <a:lumOff val="35000"/>
                  </a:schemeClr>
                </a:fgClr>
                <a:bgClr>
                  <a:schemeClr val="bg1"/>
                </a:bgClr>
              </a:pattFill>
              <a:ln>
                <a:solidFill>
                  <a:schemeClr val="bg1"/>
                </a:solidFill>
              </a:ln>
            </c:spPr>
          </c:dPt>
          <c:dPt>
            <c:idx val="4"/>
            <c:invertIfNegative val="0"/>
            <c:bubble3D val="0"/>
            <c:spPr>
              <a:pattFill prst="pct60">
                <a:fgClr>
                  <a:schemeClr val="tx1">
                    <a:lumMod val="65000"/>
                    <a:lumOff val="35000"/>
                  </a:schemeClr>
                </a:fgClr>
                <a:bgClr>
                  <a:schemeClr val="bg1"/>
                </a:bgClr>
              </a:pattFill>
              <a:ln>
                <a:solidFill>
                  <a:schemeClr val="bg1"/>
                </a:solidFill>
              </a:ln>
            </c:spPr>
          </c:dPt>
          <c:dPt>
            <c:idx val="5"/>
            <c:invertIfNegative val="0"/>
            <c:bubble3D val="0"/>
            <c:spPr>
              <a:pattFill prst="pct60">
                <a:fgClr>
                  <a:schemeClr val="tx1"/>
                </a:fgClr>
                <a:bgClr>
                  <a:schemeClr val="bg1"/>
                </a:bgClr>
              </a:pattFill>
              <a:ln>
                <a:solidFill>
                  <a:schemeClr val="bg1"/>
                </a:solidFill>
              </a:ln>
            </c:spPr>
          </c:dPt>
          <c:dPt>
            <c:idx val="6"/>
            <c:invertIfNegative val="0"/>
            <c:bubble3D val="0"/>
            <c:spPr>
              <a:pattFill prst="pct60">
                <a:fgClr>
                  <a:schemeClr val="accent1"/>
                </a:fgClr>
                <a:bgClr>
                  <a:schemeClr val="bg1"/>
                </a:bgClr>
              </a:pattFill>
              <a:ln>
                <a:solidFill>
                  <a:schemeClr val="bg1"/>
                </a:solidFill>
              </a:ln>
            </c:spPr>
          </c:dPt>
          <c:dPt>
            <c:idx val="7"/>
            <c:invertIfNegative val="0"/>
            <c:bubble3D val="0"/>
            <c:spPr>
              <a:pattFill prst="pct60">
                <a:fgClr>
                  <a:schemeClr val="accent1">
                    <a:lumMod val="75000"/>
                  </a:schemeClr>
                </a:fgClr>
                <a:bgClr>
                  <a:schemeClr val="bg1"/>
                </a:bgClr>
              </a:pattFill>
              <a:ln>
                <a:solidFill>
                  <a:schemeClr val="bg1"/>
                </a:solidFill>
              </a:ln>
            </c:spPr>
          </c:dPt>
          <c:dPt>
            <c:idx val="8"/>
            <c:invertIfNegative val="0"/>
            <c:bubble3D val="0"/>
            <c:spPr>
              <a:pattFill prst="pct60">
                <a:fgClr>
                  <a:schemeClr val="accent2"/>
                </a:fgClr>
                <a:bgClr>
                  <a:schemeClr val="bg1"/>
                </a:bgClr>
              </a:pattFill>
              <a:ln>
                <a:solidFill>
                  <a:schemeClr val="bg1"/>
                </a:solidFill>
              </a:ln>
            </c:spPr>
          </c:dPt>
          <c:dPt>
            <c:idx val="9"/>
            <c:invertIfNegative val="0"/>
            <c:bubble3D val="0"/>
            <c:spPr>
              <a:pattFill prst="pct60">
                <a:fgClr>
                  <a:schemeClr val="accent3"/>
                </a:fgClr>
                <a:bgClr>
                  <a:schemeClr val="bg1"/>
                </a:bgClr>
              </a:pattFill>
              <a:ln>
                <a:solidFill>
                  <a:schemeClr val="bg1"/>
                </a:solidFill>
              </a:ln>
            </c:spPr>
          </c:dPt>
          <c:dLbls>
            <c:dLbl>
              <c:idx val="0"/>
              <c:layout>
                <c:manualLayout>
                  <c:x val="0"/>
                  <c:y val="0.32553123813020418"/>
                </c:manualLayout>
              </c:layout>
              <c:showLegendKey val="0"/>
              <c:showVal val="1"/>
              <c:showCatName val="0"/>
              <c:showSerName val="0"/>
              <c:showPercent val="0"/>
              <c:showBubbleSize val="0"/>
            </c:dLbl>
            <c:dLbl>
              <c:idx val="1"/>
              <c:layout>
                <c:manualLayout>
                  <c:x val="-4.458171722671031E-3"/>
                  <c:y val="0.35088617939136973"/>
                </c:manualLayout>
              </c:layout>
              <c:showLegendKey val="0"/>
              <c:showVal val="1"/>
              <c:showCatName val="0"/>
              <c:showSerName val="0"/>
              <c:showPercent val="0"/>
              <c:showBubbleSize val="0"/>
            </c:dLbl>
            <c:dLbl>
              <c:idx val="2"/>
              <c:layout>
                <c:manualLayout>
                  <c:x val="-5.3682356004477192E-3"/>
                  <c:y val="0.33527197852629692"/>
                </c:manualLayout>
              </c:layout>
              <c:showLegendKey val="0"/>
              <c:showVal val="1"/>
              <c:showCatName val="0"/>
              <c:showSerName val="0"/>
              <c:showPercent val="0"/>
              <c:showBubbleSize val="0"/>
            </c:dLbl>
            <c:dLbl>
              <c:idx val="3"/>
              <c:layout>
                <c:manualLayout>
                  <c:x val="0"/>
                  <c:y val="0.33627485730866419"/>
                </c:manualLayout>
              </c:layout>
              <c:showLegendKey val="0"/>
              <c:showVal val="1"/>
              <c:showCatName val="0"/>
              <c:showSerName val="0"/>
              <c:showPercent val="0"/>
              <c:showBubbleSize val="0"/>
            </c:dLbl>
            <c:dLbl>
              <c:idx val="4"/>
              <c:layout>
                <c:manualLayout>
                  <c:x val="5.3682356004477192E-3"/>
                  <c:y val="0.34164666689789419"/>
                </c:manualLayout>
              </c:layout>
              <c:showLegendKey val="0"/>
              <c:showVal val="1"/>
              <c:showCatName val="0"/>
              <c:showSerName val="0"/>
              <c:showPercent val="0"/>
              <c:showBubbleSize val="0"/>
            </c:dLbl>
            <c:dLbl>
              <c:idx val="5"/>
              <c:layout>
                <c:manualLayout>
                  <c:x val="0"/>
                  <c:y val="0.35079723505486388"/>
                </c:manualLayout>
              </c:layout>
              <c:showLegendKey val="0"/>
              <c:showVal val="1"/>
              <c:showCatName val="0"/>
              <c:showSerName val="0"/>
              <c:showPercent val="0"/>
              <c:showBubbleSize val="0"/>
            </c:dLbl>
            <c:dLbl>
              <c:idx val="6"/>
              <c:layout>
                <c:manualLayout>
                  <c:x val="0"/>
                  <c:y val="0.34105286741445096"/>
                </c:manualLayout>
              </c:layout>
              <c:showLegendKey val="0"/>
              <c:showVal val="1"/>
              <c:showCatName val="0"/>
              <c:showSerName val="0"/>
              <c:showPercent val="0"/>
              <c:showBubbleSize val="0"/>
            </c:dLbl>
            <c:dLbl>
              <c:idx val="7"/>
              <c:layout>
                <c:manualLayout>
                  <c:x val="-9.9660330911534971E-3"/>
                  <c:y val="0.35079723505486388"/>
                </c:manualLayout>
              </c:layout>
              <c:showLegendKey val="0"/>
              <c:showVal val="1"/>
              <c:showCatName val="0"/>
              <c:showSerName val="0"/>
              <c:showPercent val="0"/>
              <c:showBubbleSize val="0"/>
            </c:dLbl>
            <c:dLbl>
              <c:idx val="8"/>
              <c:layout>
                <c:manualLayout>
                  <c:x val="0"/>
                  <c:y val="0.34105286741445096"/>
                </c:manualLayout>
              </c:layout>
              <c:spPr>
                <a:solidFill>
                  <a:schemeClr val="bg1"/>
                </a:solidFill>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layout>
                <c:manualLayout>
                  <c:x val="4.9830165455767485E-3"/>
                  <c:y val="0.31669194831341874"/>
                </c:manualLayout>
              </c:layout>
              <c:spPr>
                <a:solidFill>
                  <a:schemeClr val="bg1"/>
                </a:solidFill>
              </c:spPr>
              <c:txPr>
                <a:bodyPr/>
                <a:lstStyle/>
                <a:p>
                  <a:pPr>
                    <a:defRPr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solidFill>
                <a:schemeClr val="bg1"/>
              </a:solidFill>
            </c:spPr>
            <c:txPr>
              <a:bodyPr/>
              <a:lstStyle/>
              <a:p>
                <a:pPr>
                  <a:defRPr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Feuil1!$B$2:$B$11</c:f>
              <c:numCache>
                <c:formatCode>0</c:formatCode>
                <c:ptCount val="10"/>
                <c:pt idx="0">
                  <c:v>84</c:v>
                </c:pt>
                <c:pt idx="1">
                  <c:v>81.2</c:v>
                </c:pt>
                <c:pt idx="2">
                  <c:v>82</c:v>
                </c:pt>
                <c:pt idx="3">
                  <c:v>79.5</c:v>
                </c:pt>
                <c:pt idx="4">
                  <c:v>79.7</c:v>
                </c:pt>
                <c:pt idx="5">
                  <c:v>81.8</c:v>
                </c:pt>
                <c:pt idx="6">
                  <c:v>84.8</c:v>
                </c:pt>
                <c:pt idx="7">
                  <c:v>80</c:v>
                </c:pt>
                <c:pt idx="8">
                  <c:v>81</c:v>
                </c:pt>
                <c:pt idx="9">
                  <c:v>84</c:v>
                </c:pt>
              </c:numCache>
            </c:numRef>
          </c:val>
        </c:ser>
        <c:dLbls>
          <c:showLegendKey val="0"/>
          <c:showVal val="0"/>
          <c:showCatName val="0"/>
          <c:showSerName val="0"/>
          <c:showPercent val="0"/>
          <c:showBubbleSize val="0"/>
        </c:dLbls>
        <c:gapWidth val="60"/>
        <c:overlap val="100"/>
        <c:axId val="305868800"/>
        <c:axId val="305870336"/>
      </c:barChart>
      <c:catAx>
        <c:axId val="305868800"/>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305870336"/>
        <c:crosses val="autoZero"/>
        <c:auto val="1"/>
        <c:lblAlgn val="ctr"/>
        <c:lblOffset val="100"/>
        <c:noMultiLvlLbl val="0"/>
      </c:catAx>
      <c:valAx>
        <c:axId val="305870336"/>
        <c:scaling>
          <c:orientation val="minMax"/>
          <c:max val="105"/>
          <c:min val="0"/>
        </c:scaling>
        <c:delete val="1"/>
        <c:axPos val="l"/>
        <c:numFmt formatCode="General" sourceLinked="1"/>
        <c:majorTickMark val="out"/>
        <c:minorTickMark val="none"/>
        <c:tickLblPos val="nextTo"/>
        <c:crossAx val="305868800"/>
        <c:crosses val="autoZero"/>
        <c:crossBetween val="between"/>
        <c:majorUnit val="20"/>
        <c:minorUnit val="4"/>
      </c:valAx>
    </c:plotArea>
    <c:plotVisOnly val="1"/>
    <c:dispBlanksAs val="zero"/>
    <c:showDLblsOverMax val="0"/>
  </c:chart>
  <c:txPr>
    <a:bodyPr/>
    <a:lstStyle/>
    <a:p>
      <a:pPr>
        <a:defRPr sz="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fr-FR" dirty="0" smtClean="0">
                <a:latin typeface="Arial" panose="020B0604020202020204" pitchFamily="34" charset="0"/>
                <a:cs typeface="Arial" panose="020B0604020202020204" pitchFamily="34" charset="0"/>
              </a:rPr>
              <a:t>18-21 ans</a:t>
            </a:r>
            <a:endParaRPr lang="fr-FR" dirty="0">
              <a:latin typeface="Arial" panose="020B0604020202020204" pitchFamily="34" charset="0"/>
              <a:cs typeface="Arial" panose="020B0604020202020204" pitchFamily="34" charset="0"/>
            </a:endParaRPr>
          </a:p>
        </c:rich>
      </c:tx>
      <c:layout>
        <c:manualLayout>
          <c:xMode val="edge"/>
          <c:yMode val="edge"/>
          <c:x val="0.60832207102681135"/>
          <c:y val="0.92773055212200872"/>
        </c:manualLayout>
      </c:layout>
      <c:overlay val="0"/>
    </c:title>
    <c:autoTitleDeleted val="0"/>
    <c:plotArea>
      <c:layout>
        <c:manualLayout>
          <c:layoutTarget val="inner"/>
          <c:xMode val="edge"/>
          <c:yMode val="edge"/>
          <c:x val="0.46887435247440196"/>
          <c:y val="6.6323660410270893E-2"/>
          <c:w val="0.52072890659779969"/>
          <c:h val="0.75767522406291021"/>
        </c:manualLayout>
      </c:layout>
      <c:barChart>
        <c:barDir val="col"/>
        <c:grouping val="clustered"/>
        <c:varyColors val="0"/>
        <c:ser>
          <c:idx val="0"/>
          <c:order val="0"/>
          <c:tx>
            <c:strRef>
              <c:f>Feuil1!#REF!</c:f>
              <c:strCache>
                <c:ptCount val="1"/>
                <c:pt idx="0">
                  <c:v>#REF!</c:v>
                </c:pt>
              </c:strCache>
            </c:strRef>
          </c:tx>
          <c:spPr>
            <a:solidFill>
              <a:schemeClr val="bg1">
                <a:lumMod val="85000"/>
              </a:schemeClr>
            </a:solidFill>
            <a:ln>
              <a:noFill/>
            </a:ln>
          </c:spPr>
          <c:invertIfNegative val="0"/>
          <c:dPt>
            <c:idx val="1"/>
            <c:invertIfNegative val="0"/>
            <c:bubble3D val="0"/>
            <c:spPr>
              <a:solidFill>
                <a:schemeClr val="bg1">
                  <a:lumMod val="75000"/>
                </a:schemeClr>
              </a:solidFill>
              <a:ln>
                <a:noFill/>
              </a:ln>
            </c:spPr>
          </c:dPt>
          <c:dPt>
            <c:idx val="2"/>
            <c:invertIfNegative val="0"/>
            <c:bubble3D val="0"/>
            <c:spPr>
              <a:solidFill>
                <a:schemeClr val="bg1">
                  <a:lumMod val="50000"/>
                </a:schemeClr>
              </a:solidFill>
              <a:ln>
                <a:noFill/>
              </a:ln>
            </c:spPr>
          </c:dPt>
          <c:dPt>
            <c:idx val="3"/>
            <c:invertIfNegative val="0"/>
            <c:bubble3D val="0"/>
            <c:spPr>
              <a:solidFill>
                <a:schemeClr val="tx1">
                  <a:lumMod val="65000"/>
                  <a:lumOff val="35000"/>
                </a:schemeClr>
              </a:solidFill>
              <a:ln>
                <a:noFill/>
              </a:ln>
            </c:spPr>
          </c:dPt>
          <c:dPt>
            <c:idx val="4"/>
            <c:invertIfNegative val="0"/>
            <c:bubble3D val="0"/>
            <c:spPr>
              <a:solidFill>
                <a:schemeClr val="accent3"/>
              </a:solidFill>
              <a:ln>
                <a:noFill/>
              </a:ln>
            </c:spPr>
          </c:dPt>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Feuil1!#REF!</c:f>
              <c:numCache>
                <c:formatCode>General</c:formatCode>
                <c:ptCount val="1"/>
                <c:pt idx="0">
                  <c:v>1</c:v>
                </c:pt>
              </c:numCache>
            </c:numRef>
          </c:val>
        </c:ser>
        <c:ser>
          <c:idx val="1"/>
          <c:order val="1"/>
          <c:tx>
            <c:strRef>
              <c:f>Feuil1!$C$1</c:f>
              <c:strCache>
                <c:ptCount val="1"/>
                <c:pt idx="0">
                  <c:v>Possession de permis</c:v>
                </c:pt>
              </c:strCache>
            </c:strRef>
          </c:tx>
          <c:spPr>
            <a:solidFill>
              <a:schemeClr val="bg1">
                <a:lumMod val="85000"/>
              </a:schemeClr>
            </a:solidFill>
            <a:ln>
              <a:solidFill>
                <a:schemeClr val="bg1"/>
              </a:solidFill>
            </a:ln>
          </c:spPr>
          <c:invertIfNegative val="0"/>
          <c:dPt>
            <c:idx val="1"/>
            <c:invertIfNegative val="0"/>
            <c:bubble3D val="0"/>
            <c:spPr>
              <a:solidFill>
                <a:schemeClr val="bg1">
                  <a:lumMod val="75000"/>
                </a:schemeClr>
              </a:solidFill>
              <a:ln>
                <a:solidFill>
                  <a:schemeClr val="bg1"/>
                </a:solidFill>
              </a:ln>
            </c:spPr>
          </c:dPt>
          <c:dPt>
            <c:idx val="2"/>
            <c:invertIfNegative val="0"/>
            <c:bubble3D val="0"/>
            <c:spPr>
              <a:solidFill>
                <a:schemeClr val="bg1">
                  <a:lumMod val="50000"/>
                </a:schemeClr>
              </a:solidFill>
              <a:ln>
                <a:solidFill>
                  <a:schemeClr val="bg1"/>
                </a:solidFill>
              </a:ln>
            </c:spPr>
          </c:dPt>
          <c:dPt>
            <c:idx val="3"/>
            <c:invertIfNegative val="0"/>
            <c:bubble3D val="0"/>
            <c:spPr>
              <a:solidFill>
                <a:schemeClr val="tx1">
                  <a:lumMod val="65000"/>
                  <a:lumOff val="35000"/>
                </a:schemeClr>
              </a:solidFill>
              <a:ln>
                <a:solidFill>
                  <a:schemeClr val="bg1"/>
                </a:solidFill>
              </a:ln>
            </c:spPr>
          </c:dPt>
          <c:dPt>
            <c:idx val="4"/>
            <c:invertIfNegative val="0"/>
            <c:bubble3D val="0"/>
            <c:spPr>
              <a:solidFill>
                <a:schemeClr val="tx1">
                  <a:lumMod val="75000"/>
                  <a:lumOff val="25000"/>
                </a:schemeClr>
              </a:solidFill>
              <a:ln>
                <a:solidFill>
                  <a:schemeClr val="bg1"/>
                </a:solidFill>
              </a:ln>
            </c:spPr>
          </c:dPt>
          <c:dPt>
            <c:idx val="5"/>
            <c:invertIfNegative val="0"/>
            <c:bubble3D val="0"/>
            <c:spPr>
              <a:solidFill>
                <a:schemeClr val="tx1"/>
              </a:solidFill>
              <a:ln>
                <a:solidFill>
                  <a:schemeClr val="bg1"/>
                </a:solidFill>
              </a:ln>
            </c:spPr>
          </c:dPt>
          <c:dPt>
            <c:idx val="6"/>
            <c:invertIfNegative val="0"/>
            <c:bubble3D val="0"/>
            <c:spPr>
              <a:solidFill>
                <a:schemeClr val="accent1"/>
              </a:solidFill>
              <a:ln>
                <a:solidFill>
                  <a:schemeClr val="bg1"/>
                </a:solidFill>
              </a:ln>
            </c:spPr>
          </c:dPt>
          <c:dPt>
            <c:idx val="7"/>
            <c:invertIfNegative val="0"/>
            <c:bubble3D val="0"/>
            <c:spPr>
              <a:solidFill>
                <a:schemeClr val="accent1">
                  <a:lumMod val="75000"/>
                </a:schemeClr>
              </a:solidFill>
              <a:ln>
                <a:solidFill>
                  <a:schemeClr val="bg1"/>
                </a:solidFill>
              </a:ln>
            </c:spPr>
          </c:dPt>
          <c:dLbls>
            <c:dLbl>
              <c:idx val="1"/>
              <c:layout>
                <c:manualLayout>
                  <c:x val="0"/>
                  <c:y val="5.3718095892299868E-3"/>
                </c:manualLayout>
              </c:layout>
              <c:showLegendKey val="0"/>
              <c:showVal val="1"/>
              <c:showCatName val="0"/>
              <c:showSerName val="0"/>
              <c:showPercent val="0"/>
              <c:showBubbleSize val="0"/>
            </c:dLbl>
            <c:dLbl>
              <c:idx val="8"/>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spPr/>
              <c:txPr>
                <a:bodyPr/>
                <a:lstStyle/>
                <a:p>
                  <a:pPr>
                    <a:defRPr sz="9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Feuil1!$C$2:$C$11</c:f>
              <c:numCache>
                <c:formatCode>0</c:formatCode>
                <c:ptCount val="10"/>
                <c:pt idx="0">
                  <c:v>67.7</c:v>
                </c:pt>
                <c:pt idx="1">
                  <c:v>72.2</c:v>
                </c:pt>
                <c:pt idx="2">
                  <c:v>58.4</c:v>
                </c:pt>
                <c:pt idx="3">
                  <c:v>58.3</c:v>
                </c:pt>
                <c:pt idx="4">
                  <c:v>62.6</c:v>
                </c:pt>
                <c:pt idx="5">
                  <c:v>62.3</c:v>
                </c:pt>
                <c:pt idx="6">
                  <c:v>63.7</c:v>
                </c:pt>
                <c:pt idx="7">
                  <c:v>66</c:v>
                </c:pt>
                <c:pt idx="8">
                  <c:v>67</c:v>
                </c:pt>
                <c:pt idx="9">
                  <c:v>66</c:v>
                </c:pt>
              </c:numCache>
            </c:numRef>
          </c:val>
        </c:ser>
        <c:ser>
          <c:idx val="2"/>
          <c:order val="2"/>
          <c:tx>
            <c:strRef>
              <c:f>Feuil1!$B$1</c:f>
              <c:strCache>
                <c:ptCount val="1"/>
                <c:pt idx="0">
                  <c:v>Possession de permis et conduit</c:v>
                </c:pt>
              </c:strCache>
            </c:strRef>
          </c:tx>
          <c:spPr>
            <a:pattFill prst="pct60">
              <a:fgClr>
                <a:schemeClr val="bg1">
                  <a:lumMod val="85000"/>
                </a:schemeClr>
              </a:fgClr>
              <a:bgClr>
                <a:schemeClr val="bg1"/>
              </a:bgClr>
            </a:pattFill>
            <a:ln>
              <a:solidFill>
                <a:schemeClr val="bg1"/>
              </a:solidFill>
            </a:ln>
          </c:spPr>
          <c:invertIfNegative val="0"/>
          <c:dPt>
            <c:idx val="1"/>
            <c:invertIfNegative val="0"/>
            <c:bubble3D val="0"/>
            <c:spPr>
              <a:pattFill prst="pct60">
                <a:fgClr>
                  <a:schemeClr val="bg1">
                    <a:lumMod val="75000"/>
                  </a:schemeClr>
                </a:fgClr>
                <a:bgClr>
                  <a:schemeClr val="bg1"/>
                </a:bgClr>
              </a:pattFill>
              <a:ln>
                <a:solidFill>
                  <a:schemeClr val="bg1"/>
                </a:solidFill>
              </a:ln>
            </c:spPr>
          </c:dPt>
          <c:dPt>
            <c:idx val="2"/>
            <c:invertIfNegative val="0"/>
            <c:bubble3D val="0"/>
            <c:spPr>
              <a:pattFill prst="pct60">
                <a:fgClr>
                  <a:schemeClr val="bg1">
                    <a:lumMod val="65000"/>
                  </a:schemeClr>
                </a:fgClr>
                <a:bgClr>
                  <a:schemeClr val="bg1"/>
                </a:bgClr>
              </a:pattFill>
              <a:ln>
                <a:solidFill>
                  <a:schemeClr val="bg1"/>
                </a:solidFill>
              </a:ln>
            </c:spPr>
          </c:dPt>
          <c:dPt>
            <c:idx val="3"/>
            <c:invertIfNegative val="0"/>
            <c:bubble3D val="0"/>
            <c:spPr>
              <a:pattFill prst="pct60">
                <a:fgClr>
                  <a:schemeClr val="tx1">
                    <a:lumMod val="65000"/>
                    <a:lumOff val="35000"/>
                  </a:schemeClr>
                </a:fgClr>
                <a:bgClr>
                  <a:schemeClr val="bg1"/>
                </a:bgClr>
              </a:pattFill>
              <a:ln>
                <a:solidFill>
                  <a:schemeClr val="bg1"/>
                </a:solidFill>
              </a:ln>
            </c:spPr>
          </c:dPt>
          <c:dPt>
            <c:idx val="4"/>
            <c:invertIfNegative val="0"/>
            <c:bubble3D val="0"/>
            <c:spPr>
              <a:pattFill prst="pct60">
                <a:fgClr>
                  <a:schemeClr val="tx1">
                    <a:lumMod val="65000"/>
                    <a:lumOff val="35000"/>
                  </a:schemeClr>
                </a:fgClr>
                <a:bgClr>
                  <a:schemeClr val="bg1"/>
                </a:bgClr>
              </a:pattFill>
              <a:ln>
                <a:solidFill>
                  <a:schemeClr val="bg1"/>
                </a:solidFill>
              </a:ln>
            </c:spPr>
          </c:dPt>
          <c:dPt>
            <c:idx val="5"/>
            <c:invertIfNegative val="0"/>
            <c:bubble3D val="0"/>
            <c:spPr>
              <a:pattFill prst="pct60">
                <a:fgClr>
                  <a:schemeClr val="tx1"/>
                </a:fgClr>
                <a:bgClr>
                  <a:schemeClr val="bg1"/>
                </a:bgClr>
              </a:pattFill>
              <a:ln>
                <a:solidFill>
                  <a:schemeClr val="bg1"/>
                </a:solidFill>
              </a:ln>
            </c:spPr>
          </c:dPt>
          <c:dPt>
            <c:idx val="6"/>
            <c:invertIfNegative val="0"/>
            <c:bubble3D val="0"/>
            <c:spPr>
              <a:pattFill prst="pct60">
                <a:fgClr>
                  <a:schemeClr val="accent1"/>
                </a:fgClr>
                <a:bgClr>
                  <a:schemeClr val="bg1"/>
                </a:bgClr>
              </a:pattFill>
              <a:ln>
                <a:solidFill>
                  <a:schemeClr val="bg1"/>
                </a:solidFill>
              </a:ln>
            </c:spPr>
          </c:dPt>
          <c:dPt>
            <c:idx val="7"/>
            <c:invertIfNegative val="0"/>
            <c:bubble3D val="0"/>
            <c:spPr>
              <a:pattFill prst="pct60">
                <a:fgClr>
                  <a:schemeClr val="accent1">
                    <a:lumMod val="75000"/>
                  </a:schemeClr>
                </a:fgClr>
                <a:bgClr>
                  <a:schemeClr val="bg1"/>
                </a:bgClr>
              </a:pattFill>
              <a:ln>
                <a:solidFill>
                  <a:schemeClr val="bg1"/>
                </a:solidFill>
              </a:ln>
            </c:spPr>
          </c:dPt>
          <c:dPt>
            <c:idx val="8"/>
            <c:invertIfNegative val="0"/>
            <c:bubble3D val="0"/>
            <c:spPr>
              <a:pattFill prst="pct60">
                <a:fgClr>
                  <a:schemeClr val="accent3"/>
                </a:fgClr>
                <a:bgClr>
                  <a:schemeClr val="bg1"/>
                </a:bgClr>
              </a:pattFill>
              <a:ln>
                <a:solidFill>
                  <a:schemeClr val="bg1"/>
                </a:solidFill>
              </a:ln>
            </c:spPr>
          </c:dPt>
          <c:dPt>
            <c:idx val="9"/>
            <c:invertIfNegative val="0"/>
            <c:bubble3D val="0"/>
            <c:spPr>
              <a:pattFill prst="pct60">
                <a:fgClr>
                  <a:schemeClr val="accent3"/>
                </a:fgClr>
                <a:bgClr>
                  <a:schemeClr val="bg1"/>
                </a:bgClr>
              </a:pattFill>
              <a:ln>
                <a:solidFill>
                  <a:schemeClr val="bg1"/>
                </a:solidFill>
              </a:ln>
            </c:spPr>
          </c:dPt>
          <c:dLbls>
            <c:dLbl>
              <c:idx val="0"/>
              <c:layout>
                <c:manualLayout>
                  <c:x val="0"/>
                  <c:y val="0.32553123813020418"/>
                </c:manualLayout>
              </c:layout>
              <c:showLegendKey val="0"/>
              <c:showVal val="1"/>
              <c:showCatName val="0"/>
              <c:showSerName val="0"/>
              <c:showPercent val="0"/>
              <c:showBubbleSize val="0"/>
            </c:dLbl>
            <c:dLbl>
              <c:idx val="1"/>
              <c:layout>
                <c:manualLayout>
                  <c:x val="-1.6715755576069305E-3"/>
                  <c:y val="0.35088617939136973"/>
                </c:manualLayout>
              </c:layout>
              <c:showLegendKey val="0"/>
              <c:showVal val="1"/>
              <c:showCatName val="0"/>
              <c:showSerName val="0"/>
              <c:showPercent val="0"/>
              <c:showBubbleSize val="0"/>
            </c:dLbl>
            <c:dLbl>
              <c:idx val="2"/>
              <c:layout>
                <c:manualLayout>
                  <c:x val="2.0516187271757416E-4"/>
                  <c:y val="0.33527197852629692"/>
                </c:manualLayout>
              </c:layout>
              <c:showLegendKey val="0"/>
              <c:showVal val="1"/>
              <c:showCatName val="0"/>
              <c:showSerName val="0"/>
              <c:showPercent val="0"/>
              <c:showBubbleSize val="0"/>
            </c:dLbl>
            <c:dLbl>
              <c:idx val="3"/>
              <c:layout>
                <c:manualLayout>
                  <c:x val="0"/>
                  <c:y val="0.33627485730866419"/>
                </c:manualLayout>
              </c:layout>
              <c:showLegendKey val="0"/>
              <c:showVal val="1"/>
              <c:showCatName val="0"/>
              <c:showSerName val="0"/>
              <c:showPercent val="0"/>
              <c:showBubbleSize val="0"/>
            </c:dLbl>
            <c:dLbl>
              <c:idx val="4"/>
              <c:layout>
                <c:manualLayout>
                  <c:x val="5.3682356004477192E-3"/>
                  <c:y val="0.34164666689789419"/>
                </c:manualLayout>
              </c:layout>
              <c:showLegendKey val="0"/>
              <c:showVal val="1"/>
              <c:showCatName val="0"/>
              <c:showSerName val="0"/>
              <c:showPercent val="0"/>
              <c:showBubbleSize val="0"/>
            </c:dLbl>
            <c:dLbl>
              <c:idx val="5"/>
              <c:layout>
                <c:manualLayout>
                  <c:x val="1.1587744768414692E-16"/>
                  <c:y val="0.34105286741445096"/>
                </c:manualLayout>
              </c:layout>
              <c:showLegendKey val="0"/>
              <c:showVal val="1"/>
              <c:showCatName val="0"/>
              <c:showSerName val="0"/>
              <c:showPercent val="0"/>
              <c:showBubbleSize val="0"/>
            </c:dLbl>
            <c:dLbl>
              <c:idx val="6"/>
              <c:layout>
                <c:manualLayout>
                  <c:x val="-3.1603305357358643E-3"/>
                  <c:y val="0.33130849977403798"/>
                </c:manualLayout>
              </c:layout>
              <c:showLegendKey val="0"/>
              <c:showVal val="1"/>
              <c:showCatName val="0"/>
              <c:showSerName val="0"/>
              <c:showPercent val="0"/>
              <c:showBubbleSize val="0"/>
            </c:dLbl>
            <c:dLbl>
              <c:idx val="7"/>
              <c:layout>
                <c:manualLayout>
                  <c:x val="6.3206610714714971E-3"/>
                  <c:y val="0.29720321303259301"/>
                </c:manualLayout>
              </c:layout>
              <c:showLegendKey val="0"/>
              <c:showVal val="1"/>
              <c:showCatName val="0"/>
              <c:showSerName val="0"/>
              <c:showPercent val="0"/>
              <c:showBubbleSize val="0"/>
            </c:dLbl>
            <c:dLbl>
              <c:idx val="8"/>
              <c:layout>
                <c:manualLayout>
                  <c:x val="0"/>
                  <c:y val="0.22412045572949635"/>
                </c:manualLayout>
              </c:layout>
              <c:showLegendKey val="0"/>
              <c:showVal val="1"/>
              <c:showCatName val="0"/>
              <c:showSerName val="0"/>
              <c:showPercent val="0"/>
              <c:showBubbleSize val="0"/>
            </c:dLbl>
            <c:dLbl>
              <c:idx val="9"/>
              <c:layout>
                <c:manualLayout>
                  <c:x val="0"/>
                  <c:y val="0.22899263954970281"/>
                </c:manualLayout>
              </c:layout>
              <c:spPr>
                <a:solidFill>
                  <a:schemeClr val="bg1"/>
                </a:solidFill>
              </c:spPr>
              <c:txPr>
                <a:bodyPr/>
                <a:lstStyle/>
                <a:p>
                  <a:pPr>
                    <a:defRPr sz="8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solidFill>
                <a:schemeClr val="bg1"/>
              </a:solidFill>
            </c:spPr>
            <c:txPr>
              <a:bodyPr/>
              <a:lstStyle/>
              <a:p>
                <a:pPr>
                  <a:defRPr sz="8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Feuil1!$B$2:$B$11</c:f>
              <c:numCache>
                <c:formatCode>0</c:formatCode>
                <c:ptCount val="10"/>
                <c:pt idx="0">
                  <c:v>64.8</c:v>
                </c:pt>
                <c:pt idx="1">
                  <c:v>70.8</c:v>
                </c:pt>
                <c:pt idx="2">
                  <c:v>56.7</c:v>
                </c:pt>
                <c:pt idx="3">
                  <c:v>56.6</c:v>
                </c:pt>
                <c:pt idx="4">
                  <c:v>61.3</c:v>
                </c:pt>
                <c:pt idx="5">
                  <c:v>61.3</c:v>
                </c:pt>
                <c:pt idx="6">
                  <c:v>62</c:v>
                </c:pt>
                <c:pt idx="7">
                  <c:v>64</c:v>
                </c:pt>
                <c:pt idx="8">
                  <c:v>66</c:v>
                </c:pt>
                <c:pt idx="9">
                  <c:v>65</c:v>
                </c:pt>
              </c:numCache>
            </c:numRef>
          </c:val>
        </c:ser>
        <c:dLbls>
          <c:showLegendKey val="0"/>
          <c:showVal val="0"/>
          <c:showCatName val="0"/>
          <c:showSerName val="0"/>
          <c:showPercent val="0"/>
          <c:showBubbleSize val="0"/>
        </c:dLbls>
        <c:gapWidth val="60"/>
        <c:overlap val="100"/>
        <c:axId val="346075904"/>
        <c:axId val="346077440"/>
      </c:barChart>
      <c:catAx>
        <c:axId val="346075904"/>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346077440"/>
        <c:crosses val="autoZero"/>
        <c:auto val="1"/>
        <c:lblAlgn val="ctr"/>
        <c:lblOffset val="100"/>
        <c:noMultiLvlLbl val="0"/>
      </c:catAx>
      <c:valAx>
        <c:axId val="346077440"/>
        <c:scaling>
          <c:orientation val="minMax"/>
          <c:max val="105"/>
          <c:min val="0"/>
        </c:scaling>
        <c:delete val="1"/>
        <c:axPos val="l"/>
        <c:numFmt formatCode="General" sourceLinked="1"/>
        <c:majorTickMark val="out"/>
        <c:minorTickMark val="none"/>
        <c:tickLblPos val="nextTo"/>
        <c:crossAx val="346075904"/>
        <c:crosses val="autoZero"/>
        <c:crossBetween val="between"/>
        <c:majorUnit val="20"/>
        <c:minorUnit val="4"/>
      </c:valAx>
    </c:plotArea>
    <c:plotVisOnly val="1"/>
    <c:dispBlanksAs val="zero"/>
    <c:showDLblsOverMax val="0"/>
  </c:chart>
  <c:txPr>
    <a:bodyPr/>
    <a:lstStyle/>
    <a:p>
      <a:pPr>
        <a:defRPr sz="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065092280214327E-2"/>
          <c:y val="4.870418115807805E-2"/>
          <c:w val="0.94386981543957138"/>
          <c:h val="0.77528964606633199"/>
        </c:manualLayout>
      </c:layout>
      <c:barChart>
        <c:barDir val="col"/>
        <c:grouping val="clustered"/>
        <c:varyColors val="0"/>
        <c:ser>
          <c:idx val="0"/>
          <c:order val="0"/>
          <c:tx>
            <c:strRef>
              <c:f>Feuil1!#REF!</c:f>
              <c:strCache>
                <c:ptCount val="1"/>
                <c:pt idx="0">
                  <c:v>#REF!</c:v>
                </c:pt>
              </c:strCache>
            </c:strRef>
          </c:tx>
          <c:spPr>
            <a:solidFill>
              <a:schemeClr val="bg1">
                <a:lumMod val="85000"/>
              </a:schemeClr>
            </a:solidFill>
            <a:ln>
              <a:noFill/>
            </a:ln>
          </c:spPr>
          <c:invertIfNegative val="0"/>
          <c:dPt>
            <c:idx val="1"/>
            <c:invertIfNegative val="0"/>
            <c:bubble3D val="0"/>
            <c:spPr>
              <a:solidFill>
                <a:schemeClr val="bg1">
                  <a:lumMod val="75000"/>
                </a:schemeClr>
              </a:solidFill>
              <a:ln>
                <a:noFill/>
              </a:ln>
            </c:spPr>
          </c:dPt>
          <c:dPt>
            <c:idx val="2"/>
            <c:invertIfNegative val="0"/>
            <c:bubble3D val="0"/>
            <c:spPr>
              <a:solidFill>
                <a:schemeClr val="bg1">
                  <a:lumMod val="50000"/>
                </a:schemeClr>
              </a:solidFill>
              <a:ln>
                <a:noFill/>
              </a:ln>
            </c:spPr>
          </c:dPt>
          <c:dPt>
            <c:idx val="3"/>
            <c:invertIfNegative val="0"/>
            <c:bubble3D val="0"/>
            <c:spPr>
              <a:solidFill>
                <a:schemeClr val="tx1">
                  <a:lumMod val="65000"/>
                  <a:lumOff val="35000"/>
                </a:schemeClr>
              </a:solidFill>
              <a:ln>
                <a:noFill/>
              </a:ln>
            </c:spPr>
          </c:dPt>
          <c:dPt>
            <c:idx val="4"/>
            <c:invertIfNegative val="0"/>
            <c:bubble3D val="0"/>
            <c:spPr>
              <a:solidFill>
                <a:schemeClr val="accent3"/>
              </a:solidFill>
              <a:ln>
                <a:noFill/>
              </a:ln>
            </c:spPr>
          </c:dPt>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Feuil1!#REF!</c:f>
              <c:numCache>
                <c:formatCode>General</c:formatCode>
                <c:ptCount val="1"/>
                <c:pt idx="0">
                  <c:v>1</c:v>
                </c:pt>
              </c:numCache>
            </c:numRef>
          </c:val>
        </c:ser>
        <c:ser>
          <c:idx val="1"/>
          <c:order val="1"/>
          <c:tx>
            <c:strRef>
              <c:f>Feuil1!$C$1</c:f>
              <c:strCache>
                <c:ptCount val="1"/>
                <c:pt idx="0">
                  <c:v>Possession de permis</c:v>
                </c:pt>
              </c:strCache>
            </c:strRef>
          </c:tx>
          <c:spPr>
            <a:ln>
              <a:solidFill>
                <a:schemeClr val="bg1"/>
              </a:solidFill>
            </a:ln>
          </c:spPr>
          <c:invertIfNegative val="0"/>
          <c:dPt>
            <c:idx val="0"/>
            <c:invertIfNegative val="0"/>
            <c:bubble3D val="0"/>
            <c:spPr>
              <a:solidFill>
                <a:schemeClr val="bg1">
                  <a:lumMod val="85000"/>
                </a:schemeClr>
              </a:solidFill>
              <a:ln>
                <a:solidFill>
                  <a:schemeClr val="bg1"/>
                </a:solidFill>
              </a:ln>
            </c:spPr>
          </c:dPt>
          <c:dPt>
            <c:idx val="1"/>
            <c:invertIfNegative val="0"/>
            <c:bubble3D val="0"/>
            <c:spPr>
              <a:solidFill>
                <a:schemeClr val="bg1">
                  <a:lumMod val="75000"/>
                </a:schemeClr>
              </a:solidFill>
              <a:ln>
                <a:solidFill>
                  <a:schemeClr val="bg1"/>
                </a:solidFill>
              </a:ln>
            </c:spPr>
          </c:dPt>
          <c:dPt>
            <c:idx val="2"/>
            <c:invertIfNegative val="0"/>
            <c:bubble3D val="0"/>
            <c:spPr>
              <a:solidFill>
                <a:schemeClr val="bg1">
                  <a:lumMod val="65000"/>
                </a:schemeClr>
              </a:solidFill>
              <a:ln>
                <a:solidFill>
                  <a:schemeClr val="bg1"/>
                </a:solidFill>
              </a:ln>
            </c:spPr>
          </c:dPt>
          <c:dPt>
            <c:idx val="3"/>
            <c:invertIfNegative val="0"/>
            <c:bubble3D val="0"/>
            <c:spPr>
              <a:solidFill>
                <a:schemeClr val="tx1">
                  <a:lumMod val="65000"/>
                  <a:lumOff val="35000"/>
                </a:schemeClr>
              </a:solidFill>
              <a:ln>
                <a:solidFill>
                  <a:schemeClr val="bg1"/>
                </a:solidFill>
              </a:ln>
            </c:spPr>
          </c:dPt>
          <c:dPt>
            <c:idx val="4"/>
            <c:invertIfNegative val="0"/>
            <c:bubble3D val="0"/>
            <c:spPr>
              <a:solidFill>
                <a:schemeClr val="tx1">
                  <a:lumMod val="75000"/>
                  <a:lumOff val="25000"/>
                </a:schemeClr>
              </a:solidFill>
              <a:ln>
                <a:solidFill>
                  <a:schemeClr val="bg1"/>
                </a:solidFill>
              </a:ln>
            </c:spPr>
          </c:dPt>
          <c:dPt>
            <c:idx val="5"/>
            <c:invertIfNegative val="0"/>
            <c:bubble3D val="0"/>
            <c:spPr>
              <a:solidFill>
                <a:schemeClr val="tx1"/>
              </a:solidFill>
              <a:ln>
                <a:solidFill>
                  <a:schemeClr val="bg1"/>
                </a:solidFill>
              </a:ln>
            </c:spPr>
          </c:dPt>
          <c:dPt>
            <c:idx val="6"/>
            <c:invertIfNegative val="0"/>
            <c:bubble3D val="0"/>
            <c:spPr>
              <a:solidFill>
                <a:schemeClr val="accent1"/>
              </a:solidFill>
              <a:ln>
                <a:solidFill>
                  <a:schemeClr val="bg1"/>
                </a:solidFill>
              </a:ln>
            </c:spPr>
          </c:dPt>
          <c:dPt>
            <c:idx val="7"/>
            <c:invertIfNegative val="0"/>
            <c:bubble3D val="0"/>
            <c:spPr>
              <a:solidFill>
                <a:schemeClr val="accent1">
                  <a:lumMod val="75000"/>
                </a:schemeClr>
              </a:solidFill>
              <a:ln>
                <a:solidFill>
                  <a:schemeClr val="bg1"/>
                </a:solidFill>
              </a:ln>
            </c:spPr>
          </c:dPt>
          <c:dPt>
            <c:idx val="8"/>
            <c:invertIfNegative val="0"/>
            <c:bubble3D val="0"/>
            <c:spPr>
              <a:solidFill>
                <a:schemeClr val="accent3"/>
              </a:solidFill>
              <a:ln>
                <a:solidFill>
                  <a:schemeClr val="bg1"/>
                </a:solidFill>
              </a:ln>
            </c:spPr>
          </c:dPt>
          <c:dLbls>
            <c:dLbl>
              <c:idx val="1"/>
              <c:layout>
                <c:manualLayout>
                  <c:x val="0"/>
                  <c:y val="0"/>
                </c:manualLayout>
              </c:layout>
              <c:showLegendKey val="0"/>
              <c:showVal val="1"/>
              <c:showCatName val="0"/>
              <c:showSerName val="0"/>
              <c:showPercent val="0"/>
              <c:showBubbleSize val="0"/>
            </c:dLbl>
            <c:dLbl>
              <c:idx val="8"/>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spPr/>
              <c:txPr>
                <a:bodyPr/>
                <a:lstStyle/>
                <a:p>
                  <a:pPr>
                    <a:defRPr sz="8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Feuil1!$C$2:$C$11</c:f>
              <c:numCache>
                <c:formatCode>0</c:formatCode>
                <c:ptCount val="10"/>
                <c:pt idx="0">
                  <c:v>92.7</c:v>
                </c:pt>
                <c:pt idx="1">
                  <c:v>92.2</c:v>
                </c:pt>
                <c:pt idx="2">
                  <c:v>93</c:v>
                </c:pt>
                <c:pt idx="3">
                  <c:v>93.1</c:v>
                </c:pt>
                <c:pt idx="4">
                  <c:v>93.2</c:v>
                </c:pt>
                <c:pt idx="5">
                  <c:v>93.3</c:v>
                </c:pt>
                <c:pt idx="6">
                  <c:v>93.3</c:v>
                </c:pt>
                <c:pt idx="7">
                  <c:v>93</c:v>
                </c:pt>
                <c:pt idx="8">
                  <c:v>93</c:v>
                </c:pt>
                <c:pt idx="9">
                  <c:v>94</c:v>
                </c:pt>
              </c:numCache>
            </c:numRef>
          </c:val>
        </c:ser>
        <c:ser>
          <c:idx val="2"/>
          <c:order val="2"/>
          <c:tx>
            <c:strRef>
              <c:f>Feuil1!$B$1</c:f>
              <c:strCache>
                <c:ptCount val="1"/>
                <c:pt idx="0">
                  <c:v>Possession de permis et conduit</c:v>
                </c:pt>
              </c:strCache>
            </c:strRef>
          </c:tx>
          <c:spPr>
            <a:ln>
              <a:solidFill>
                <a:schemeClr val="bg1"/>
              </a:solidFill>
            </a:ln>
          </c:spPr>
          <c:invertIfNegative val="0"/>
          <c:dPt>
            <c:idx val="0"/>
            <c:invertIfNegative val="0"/>
            <c:bubble3D val="0"/>
            <c:spPr>
              <a:pattFill prst="pct60">
                <a:fgClr>
                  <a:schemeClr val="bg1">
                    <a:lumMod val="85000"/>
                  </a:schemeClr>
                </a:fgClr>
                <a:bgClr>
                  <a:schemeClr val="bg1"/>
                </a:bgClr>
              </a:pattFill>
              <a:ln>
                <a:solidFill>
                  <a:schemeClr val="bg1"/>
                </a:solidFill>
              </a:ln>
            </c:spPr>
          </c:dPt>
          <c:dPt>
            <c:idx val="1"/>
            <c:invertIfNegative val="0"/>
            <c:bubble3D val="0"/>
            <c:spPr>
              <a:pattFill prst="pct60">
                <a:fgClr>
                  <a:schemeClr val="bg1">
                    <a:lumMod val="75000"/>
                  </a:schemeClr>
                </a:fgClr>
                <a:bgClr>
                  <a:schemeClr val="bg1"/>
                </a:bgClr>
              </a:pattFill>
              <a:ln>
                <a:solidFill>
                  <a:schemeClr val="bg1"/>
                </a:solidFill>
              </a:ln>
            </c:spPr>
          </c:dPt>
          <c:dPt>
            <c:idx val="2"/>
            <c:invertIfNegative val="0"/>
            <c:bubble3D val="0"/>
            <c:spPr>
              <a:pattFill prst="pct60">
                <a:fgClr>
                  <a:schemeClr val="bg1">
                    <a:lumMod val="65000"/>
                  </a:schemeClr>
                </a:fgClr>
                <a:bgClr>
                  <a:schemeClr val="bg1"/>
                </a:bgClr>
              </a:pattFill>
              <a:ln>
                <a:solidFill>
                  <a:schemeClr val="bg1"/>
                </a:solidFill>
              </a:ln>
            </c:spPr>
          </c:dPt>
          <c:dPt>
            <c:idx val="3"/>
            <c:invertIfNegative val="0"/>
            <c:bubble3D val="0"/>
            <c:spPr>
              <a:pattFill prst="pct60">
                <a:fgClr>
                  <a:schemeClr val="tx1">
                    <a:lumMod val="65000"/>
                    <a:lumOff val="35000"/>
                  </a:schemeClr>
                </a:fgClr>
                <a:bgClr>
                  <a:schemeClr val="bg1"/>
                </a:bgClr>
              </a:pattFill>
              <a:ln>
                <a:solidFill>
                  <a:schemeClr val="bg1"/>
                </a:solidFill>
              </a:ln>
            </c:spPr>
          </c:dPt>
          <c:dPt>
            <c:idx val="4"/>
            <c:invertIfNegative val="0"/>
            <c:bubble3D val="0"/>
            <c:spPr>
              <a:pattFill prst="pct60">
                <a:fgClr>
                  <a:schemeClr val="tx1">
                    <a:lumMod val="75000"/>
                    <a:lumOff val="25000"/>
                  </a:schemeClr>
                </a:fgClr>
                <a:bgClr>
                  <a:schemeClr val="bg1"/>
                </a:bgClr>
              </a:pattFill>
              <a:ln>
                <a:solidFill>
                  <a:schemeClr val="bg1"/>
                </a:solidFill>
              </a:ln>
            </c:spPr>
          </c:dPt>
          <c:dPt>
            <c:idx val="5"/>
            <c:invertIfNegative val="0"/>
            <c:bubble3D val="0"/>
            <c:spPr>
              <a:pattFill prst="pct60">
                <a:fgClr>
                  <a:schemeClr val="tx1"/>
                </a:fgClr>
                <a:bgClr>
                  <a:schemeClr val="bg1"/>
                </a:bgClr>
              </a:pattFill>
              <a:ln>
                <a:solidFill>
                  <a:schemeClr val="bg1"/>
                </a:solidFill>
              </a:ln>
            </c:spPr>
          </c:dPt>
          <c:dPt>
            <c:idx val="6"/>
            <c:invertIfNegative val="0"/>
            <c:bubble3D val="0"/>
            <c:spPr>
              <a:pattFill prst="pct60">
                <a:fgClr>
                  <a:schemeClr val="accent1"/>
                </a:fgClr>
                <a:bgClr>
                  <a:schemeClr val="bg1"/>
                </a:bgClr>
              </a:pattFill>
              <a:ln>
                <a:solidFill>
                  <a:schemeClr val="bg1"/>
                </a:solidFill>
              </a:ln>
            </c:spPr>
          </c:dPt>
          <c:dPt>
            <c:idx val="7"/>
            <c:invertIfNegative val="0"/>
            <c:bubble3D val="0"/>
            <c:spPr>
              <a:pattFill prst="pct60">
                <a:fgClr>
                  <a:schemeClr val="accent1">
                    <a:lumMod val="75000"/>
                  </a:schemeClr>
                </a:fgClr>
                <a:bgClr>
                  <a:schemeClr val="bg1"/>
                </a:bgClr>
              </a:pattFill>
              <a:ln>
                <a:solidFill>
                  <a:schemeClr val="bg1"/>
                </a:solidFill>
              </a:ln>
            </c:spPr>
          </c:dPt>
          <c:dPt>
            <c:idx val="8"/>
            <c:invertIfNegative val="0"/>
            <c:bubble3D val="0"/>
            <c:spPr>
              <a:pattFill prst="pct60">
                <a:fgClr>
                  <a:schemeClr val="accent3"/>
                </a:fgClr>
                <a:bgClr>
                  <a:schemeClr val="bg1"/>
                </a:bgClr>
              </a:pattFill>
              <a:ln>
                <a:solidFill>
                  <a:schemeClr val="bg1"/>
                </a:solidFill>
              </a:ln>
            </c:spPr>
          </c:dPt>
          <c:dPt>
            <c:idx val="9"/>
            <c:invertIfNegative val="0"/>
            <c:bubble3D val="0"/>
            <c:spPr>
              <a:pattFill prst="pct60">
                <a:fgClr>
                  <a:schemeClr val="accent3"/>
                </a:fgClr>
                <a:bgClr>
                  <a:schemeClr val="bg1"/>
                </a:bgClr>
              </a:pattFill>
              <a:ln>
                <a:solidFill>
                  <a:schemeClr val="bg1"/>
                </a:solidFill>
              </a:ln>
            </c:spPr>
          </c:dPt>
          <c:dLbls>
            <c:dLbl>
              <c:idx val="0"/>
              <c:layout>
                <c:manualLayout>
                  <c:x val="0"/>
                  <c:y val="0.34275821483802982"/>
                </c:manualLayout>
              </c:layout>
              <c:showLegendKey val="0"/>
              <c:showVal val="1"/>
              <c:showCatName val="0"/>
              <c:showSerName val="0"/>
              <c:showPercent val="0"/>
              <c:showBubbleSize val="0"/>
            </c:dLbl>
            <c:dLbl>
              <c:idx val="1"/>
              <c:layout>
                <c:manualLayout>
                  <c:x val="-4.9374430120963384E-3"/>
                  <c:y val="0.37535045995731003"/>
                </c:manualLayout>
              </c:layout>
              <c:showLegendKey val="0"/>
              <c:showVal val="1"/>
              <c:showCatName val="0"/>
              <c:showSerName val="0"/>
              <c:showPercent val="0"/>
              <c:showBubbleSize val="0"/>
            </c:dLbl>
            <c:dLbl>
              <c:idx val="2"/>
              <c:layout>
                <c:manualLayout>
                  <c:x val="0"/>
                  <c:y val="0.34051281712467335"/>
                </c:manualLayout>
              </c:layout>
              <c:showLegendKey val="0"/>
              <c:showVal val="1"/>
              <c:showCatName val="0"/>
              <c:showSerName val="0"/>
              <c:showPercent val="0"/>
              <c:showBubbleSize val="0"/>
            </c:dLbl>
            <c:dLbl>
              <c:idx val="3"/>
              <c:layout>
                <c:manualLayout>
                  <c:x val="-1.1215440217067338E-2"/>
                  <c:y val="0.34875207704007688"/>
                </c:manualLayout>
              </c:layout>
              <c:showLegendKey val="0"/>
              <c:showVal val="1"/>
              <c:showCatName val="0"/>
              <c:showSerName val="0"/>
              <c:showPercent val="0"/>
              <c:showBubbleSize val="0"/>
            </c:dLbl>
            <c:dLbl>
              <c:idx val="4"/>
              <c:layout>
                <c:manualLayout>
                  <c:x val="0"/>
                  <c:y val="0.30080495478765701"/>
                </c:manualLayout>
              </c:layout>
              <c:showLegendKey val="0"/>
              <c:showVal val="1"/>
              <c:showCatName val="0"/>
              <c:showSerName val="0"/>
              <c:showPercent val="0"/>
              <c:showBubbleSize val="0"/>
            </c:dLbl>
            <c:dLbl>
              <c:idx val="5"/>
              <c:layout>
                <c:manualLayout>
                  <c:x val="5.6007585279266164E-3"/>
                  <c:y val="0.29879358944560119"/>
                </c:manualLayout>
              </c:layout>
              <c:showLegendKey val="0"/>
              <c:showVal val="1"/>
              <c:showCatName val="0"/>
              <c:showSerName val="0"/>
              <c:showPercent val="0"/>
              <c:showBubbleSize val="0"/>
            </c:dLbl>
            <c:dLbl>
              <c:idx val="6"/>
              <c:layout>
                <c:manualLayout>
                  <c:x val="5.6007585279265141E-3"/>
                  <c:y val="0.29879358944560114"/>
                </c:manualLayout>
              </c:layout>
              <c:showLegendKey val="0"/>
              <c:showVal val="1"/>
              <c:showCatName val="0"/>
              <c:showSerName val="0"/>
              <c:showPercent val="0"/>
              <c:showBubbleSize val="0"/>
            </c:dLbl>
            <c:dLbl>
              <c:idx val="7"/>
              <c:layout>
                <c:manualLayout>
                  <c:x val="0"/>
                  <c:y val="0.27818713500107695"/>
                </c:manualLayout>
              </c:layout>
              <c:showLegendKey val="0"/>
              <c:showVal val="1"/>
              <c:showCatName val="0"/>
              <c:showSerName val="0"/>
              <c:showPercent val="0"/>
              <c:showBubbleSize val="0"/>
            </c:dLbl>
            <c:dLbl>
              <c:idx val="8"/>
              <c:layout>
                <c:manualLayout>
                  <c:x val="0"/>
                  <c:y val="0.28849036222333901"/>
                </c:manualLayout>
              </c:layout>
              <c:spPr>
                <a:solidFill>
                  <a:schemeClr val="bg1"/>
                </a:solidFill>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layout>
                <c:manualLayout>
                  <c:x val="1.0527284317081803E-2"/>
                  <c:y val="0.27818713500107695"/>
                </c:manualLayout>
              </c:layout>
              <c:spPr>
                <a:solidFill>
                  <a:schemeClr val="bg1"/>
                </a:solidFill>
              </c:spPr>
              <c:txPr>
                <a:bodyPr/>
                <a:lstStyle/>
                <a:p>
                  <a:pPr>
                    <a:defRPr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solidFill>
                <a:schemeClr val="bg1"/>
              </a:solidFill>
            </c:spPr>
            <c:txPr>
              <a:bodyPr/>
              <a:lstStyle/>
              <a:p>
                <a:pPr>
                  <a:defRPr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Feuil1!$B$2:$B$11</c:f>
              <c:numCache>
                <c:formatCode>0</c:formatCode>
                <c:ptCount val="10"/>
                <c:pt idx="0">
                  <c:v>88.8</c:v>
                </c:pt>
                <c:pt idx="1">
                  <c:v>88.3</c:v>
                </c:pt>
                <c:pt idx="2">
                  <c:v>89.4</c:v>
                </c:pt>
                <c:pt idx="3">
                  <c:v>89.3</c:v>
                </c:pt>
                <c:pt idx="4">
                  <c:v>89.7</c:v>
                </c:pt>
                <c:pt idx="5">
                  <c:v>89.7</c:v>
                </c:pt>
                <c:pt idx="6">
                  <c:v>89.5</c:v>
                </c:pt>
                <c:pt idx="7">
                  <c:v>89</c:v>
                </c:pt>
                <c:pt idx="8">
                  <c:v>89</c:v>
                </c:pt>
                <c:pt idx="9">
                  <c:v>91</c:v>
                </c:pt>
              </c:numCache>
            </c:numRef>
          </c:val>
        </c:ser>
        <c:dLbls>
          <c:showLegendKey val="0"/>
          <c:showVal val="0"/>
          <c:showCatName val="0"/>
          <c:showSerName val="0"/>
          <c:showPercent val="0"/>
          <c:showBubbleSize val="0"/>
        </c:dLbls>
        <c:gapWidth val="60"/>
        <c:overlap val="100"/>
        <c:axId val="346156032"/>
        <c:axId val="346166016"/>
      </c:barChart>
      <c:catAx>
        <c:axId val="346156032"/>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346166016"/>
        <c:crosses val="autoZero"/>
        <c:auto val="1"/>
        <c:lblAlgn val="ctr"/>
        <c:lblOffset val="100"/>
        <c:noMultiLvlLbl val="0"/>
      </c:catAx>
      <c:valAx>
        <c:axId val="346166016"/>
        <c:scaling>
          <c:orientation val="minMax"/>
          <c:max val="105"/>
          <c:min val="0"/>
        </c:scaling>
        <c:delete val="1"/>
        <c:axPos val="l"/>
        <c:numFmt formatCode="General" sourceLinked="1"/>
        <c:majorTickMark val="out"/>
        <c:minorTickMark val="none"/>
        <c:tickLblPos val="nextTo"/>
        <c:crossAx val="346156032"/>
        <c:crosses val="autoZero"/>
        <c:crossBetween val="between"/>
        <c:majorUnit val="20"/>
        <c:minorUnit val="4"/>
      </c:valAx>
    </c:plotArea>
    <c:plotVisOnly val="1"/>
    <c:dispBlanksAs val="zero"/>
    <c:showDLblsOverMax val="0"/>
  </c:chart>
  <c:txPr>
    <a:bodyPr/>
    <a:lstStyle/>
    <a:p>
      <a:pPr>
        <a:defRPr sz="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62428612379001E-2"/>
          <c:y val="4.870418115807805E-2"/>
          <c:w val="0.94227514277524205"/>
          <c:h val="0.77528964606633199"/>
        </c:manualLayout>
      </c:layout>
      <c:barChart>
        <c:barDir val="col"/>
        <c:grouping val="clustered"/>
        <c:varyColors val="0"/>
        <c:ser>
          <c:idx val="0"/>
          <c:order val="0"/>
          <c:tx>
            <c:strRef>
              <c:f>Feuil1!#REF!</c:f>
              <c:strCache>
                <c:ptCount val="1"/>
                <c:pt idx="0">
                  <c:v>#REF!</c:v>
                </c:pt>
              </c:strCache>
            </c:strRef>
          </c:tx>
          <c:spPr>
            <a:solidFill>
              <a:schemeClr val="bg1">
                <a:lumMod val="85000"/>
              </a:schemeClr>
            </a:solidFill>
            <a:ln>
              <a:noFill/>
            </a:ln>
          </c:spPr>
          <c:invertIfNegative val="0"/>
          <c:dPt>
            <c:idx val="1"/>
            <c:invertIfNegative val="0"/>
            <c:bubble3D val="0"/>
            <c:spPr>
              <a:solidFill>
                <a:schemeClr val="bg1">
                  <a:lumMod val="75000"/>
                </a:schemeClr>
              </a:solidFill>
              <a:ln>
                <a:noFill/>
              </a:ln>
            </c:spPr>
          </c:dPt>
          <c:dPt>
            <c:idx val="2"/>
            <c:invertIfNegative val="0"/>
            <c:bubble3D val="0"/>
            <c:spPr>
              <a:solidFill>
                <a:schemeClr val="bg1">
                  <a:lumMod val="50000"/>
                </a:schemeClr>
              </a:solidFill>
              <a:ln>
                <a:noFill/>
              </a:ln>
            </c:spPr>
          </c:dPt>
          <c:dPt>
            <c:idx val="3"/>
            <c:invertIfNegative val="0"/>
            <c:bubble3D val="0"/>
            <c:spPr>
              <a:solidFill>
                <a:schemeClr val="tx1">
                  <a:lumMod val="65000"/>
                  <a:lumOff val="35000"/>
                </a:schemeClr>
              </a:solidFill>
              <a:ln>
                <a:noFill/>
              </a:ln>
            </c:spPr>
          </c:dPt>
          <c:dPt>
            <c:idx val="4"/>
            <c:invertIfNegative val="0"/>
            <c:bubble3D val="0"/>
            <c:spPr>
              <a:solidFill>
                <a:schemeClr val="accent3"/>
              </a:solidFill>
              <a:ln>
                <a:noFill/>
              </a:ln>
            </c:spPr>
          </c:dPt>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Feuil1!#REF!</c:f>
              <c:numCache>
                <c:formatCode>General</c:formatCode>
                <c:ptCount val="1"/>
                <c:pt idx="0">
                  <c:v>1</c:v>
                </c:pt>
              </c:numCache>
            </c:numRef>
          </c:val>
        </c:ser>
        <c:ser>
          <c:idx val="1"/>
          <c:order val="1"/>
          <c:tx>
            <c:strRef>
              <c:f>Feuil1!$C$1</c:f>
              <c:strCache>
                <c:ptCount val="1"/>
                <c:pt idx="0">
                  <c:v>Possession de permis</c:v>
                </c:pt>
              </c:strCache>
            </c:strRef>
          </c:tx>
          <c:spPr>
            <a:ln>
              <a:solidFill>
                <a:schemeClr val="bg1"/>
              </a:solidFill>
            </a:ln>
          </c:spPr>
          <c:invertIfNegative val="0"/>
          <c:dPt>
            <c:idx val="0"/>
            <c:invertIfNegative val="0"/>
            <c:bubble3D val="0"/>
            <c:spPr>
              <a:solidFill>
                <a:schemeClr val="bg1">
                  <a:lumMod val="85000"/>
                </a:schemeClr>
              </a:solidFill>
              <a:ln>
                <a:solidFill>
                  <a:schemeClr val="bg1"/>
                </a:solidFill>
              </a:ln>
            </c:spPr>
          </c:dPt>
          <c:dPt>
            <c:idx val="1"/>
            <c:invertIfNegative val="0"/>
            <c:bubble3D val="0"/>
            <c:spPr>
              <a:solidFill>
                <a:schemeClr val="bg1">
                  <a:lumMod val="75000"/>
                </a:schemeClr>
              </a:solidFill>
              <a:ln>
                <a:solidFill>
                  <a:schemeClr val="bg1"/>
                </a:solidFill>
              </a:ln>
            </c:spPr>
          </c:dPt>
          <c:dPt>
            <c:idx val="2"/>
            <c:invertIfNegative val="0"/>
            <c:bubble3D val="0"/>
            <c:spPr>
              <a:solidFill>
                <a:schemeClr val="bg1">
                  <a:lumMod val="65000"/>
                </a:schemeClr>
              </a:solidFill>
              <a:ln>
                <a:solidFill>
                  <a:schemeClr val="bg1"/>
                </a:solidFill>
              </a:ln>
            </c:spPr>
          </c:dPt>
          <c:dPt>
            <c:idx val="3"/>
            <c:invertIfNegative val="0"/>
            <c:bubble3D val="0"/>
            <c:spPr>
              <a:solidFill>
                <a:schemeClr val="tx1">
                  <a:lumMod val="65000"/>
                  <a:lumOff val="35000"/>
                </a:schemeClr>
              </a:solidFill>
              <a:ln>
                <a:solidFill>
                  <a:schemeClr val="bg1"/>
                </a:solidFill>
              </a:ln>
            </c:spPr>
          </c:dPt>
          <c:dPt>
            <c:idx val="4"/>
            <c:invertIfNegative val="0"/>
            <c:bubble3D val="0"/>
            <c:spPr>
              <a:solidFill>
                <a:schemeClr val="tx1">
                  <a:lumMod val="85000"/>
                  <a:lumOff val="15000"/>
                </a:schemeClr>
              </a:solidFill>
              <a:ln>
                <a:solidFill>
                  <a:schemeClr val="bg1"/>
                </a:solidFill>
              </a:ln>
            </c:spPr>
          </c:dPt>
          <c:dPt>
            <c:idx val="5"/>
            <c:invertIfNegative val="0"/>
            <c:bubble3D val="0"/>
            <c:spPr>
              <a:solidFill>
                <a:schemeClr val="tx1"/>
              </a:solidFill>
              <a:ln>
                <a:solidFill>
                  <a:schemeClr val="bg1"/>
                </a:solidFill>
              </a:ln>
            </c:spPr>
          </c:dPt>
          <c:dPt>
            <c:idx val="6"/>
            <c:invertIfNegative val="0"/>
            <c:bubble3D val="0"/>
            <c:spPr>
              <a:solidFill>
                <a:schemeClr val="accent1"/>
              </a:solidFill>
              <a:ln>
                <a:solidFill>
                  <a:schemeClr val="bg1"/>
                </a:solidFill>
              </a:ln>
            </c:spPr>
          </c:dPt>
          <c:dPt>
            <c:idx val="7"/>
            <c:invertIfNegative val="0"/>
            <c:bubble3D val="0"/>
            <c:spPr>
              <a:solidFill>
                <a:schemeClr val="accent1">
                  <a:lumMod val="75000"/>
                </a:schemeClr>
              </a:solidFill>
              <a:ln>
                <a:solidFill>
                  <a:schemeClr val="bg1"/>
                </a:solidFill>
              </a:ln>
            </c:spPr>
          </c:dPt>
          <c:dPt>
            <c:idx val="8"/>
            <c:invertIfNegative val="0"/>
            <c:bubble3D val="0"/>
            <c:spPr>
              <a:solidFill>
                <a:schemeClr val="accent3"/>
              </a:solidFill>
              <a:ln>
                <a:solidFill>
                  <a:schemeClr val="bg1"/>
                </a:solidFill>
              </a:ln>
            </c:spPr>
          </c:dPt>
          <c:dLbls>
            <c:dLbl>
              <c:idx val="1"/>
              <c:layout>
                <c:manualLayout>
                  <c:x val="0"/>
                  <c:y val="0"/>
                </c:manualLayout>
              </c:layout>
              <c:showLegendKey val="0"/>
              <c:showVal val="1"/>
              <c:showCatName val="0"/>
              <c:showSerName val="0"/>
              <c:showPercent val="0"/>
              <c:showBubbleSize val="0"/>
            </c:dLbl>
            <c:dLbl>
              <c:idx val="9"/>
              <c:spPr/>
              <c:txPr>
                <a:bodyPr/>
                <a:lstStyle/>
                <a:p>
                  <a:pPr>
                    <a:defRPr sz="9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Feuil1!$C$2:$C$11</c:f>
              <c:numCache>
                <c:formatCode>0</c:formatCode>
                <c:ptCount val="10"/>
                <c:pt idx="0">
                  <c:v>87</c:v>
                </c:pt>
                <c:pt idx="1">
                  <c:v>89</c:v>
                </c:pt>
                <c:pt idx="2">
                  <c:v>89</c:v>
                </c:pt>
                <c:pt idx="3">
                  <c:v>90</c:v>
                </c:pt>
                <c:pt idx="4">
                  <c:v>92</c:v>
                </c:pt>
                <c:pt idx="5">
                  <c:v>91.5</c:v>
                </c:pt>
                <c:pt idx="6">
                  <c:v>92.7</c:v>
                </c:pt>
                <c:pt idx="7">
                  <c:v>92</c:v>
                </c:pt>
                <c:pt idx="8">
                  <c:v>93</c:v>
                </c:pt>
                <c:pt idx="9">
                  <c:v>94</c:v>
                </c:pt>
              </c:numCache>
            </c:numRef>
          </c:val>
        </c:ser>
        <c:ser>
          <c:idx val="2"/>
          <c:order val="2"/>
          <c:tx>
            <c:strRef>
              <c:f>Feuil1!$B$1</c:f>
              <c:strCache>
                <c:ptCount val="1"/>
                <c:pt idx="0">
                  <c:v>Possession de permis et conduit</c:v>
                </c:pt>
              </c:strCache>
            </c:strRef>
          </c:tx>
          <c:spPr>
            <a:ln>
              <a:solidFill>
                <a:schemeClr val="bg1"/>
              </a:solidFill>
            </a:ln>
          </c:spPr>
          <c:invertIfNegative val="0"/>
          <c:dPt>
            <c:idx val="0"/>
            <c:invertIfNegative val="0"/>
            <c:bubble3D val="0"/>
            <c:spPr>
              <a:pattFill prst="pct60">
                <a:fgClr>
                  <a:schemeClr val="bg1">
                    <a:lumMod val="85000"/>
                  </a:schemeClr>
                </a:fgClr>
                <a:bgClr>
                  <a:schemeClr val="bg1"/>
                </a:bgClr>
              </a:pattFill>
              <a:ln>
                <a:solidFill>
                  <a:schemeClr val="bg1"/>
                </a:solidFill>
              </a:ln>
            </c:spPr>
          </c:dPt>
          <c:dPt>
            <c:idx val="1"/>
            <c:invertIfNegative val="0"/>
            <c:bubble3D val="0"/>
            <c:spPr>
              <a:pattFill prst="pct60">
                <a:fgClr>
                  <a:schemeClr val="bg1">
                    <a:lumMod val="75000"/>
                  </a:schemeClr>
                </a:fgClr>
                <a:bgClr>
                  <a:schemeClr val="bg1"/>
                </a:bgClr>
              </a:pattFill>
              <a:ln>
                <a:solidFill>
                  <a:schemeClr val="bg1"/>
                </a:solidFill>
              </a:ln>
            </c:spPr>
          </c:dPt>
          <c:dPt>
            <c:idx val="2"/>
            <c:invertIfNegative val="0"/>
            <c:bubble3D val="0"/>
            <c:spPr>
              <a:pattFill prst="pct60">
                <a:fgClr>
                  <a:schemeClr val="bg1">
                    <a:lumMod val="65000"/>
                  </a:schemeClr>
                </a:fgClr>
                <a:bgClr>
                  <a:schemeClr val="bg1"/>
                </a:bgClr>
              </a:pattFill>
              <a:ln>
                <a:solidFill>
                  <a:schemeClr val="bg1"/>
                </a:solidFill>
              </a:ln>
            </c:spPr>
          </c:dPt>
          <c:dPt>
            <c:idx val="3"/>
            <c:invertIfNegative val="0"/>
            <c:bubble3D val="0"/>
            <c:spPr>
              <a:pattFill prst="pct60">
                <a:fgClr>
                  <a:schemeClr val="tx1">
                    <a:lumMod val="65000"/>
                    <a:lumOff val="35000"/>
                  </a:schemeClr>
                </a:fgClr>
                <a:bgClr>
                  <a:schemeClr val="bg1"/>
                </a:bgClr>
              </a:pattFill>
              <a:ln>
                <a:solidFill>
                  <a:schemeClr val="bg1"/>
                </a:solidFill>
              </a:ln>
            </c:spPr>
          </c:dPt>
          <c:dPt>
            <c:idx val="4"/>
            <c:invertIfNegative val="0"/>
            <c:bubble3D val="0"/>
            <c:spPr>
              <a:pattFill prst="pct60">
                <a:fgClr>
                  <a:schemeClr val="tx1">
                    <a:lumMod val="85000"/>
                    <a:lumOff val="15000"/>
                  </a:schemeClr>
                </a:fgClr>
                <a:bgClr>
                  <a:schemeClr val="bg1"/>
                </a:bgClr>
              </a:pattFill>
              <a:ln>
                <a:solidFill>
                  <a:schemeClr val="bg1"/>
                </a:solidFill>
              </a:ln>
            </c:spPr>
          </c:dPt>
          <c:dPt>
            <c:idx val="5"/>
            <c:invertIfNegative val="0"/>
            <c:bubble3D val="0"/>
            <c:spPr>
              <a:pattFill prst="pct60">
                <a:fgClr>
                  <a:schemeClr val="tx1"/>
                </a:fgClr>
                <a:bgClr>
                  <a:schemeClr val="bg1"/>
                </a:bgClr>
              </a:pattFill>
              <a:ln>
                <a:solidFill>
                  <a:schemeClr val="bg1"/>
                </a:solidFill>
              </a:ln>
            </c:spPr>
          </c:dPt>
          <c:dPt>
            <c:idx val="6"/>
            <c:invertIfNegative val="0"/>
            <c:bubble3D val="0"/>
            <c:spPr>
              <a:pattFill prst="pct60">
                <a:fgClr>
                  <a:schemeClr val="accent1"/>
                </a:fgClr>
                <a:bgClr>
                  <a:schemeClr val="bg1"/>
                </a:bgClr>
              </a:pattFill>
              <a:ln>
                <a:solidFill>
                  <a:schemeClr val="bg1"/>
                </a:solidFill>
              </a:ln>
            </c:spPr>
          </c:dPt>
          <c:dPt>
            <c:idx val="7"/>
            <c:invertIfNegative val="0"/>
            <c:bubble3D val="0"/>
            <c:spPr>
              <a:pattFill prst="pct60">
                <a:fgClr>
                  <a:schemeClr val="accent1">
                    <a:lumMod val="75000"/>
                  </a:schemeClr>
                </a:fgClr>
                <a:bgClr>
                  <a:schemeClr val="bg1"/>
                </a:bgClr>
              </a:pattFill>
              <a:ln>
                <a:solidFill>
                  <a:schemeClr val="bg1"/>
                </a:solidFill>
              </a:ln>
            </c:spPr>
          </c:dPt>
          <c:dPt>
            <c:idx val="8"/>
            <c:invertIfNegative val="0"/>
            <c:bubble3D val="0"/>
            <c:spPr>
              <a:pattFill prst="pct60">
                <a:fgClr>
                  <a:schemeClr val="accent3"/>
                </a:fgClr>
                <a:bgClr>
                  <a:schemeClr val="bg1"/>
                </a:bgClr>
              </a:pattFill>
              <a:ln>
                <a:solidFill>
                  <a:schemeClr val="bg1"/>
                </a:solidFill>
              </a:ln>
            </c:spPr>
          </c:dPt>
          <c:dPt>
            <c:idx val="9"/>
            <c:invertIfNegative val="0"/>
            <c:bubble3D val="0"/>
            <c:spPr>
              <a:pattFill prst="pct60">
                <a:fgClr>
                  <a:schemeClr val="accent3"/>
                </a:fgClr>
                <a:bgClr>
                  <a:schemeClr val="bg1"/>
                </a:bgClr>
              </a:pattFill>
              <a:ln>
                <a:solidFill>
                  <a:schemeClr val="bg1"/>
                </a:solidFill>
              </a:ln>
            </c:spPr>
          </c:dPt>
          <c:dLbls>
            <c:dLbl>
              <c:idx val="0"/>
              <c:layout>
                <c:manualLayout>
                  <c:x val="0"/>
                  <c:y val="0.34275821483802982"/>
                </c:manualLayout>
              </c:layout>
              <c:showLegendKey val="0"/>
              <c:showVal val="1"/>
              <c:showCatName val="0"/>
              <c:showSerName val="0"/>
              <c:showPercent val="0"/>
              <c:showBubbleSize val="0"/>
            </c:dLbl>
            <c:dLbl>
              <c:idx val="1"/>
              <c:layout>
                <c:manualLayout>
                  <c:x val="-4.9374430120963384E-3"/>
                  <c:y val="0.37535045995731003"/>
                </c:manualLayout>
              </c:layout>
              <c:showLegendKey val="0"/>
              <c:showVal val="1"/>
              <c:showCatName val="0"/>
              <c:showSerName val="0"/>
              <c:showPercent val="0"/>
              <c:showBubbleSize val="0"/>
            </c:dLbl>
            <c:dLbl>
              <c:idx val="2"/>
              <c:layout>
                <c:manualLayout>
                  <c:x val="0"/>
                  <c:y val="0.34051281712467335"/>
                </c:manualLayout>
              </c:layout>
              <c:showLegendKey val="0"/>
              <c:showVal val="1"/>
              <c:showCatName val="0"/>
              <c:showSerName val="0"/>
              <c:showPercent val="0"/>
              <c:showBubbleSize val="0"/>
            </c:dLbl>
            <c:dLbl>
              <c:idx val="3"/>
              <c:layout>
                <c:manualLayout>
                  <c:x val="-1.1215440217067338E-2"/>
                  <c:y val="0.34875207704007688"/>
                </c:manualLayout>
              </c:layout>
              <c:showLegendKey val="0"/>
              <c:showVal val="1"/>
              <c:showCatName val="0"/>
              <c:showSerName val="0"/>
              <c:showPercent val="0"/>
              <c:showBubbleSize val="0"/>
            </c:dLbl>
            <c:dLbl>
              <c:idx val="4"/>
              <c:layout>
                <c:manualLayout>
                  <c:x val="0"/>
                  <c:y val="0.30080495478765701"/>
                </c:manualLayout>
              </c:layout>
              <c:showLegendKey val="0"/>
              <c:showVal val="1"/>
              <c:showCatName val="0"/>
              <c:showSerName val="0"/>
              <c:showPercent val="0"/>
              <c:showBubbleSize val="0"/>
            </c:dLbl>
            <c:dLbl>
              <c:idx val="5"/>
              <c:layout>
                <c:manualLayout>
                  <c:x val="5.6007585279266164E-3"/>
                  <c:y val="0.29879358944560119"/>
                </c:manualLayout>
              </c:layout>
              <c:showLegendKey val="0"/>
              <c:showVal val="1"/>
              <c:showCatName val="0"/>
              <c:showSerName val="0"/>
              <c:showPercent val="0"/>
              <c:showBubbleSize val="0"/>
            </c:dLbl>
            <c:dLbl>
              <c:idx val="6"/>
              <c:layout>
                <c:manualLayout>
                  <c:x val="-1.026793868509491E-16"/>
                  <c:y val="0.30394520305673217"/>
                </c:manualLayout>
              </c:layout>
              <c:showLegendKey val="0"/>
              <c:showVal val="1"/>
              <c:showCatName val="0"/>
              <c:showSerName val="0"/>
              <c:showPercent val="0"/>
              <c:showBubbleSize val="0"/>
            </c:dLbl>
            <c:dLbl>
              <c:idx val="7"/>
              <c:layout>
                <c:manualLayout>
                  <c:x val="5.2851395193602565E-3"/>
                  <c:y val="0.28849036222333907"/>
                </c:manualLayout>
              </c:layout>
              <c:showLegendKey val="0"/>
              <c:showVal val="1"/>
              <c:showCatName val="0"/>
              <c:showSerName val="0"/>
              <c:showPercent val="0"/>
              <c:showBubbleSize val="0"/>
            </c:dLbl>
            <c:dLbl>
              <c:idx val="8"/>
              <c:layout>
                <c:manualLayout>
                  <c:x val="0"/>
                  <c:y val="0.27303552138994591"/>
                </c:manualLayout>
              </c:layout>
              <c:spPr>
                <a:solidFill>
                  <a:schemeClr val="bg1"/>
                </a:solidFill>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layout>
                <c:manualLayout>
                  <c:x val="5.2851395193602565E-3"/>
                  <c:y val="0.24212583972315962"/>
                </c:manualLayout>
              </c:layout>
              <c:spPr>
                <a:solidFill>
                  <a:schemeClr val="bg1"/>
                </a:solidFill>
              </c:spPr>
              <c:txPr>
                <a:bodyPr/>
                <a:lstStyle/>
                <a:p>
                  <a:pPr>
                    <a:defRPr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solidFill>
                <a:schemeClr val="bg1"/>
              </a:solidFill>
            </c:spPr>
            <c:txPr>
              <a:bodyPr/>
              <a:lstStyle/>
              <a:p>
                <a:pPr>
                  <a:defRPr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Feuil1!$B$2:$B$11</c:f>
              <c:numCache>
                <c:formatCode>0</c:formatCode>
                <c:ptCount val="10"/>
                <c:pt idx="0">
                  <c:v>78</c:v>
                </c:pt>
                <c:pt idx="1">
                  <c:v>82</c:v>
                </c:pt>
                <c:pt idx="2">
                  <c:v>84</c:v>
                </c:pt>
                <c:pt idx="3">
                  <c:v>84</c:v>
                </c:pt>
                <c:pt idx="4">
                  <c:v>86</c:v>
                </c:pt>
                <c:pt idx="5">
                  <c:v>85.3</c:v>
                </c:pt>
                <c:pt idx="6">
                  <c:v>86.3</c:v>
                </c:pt>
                <c:pt idx="7">
                  <c:v>86</c:v>
                </c:pt>
                <c:pt idx="8">
                  <c:v>87</c:v>
                </c:pt>
                <c:pt idx="9">
                  <c:v>88</c:v>
                </c:pt>
              </c:numCache>
            </c:numRef>
          </c:val>
        </c:ser>
        <c:dLbls>
          <c:showLegendKey val="0"/>
          <c:showVal val="0"/>
          <c:showCatName val="0"/>
          <c:showSerName val="0"/>
          <c:showPercent val="0"/>
          <c:showBubbleSize val="0"/>
        </c:dLbls>
        <c:gapWidth val="60"/>
        <c:overlap val="100"/>
        <c:axId val="346923776"/>
        <c:axId val="346925312"/>
      </c:barChart>
      <c:catAx>
        <c:axId val="346923776"/>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346925312"/>
        <c:crosses val="autoZero"/>
        <c:auto val="1"/>
        <c:lblAlgn val="ctr"/>
        <c:lblOffset val="100"/>
        <c:noMultiLvlLbl val="0"/>
      </c:catAx>
      <c:valAx>
        <c:axId val="346925312"/>
        <c:scaling>
          <c:orientation val="minMax"/>
          <c:max val="105"/>
          <c:min val="0"/>
        </c:scaling>
        <c:delete val="1"/>
        <c:axPos val="l"/>
        <c:numFmt formatCode="General" sourceLinked="1"/>
        <c:majorTickMark val="out"/>
        <c:minorTickMark val="none"/>
        <c:tickLblPos val="nextTo"/>
        <c:crossAx val="346923776"/>
        <c:crosses val="autoZero"/>
        <c:crossBetween val="between"/>
        <c:majorUnit val="20"/>
        <c:minorUnit val="4"/>
      </c:valAx>
    </c:plotArea>
    <c:plotVisOnly val="1"/>
    <c:dispBlanksAs val="zero"/>
    <c:showDLblsOverMax val="0"/>
  </c:chart>
  <c:txPr>
    <a:bodyPr/>
    <a:lstStyle/>
    <a:p>
      <a:pPr>
        <a:defRPr sz="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62428612379001E-2"/>
          <c:y val="4.870418115807805E-2"/>
          <c:w val="0.94227514277524205"/>
          <c:h val="0.79074429458792572"/>
        </c:manualLayout>
      </c:layout>
      <c:barChart>
        <c:barDir val="col"/>
        <c:grouping val="clustered"/>
        <c:varyColors val="0"/>
        <c:ser>
          <c:idx val="0"/>
          <c:order val="0"/>
          <c:tx>
            <c:strRef>
              <c:f>Feuil1!#REF!</c:f>
              <c:strCache>
                <c:ptCount val="1"/>
                <c:pt idx="0">
                  <c:v>#REF!</c:v>
                </c:pt>
              </c:strCache>
            </c:strRef>
          </c:tx>
          <c:spPr>
            <a:solidFill>
              <a:schemeClr val="bg1">
                <a:lumMod val="85000"/>
              </a:schemeClr>
            </a:solidFill>
            <a:ln>
              <a:noFill/>
            </a:ln>
          </c:spPr>
          <c:invertIfNegative val="0"/>
          <c:dPt>
            <c:idx val="1"/>
            <c:invertIfNegative val="0"/>
            <c:bubble3D val="0"/>
            <c:spPr>
              <a:solidFill>
                <a:schemeClr val="bg1">
                  <a:lumMod val="75000"/>
                </a:schemeClr>
              </a:solidFill>
              <a:ln>
                <a:noFill/>
              </a:ln>
            </c:spPr>
          </c:dPt>
          <c:dPt>
            <c:idx val="2"/>
            <c:invertIfNegative val="0"/>
            <c:bubble3D val="0"/>
            <c:spPr>
              <a:solidFill>
                <a:schemeClr val="bg1">
                  <a:lumMod val="50000"/>
                </a:schemeClr>
              </a:solidFill>
              <a:ln>
                <a:noFill/>
              </a:ln>
            </c:spPr>
          </c:dPt>
          <c:dPt>
            <c:idx val="3"/>
            <c:invertIfNegative val="0"/>
            <c:bubble3D val="0"/>
            <c:spPr>
              <a:solidFill>
                <a:schemeClr val="tx1">
                  <a:lumMod val="65000"/>
                  <a:lumOff val="35000"/>
                </a:schemeClr>
              </a:solidFill>
              <a:ln>
                <a:noFill/>
              </a:ln>
            </c:spPr>
          </c:dPt>
          <c:dPt>
            <c:idx val="4"/>
            <c:invertIfNegative val="0"/>
            <c:bubble3D val="0"/>
            <c:spPr>
              <a:solidFill>
                <a:schemeClr val="accent3"/>
              </a:solidFill>
              <a:ln>
                <a:noFill/>
              </a:ln>
            </c:spPr>
          </c:dPt>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Feuil1!#REF!</c:f>
              <c:numCache>
                <c:formatCode>General</c:formatCode>
                <c:ptCount val="1"/>
                <c:pt idx="0">
                  <c:v>1</c:v>
                </c:pt>
              </c:numCache>
            </c:numRef>
          </c:val>
        </c:ser>
        <c:ser>
          <c:idx val="1"/>
          <c:order val="1"/>
          <c:tx>
            <c:strRef>
              <c:f>Feuil1!$C$1</c:f>
              <c:strCache>
                <c:ptCount val="1"/>
                <c:pt idx="0">
                  <c:v>Possession de permis</c:v>
                </c:pt>
              </c:strCache>
            </c:strRef>
          </c:tx>
          <c:spPr>
            <a:ln>
              <a:solidFill>
                <a:schemeClr val="bg1"/>
              </a:solidFill>
            </a:ln>
          </c:spPr>
          <c:invertIfNegative val="0"/>
          <c:dPt>
            <c:idx val="0"/>
            <c:invertIfNegative val="0"/>
            <c:bubble3D val="0"/>
            <c:spPr>
              <a:solidFill>
                <a:schemeClr val="bg1">
                  <a:lumMod val="85000"/>
                </a:schemeClr>
              </a:solidFill>
              <a:ln>
                <a:solidFill>
                  <a:schemeClr val="bg1"/>
                </a:solidFill>
              </a:ln>
            </c:spPr>
          </c:dPt>
          <c:dPt>
            <c:idx val="1"/>
            <c:invertIfNegative val="0"/>
            <c:bubble3D val="0"/>
            <c:spPr>
              <a:solidFill>
                <a:schemeClr val="bg1">
                  <a:lumMod val="75000"/>
                </a:schemeClr>
              </a:solidFill>
              <a:ln>
                <a:solidFill>
                  <a:schemeClr val="bg1"/>
                </a:solidFill>
              </a:ln>
            </c:spPr>
          </c:dPt>
          <c:dPt>
            <c:idx val="2"/>
            <c:invertIfNegative val="0"/>
            <c:bubble3D val="0"/>
            <c:spPr>
              <a:solidFill>
                <a:schemeClr val="bg1">
                  <a:lumMod val="65000"/>
                </a:schemeClr>
              </a:solidFill>
              <a:ln>
                <a:solidFill>
                  <a:schemeClr val="bg1"/>
                </a:solidFill>
              </a:ln>
            </c:spPr>
          </c:dPt>
          <c:dPt>
            <c:idx val="3"/>
            <c:invertIfNegative val="0"/>
            <c:bubble3D val="0"/>
            <c:spPr>
              <a:solidFill>
                <a:schemeClr val="tx1">
                  <a:lumMod val="65000"/>
                  <a:lumOff val="35000"/>
                </a:schemeClr>
              </a:solidFill>
              <a:ln>
                <a:solidFill>
                  <a:schemeClr val="bg1"/>
                </a:solidFill>
              </a:ln>
            </c:spPr>
          </c:dPt>
          <c:dPt>
            <c:idx val="4"/>
            <c:invertIfNegative val="0"/>
            <c:bubble3D val="0"/>
            <c:spPr>
              <a:solidFill>
                <a:schemeClr val="tx1">
                  <a:lumMod val="85000"/>
                  <a:lumOff val="15000"/>
                </a:schemeClr>
              </a:solidFill>
              <a:ln>
                <a:solidFill>
                  <a:schemeClr val="bg1"/>
                </a:solidFill>
              </a:ln>
            </c:spPr>
          </c:dPt>
          <c:dPt>
            <c:idx val="5"/>
            <c:invertIfNegative val="0"/>
            <c:bubble3D val="0"/>
            <c:spPr>
              <a:solidFill>
                <a:schemeClr val="tx1"/>
              </a:solidFill>
              <a:ln>
                <a:solidFill>
                  <a:schemeClr val="bg1"/>
                </a:solidFill>
              </a:ln>
            </c:spPr>
          </c:dPt>
          <c:dPt>
            <c:idx val="6"/>
            <c:invertIfNegative val="0"/>
            <c:bubble3D val="0"/>
            <c:spPr>
              <a:solidFill>
                <a:schemeClr val="accent1"/>
              </a:solidFill>
              <a:ln>
                <a:solidFill>
                  <a:schemeClr val="bg1"/>
                </a:solidFill>
              </a:ln>
            </c:spPr>
          </c:dPt>
          <c:dPt>
            <c:idx val="7"/>
            <c:invertIfNegative val="0"/>
            <c:bubble3D val="0"/>
            <c:spPr>
              <a:solidFill>
                <a:schemeClr val="accent1">
                  <a:lumMod val="75000"/>
                </a:schemeClr>
              </a:solidFill>
              <a:ln>
                <a:solidFill>
                  <a:schemeClr val="bg1"/>
                </a:solidFill>
              </a:ln>
            </c:spPr>
          </c:dPt>
          <c:dPt>
            <c:idx val="8"/>
            <c:invertIfNegative val="0"/>
            <c:bubble3D val="0"/>
            <c:spPr>
              <a:solidFill>
                <a:schemeClr val="accent3"/>
              </a:solidFill>
              <a:ln>
                <a:solidFill>
                  <a:schemeClr val="bg1"/>
                </a:solidFill>
              </a:ln>
            </c:spPr>
          </c:dPt>
          <c:dLbls>
            <c:dLbl>
              <c:idx val="1"/>
              <c:layout>
                <c:manualLayout>
                  <c:x val="0"/>
                  <c:y val="0"/>
                </c:manualLayout>
              </c:layout>
              <c:showLegendKey val="0"/>
              <c:showVal val="1"/>
              <c:showCatName val="0"/>
              <c:showSerName val="0"/>
              <c:showPercent val="0"/>
              <c:showBubbleSize val="0"/>
            </c:dLbl>
            <c:dLbl>
              <c:idx val="8"/>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spPr/>
              <c:txPr>
                <a:bodyPr/>
                <a:lstStyle/>
                <a:p>
                  <a:pPr>
                    <a:defRPr sz="9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Feuil1!$C$2:$C$11</c:f>
              <c:numCache>
                <c:formatCode>0</c:formatCode>
                <c:ptCount val="10"/>
                <c:pt idx="0">
                  <c:v>66</c:v>
                </c:pt>
                <c:pt idx="1">
                  <c:v>73</c:v>
                </c:pt>
                <c:pt idx="2">
                  <c:v>72</c:v>
                </c:pt>
                <c:pt idx="3">
                  <c:v>78</c:v>
                </c:pt>
                <c:pt idx="4">
                  <c:v>81</c:v>
                </c:pt>
                <c:pt idx="5">
                  <c:v>83</c:v>
                </c:pt>
                <c:pt idx="6">
                  <c:v>83.3</c:v>
                </c:pt>
                <c:pt idx="7">
                  <c:v>85</c:v>
                </c:pt>
                <c:pt idx="8">
                  <c:v>85</c:v>
                </c:pt>
                <c:pt idx="9">
                  <c:v>87</c:v>
                </c:pt>
              </c:numCache>
            </c:numRef>
          </c:val>
        </c:ser>
        <c:ser>
          <c:idx val="2"/>
          <c:order val="2"/>
          <c:tx>
            <c:strRef>
              <c:f>Feuil1!$B$1</c:f>
              <c:strCache>
                <c:ptCount val="1"/>
                <c:pt idx="0">
                  <c:v>Possession de permis et conduit</c:v>
                </c:pt>
              </c:strCache>
            </c:strRef>
          </c:tx>
          <c:spPr>
            <a:ln>
              <a:solidFill>
                <a:schemeClr val="bg1"/>
              </a:solidFill>
            </a:ln>
          </c:spPr>
          <c:invertIfNegative val="0"/>
          <c:dPt>
            <c:idx val="0"/>
            <c:invertIfNegative val="0"/>
            <c:bubble3D val="0"/>
            <c:spPr>
              <a:pattFill prst="pct60">
                <a:fgClr>
                  <a:schemeClr val="bg1">
                    <a:lumMod val="85000"/>
                  </a:schemeClr>
                </a:fgClr>
                <a:bgClr>
                  <a:schemeClr val="bg1"/>
                </a:bgClr>
              </a:pattFill>
              <a:ln>
                <a:solidFill>
                  <a:schemeClr val="bg1"/>
                </a:solidFill>
              </a:ln>
            </c:spPr>
          </c:dPt>
          <c:dPt>
            <c:idx val="1"/>
            <c:invertIfNegative val="0"/>
            <c:bubble3D val="0"/>
            <c:spPr>
              <a:pattFill prst="pct60">
                <a:fgClr>
                  <a:schemeClr val="bg1">
                    <a:lumMod val="75000"/>
                  </a:schemeClr>
                </a:fgClr>
                <a:bgClr>
                  <a:schemeClr val="bg1"/>
                </a:bgClr>
              </a:pattFill>
              <a:ln>
                <a:solidFill>
                  <a:schemeClr val="bg1"/>
                </a:solidFill>
              </a:ln>
            </c:spPr>
          </c:dPt>
          <c:dPt>
            <c:idx val="2"/>
            <c:invertIfNegative val="0"/>
            <c:bubble3D val="0"/>
            <c:spPr>
              <a:pattFill prst="pct60">
                <a:fgClr>
                  <a:schemeClr val="bg1">
                    <a:lumMod val="65000"/>
                  </a:schemeClr>
                </a:fgClr>
                <a:bgClr>
                  <a:schemeClr val="bg1"/>
                </a:bgClr>
              </a:pattFill>
              <a:ln>
                <a:solidFill>
                  <a:schemeClr val="bg1"/>
                </a:solidFill>
              </a:ln>
            </c:spPr>
          </c:dPt>
          <c:dPt>
            <c:idx val="3"/>
            <c:invertIfNegative val="0"/>
            <c:bubble3D val="0"/>
            <c:spPr>
              <a:pattFill prst="pct60">
                <a:fgClr>
                  <a:schemeClr val="tx1">
                    <a:lumMod val="65000"/>
                    <a:lumOff val="35000"/>
                  </a:schemeClr>
                </a:fgClr>
                <a:bgClr>
                  <a:schemeClr val="bg1"/>
                </a:bgClr>
              </a:pattFill>
              <a:ln>
                <a:solidFill>
                  <a:schemeClr val="bg1"/>
                </a:solidFill>
              </a:ln>
            </c:spPr>
          </c:dPt>
          <c:dPt>
            <c:idx val="4"/>
            <c:invertIfNegative val="0"/>
            <c:bubble3D val="0"/>
            <c:spPr>
              <a:pattFill prst="pct60">
                <a:fgClr>
                  <a:schemeClr val="tx1">
                    <a:lumMod val="85000"/>
                    <a:lumOff val="15000"/>
                  </a:schemeClr>
                </a:fgClr>
                <a:bgClr>
                  <a:schemeClr val="bg1"/>
                </a:bgClr>
              </a:pattFill>
              <a:ln>
                <a:solidFill>
                  <a:schemeClr val="bg1"/>
                </a:solidFill>
              </a:ln>
            </c:spPr>
          </c:dPt>
          <c:dPt>
            <c:idx val="5"/>
            <c:invertIfNegative val="0"/>
            <c:bubble3D val="0"/>
            <c:spPr>
              <a:pattFill prst="pct60"/>
              <a:ln>
                <a:solidFill>
                  <a:schemeClr val="bg1"/>
                </a:solidFill>
              </a:ln>
            </c:spPr>
          </c:dPt>
          <c:dPt>
            <c:idx val="6"/>
            <c:invertIfNegative val="0"/>
            <c:bubble3D val="0"/>
            <c:spPr>
              <a:pattFill prst="pct60">
                <a:fgClr>
                  <a:schemeClr val="accent1"/>
                </a:fgClr>
                <a:bgClr>
                  <a:schemeClr val="bg1"/>
                </a:bgClr>
              </a:pattFill>
              <a:ln>
                <a:solidFill>
                  <a:schemeClr val="bg1"/>
                </a:solidFill>
              </a:ln>
            </c:spPr>
          </c:dPt>
          <c:dPt>
            <c:idx val="7"/>
            <c:invertIfNegative val="0"/>
            <c:bubble3D val="0"/>
            <c:spPr>
              <a:pattFill prst="pct60">
                <a:fgClr>
                  <a:schemeClr val="accent1">
                    <a:lumMod val="75000"/>
                  </a:schemeClr>
                </a:fgClr>
                <a:bgClr>
                  <a:schemeClr val="bg1"/>
                </a:bgClr>
              </a:pattFill>
              <a:ln>
                <a:solidFill>
                  <a:schemeClr val="bg1"/>
                </a:solidFill>
              </a:ln>
            </c:spPr>
          </c:dPt>
          <c:dPt>
            <c:idx val="8"/>
            <c:invertIfNegative val="0"/>
            <c:bubble3D val="0"/>
            <c:spPr>
              <a:pattFill prst="pct60">
                <a:fgClr>
                  <a:schemeClr val="accent3"/>
                </a:fgClr>
                <a:bgClr>
                  <a:schemeClr val="bg1"/>
                </a:bgClr>
              </a:pattFill>
              <a:ln>
                <a:solidFill>
                  <a:schemeClr val="bg1"/>
                </a:solidFill>
              </a:ln>
            </c:spPr>
          </c:dPt>
          <c:dPt>
            <c:idx val="9"/>
            <c:invertIfNegative val="0"/>
            <c:bubble3D val="0"/>
            <c:spPr>
              <a:pattFill prst="pct60">
                <a:fgClr>
                  <a:schemeClr val="accent3"/>
                </a:fgClr>
                <a:bgClr>
                  <a:schemeClr val="bg1"/>
                </a:bgClr>
              </a:pattFill>
              <a:ln>
                <a:solidFill>
                  <a:schemeClr val="bg1"/>
                </a:solidFill>
              </a:ln>
            </c:spPr>
          </c:dPt>
          <c:dLbls>
            <c:dLbl>
              <c:idx val="0"/>
              <c:layout>
                <c:manualLayout>
                  <c:x val="0"/>
                  <c:y val="0.34275821483802982"/>
                </c:manualLayout>
              </c:layout>
              <c:showLegendKey val="0"/>
              <c:showVal val="1"/>
              <c:showCatName val="0"/>
              <c:showSerName val="0"/>
              <c:showPercent val="0"/>
              <c:showBubbleSize val="0"/>
            </c:dLbl>
            <c:dLbl>
              <c:idx val="1"/>
              <c:layout>
                <c:manualLayout>
                  <c:x val="-4.9374430120963384E-3"/>
                  <c:y val="0.37535045995731003"/>
                </c:manualLayout>
              </c:layout>
              <c:showLegendKey val="0"/>
              <c:showVal val="1"/>
              <c:showCatName val="0"/>
              <c:showSerName val="0"/>
              <c:showPercent val="0"/>
              <c:showBubbleSize val="0"/>
            </c:dLbl>
            <c:dLbl>
              <c:idx val="2"/>
              <c:layout>
                <c:manualLayout>
                  <c:x val="0"/>
                  <c:y val="0.34051281712467335"/>
                </c:manualLayout>
              </c:layout>
              <c:showLegendKey val="0"/>
              <c:showVal val="1"/>
              <c:showCatName val="0"/>
              <c:showSerName val="0"/>
              <c:showPercent val="0"/>
              <c:showBubbleSize val="0"/>
            </c:dLbl>
            <c:dLbl>
              <c:idx val="3"/>
              <c:layout>
                <c:manualLayout>
                  <c:x val="-1.1215440217067338E-2"/>
                  <c:y val="0.34875207704007688"/>
                </c:manualLayout>
              </c:layout>
              <c:showLegendKey val="0"/>
              <c:showVal val="1"/>
              <c:showCatName val="0"/>
              <c:showSerName val="0"/>
              <c:showPercent val="0"/>
              <c:showBubbleSize val="0"/>
            </c:dLbl>
            <c:dLbl>
              <c:idx val="4"/>
              <c:layout>
                <c:manualLayout>
                  <c:x val="0"/>
                  <c:y val="0.30080495478765701"/>
                </c:manualLayout>
              </c:layout>
              <c:showLegendKey val="0"/>
              <c:showVal val="1"/>
              <c:showCatName val="0"/>
              <c:showSerName val="0"/>
              <c:showPercent val="0"/>
              <c:showBubbleSize val="0"/>
            </c:dLbl>
            <c:dLbl>
              <c:idx val="5"/>
              <c:layout>
                <c:manualLayout>
                  <c:x val="5.6007585279266164E-3"/>
                  <c:y val="0.26273229416768379"/>
                </c:manualLayout>
              </c:layout>
              <c:showLegendKey val="0"/>
              <c:showVal val="1"/>
              <c:showCatName val="0"/>
              <c:showSerName val="0"/>
              <c:showPercent val="0"/>
              <c:showBubbleSize val="0"/>
            </c:dLbl>
            <c:dLbl>
              <c:idx val="6"/>
              <c:layout>
                <c:manualLayout>
                  <c:x val="5.6007585279265141E-3"/>
                  <c:y val="0.26273229416768379"/>
                </c:manualLayout>
              </c:layout>
              <c:showLegendKey val="0"/>
              <c:showVal val="1"/>
              <c:showCatName val="0"/>
              <c:showSerName val="0"/>
              <c:showPercent val="0"/>
              <c:showBubbleSize val="0"/>
            </c:dLbl>
            <c:dLbl>
              <c:idx val="7"/>
              <c:layout>
                <c:manualLayout>
                  <c:x val="9.8657136003449852E-17"/>
                  <c:y val="0.26273229416768379"/>
                </c:manualLayout>
              </c:layout>
              <c:showLegendKey val="0"/>
              <c:showVal val="1"/>
              <c:showCatName val="0"/>
              <c:showSerName val="0"/>
              <c:showPercent val="0"/>
              <c:showBubbleSize val="0"/>
            </c:dLbl>
            <c:dLbl>
              <c:idx val="8"/>
              <c:layout>
                <c:manualLayout>
                  <c:x val="0"/>
                  <c:y val="0.24727745333429063"/>
                </c:manualLayout>
              </c:layout>
              <c:showLegendKey val="0"/>
              <c:showVal val="1"/>
              <c:showCatName val="0"/>
              <c:showSerName val="0"/>
              <c:showPercent val="0"/>
              <c:showBubbleSize val="0"/>
            </c:dLbl>
            <c:dLbl>
              <c:idx val="9"/>
              <c:layout>
                <c:manualLayout>
                  <c:x val="1.0762720985356767E-2"/>
                  <c:y val="0.23697422611202854"/>
                </c:manualLayout>
              </c:layout>
              <c:spPr>
                <a:solidFill>
                  <a:schemeClr val="bg1"/>
                </a:solidFill>
              </c:spPr>
              <c:txPr>
                <a:bodyPr/>
                <a:lstStyle/>
                <a:p>
                  <a:pPr>
                    <a:defRPr sz="8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solidFill>
                <a:schemeClr val="bg1"/>
              </a:solidFill>
            </c:spPr>
            <c:txPr>
              <a:bodyPr/>
              <a:lstStyle/>
              <a:p>
                <a:pPr>
                  <a:defRPr sz="8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Feuil1!$B$2:$B$11</c:f>
              <c:numCache>
                <c:formatCode>0</c:formatCode>
                <c:ptCount val="10"/>
                <c:pt idx="0">
                  <c:v>47</c:v>
                </c:pt>
                <c:pt idx="1">
                  <c:v>52</c:v>
                </c:pt>
                <c:pt idx="2">
                  <c:v>48</c:v>
                </c:pt>
                <c:pt idx="3">
                  <c:v>56</c:v>
                </c:pt>
                <c:pt idx="4">
                  <c:v>62</c:v>
                </c:pt>
                <c:pt idx="5">
                  <c:v>61.6</c:v>
                </c:pt>
                <c:pt idx="6">
                  <c:v>61.8</c:v>
                </c:pt>
                <c:pt idx="7">
                  <c:v>64</c:v>
                </c:pt>
                <c:pt idx="8">
                  <c:v>67</c:v>
                </c:pt>
                <c:pt idx="9">
                  <c:v>68</c:v>
                </c:pt>
              </c:numCache>
            </c:numRef>
          </c:val>
        </c:ser>
        <c:dLbls>
          <c:showLegendKey val="0"/>
          <c:showVal val="0"/>
          <c:showCatName val="0"/>
          <c:showSerName val="0"/>
          <c:showPercent val="0"/>
          <c:showBubbleSize val="0"/>
        </c:dLbls>
        <c:gapWidth val="60"/>
        <c:overlap val="100"/>
        <c:axId val="346970368"/>
        <c:axId val="346980352"/>
      </c:barChart>
      <c:catAx>
        <c:axId val="346970368"/>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346980352"/>
        <c:crosses val="autoZero"/>
        <c:auto val="1"/>
        <c:lblAlgn val="ctr"/>
        <c:lblOffset val="100"/>
        <c:noMultiLvlLbl val="0"/>
      </c:catAx>
      <c:valAx>
        <c:axId val="346980352"/>
        <c:scaling>
          <c:orientation val="minMax"/>
          <c:max val="105"/>
          <c:min val="0"/>
        </c:scaling>
        <c:delete val="1"/>
        <c:axPos val="l"/>
        <c:numFmt formatCode="General" sourceLinked="1"/>
        <c:majorTickMark val="out"/>
        <c:minorTickMark val="none"/>
        <c:tickLblPos val="nextTo"/>
        <c:crossAx val="346970368"/>
        <c:crosses val="autoZero"/>
        <c:crossBetween val="between"/>
        <c:majorUnit val="20"/>
        <c:minorUnit val="4"/>
      </c:valAx>
    </c:plotArea>
    <c:plotVisOnly val="1"/>
    <c:dispBlanksAs val="zero"/>
    <c:showDLblsOverMax val="0"/>
  </c:chart>
  <c:txPr>
    <a:bodyPr/>
    <a:lstStyle/>
    <a:p>
      <a:pPr>
        <a:defRPr sz="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862428612379001E-2"/>
          <c:y val="4.870418115807805E-2"/>
          <c:w val="0.94227514277524205"/>
          <c:h val="0.79589590819905687"/>
        </c:manualLayout>
      </c:layout>
      <c:barChart>
        <c:barDir val="col"/>
        <c:grouping val="clustered"/>
        <c:varyColors val="0"/>
        <c:ser>
          <c:idx val="0"/>
          <c:order val="0"/>
          <c:tx>
            <c:strRef>
              <c:f>Feuil1!#REF!</c:f>
              <c:strCache>
                <c:ptCount val="1"/>
                <c:pt idx="0">
                  <c:v>#REF!</c:v>
                </c:pt>
              </c:strCache>
            </c:strRef>
          </c:tx>
          <c:spPr>
            <a:solidFill>
              <a:schemeClr val="bg1">
                <a:lumMod val="85000"/>
              </a:schemeClr>
            </a:solidFill>
            <a:ln>
              <a:noFill/>
            </a:ln>
          </c:spPr>
          <c:invertIfNegative val="0"/>
          <c:dPt>
            <c:idx val="1"/>
            <c:invertIfNegative val="0"/>
            <c:bubble3D val="0"/>
            <c:spPr>
              <a:solidFill>
                <a:schemeClr val="bg1">
                  <a:lumMod val="75000"/>
                </a:schemeClr>
              </a:solidFill>
              <a:ln>
                <a:noFill/>
              </a:ln>
            </c:spPr>
          </c:dPt>
          <c:dPt>
            <c:idx val="2"/>
            <c:invertIfNegative val="0"/>
            <c:bubble3D val="0"/>
            <c:spPr>
              <a:solidFill>
                <a:schemeClr val="bg1">
                  <a:lumMod val="50000"/>
                </a:schemeClr>
              </a:solidFill>
              <a:ln>
                <a:noFill/>
              </a:ln>
            </c:spPr>
          </c:dPt>
          <c:dPt>
            <c:idx val="3"/>
            <c:invertIfNegative val="0"/>
            <c:bubble3D val="0"/>
            <c:spPr>
              <a:solidFill>
                <a:schemeClr val="tx1">
                  <a:lumMod val="65000"/>
                  <a:lumOff val="35000"/>
                </a:schemeClr>
              </a:solidFill>
              <a:ln>
                <a:noFill/>
              </a:ln>
            </c:spPr>
          </c:dPt>
          <c:dPt>
            <c:idx val="4"/>
            <c:invertIfNegative val="0"/>
            <c:bubble3D val="0"/>
            <c:spPr>
              <a:solidFill>
                <a:schemeClr val="accent3"/>
              </a:solidFill>
              <a:ln>
                <a:noFill/>
              </a:ln>
            </c:spPr>
          </c:dPt>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Feuil1!#REF!</c:f>
              <c:numCache>
                <c:formatCode>General</c:formatCode>
                <c:ptCount val="1"/>
                <c:pt idx="0">
                  <c:v>1</c:v>
                </c:pt>
              </c:numCache>
            </c:numRef>
          </c:val>
        </c:ser>
        <c:ser>
          <c:idx val="1"/>
          <c:order val="1"/>
          <c:tx>
            <c:strRef>
              <c:f>Feuil1!$C$1</c:f>
              <c:strCache>
                <c:ptCount val="1"/>
                <c:pt idx="0">
                  <c:v>Possession de permis</c:v>
                </c:pt>
              </c:strCache>
            </c:strRef>
          </c:tx>
          <c:spPr>
            <a:ln>
              <a:solidFill>
                <a:schemeClr val="bg1"/>
              </a:solidFill>
            </a:ln>
          </c:spPr>
          <c:invertIfNegative val="0"/>
          <c:dPt>
            <c:idx val="0"/>
            <c:invertIfNegative val="0"/>
            <c:bubble3D val="0"/>
            <c:spPr>
              <a:solidFill>
                <a:schemeClr val="bg1">
                  <a:lumMod val="85000"/>
                </a:schemeClr>
              </a:solidFill>
              <a:ln>
                <a:solidFill>
                  <a:schemeClr val="bg1"/>
                </a:solidFill>
              </a:ln>
            </c:spPr>
          </c:dPt>
          <c:dPt>
            <c:idx val="1"/>
            <c:invertIfNegative val="0"/>
            <c:bubble3D val="0"/>
            <c:spPr>
              <a:solidFill>
                <a:schemeClr val="bg1">
                  <a:lumMod val="75000"/>
                </a:schemeClr>
              </a:solidFill>
              <a:ln>
                <a:solidFill>
                  <a:schemeClr val="bg1"/>
                </a:solidFill>
              </a:ln>
            </c:spPr>
          </c:dPt>
          <c:dPt>
            <c:idx val="2"/>
            <c:invertIfNegative val="0"/>
            <c:bubble3D val="0"/>
            <c:spPr>
              <a:solidFill>
                <a:schemeClr val="bg1">
                  <a:lumMod val="65000"/>
                </a:schemeClr>
              </a:solidFill>
              <a:ln>
                <a:solidFill>
                  <a:schemeClr val="bg1"/>
                </a:solidFill>
              </a:ln>
            </c:spPr>
          </c:dPt>
          <c:dPt>
            <c:idx val="3"/>
            <c:invertIfNegative val="0"/>
            <c:bubble3D val="0"/>
            <c:spPr>
              <a:solidFill>
                <a:schemeClr val="tx1">
                  <a:lumMod val="65000"/>
                  <a:lumOff val="35000"/>
                </a:schemeClr>
              </a:solidFill>
              <a:ln>
                <a:solidFill>
                  <a:schemeClr val="bg1"/>
                </a:solidFill>
              </a:ln>
            </c:spPr>
          </c:dPt>
          <c:dPt>
            <c:idx val="4"/>
            <c:invertIfNegative val="0"/>
            <c:bubble3D val="0"/>
            <c:spPr>
              <a:solidFill>
                <a:schemeClr val="tx1">
                  <a:lumMod val="85000"/>
                  <a:lumOff val="15000"/>
                </a:schemeClr>
              </a:solidFill>
              <a:ln>
                <a:solidFill>
                  <a:schemeClr val="bg1"/>
                </a:solidFill>
              </a:ln>
            </c:spPr>
          </c:dPt>
          <c:dPt>
            <c:idx val="5"/>
            <c:invertIfNegative val="0"/>
            <c:bubble3D val="0"/>
            <c:spPr>
              <a:solidFill>
                <a:schemeClr val="tx1"/>
              </a:solidFill>
              <a:ln>
                <a:solidFill>
                  <a:schemeClr val="bg1"/>
                </a:solidFill>
              </a:ln>
            </c:spPr>
          </c:dPt>
          <c:dPt>
            <c:idx val="6"/>
            <c:invertIfNegative val="0"/>
            <c:bubble3D val="0"/>
            <c:spPr>
              <a:solidFill>
                <a:schemeClr val="accent1"/>
              </a:solidFill>
              <a:ln>
                <a:solidFill>
                  <a:schemeClr val="bg1"/>
                </a:solidFill>
              </a:ln>
            </c:spPr>
          </c:dPt>
          <c:dPt>
            <c:idx val="7"/>
            <c:invertIfNegative val="0"/>
            <c:bubble3D val="0"/>
            <c:spPr>
              <a:solidFill>
                <a:schemeClr val="accent1">
                  <a:lumMod val="75000"/>
                </a:schemeClr>
              </a:solidFill>
              <a:ln>
                <a:solidFill>
                  <a:schemeClr val="bg1"/>
                </a:solidFill>
              </a:ln>
            </c:spPr>
          </c:dPt>
          <c:dPt>
            <c:idx val="8"/>
            <c:invertIfNegative val="0"/>
            <c:bubble3D val="0"/>
            <c:spPr>
              <a:solidFill>
                <a:schemeClr val="accent3"/>
              </a:solidFill>
              <a:ln>
                <a:solidFill>
                  <a:schemeClr val="bg1"/>
                </a:solidFill>
              </a:ln>
            </c:spPr>
          </c:dPt>
          <c:dLbls>
            <c:dLbl>
              <c:idx val="1"/>
              <c:layout>
                <c:manualLayout>
                  <c:x val="0"/>
                  <c:y val="0"/>
                </c:manualLayout>
              </c:layout>
              <c:showLegendKey val="0"/>
              <c:showVal val="1"/>
              <c:showCatName val="0"/>
              <c:showSerName val="0"/>
              <c:showPercent val="0"/>
              <c:showBubbleSize val="0"/>
            </c:dLbl>
            <c:dLbl>
              <c:idx val="9"/>
              <c:spPr/>
              <c:txPr>
                <a:bodyPr/>
                <a:lstStyle/>
                <a:p>
                  <a:pPr>
                    <a:defRPr sz="900"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Feuil1!$C$2:$C$11</c:f>
              <c:numCache>
                <c:formatCode>0</c:formatCode>
                <c:ptCount val="10"/>
                <c:pt idx="0">
                  <c:v>79</c:v>
                </c:pt>
                <c:pt idx="1">
                  <c:v>81</c:v>
                </c:pt>
                <c:pt idx="2">
                  <c:v>83</c:v>
                </c:pt>
                <c:pt idx="3">
                  <c:v>87</c:v>
                </c:pt>
                <c:pt idx="4">
                  <c:v>91</c:v>
                </c:pt>
                <c:pt idx="5">
                  <c:v>92.1</c:v>
                </c:pt>
                <c:pt idx="6">
                  <c:v>91.4</c:v>
                </c:pt>
                <c:pt idx="7">
                  <c:v>91</c:v>
                </c:pt>
                <c:pt idx="8">
                  <c:v>92</c:v>
                </c:pt>
                <c:pt idx="9">
                  <c:v>92</c:v>
                </c:pt>
              </c:numCache>
            </c:numRef>
          </c:val>
        </c:ser>
        <c:ser>
          <c:idx val="2"/>
          <c:order val="2"/>
          <c:tx>
            <c:strRef>
              <c:f>Feuil1!$B$1</c:f>
              <c:strCache>
                <c:ptCount val="1"/>
                <c:pt idx="0">
                  <c:v>Possession de permis et conduit</c:v>
                </c:pt>
              </c:strCache>
            </c:strRef>
          </c:tx>
          <c:spPr>
            <a:ln>
              <a:solidFill>
                <a:schemeClr val="bg1"/>
              </a:solidFill>
            </a:ln>
          </c:spPr>
          <c:invertIfNegative val="0"/>
          <c:dPt>
            <c:idx val="0"/>
            <c:invertIfNegative val="0"/>
            <c:bubble3D val="0"/>
            <c:spPr>
              <a:pattFill prst="pct60">
                <a:fgClr>
                  <a:schemeClr val="bg1">
                    <a:lumMod val="85000"/>
                  </a:schemeClr>
                </a:fgClr>
                <a:bgClr>
                  <a:schemeClr val="bg1"/>
                </a:bgClr>
              </a:pattFill>
              <a:ln>
                <a:solidFill>
                  <a:schemeClr val="bg1"/>
                </a:solidFill>
              </a:ln>
            </c:spPr>
          </c:dPt>
          <c:dPt>
            <c:idx val="1"/>
            <c:invertIfNegative val="0"/>
            <c:bubble3D val="0"/>
            <c:spPr>
              <a:pattFill prst="pct60">
                <a:fgClr>
                  <a:schemeClr val="bg1">
                    <a:lumMod val="75000"/>
                  </a:schemeClr>
                </a:fgClr>
                <a:bgClr>
                  <a:schemeClr val="bg1"/>
                </a:bgClr>
              </a:pattFill>
              <a:ln>
                <a:solidFill>
                  <a:schemeClr val="bg1"/>
                </a:solidFill>
              </a:ln>
            </c:spPr>
          </c:dPt>
          <c:dPt>
            <c:idx val="2"/>
            <c:invertIfNegative val="0"/>
            <c:bubble3D val="0"/>
            <c:spPr>
              <a:pattFill prst="pct60">
                <a:fgClr>
                  <a:schemeClr val="bg1">
                    <a:lumMod val="65000"/>
                  </a:schemeClr>
                </a:fgClr>
                <a:bgClr>
                  <a:schemeClr val="bg1"/>
                </a:bgClr>
              </a:pattFill>
              <a:ln>
                <a:solidFill>
                  <a:schemeClr val="bg1"/>
                </a:solidFill>
              </a:ln>
            </c:spPr>
          </c:dPt>
          <c:dPt>
            <c:idx val="3"/>
            <c:invertIfNegative val="0"/>
            <c:bubble3D val="0"/>
            <c:spPr>
              <a:pattFill prst="pct60">
                <a:fgClr>
                  <a:schemeClr val="tx1">
                    <a:lumMod val="65000"/>
                    <a:lumOff val="35000"/>
                  </a:schemeClr>
                </a:fgClr>
                <a:bgClr>
                  <a:schemeClr val="bg1"/>
                </a:bgClr>
              </a:pattFill>
              <a:ln>
                <a:solidFill>
                  <a:schemeClr val="bg1"/>
                </a:solidFill>
              </a:ln>
            </c:spPr>
          </c:dPt>
          <c:dPt>
            <c:idx val="4"/>
            <c:invertIfNegative val="0"/>
            <c:bubble3D val="0"/>
            <c:spPr>
              <a:pattFill prst="pct60">
                <a:fgClr>
                  <a:schemeClr val="tx1">
                    <a:lumMod val="75000"/>
                    <a:lumOff val="25000"/>
                  </a:schemeClr>
                </a:fgClr>
                <a:bgClr>
                  <a:schemeClr val="bg1"/>
                </a:bgClr>
              </a:pattFill>
              <a:ln>
                <a:solidFill>
                  <a:schemeClr val="bg1"/>
                </a:solidFill>
              </a:ln>
            </c:spPr>
          </c:dPt>
          <c:dPt>
            <c:idx val="5"/>
            <c:invertIfNegative val="0"/>
            <c:bubble3D val="0"/>
            <c:spPr>
              <a:pattFill prst="pct60">
                <a:fgClr>
                  <a:schemeClr val="tx1"/>
                </a:fgClr>
                <a:bgClr>
                  <a:schemeClr val="bg1"/>
                </a:bgClr>
              </a:pattFill>
              <a:ln>
                <a:solidFill>
                  <a:schemeClr val="bg1"/>
                </a:solidFill>
              </a:ln>
            </c:spPr>
          </c:dPt>
          <c:dPt>
            <c:idx val="6"/>
            <c:invertIfNegative val="0"/>
            <c:bubble3D val="0"/>
            <c:spPr>
              <a:pattFill prst="pct60">
                <a:fgClr>
                  <a:schemeClr val="accent1"/>
                </a:fgClr>
                <a:bgClr>
                  <a:schemeClr val="bg1"/>
                </a:bgClr>
              </a:pattFill>
              <a:ln>
                <a:solidFill>
                  <a:schemeClr val="bg1"/>
                </a:solidFill>
              </a:ln>
            </c:spPr>
          </c:dPt>
          <c:dPt>
            <c:idx val="7"/>
            <c:invertIfNegative val="0"/>
            <c:bubble3D val="0"/>
            <c:spPr>
              <a:pattFill prst="pct60">
                <a:fgClr>
                  <a:schemeClr val="accent1">
                    <a:lumMod val="75000"/>
                  </a:schemeClr>
                </a:fgClr>
                <a:bgClr>
                  <a:schemeClr val="bg1"/>
                </a:bgClr>
              </a:pattFill>
              <a:ln>
                <a:solidFill>
                  <a:schemeClr val="bg1"/>
                </a:solidFill>
              </a:ln>
            </c:spPr>
          </c:dPt>
          <c:dPt>
            <c:idx val="8"/>
            <c:invertIfNegative val="0"/>
            <c:bubble3D val="0"/>
            <c:spPr>
              <a:pattFill prst="pct60">
                <a:fgClr>
                  <a:schemeClr val="accent3"/>
                </a:fgClr>
                <a:bgClr>
                  <a:schemeClr val="bg1"/>
                </a:bgClr>
              </a:pattFill>
              <a:ln>
                <a:solidFill>
                  <a:schemeClr val="bg1"/>
                </a:solidFill>
              </a:ln>
            </c:spPr>
          </c:dPt>
          <c:dPt>
            <c:idx val="9"/>
            <c:invertIfNegative val="0"/>
            <c:bubble3D val="0"/>
            <c:spPr>
              <a:pattFill prst="pct60">
                <a:fgClr>
                  <a:schemeClr val="accent3"/>
                </a:fgClr>
                <a:bgClr>
                  <a:schemeClr val="bg1"/>
                </a:bgClr>
              </a:pattFill>
              <a:ln>
                <a:solidFill>
                  <a:schemeClr val="bg1"/>
                </a:solidFill>
              </a:ln>
            </c:spPr>
          </c:dPt>
          <c:dLbls>
            <c:dLbl>
              <c:idx val="0"/>
              <c:layout>
                <c:manualLayout>
                  <c:x val="0"/>
                  <c:y val="0.34275821483802982"/>
                </c:manualLayout>
              </c:layout>
              <c:showLegendKey val="0"/>
              <c:showVal val="1"/>
              <c:showCatName val="0"/>
              <c:showSerName val="0"/>
              <c:showPercent val="0"/>
              <c:showBubbleSize val="0"/>
            </c:dLbl>
            <c:dLbl>
              <c:idx val="1"/>
              <c:layout>
                <c:manualLayout>
                  <c:x val="-4.9374430120963384E-3"/>
                  <c:y val="0.37535045995731003"/>
                </c:manualLayout>
              </c:layout>
              <c:showLegendKey val="0"/>
              <c:showVal val="1"/>
              <c:showCatName val="0"/>
              <c:showSerName val="0"/>
              <c:showPercent val="0"/>
              <c:showBubbleSize val="0"/>
            </c:dLbl>
            <c:dLbl>
              <c:idx val="2"/>
              <c:layout>
                <c:manualLayout>
                  <c:x val="0"/>
                  <c:y val="0.34051281712467335"/>
                </c:manualLayout>
              </c:layout>
              <c:showLegendKey val="0"/>
              <c:showVal val="1"/>
              <c:showCatName val="0"/>
              <c:showSerName val="0"/>
              <c:showPercent val="0"/>
              <c:showBubbleSize val="0"/>
            </c:dLbl>
            <c:dLbl>
              <c:idx val="3"/>
              <c:layout>
                <c:manualLayout>
                  <c:x val="-1.1215440217067338E-2"/>
                  <c:y val="0.34875207704007688"/>
                </c:manualLayout>
              </c:layout>
              <c:showLegendKey val="0"/>
              <c:showVal val="1"/>
              <c:showCatName val="0"/>
              <c:showSerName val="0"/>
              <c:showPercent val="0"/>
              <c:showBubbleSize val="0"/>
            </c:dLbl>
            <c:dLbl>
              <c:idx val="4"/>
              <c:layout>
                <c:manualLayout>
                  <c:x val="0"/>
                  <c:y val="0.30080495478765701"/>
                </c:manualLayout>
              </c:layout>
              <c:showLegendKey val="0"/>
              <c:showVal val="1"/>
              <c:showCatName val="0"/>
              <c:showSerName val="0"/>
              <c:showPercent val="0"/>
              <c:showBubbleSize val="0"/>
            </c:dLbl>
            <c:dLbl>
              <c:idx val="5"/>
              <c:layout>
                <c:manualLayout>
                  <c:x val="0"/>
                  <c:y val="0.31424843027899435"/>
                </c:manualLayout>
              </c:layout>
              <c:showLegendKey val="0"/>
              <c:showVal val="1"/>
              <c:showCatName val="0"/>
              <c:showSerName val="0"/>
              <c:showPercent val="0"/>
              <c:showBubbleSize val="0"/>
            </c:dLbl>
            <c:dLbl>
              <c:idx val="6"/>
              <c:layout>
                <c:manualLayout>
                  <c:x val="5.6007585279265141E-3"/>
                  <c:y val="0.29879358944560114"/>
                </c:manualLayout>
              </c:layout>
              <c:showLegendKey val="0"/>
              <c:showVal val="1"/>
              <c:showCatName val="0"/>
              <c:showSerName val="0"/>
              <c:showPercent val="0"/>
              <c:showBubbleSize val="0"/>
            </c:dLbl>
            <c:dLbl>
              <c:idx val="7"/>
              <c:layout>
                <c:manualLayout>
                  <c:x val="0"/>
                  <c:y val="0.28849036222333901"/>
                </c:manualLayout>
              </c:layout>
              <c:showLegendKey val="0"/>
              <c:showVal val="1"/>
              <c:showCatName val="0"/>
              <c:showSerName val="0"/>
              <c:showPercent val="0"/>
              <c:showBubbleSize val="0"/>
            </c:dLbl>
            <c:dLbl>
              <c:idx val="8"/>
              <c:layout>
                <c:manualLayout>
                  <c:x val="0"/>
                  <c:y val="0.26273229416768373"/>
                </c:manualLayout>
              </c:layout>
              <c:spPr>
                <a:solidFill>
                  <a:schemeClr val="bg1"/>
                </a:solidFill>
              </c:spPr>
              <c:txPr>
                <a:bodyPr/>
                <a:lstStyle/>
                <a:p>
                  <a:pPr>
                    <a:defRPr sz="9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9"/>
              <c:layout>
                <c:manualLayout>
                  <c:x val="0"/>
                  <c:y val="0.25242906694542172"/>
                </c:manualLayout>
              </c:layout>
              <c:spPr>
                <a:solidFill>
                  <a:schemeClr val="bg1"/>
                </a:solidFill>
              </c:spPr>
              <c:txPr>
                <a:bodyPr/>
                <a:lstStyle/>
                <a:p>
                  <a:pPr>
                    <a:defRPr b="1">
                      <a:solidFill>
                        <a:schemeClr val="accent3"/>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solidFill>
                <a:schemeClr val="bg1"/>
              </a:solidFill>
            </c:spPr>
            <c:txPr>
              <a:bodyPr/>
              <a:lstStyle/>
              <a:p>
                <a:pPr>
                  <a:defRPr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Feuil1!$A$2:$A$11</c:f>
              <c:numCache>
                <c:formatCode>General</c:formatCode>
                <c:ptCount val="10"/>
                <c:pt idx="0">
                  <c:v>1996</c:v>
                </c:pt>
                <c:pt idx="1">
                  <c:v>2000</c:v>
                </c:pt>
                <c:pt idx="2">
                  <c:v>2004</c:v>
                </c:pt>
                <c:pt idx="3">
                  <c:v>2007</c:v>
                </c:pt>
                <c:pt idx="4">
                  <c:v>2012</c:v>
                </c:pt>
                <c:pt idx="5">
                  <c:v>2013</c:v>
                </c:pt>
                <c:pt idx="6">
                  <c:v>2014</c:v>
                </c:pt>
                <c:pt idx="7">
                  <c:v>2015</c:v>
                </c:pt>
                <c:pt idx="8">
                  <c:v>2016</c:v>
                </c:pt>
                <c:pt idx="9">
                  <c:v>2017</c:v>
                </c:pt>
              </c:numCache>
            </c:numRef>
          </c:cat>
          <c:val>
            <c:numRef>
              <c:f>Feuil1!$B$2:$B$11</c:f>
              <c:numCache>
                <c:formatCode>0</c:formatCode>
                <c:ptCount val="10"/>
                <c:pt idx="0">
                  <c:v>65</c:v>
                </c:pt>
                <c:pt idx="1">
                  <c:v>68</c:v>
                </c:pt>
                <c:pt idx="2">
                  <c:v>71</c:v>
                </c:pt>
                <c:pt idx="3">
                  <c:v>76</c:v>
                </c:pt>
                <c:pt idx="4">
                  <c:v>83</c:v>
                </c:pt>
                <c:pt idx="5">
                  <c:v>84.7</c:v>
                </c:pt>
                <c:pt idx="6">
                  <c:v>83.7</c:v>
                </c:pt>
                <c:pt idx="7">
                  <c:v>83</c:v>
                </c:pt>
                <c:pt idx="8">
                  <c:v>84</c:v>
                </c:pt>
                <c:pt idx="9">
                  <c:v>84</c:v>
                </c:pt>
              </c:numCache>
            </c:numRef>
          </c:val>
        </c:ser>
        <c:dLbls>
          <c:showLegendKey val="0"/>
          <c:showVal val="0"/>
          <c:showCatName val="0"/>
          <c:showSerName val="0"/>
          <c:showPercent val="0"/>
          <c:showBubbleSize val="0"/>
        </c:dLbls>
        <c:gapWidth val="60"/>
        <c:overlap val="100"/>
        <c:axId val="347058176"/>
        <c:axId val="347059712"/>
      </c:barChart>
      <c:catAx>
        <c:axId val="347058176"/>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347059712"/>
        <c:crosses val="autoZero"/>
        <c:auto val="1"/>
        <c:lblAlgn val="ctr"/>
        <c:lblOffset val="100"/>
        <c:noMultiLvlLbl val="0"/>
      </c:catAx>
      <c:valAx>
        <c:axId val="347059712"/>
        <c:scaling>
          <c:orientation val="minMax"/>
          <c:max val="105"/>
          <c:min val="0"/>
        </c:scaling>
        <c:delete val="1"/>
        <c:axPos val="l"/>
        <c:numFmt formatCode="General" sourceLinked="1"/>
        <c:majorTickMark val="out"/>
        <c:minorTickMark val="none"/>
        <c:tickLblPos val="nextTo"/>
        <c:crossAx val="347058176"/>
        <c:crosses val="autoZero"/>
        <c:crossBetween val="between"/>
        <c:majorUnit val="20"/>
        <c:minorUnit val="4"/>
      </c:valAx>
    </c:plotArea>
    <c:plotVisOnly val="1"/>
    <c:dispBlanksAs val="zero"/>
    <c:showDLblsOverMax val="0"/>
  </c:chart>
  <c:txPr>
    <a:bodyPr/>
    <a:lstStyle/>
    <a:p>
      <a:pPr>
        <a:defRPr sz="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1996</c:v>
                </c:pt>
              </c:strCache>
            </c:strRef>
          </c:tx>
          <c:spPr>
            <a:solidFill>
              <a:schemeClr val="tx1">
                <a:lumMod val="20000"/>
                <a:lumOff val="8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Feuil1!$B$2:$B$9</c:f>
              <c:numCache>
                <c:formatCode>0</c:formatCode>
                <c:ptCount val="8"/>
                <c:pt idx="0">
                  <c:v>80.099999999999994</c:v>
                </c:pt>
                <c:pt idx="1">
                  <c:v>87.3</c:v>
                </c:pt>
                <c:pt idx="2">
                  <c:v>83.5</c:v>
                </c:pt>
                <c:pt idx="3">
                  <c:v>80.3</c:v>
                </c:pt>
                <c:pt idx="4">
                  <c:v>75.599999999999994</c:v>
                </c:pt>
                <c:pt idx="5">
                  <c:v>67.3</c:v>
                </c:pt>
                <c:pt idx="6">
                  <c:v>71.3</c:v>
                </c:pt>
                <c:pt idx="7">
                  <c:v>72</c:v>
                </c:pt>
              </c:numCache>
            </c:numRef>
          </c:val>
        </c:ser>
        <c:ser>
          <c:idx val="1"/>
          <c:order val="1"/>
          <c:tx>
            <c:strRef>
              <c:f>Feuil1!$C$1</c:f>
              <c:strCache>
                <c:ptCount val="1"/>
                <c:pt idx="0">
                  <c:v>2000</c:v>
                </c:pt>
              </c:strCache>
            </c:strRef>
          </c:tx>
          <c:spPr>
            <a:solidFill>
              <a:schemeClr val="tx1">
                <a:lumMod val="40000"/>
                <a:lumOff val="6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Feuil1!$C$2:$C$9</c:f>
              <c:numCache>
                <c:formatCode>0</c:formatCode>
                <c:ptCount val="8"/>
                <c:pt idx="0">
                  <c:v>80.7</c:v>
                </c:pt>
                <c:pt idx="1">
                  <c:v>88.5</c:v>
                </c:pt>
                <c:pt idx="2">
                  <c:v>82.5</c:v>
                </c:pt>
                <c:pt idx="3">
                  <c:v>81.400000000000006</c:v>
                </c:pt>
                <c:pt idx="4">
                  <c:v>77.2</c:v>
                </c:pt>
                <c:pt idx="5">
                  <c:v>67.400000000000006</c:v>
                </c:pt>
                <c:pt idx="6">
                  <c:v>72.599999999999994</c:v>
                </c:pt>
                <c:pt idx="7">
                  <c:v>74.5</c:v>
                </c:pt>
              </c:numCache>
            </c:numRef>
          </c:val>
        </c:ser>
        <c:ser>
          <c:idx val="2"/>
          <c:order val="2"/>
          <c:tx>
            <c:strRef>
              <c:f>Feuil1!$D$1</c:f>
              <c:strCache>
                <c:ptCount val="1"/>
                <c:pt idx="0">
                  <c:v>2005</c:v>
                </c:pt>
              </c:strCache>
            </c:strRef>
          </c:tx>
          <c:spPr>
            <a:solidFill>
              <a:schemeClr val="bg1">
                <a:lumMod val="75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Feuil1!$D$2:$D$9</c:f>
              <c:numCache>
                <c:formatCode>0</c:formatCode>
                <c:ptCount val="8"/>
                <c:pt idx="0">
                  <c:v>80.8</c:v>
                </c:pt>
                <c:pt idx="1">
                  <c:v>89.5</c:v>
                </c:pt>
                <c:pt idx="2">
                  <c:v>84.7</c:v>
                </c:pt>
                <c:pt idx="3">
                  <c:v>80.099999999999994</c:v>
                </c:pt>
                <c:pt idx="4">
                  <c:v>76</c:v>
                </c:pt>
                <c:pt idx="5">
                  <c:v>72</c:v>
                </c:pt>
                <c:pt idx="6">
                  <c:v>72.099999999999994</c:v>
                </c:pt>
                <c:pt idx="7">
                  <c:v>75.7</c:v>
                </c:pt>
              </c:numCache>
            </c:numRef>
          </c:val>
        </c:ser>
        <c:ser>
          <c:idx val="3"/>
          <c:order val="3"/>
          <c:tx>
            <c:strRef>
              <c:f>Feuil1!$E$1</c:f>
              <c:strCache>
                <c:ptCount val="1"/>
                <c:pt idx="0">
                  <c:v>2007</c:v>
                </c:pt>
              </c:strCache>
            </c:strRef>
          </c:tx>
          <c:spPr>
            <a:solidFill>
              <a:schemeClr val="bg1">
                <a:lumMod val="65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Feuil1!$E$2:$E$9</c:f>
              <c:numCache>
                <c:formatCode>0</c:formatCode>
                <c:ptCount val="8"/>
                <c:pt idx="0">
                  <c:v>81.599999999999994</c:v>
                </c:pt>
                <c:pt idx="1">
                  <c:v>90.5</c:v>
                </c:pt>
                <c:pt idx="2">
                  <c:v>84.9</c:v>
                </c:pt>
                <c:pt idx="3">
                  <c:v>81.099999999999994</c:v>
                </c:pt>
                <c:pt idx="4">
                  <c:v>77.599999999999994</c:v>
                </c:pt>
                <c:pt idx="5">
                  <c:v>75</c:v>
                </c:pt>
                <c:pt idx="6">
                  <c:v>71</c:v>
                </c:pt>
                <c:pt idx="7">
                  <c:v>73</c:v>
                </c:pt>
              </c:numCache>
            </c:numRef>
          </c:val>
        </c:ser>
        <c:ser>
          <c:idx val="4"/>
          <c:order val="4"/>
          <c:tx>
            <c:strRef>
              <c:f>Feuil1!$F$1</c:f>
              <c:strCache>
                <c:ptCount val="1"/>
                <c:pt idx="0">
                  <c:v>2012</c:v>
                </c:pt>
              </c:strCache>
            </c:strRef>
          </c:tx>
          <c:spPr>
            <a:solidFill>
              <a:schemeClr val="bg1">
                <a:lumMod val="5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Feuil1!$F$2:$F$9</c:f>
              <c:numCache>
                <c:formatCode>0</c:formatCode>
                <c:ptCount val="8"/>
                <c:pt idx="0">
                  <c:v>83.4</c:v>
                </c:pt>
                <c:pt idx="1">
                  <c:v>91.6</c:v>
                </c:pt>
                <c:pt idx="2">
                  <c:v>88</c:v>
                </c:pt>
                <c:pt idx="3">
                  <c:v>83.1</c:v>
                </c:pt>
                <c:pt idx="4">
                  <c:v>81</c:v>
                </c:pt>
                <c:pt idx="5">
                  <c:v>75.400000000000006</c:v>
                </c:pt>
                <c:pt idx="6">
                  <c:v>75.8</c:v>
                </c:pt>
                <c:pt idx="7">
                  <c:v>79.900000000000006</c:v>
                </c:pt>
              </c:numCache>
            </c:numRef>
          </c:val>
        </c:ser>
        <c:ser>
          <c:idx val="5"/>
          <c:order val="5"/>
          <c:tx>
            <c:strRef>
              <c:f>Feuil1!$G$1</c:f>
              <c:strCache>
                <c:ptCount val="1"/>
                <c:pt idx="0">
                  <c:v>2014</c:v>
                </c:pt>
              </c:strCache>
            </c:strRef>
          </c:tx>
          <c:spPr>
            <a:solidFill>
              <a:schemeClr val="tx1"/>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Feuil1!$G$2:$G$9</c:f>
              <c:numCache>
                <c:formatCode>0</c:formatCode>
                <c:ptCount val="8"/>
                <c:pt idx="0">
                  <c:v>83.5</c:v>
                </c:pt>
                <c:pt idx="1">
                  <c:v>92.1</c:v>
                </c:pt>
                <c:pt idx="2">
                  <c:v>88.3</c:v>
                </c:pt>
                <c:pt idx="3">
                  <c:v>83.7</c:v>
                </c:pt>
                <c:pt idx="4">
                  <c:v>80.900000000000006</c:v>
                </c:pt>
                <c:pt idx="5">
                  <c:v>72.900000000000006</c:v>
                </c:pt>
                <c:pt idx="6">
                  <c:v>74.400000000000006</c:v>
                </c:pt>
                <c:pt idx="7">
                  <c:v>79.7</c:v>
                </c:pt>
              </c:numCache>
            </c:numRef>
          </c:val>
        </c:ser>
        <c:ser>
          <c:idx val="6"/>
          <c:order val="6"/>
          <c:tx>
            <c:strRef>
              <c:f>Feuil1!$H$1</c:f>
              <c:strCache>
                <c:ptCount val="1"/>
                <c:pt idx="0">
                  <c:v>2015</c:v>
                </c:pt>
              </c:strCache>
            </c:strRef>
          </c:tx>
          <c:spPr>
            <a:solidFill>
              <a:schemeClr val="tx1">
                <a:lumMod val="75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Feuil1!$H$2:$H$9</c:f>
              <c:numCache>
                <c:formatCode>0</c:formatCode>
                <c:ptCount val="8"/>
                <c:pt idx="0">
                  <c:v>84</c:v>
                </c:pt>
                <c:pt idx="1">
                  <c:v>92</c:v>
                </c:pt>
                <c:pt idx="2">
                  <c:v>90</c:v>
                </c:pt>
                <c:pt idx="3">
                  <c:v>84</c:v>
                </c:pt>
                <c:pt idx="4">
                  <c:v>81</c:v>
                </c:pt>
                <c:pt idx="5">
                  <c:v>74</c:v>
                </c:pt>
                <c:pt idx="6">
                  <c:v>76</c:v>
                </c:pt>
                <c:pt idx="7">
                  <c:v>82</c:v>
                </c:pt>
              </c:numCache>
            </c:numRef>
          </c:val>
        </c:ser>
        <c:ser>
          <c:idx val="7"/>
          <c:order val="7"/>
          <c:tx>
            <c:strRef>
              <c:f>Feuil1!$I$1</c:f>
              <c:strCache>
                <c:ptCount val="1"/>
                <c:pt idx="0">
                  <c:v>2016</c:v>
                </c:pt>
              </c:strCache>
            </c:strRef>
          </c:tx>
          <c:spPr>
            <a:solidFill>
              <a:schemeClr val="tx1">
                <a:lumMod val="5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Feuil1!$I$2:$I$9</c:f>
              <c:numCache>
                <c:formatCode>0</c:formatCode>
                <c:ptCount val="8"/>
                <c:pt idx="0">
                  <c:v>84</c:v>
                </c:pt>
                <c:pt idx="1">
                  <c:v>93</c:v>
                </c:pt>
                <c:pt idx="2">
                  <c:v>89</c:v>
                </c:pt>
                <c:pt idx="3">
                  <c:v>83</c:v>
                </c:pt>
                <c:pt idx="4">
                  <c:v>81</c:v>
                </c:pt>
                <c:pt idx="5">
                  <c:v>77</c:v>
                </c:pt>
                <c:pt idx="6">
                  <c:v>77</c:v>
                </c:pt>
                <c:pt idx="7">
                  <c:v>78</c:v>
                </c:pt>
              </c:numCache>
            </c:numRef>
          </c:val>
        </c:ser>
        <c:ser>
          <c:idx val="8"/>
          <c:order val="8"/>
          <c:tx>
            <c:strRef>
              <c:f>Feuil1!$J$1</c:f>
              <c:strCache>
                <c:ptCount val="1"/>
                <c:pt idx="0">
                  <c:v>2017</c:v>
                </c:pt>
              </c:strCache>
            </c:strRef>
          </c:tx>
          <c:spPr>
            <a:solidFill>
              <a:schemeClr val="accent4"/>
            </a:solidFill>
          </c:spPr>
          <c:invertIfNegative val="0"/>
          <c:dLbls>
            <c:txPr>
              <a:bodyPr/>
              <a:lstStyle/>
              <a:p>
                <a:pPr>
                  <a:defRPr sz="900">
                    <a:solidFill>
                      <a:schemeClr val="accent4"/>
                    </a:solidFill>
                  </a:defRPr>
                </a:pPr>
                <a:endParaRPr lang="en-US"/>
              </a:p>
            </c:txPr>
            <c:dLblPos val="outEnd"/>
            <c:showLegendKey val="0"/>
            <c:showVal val="1"/>
            <c:showCatName val="0"/>
            <c:showSerName val="0"/>
            <c:showPercent val="0"/>
            <c:showBubbleSize val="0"/>
            <c:showLeaderLines val="0"/>
          </c:dLbls>
          <c:cat>
            <c:strRef>
              <c:f>Feuil1!$A$2:$A$9</c:f>
              <c:strCache>
                <c:ptCount val="8"/>
                <c:pt idx="0">
                  <c:v>Ensemble</c:v>
                </c:pt>
                <c:pt idx="1">
                  <c:v>Ruraux</c:v>
                </c:pt>
                <c:pt idx="2">
                  <c:v>2000 à 20000 hab.</c:v>
                </c:pt>
                <c:pt idx="3">
                  <c:v>20000 à 100000 hab.</c:v>
                </c:pt>
                <c:pt idx="4">
                  <c:v>100000 hab. et +</c:v>
                </c:pt>
                <c:pt idx="5">
                  <c:v>Agglo. Lilloise</c:v>
                </c:pt>
                <c:pt idx="6">
                  <c:v>Agglo. Lyonnaise</c:v>
                </c:pt>
                <c:pt idx="7">
                  <c:v>Agglo. Marseillaise</c:v>
                </c:pt>
              </c:strCache>
            </c:strRef>
          </c:cat>
          <c:val>
            <c:numRef>
              <c:f>Feuil1!$J$2:$J$9</c:f>
              <c:numCache>
                <c:formatCode>0</c:formatCode>
                <c:ptCount val="8"/>
                <c:pt idx="0">
                  <c:v>85</c:v>
                </c:pt>
                <c:pt idx="1">
                  <c:v>93</c:v>
                </c:pt>
                <c:pt idx="2">
                  <c:v>89</c:v>
                </c:pt>
                <c:pt idx="3">
                  <c:v>85</c:v>
                </c:pt>
                <c:pt idx="4">
                  <c:v>83</c:v>
                </c:pt>
                <c:pt idx="5">
                  <c:v>81</c:v>
                </c:pt>
                <c:pt idx="6">
                  <c:v>80</c:v>
                </c:pt>
                <c:pt idx="7">
                  <c:v>78</c:v>
                </c:pt>
              </c:numCache>
            </c:numRef>
          </c:val>
        </c:ser>
        <c:dLbls>
          <c:dLblPos val="outEnd"/>
          <c:showLegendKey val="0"/>
          <c:showVal val="1"/>
          <c:showCatName val="0"/>
          <c:showSerName val="0"/>
          <c:showPercent val="0"/>
          <c:showBubbleSize val="0"/>
        </c:dLbls>
        <c:gapWidth val="150"/>
        <c:axId val="346749568"/>
        <c:axId val="346628480"/>
      </c:barChart>
      <c:catAx>
        <c:axId val="346749568"/>
        <c:scaling>
          <c:orientation val="minMax"/>
        </c:scaling>
        <c:delete val="0"/>
        <c:axPos val="b"/>
        <c:majorTickMark val="none"/>
        <c:minorTickMark val="none"/>
        <c:tickLblPos val="nextTo"/>
        <c:spPr>
          <a:ln>
            <a:noFill/>
          </a:ln>
        </c:spPr>
        <c:crossAx val="346628480"/>
        <c:crosses val="autoZero"/>
        <c:auto val="1"/>
        <c:lblAlgn val="ctr"/>
        <c:lblOffset val="100"/>
        <c:noMultiLvlLbl val="0"/>
      </c:catAx>
      <c:valAx>
        <c:axId val="346628480"/>
        <c:scaling>
          <c:orientation val="minMax"/>
          <c:max val="100"/>
        </c:scaling>
        <c:delete val="1"/>
        <c:axPos val="l"/>
        <c:numFmt formatCode="0" sourceLinked="1"/>
        <c:majorTickMark val="out"/>
        <c:minorTickMark val="none"/>
        <c:tickLblPos val="nextTo"/>
        <c:crossAx val="346749568"/>
        <c:crosses val="autoZero"/>
        <c:crossBetween val="between"/>
      </c:valAx>
    </c:plotArea>
    <c:legend>
      <c:legendPos val="r"/>
      <c:layout>
        <c:manualLayout>
          <c:xMode val="edge"/>
          <c:yMode val="edge"/>
          <c:x val="0.94443714682974167"/>
          <c:y val="9.0432081557130339E-2"/>
          <c:w val="4.8036982248228506E-2"/>
          <c:h val="0.84913953182895907"/>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1996</c:v>
                </c:pt>
              </c:strCache>
            </c:strRef>
          </c:tx>
          <c:spPr>
            <a:solidFill>
              <a:schemeClr val="tx1">
                <a:lumMod val="20000"/>
                <a:lumOff val="8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Feuil1!$B$2:$B$5</c:f>
              <c:numCache>
                <c:formatCode>0</c:formatCode>
                <c:ptCount val="4"/>
                <c:pt idx="0">
                  <c:v>71.3</c:v>
                </c:pt>
                <c:pt idx="1">
                  <c:v>62.2</c:v>
                </c:pt>
                <c:pt idx="2">
                  <c:v>70.8</c:v>
                </c:pt>
                <c:pt idx="3">
                  <c:v>80.2</c:v>
                </c:pt>
              </c:numCache>
            </c:numRef>
          </c:val>
        </c:ser>
        <c:ser>
          <c:idx val="1"/>
          <c:order val="1"/>
          <c:tx>
            <c:strRef>
              <c:f>Feuil1!$C$1</c:f>
              <c:strCache>
                <c:ptCount val="1"/>
                <c:pt idx="0">
                  <c:v>2000</c:v>
                </c:pt>
              </c:strCache>
            </c:strRef>
          </c:tx>
          <c:spPr>
            <a:solidFill>
              <a:schemeClr val="tx1">
                <a:lumMod val="40000"/>
                <a:lumOff val="6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Feuil1!$C$2:$C$5</c:f>
              <c:numCache>
                <c:formatCode>0</c:formatCode>
                <c:ptCount val="4"/>
                <c:pt idx="0">
                  <c:v>69.599999999999994</c:v>
                </c:pt>
                <c:pt idx="1">
                  <c:v>60.7</c:v>
                </c:pt>
                <c:pt idx="2">
                  <c:v>70.599999999999994</c:v>
                </c:pt>
                <c:pt idx="3">
                  <c:v>75.7</c:v>
                </c:pt>
              </c:numCache>
            </c:numRef>
          </c:val>
        </c:ser>
        <c:ser>
          <c:idx val="2"/>
          <c:order val="2"/>
          <c:tx>
            <c:strRef>
              <c:f>Feuil1!$D$1</c:f>
              <c:strCache>
                <c:ptCount val="1"/>
                <c:pt idx="0">
                  <c:v>2005</c:v>
                </c:pt>
              </c:strCache>
            </c:strRef>
          </c:tx>
          <c:spPr>
            <a:solidFill>
              <a:schemeClr val="bg1">
                <a:lumMod val="75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Feuil1!$D$2:$D$5</c:f>
              <c:numCache>
                <c:formatCode>0</c:formatCode>
                <c:ptCount val="4"/>
                <c:pt idx="0">
                  <c:v>71.400000000000006</c:v>
                </c:pt>
                <c:pt idx="1">
                  <c:v>61.3</c:v>
                </c:pt>
                <c:pt idx="2">
                  <c:v>70.7</c:v>
                </c:pt>
                <c:pt idx="3">
                  <c:v>79.400000000000006</c:v>
                </c:pt>
              </c:numCache>
            </c:numRef>
          </c:val>
        </c:ser>
        <c:ser>
          <c:idx val="3"/>
          <c:order val="3"/>
          <c:tx>
            <c:strRef>
              <c:f>Feuil1!$E$1</c:f>
              <c:strCache>
                <c:ptCount val="1"/>
                <c:pt idx="0">
                  <c:v>2007</c:v>
                </c:pt>
              </c:strCache>
            </c:strRef>
          </c:tx>
          <c:spPr>
            <a:solidFill>
              <a:schemeClr val="bg1">
                <a:lumMod val="65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Feuil1!$E$2:$E$5</c:f>
              <c:numCache>
                <c:formatCode>0</c:formatCode>
                <c:ptCount val="4"/>
                <c:pt idx="0">
                  <c:v>70.900000000000006</c:v>
                </c:pt>
                <c:pt idx="1">
                  <c:v>62.4</c:v>
                </c:pt>
                <c:pt idx="2">
                  <c:v>69.7</c:v>
                </c:pt>
                <c:pt idx="3">
                  <c:v>76.599999999999994</c:v>
                </c:pt>
              </c:numCache>
            </c:numRef>
          </c:val>
        </c:ser>
        <c:ser>
          <c:idx val="4"/>
          <c:order val="4"/>
          <c:tx>
            <c:strRef>
              <c:f>Feuil1!$F$1</c:f>
              <c:strCache>
                <c:ptCount val="1"/>
                <c:pt idx="0">
                  <c:v>2012</c:v>
                </c:pt>
              </c:strCache>
            </c:strRef>
          </c:tx>
          <c:spPr>
            <a:solidFill>
              <a:schemeClr val="bg1">
                <a:lumMod val="5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Feuil1!$F$2:$F$5</c:f>
              <c:numCache>
                <c:formatCode>0</c:formatCode>
                <c:ptCount val="4"/>
                <c:pt idx="0">
                  <c:v>69.3</c:v>
                </c:pt>
                <c:pt idx="1">
                  <c:v>57.3</c:v>
                </c:pt>
                <c:pt idx="2">
                  <c:v>64.7</c:v>
                </c:pt>
                <c:pt idx="3">
                  <c:v>79.2</c:v>
                </c:pt>
              </c:numCache>
            </c:numRef>
          </c:val>
        </c:ser>
        <c:ser>
          <c:idx val="5"/>
          <c:order val="5"/>
          <c:tx>
            <c:strRef>
              <c:f>Feuil1!$G$1</c:f>
              <c:strCache>
                <c:ptCount val="1"/>
                <c:pt idx="0">
                  <c:v>2014</c:v>
                </c:pt>
              </c:strCache>
            </c:strRef>
          </c:tx>
          <c:spPr>
            <a:solidFill>
              <a:schemeClr val="tx1"/>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Feuil1!$G$2:$G$5</c:f>
              <c:numCache>
                <c:formatCode>0</c:formatCode>
                <c:ptCount val="4"/>
                <c:pt idx="0">
                  <c:v>69.599999999999994</c:v>
                </c:pt>
                <c:pt idx="1">
                  <c:v>51.6</c:v>
                </c:pt>
                <c:pt idx="2">
                  <c:v>67.7</c:v>
                </c:pt>
                <c:pt idx="3">
                  <c:v>79.7</c:v>
                </c:pt>
              </c:numCache>
            </c:numRef>
          </c:val>
        </c:ser>
        <c:ser>
          <c:idx val="6"/>
          <c:order val="6"/>
          <c:tx>
            <c:strRef>
              <c:f>Feuil1!$H$1</c:f>
              <c:strCache>
                <c:ptCount val="1"/>
                <c:pt idx="0">
                  <c:v>2015</c:v>
                </c:pt>
              </c:strCache>
            </c:strRef>
          </c:tx>
          <c:spPr>
            <a:solidFill>
              <a:schemeClr val="tx1">
                <a:lumMod val="75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Feuil1!$H$2:$H$5</c:f>
              <c:numCache>
                <c:formatCode>0</c:formatCode>
                <c:ptCount val="4"/>
                <c:pt idx="0">
                  <c:v>69</c:v>
                </c:pt>
                <c:pt idx="1">
                  <c:v>55</c:v>
                </c:pt>
                <c:pt idx="2">
                  <c:v>66</c:v>
                </c:pt>
                <c:pt idx="3">
                  <c:v>81</c:v>
                </c:pt>
              </c:numCache>
            </c:numRef>
          </c:val>
        </c:ser>
        <c:ser>
          <c:idx val="7"/>
          <c:order val="7"/>
          <c:tx>
            <c:strRef>
              <c:f>Feuil1!$I$1</c:f>
              <c:strCache>
                <c:ptCount val="1"/>
                <c:pt idx="0">
                  <c:v>2016</c:v>
                </c:pt>
              </c:strCache>
            </c:strRef>
          </c:tx>
          <c:spPr>
            <a:solidFill>
              <a:schemeClr val="tx1">
                <a:lumMod val="50000"/>
              </a:schemeClr>
            </a:solidFill>
          </c:spPr>
          <c:invertIfNegative val="0"/>
          <c:dLbls>
            <c:txPr>
              <a:bodyPr/>
              <a:lstStyle/>
              <a:p>
                <a:pPr>
                  <a:defRPr sz="700"/>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Feuil1!$I$2:$I$5</c:f>
              <c:numCache>
                <c:formatCode>0</c:formatCode>
                <c:ptCount val="4"/>
                <c:pt idx="0">
                  <c:v>71</c:v>
                </c:pt>
                <c:pt idx="1">
                  <c:v>53</c:v>
                </c:pt>
                <c:pt idx="2">
                  <c:v>71</c:v>
                </c:pt>
                <c:pt idx="3">
                  <c:v>82</c:v>
                </c:pt>
              </c:numCache>
            </c:numRef>
          </c:val>
        </c:ser>
        <c:ser>
          <c:idx val="8"/>
          <c:order val="8"/>
          <c:tx>
            <c:strRef>
              <c:f>Feuil1!$J$1</c:f>
              <c:strCache>
                <c:ptCount val="1"/>
                <c:pt idx="0">
                  <c:v>2017</c:v>
                </c:pt>
              </c:strCache>
            </c:strRef>
          </c:tx>
          <c:spPr>
            <a:solidFill>
              <a:schemeClr val="accent4"/>
            </a:solidFill>
          </c:spPr>
          <c:invertIfNegative val="0"/>
          <c:dLbls>
            <c:dLbl>
              <c:idx val="2"/>
              <c:layout>
                <c:manualLayout>
                  <c:x val="7.1320681181766838E-3"/>
                  <c:y val="0"/>
                </c:manualLayout>
              </c:layout>
              <c:dLblPos val="outEnd"/>
              <c:showLegendKey val="0"/>
              <c:showVal val="1"/>
              <c:showCatName val="0"/>
              <c:showSerName val="0"/>
              <c:showPercent val="0"/>
              <c:showBubbleSize val="0"/>
            </c:dLbl>
            <c:txPr>
              <a:bodyPr/>
              <a:lstStyle/>
              <a:p>
                <a:pPr>
                  <a:defRPr sz="900">
                    <a:solidFill>
                      <a:schemeClr val="accent4"/>
                    </a:solidFill>
                  </a:defRPr>
                </a:pPr>
                <a:endParaRPr lang="en-US"/>
              </a:p>
            </c:txPr>
            <c:dLblPos val="outEnd"/>
            <c:showLegendKey val="0"/>
            <c:showVal val="1"/>
            <c:showCatName val="0"/>
            <c:showSerName val="0"/>
            <c:showPercent val="0"/>
            <c:showBubbleSize val="0"/>
            <c:showLeaderLines val="0"/>
          </c:dLbls>
          <c:cat>
            <c:strRef>
              <c:f>Feuil1!$A$2:$A$5</c:f>
              <c:strCache>
                <c:ptCount val="4"/>
                <c:pt idx="0">
                  <c:v>Agglo. parisienne</c:v>
                </c:pt>
                <c:pt idx="1">
                  <c:v>Paris intra muros</c:v>
                </c:pt>
                <c:pt idx="2">
                  <c:v>Paris 1ère couronne</c:v>
                </c:pt>
                <c:pt idx="3">
                  <c:v>Paris 2ème couronne</c:v>
                </c:pt>
              </c:strCache>
            </c:strRef>
          </c:cat>
          <c:val>
            <c:numRef>
              <c:f>Feuil1!$J$2:$J$5</c:f>
              <c:numCache>
                <c:formatCode>0</c:formatCode>
                <c:ptCount val="4"/>
                <c:pt idx="0">
                  <c:v>71</c:v>
                </c:pt>
                <c:pt idx="1">
                  <c:v>54</c:v>
                </c:pt>
                <c:pt idx="2">
                  <c:v>69</c:v>
                </c:pt>
                <c:pt idx="3">
                  <c:v>79</c:v>
                </c:pt>
              </c:numCache>
            </c:numRef>
          </c:val>
        </c:ser>
        <c:dLbls>
          <c:dLblPos val="outEnd"/>
          <c:showLegendKey val="0"/>
          <c:showVal val="1"/>
          <c:showCatName val="0"/>
          <c:showSerName val="0"/>
          <c:showPercent val="0"/>
          <c:showBubbleSize val="0"/>
        </c:dLbls>
        <c:gapWidth val="150"/>
        <c:axId val="346765184"/>
        <c:axId val="346766720"/>
      </c:barChart>
      <c:catAx>
        <c:axId val="346765184"/>
        <c:scaling>
          <c:orientation val="minMax"/>
        </c:scaling>
        <c:delete val="0"/>
        <c:axPos val="b"/>
        <c:majorTickMark val="none"/>
        <c:minorTickMark val="none"/>
        <c:tickLblPos val="nextTo"/>
        <c:spPr>
          <a:ln>
            <a:noFill/>
          </a:ln>
        </c:spPr>
        <c:crossAx val="346766720"/>
        <c:crosses val="autoZero"/>
        <c:auto val="1"/>
        <c:lblAlgn val="ctr"/>
        <c:lblOffset val="100"/>
        <c:noMultiLvlLbl val="0"/>
      </c:catAx>
      <c:valAx>
        <c:axId val="346766720"/>
        <c:scaling>
          <c:orientation val="minMax"/>
          <c:max val="100"/>
        </c:scaling>
        <c:delete val="1"/>
        <c:axPos val="l"/>
        <c:numFmt formatCode="0" sourceLinked="1"/>
        <c:majorTickMark val="out"/>
        <c:minorTickMark val="none"/>
        <c:tickLblPos val="nextTo"/>
        <c:crossAx val="346765184"/>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91092254717996E-2"/>
          <c:y val="6.3540348121056869E-2"/>
          <c:w val="0.89566376218914812"/>
          <c:h val="0.75577777777777777"/>
        </c:manualLayout>
      </c:layout>
      <c:barChart>
        <c:barDir val="col"/>
        <c:grouping val="clustered"/>
        <c:varyColors val="0"/>
        <c:ser>
          <c:idx val="0"/>
          <c:order val="0"/>
          <c:tx>
            <c:strRef>
              <c:f>Feuil1!$B$1</c:f>
              <c:strCache>
                <c:ptCount val="1"/>
                <c:pt idx="0">
                  <c:v>Au moins 1 voiture</c:v>
                </c:pt>
              </c:strCache>
            </c:strRef>
          </c:tx>
          <c:spPr>
            <a:solidFill>
              <a:schemeClr val="accent4">
                <a:lumMod val="20000"/>
                <a:lumOff val="80000"/>
              </a:schemeClr>
            </a:solidFill>
          </c:spPr>
          <c:invertIfNegative val="0"/>
          <c:dPt>
            <c:idx val="1"/>
            <c:invertIfNegative val="0"/>
            <c:bubble3D val="0"/>
            <c:spPr>
              <a:solidFill>
                <a:schemeClr val="accent4">
                  <a:lumMod val="20000"/>
                  <a:lumOff val="80000"/>
                </a:schemeClr>
              </a:solidFill>
            </c:spPr>
          </c:dPt>
          <c:dPt>
            <c:idx val="2"/>
            <c:invertIfNegative val="0"/>
            <c:bubble3D val="0"/>
            <c:spPr>
              <a:solidFill>
                <a:schemeClr val="accent4">
                  <a:lumMod val="20000"/>
                  <a:lumOff val="80000"/>
                </a:schemeClr>
              </a:solidFill>
            </c:spPr>
          </c:dPt>
          <c:dPt>
            <c:idx val="3"/>
            <c:invertIfNegative val="0"/>
            <c:bubble3D val="0"/>
            <c:spPr>
              <a:solidFill>
                <a:schemeClr val="accent4">
                  <a:lumMod val="20000"/>
                  <a:lumOff val="80000"/>
                </a:schemeClr>
              </a:solidFill>
            </c:spPr>
          </c:dPt>
          <c:dPt>
            <c:idx val="4"/>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6"/>
            <c:invertIfNegative val="0"/>
            <c:bubble3D val="0"/>
            <c:spPr>
              <a:solidFill>
                <a:schemeClr val="accent4">
                  <a:lumMod val="60000"/>
                  <a:lumOff val="40000"/>
                </a:schemeClr>
              </a:solidFill>
            </c:spPr>
          </c:dPt>
          <c:dPt>
            <c:idx val="7"/>
            <c:invertIfNegative val="0"/>
            <c:bubble3D val="0"/>
            <c:spPr>
              <a:solidFill>
                <a:schemeClr val="accent4">
                  <a:lumMod val="75000"/>
                </a:schemeClr>
              </a:solidFill>
            </c:spPr>
          </c:dPt>
          <c:dPt>
            <c:idx val="8"/>
            <c:invertIfNegative val="0"/>
            <c:bubble3D val="0"/>
            <c:spPr>
              <a:solidFill>
                <a:schemeClr val="accent4">
                  <a:lumMod val="50000"/>
                </a:schemeClr>
              </a:solidFill>
            </c:spPr>
          </c:dPt>
          <c:dLbls>
            <c:dLbl>
              <c:idx val="7"/>
              <c:spPr/>
              <c:txPr>
                <a:bodyPr/>
                <a:lstStyle/>
                <a:p>
                  <a:pPr>
                    <a:defRPr sz="9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dLbl>
              <c:idx val="8"/>
              <c:spPr/>
              <c:txPr>
                <a:bodyPr/>
                <a:lstStyle/>
                <a:p>
                  <a:pPr>
                    <a:defRPr sz="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Feuil1!$B$2:$B$10</c:f>
              <c:numCache>
                <c:formatCode>0</c:formatCode>
                <c:ptCount val="9"/>
                <c:pt idx="0">
                  <c:v>79</c:v>
                </c:pt>
                <c:pt idx="1">
                  <c:v>80.599999999999994</c:v>
                </c:pt>
                <c:pt idx="2">
                  <c:v>81.099999999999994</c:v>
                </c:pt>
                <c:pt idx="3">
                  <c:v>83.4</c:v>
                </c:pt>
                <c:pt idx="4">
                  <c:v>84.3</c:v>
                </c:pt>
                <c:pt idx="5">
                  <c:v>84</c:v>
                </c:pt>
                <c:pt idx="6">
                  <c:v>84</c:v>
                </c:pt>
                <c:pt idx="7">
                  <c:v>84</c:v>
                </c:pt>
                <c:pt idx="8">
                  <c:v>85</c:v>
                </c:pt>
              </c:numCache>
            </c:numRef>
          </c:val>
        </c:ser>
        <c:ser>
          <c:idx val="1"/>
          <c:order val="1"/>
          <c:tx>
            <c:strRef>
              <c:f>Feuil1!$C$1</c:f>
              <c:strCache>
                <c:ptCount val="1"/>
                <c:pt idx="0">
                  <c:v>2 voitures et +2</c:v>
                </c:pt>
              </c:strCache>
            </c:strRef>
          </c:tx>
          <c:spPr>
            <a:pattFill prst="pct60">
              <a:fgClr>
                <a:schemeClr val="accent5">
                  <a:lumMod val="40000"/>
                  <a:lumOff val="60000"/>
                </a:schemeClr>
              </a:fgClr>
              <a:bgClr>
                <a:schemeClr val="bg1"/>
              </a:bgClr>
            </a:pattFill>
          </c:spPr>
          <c:invertIfNegative val="0"/>
          <c:dPt>
            <c:idx val="0"/>
            <c:invertIfNegative val="0"/>
            <c:bubble3D val="0"/>
            <c:spPr>
              <a:pattFill prst="pct60">
                <a:fgClr>
                  <a:schemeClr val="accent5">
                    <a:lumMod val="20000"/>
                    <a:lumOff val="80000"/>
                  </a:schemeClr>
                </a:fgClr>
                <a:bgClr>
                  <a:schemeClr val="bg1"/>
                </a:bgClr>
              </a:pattFill>
            </c:spPr>
          </c:dPt>
          <c:dPt>
            <c:idx val="1"/>
            <c:invertIfNegative val="0"/>
            <c:bubble3D val="0"/>
            <c:spPr>
              <a:pattFill prst="pct60">
                <a:fgClr>
                  <a:schemeClr val="accent5">
                    <a:lumMod val="20000"/>
                    <a:lumOff val="80000"/>
                  </a:schemeClr>
                </a:fgClr>
                <a:bgClr>
                  <a:schemeClr val="bg1"/>
                </a:bgClr>
              </a:pattFill>
            </c:spPr>
          </c:dPt>
          <c:dPt>
            <c:idx val="2"/>
            <c:invertIfNegative val="0"/>
            <c:bubble3D val="0"/>
            <c:spPr>
              <a:pattFill prst="pct60">
                <a:fgClr>
                  <a:schemeClr val="accent5">
                    <a:lumMod val="20000"/>
                    <a:lumOff val="80000"/>
                  </a:schemeClr>
                </a:fgClr>
                <a:bgClr>
                  <a:schemeClr val="bg1"/>
                </a:bgClr>
              </a:pattFill>
            </c:spPr>
          </c:dPt>
          <c:dPt>
            <c:idx val="3"/>
            <c:invertIfNegative val="0"/>
            <c:bubble3D val="0"/>
            <c:spPr>
              <a:pattFill prst="pct60">
                <a:fgClr>
                  <a:schemeClr val="accent5">
                    <a:lumMod val="20000"/>
                    <a:lumOff val="80000"/>
                  </a:schemeClr>
                </a:fgClr>
                <a:bgClr>
                  <a:schemeClr val="bg1"/>
                </a:bgClr>
              </a:pattFill>
            </c:spPr>
          </c:dPt>
          <c:dPt>
            <c:idx val="4"/>
            <c:invertIfNegative val="0"/>
            <c:bubble3D val="0"/>
          </c:dPt>
          <c:dPt>
            <c:idx val="5"/>
            <c:invertIfNegative val="0"/>
            <c:bubble3D val="0"/>
            <c:spPr>
              <a:pattFill prst="pct60">
                <a:fgClr>
                  <a:schemeClr val="accent5">
                    <a:lumMod val="60000"/>
                    <a:lumOff val="40000"/>
                  </a:schemeClr>
                </a:fgClr>
                <a:bgClr>
                  <a:schemeClr val="bg1"/>
                </a:bgClr>
              </a:pattFill>
            </c:spPr>
          </c:dPt>
          <c:dPt>
            <c:idx val="6"/>
            <c:invertIfNegative val="0"/>
            <c:bubble3D val="0"/>
            <c:spPr>
              <a:pattFill prst="pct60">
                <a:fgClr>
                  <a:schemeClr val="accent5">
                    <a:lumMod val="75000"/>
                  </a:schemeClr>
                </a:fgClr>
                <a:bgClr>
                  <a:schemeClr val="bg1"/>
                </a:bgClr>
              </a:pattFill>
            </c:spPr>
          </c:dPt>
          <c:dPt>
            <c:idx val="7"/>
            <c:invertIfNegative val="0"/>
            <c:bubble3D val="0"/>
            <c:spPr>
              <a:pattFill prst="pct60">
                <a:fgClr>
                  <a:schemeClr val="accent5">
                    <a:lumMod val="75000"/>
                  </a:schemeClr>
                </a:fgClr>
                <a:bgClr>
                  <a:schemeClr val="bg1"/>
                </a:bgClr>
              </a:pattFill>
            </c:spPr>
          </c:dPt>
          <c:dPt>
            <c:idx val="8"/>
            <c:invertIfNegative val="0"/>
            <c:bubble3D val="0"/>
            <c:spPr>
              <a:pattFill prst="pct60">
                <a:fgClr>
                  <a:schemeClr val="accent5">
                    <a:lumMod val="50000"/>
                  </a:schemeClr>
                </a:fgClr>
                <a:bgClr>
                  <a:schemeClr val="bg1"/>
                </a:bgClr>
              </a:pattFill>
            </c:spPr>
          </c:dPt>
          <c:dLbls>
            <c:dLbl>
              <c:idx val="7"/>
              <c:spPr>
                <a:solidFill>
                  <a:schemeClr val="bg1"/>
                </a:solidFill>
                <a:ln>
                  <a:solidFill>
                    <a:schemeClr val="accent5">
                      <a:lumMod val="75000"/>
                    </a:schemeClr>
                  </a:solidFill>
                </a:ln>
              </c:spPr>
              <c:txPr>
                <a:bodyPr/>
                <a:lstStyle/>
                <a:p>
                  <a:pPr>
                    <a:defRPr sz="900" b="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8"/>
              <c:spPr>
                <a:solidFill>
                  <a:schemeClr val="bg1"/>
                </a:solidFill>
                <a:ln>
                  <a:solidFill>
                    <a:schemeClr val="accent5">
                      <a:lumMod val="75000"/>
                    </a:schemeClr>
                  </a:solidFill>
                </a:ln>
              </c:spPr>
              <c:txPr>
                <a:bodyPr/>
                <a:lstStyle/>
                <a:p>
                  <a:pPr>
                    <a:defRPr sz="8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spPr>
              <a:solidFill>
                <a:schemeClr val="bg1"/>
              </a:solidFill>
              <a:ln>
                <a:solidFill>
                  <a:schemeClr val="accent5">
                    <a:lumMod val="75000"/>
                  </a:schemeClr>
                </a:solidFill>
              </a:ln>
            </c:spPr>
            <c:txPr>
              <a:bodyPr/>
              <a:lstStyle/>
              <a:p>
                <a:pPr>
                  <a:defRPr sz="8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numRef>
              <c:f>Feuil1!$A$2:$A$10</c:f>
              <c:numCache>
                <c:formatCode>0</c:formatCode>
                <c:ptCount val="9"/>
                <c:pt idx="0">
                  <c:v>1996</c:v>
                </c:pt>
                <c:pt idx="1">
                  <c:v>2000</c:v>
                </c:pt>
                <c:pt idx="2">
                  <c:v>2004</c:v>
                </c:pt>
                <c:pt idx="3">
                  <c:v>2007</c:v>
                </c:pt>
                <c:pt idx="4">
                  <c:v>2012</c:v>
                </c:pt>
                <c:pt idx="5">
                  <c:v>2014</c:v>
                </c:pt>
                <c:pt idx="6">
                  <c:v>2015</c:v>
                </c:pt>
                <c:pt idx="7">
                  <c:v>2016</c:v>
                </c:pt>
                <c:pt idx="8">
                  <c:v>2017</c:v>
                </c:pt>
              </c:numCache>
            </c:numRef>
          </c:cat>
          <c:val>
            <c:numRef>
              <c:f>Feuil1!$C$2:$C$10</c:f>
              <c:numCache>
                <c:formatCode>0</c:formatCode>
                <c:ptCount val="9"/>
                <c:pt idx="0">
                  <c:v>29.2</c:v>
                </c:pt>
                <c:pt idx="1">
                  <c:v>30.7</c:v>
                </c:pt>
                <c:pt idx="2">
                  <c:v>35.1</c:v>
                </c:pt>
                <c:pt idx="3">
                  <c:v>37.799999999999997</c:v>
                </c:pt>
                <c:pt idx="4">
                  <c:v>37.799999999999997</c:v>
                </c:pt>
                <c:pt idx="5">
                  <c:v>34</c:v>
                </c:pt>
                <c:pt idx="6">
                  <c:v>37</c:v>
                </c:pt>
                <c:pt idx="7">
                  <c:v>39</c:v>
                </c:pt>
                <c:pt idx="8">
                  <c:v>39</c:v>
                </c:pt>
              </c:numCache>
            </c:numRef>
          </c:val>
        </c:ser>
        <c:dLbls>
          <c:showLegendKey val="0"/>
          <c:showVal val="0"/>
          <c:showCatName val="0"/>
          <c:showSerName val="0"/>
          <c:showPercent val="0"/>
          <c:showBubbleSize val="0"/>
        </c:dLbls>
        <c:gapWidth val="63"/>
        <c:overlap val="100"/>
        <c:axId val="45776896"/>
        <c:axId val="45778432"/>
      </c:barChart>
      <c:catAx>
        <c:axId val="45776896"/>
        <c:scaling>
          <c:orientation val="minMax"/>
        </c:scaling>
        <c:delete val="0"/>
        <c:axPos val="b"/>
        <c:numFmt formatCode="0"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n-US"/>
          </a:p>
        </c:txPr>
        <c:crossAx val="45778432"/>
        <c:crosses val="autoZero"/>
        <c:auto val="1"/>
        <c:lblAlgn val="ctr"/>
        <c:lblOffset val="100"/>
        <c:noMultiLvlLbl val="0"/>
      </c:catAx>
      <c:valAx>
        <c:axId val="45778432"/>
        <c:scaling>
          <c:orientation val="minMax"/>
        </c:scaling>
        <c:delete val="1"/>
        <c:axPos val="l"/>
        <c:numFmt formatCode="0" sourceLinked="1"/>
        <c:majorTickMark val="out"/>
        <c:minorTickMark val="none"/>
        <c:tickLblPos val="nextTo"/>
        <c:crossAx val="45776896"/>
        <c:crosses val="autoZero"/>
        <c:crossBetween val="between"/>
      </c:valAx>
    </c:plotArea>
    <c:plotVisOnly val="1"/>
    <c:dispBlanksAs val="gap"/>
    <c:showDLblsOverMax val="0"/>
  </c:chart>
  <c:txPr>
    <a:bodyPr/>
    <a:lstStyle/>
    <a:p>
      <a:pPr>
        <a:defRPr sz="7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40301882444441"/>
          <c:y val="3.2572531274953423E-2"/>
          <c:w val="0.75202359176736622"/>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dLbl>
              <c:idx val="1"/>
              <c:layout>
                <c:manualLayout>
                  <c:x val="0"/>
                  <c:y val="1.5945078620537262E-2"/>
                </c:manualLayout>
              </c:layout>
              <c:dLblPos val="ctr"/>
              <c:showLegendKey val="0"/>
              <c:showVal val="1"/>
              <c:showCatName val="0"/>
              <c:showSerName val="0"/>
              <c:showPercent val="0"/>
              <c:showBubbleSize val="0"/>
            </c:dLbl>
            <c:numFmt formatCode="#,##0" sourceLinked="0"/>
            <c:txPr>
              <a:bodyPr/>
              <a:lstStyle/>
              <a:p>
                <a:pPr>
                  <a:defRPr sz="8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6</c:v>
                </c:pt>
                <c:pt idx="1">
                  <c:v>6</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dLbl>
              <c:idx val="0"/>
              <c:layout>
                <c:manualLayout>
                  <c:x val="2.4818308485711885E-2"/>
                  <c:y val="-1.5945078620537262E-2"/>
                </c:manualLayout>
              </c:layout>
              <c:dLblPos val="ctr"/>
              <c:showLegendKey val="0"/>
              <c:showVal val="1"/>
              <c:showCatName val="0"/>
              <c:showSerName val="0"/>
              <c:showPercent val="0"/>
              <c:showBubbleSize val="0"/>
            </c:dLbl>
            <c:dLbl>
              <c:idx val="1"/>
              <c:layout>
                <c:manualLayout>
                  <c:x val="0"/>
                  <c:y val="-2.3917617930805893E-2"/>
                </c:manualLayout>
              </c:layout>
              <c:dLblPos val="ctr"/>
              <c:showLegendKey val="0"/>
              <c:showVal val="1"/>
              <c:showCatName val="0"/>
              <c:showSerName val="0"/>
              <c:showPercent val="0"/>
              <c:showBubbleSize val="0"/>
            </c:dLbl>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9</c:v>
                </c:pt>
                <c:pt idx="1">
                  <c:v>10</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73</c:v>
                </c:pt>
                <c:pt idx="1">
                  <c:v>75</c:v>
                </c:pt>
              </c:numCache>
            </c:numRef>
          </c:val>
        </c:ser>
        <c:dLbls>
          <c:showLegendKey val="0"/>
          <c:showVal val="0"/>
          <c:showCatName val="0"/>
          <c:showSerName val="0"/>
          <c:showPercent val="0"/>
          <c:showBubbleSize val="0"/>
        </c:dLbls>
        <c:gapWidth val="49"/>
        <c:overlap val="100"/>
        <c:axId val="346329472"/>
        <c:axId val="346331008"/>
      </c:barChart>
      <c:catAx>
        <c:axId val="346329472"/>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6331008"/>
        <c:crosses val="autoZero"/>
        <c:auto val="1"/>
        <c:lblAlgn val="ctr"/>
        <c:lblOffset val="100"/>
        <c:noMultiLvlLbl val="0"/>
      </c:catAx>
      <c:valAx>
        <c:axId val="346331008"/>
        <c:scaling>
          <c:orientation val="minMax"/>
        </c:scaling>
        <c:delete val="1"/>
        <c:axPos val="l"/>
        <c:numFmt formatCode="0" sourceLinked="1"/>
        <c:majorTickMark val="out"/>
        <c:minorTickMark val="none"/>
        <c:tickLblPos val="nextTo"/>
        <c:crossAx val="3463294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718742605392"/>
          <c:y val="4.6409964668543023E-3"/>
          <c:w val="0.84202609747044666"/>
          <c:h val="0.81076192954898263"/>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9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14.6</c:v>
                </c:pt>
                <c:pt idx="1">
                  <c:v>25</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31.6</c:v>
                </c:pt>
                <c:pt idx="1">
                  <c:v>30</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30.8</c:v>
                </c:pt>
                <c:pt idx="1">
                  <c:v>24</c:v>
                </c:pt>
              </c:numCache>
            </c:numRef>
          </c:val>
        </c:ser>
        <c:dLbls>
          <c:showLegendKey val="0"/>
          <c:showVal val="0"/>
          <c:showCatName val="0"/>
          <c:showSerName val="0"/>
          <c:showPercent val="0"/>
          <c:showBubbleSize val="0"/>
        </c:dLbls>
        <c:gapWidth val="117"/>
        <c:overlap val="100"/>
        <c:axId val="346374144"/>
        <c:axId val="346375680"/>
      </c:barChart>
      <c:catAx>
        <c:axId val="346374144"/>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346375680"/>
        <c:crosses val="autoZero"/>
        <c:auto val="1"/>
        <c:lblAlgn val="ctr"/>
        <c:lblOffset val="100"/>
        <c:noMultiLvlLbl val="0"/>
      </c:catAx>
      <c:valAx>
        <c:axId val="346375680"/>
        <c:scaling>
          <c:orientation val="minMax"/>
        </c:scaling>
        <c:delete val="1"/>
        <c:axPos val="l"/>
        <c:numFmt formatCode="0" sourceLinked="1"/>
        <c:majorTickMark val="out"/>
        <c:minorTickMark val="none"/>
        <c:tickLblPos val="nextTo"/>
        <c:crossAx val="3463741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95695191038723"/>
          <c:y val="3.3956098763450418E-2"/>
          <c:w val="0.71471637911610386"/>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9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12.6</c:v>
                </c:pt>
                <c:pt idx="1">
                  <c:v>13</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14.2</c:v>
                </c:pt>
                <c:pt idx="1">
                  <c:v>20</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55.5</c:v>
                </c:pt>
                <c:pt idx="1">
                  <c:v>49</c:v>
                </c:pt>
              </c:numCache>
            </c:numRef>
          </c:val>
        </c:ser>
        <c:dLbls>
          <c:showLegendKey val="0"/>
          <c:showVal val="0"/>
          <c:showCatName val="0"/>
          <c:showSerName val="0"/>
          <c:showPercent val="0"/>
          <c:showBubbleSize val="0"/>
        </c:dLbls>
        <c:gapWidth val="117"/>
        <c:overlap val="100"/>
        <c:axId val="346529152"/>
        <c:axId val="346539136"/>
      </c:barChart>
      <c:catAx>
        <c:axId val="346529152"/>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346539136"/>
        <c:crosses val="autoZero"/>
        <c:auto val="1"/>
        <c:lblAlgn val="ctr"/>
        <c:lblOffset val="100"/>
        <c:noMultiLvlLbl val="0"/>
      </c:catAx>
      <c:valAx>
        <c:axId val="346539136"/>
        <c:scaling>
          <c:orientation val="minMax"/>
        </c:scaling>
        <c:delete val="1"/>
        <c:axPos val="l"/>
        <c:numFmt formatCode="0" sourceLinked="1"/>
        <c:majorTickMark val="out"/>
        <c:minorTickMark val="none"/>
        <c:tickLblPos val="nextTo"/>
        <c:crossAx val="34652915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543119872355519E-2"/>
          <c:y val="0"/>
          <c:w val="0.77522994607921858"/>
          <c:h val="0.83734113512094233"/>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9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7.2</c:v>
                </c:pt>
                <c:pt idx="1">
                  <c:v>8</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11</c:v>
                </c:pt>
                <c:pt idx="1">
                  <c:v>11</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65.5</c:v>
                </c:pt>
                <c:pt idx="1">
                  <c:v>69</c:v>
                </c:pt>
              </c:numCache>
            </c:numRef>
          </c:val>
        </c:ser>
        <c:dLbls>
          <c:showLegendKey val="0"/>
          <c:showVal val="0"/>
          <c:showCatName val="0"/>
          <c:showSerName val="0"/>
          <c:showPercent val="0"/>
          <c:showBubbleSize val="0"/>
        </c:dLbls>
        <c:gapWidth val="120"/>
        <c:overlap val="100"/>
        <c:axId val="347937792"/>
        <c:axId val="347960064"/>
      </c:barChart>
      <c:catAx>
        <c:axId val="347937792"/>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347960064"/>
        <c:crosses val="autoZero"/>
        <c:auto val="1"/>
        <c:lblAlgn val="ctr"/>
        <c:lblOffset val="100"/>
        <c:noMultiLvlLbl val="0"/>
      </c:catAx>
      <c:valAx>
        <c:axId val="347960064"/>
        <c:scaling>
          <c:orientation val="minMax"/>
        </c:scaling>
        <c:delete val="1"/>
        <c:axPos val="l"/>
        <c:numFmt formatCode="0" sourceLinked="1"/>
        <c:majorTickMark val="out"/>
        <c:minorTickMark val="none"/>
        <c:tickLblPos val="nextTo"/>
        <c:crossAx val="3479377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3132909067436396"/>
          <c:y val="8.6549133441475284E-3"/>
          <c:w val="0.44179274059664697"/>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9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10.8</c:v>
                </c:pt>
                <c:pt idx="1">
                  <c:v>13</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16.899999999999999</c:v>
                </c:pt>
                <c:pt idx="1">
                  <c:v>17</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9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54</c:v>
                </c:pt>
                <c:pt idx="1">
                  <c:v>54</c:v>
                </c:pt>
              </c:numCache>
            </c:numRef>
          </c:val>
        </c:ser>
        <c:dLbls>
          <c:showLegendKey val="0"/>
          <c:showVal val="0"/>
          <c:showCatName val="0"/>
          <c:showSerName val="0"/>
          <c:showPercent val="0"/>
          <c:showBubbleSize val="0"/>
        </c:dLbls>
        <c:gapWidth val="118"/>
        <c:overlap val="100"/>
        <c:axId val="348031616"/>
        <c:axId val="348041600"/>
      </c:barChart>
      <c:catAx>
        <c:axId val="348031616"/>
        <c:scaling>
          <c:orientation val="minMax"/>
        </c:scaling>
        <c:delete val="0"/>
        <c:axPos val="b"/>
        <c:majorTickMark val="out"/>
        <c:minorTickMark val="none"/>
        <c:tickLblPos val="nextTo"/>
        <c:spPr>
          <a:ln>
            <a:noFill/>
          </a:ln>
        </c:spPr>
        <c:txPr>
          <a:bodyPr/>
          <a:lstStyle/>
          <a:p>
            <a:pPr>
              <a:defRPr sz="1000">
                <a:latin typeface="Arial" panose="020B0604020202020204" pitchFamily="34" charset="0"/>
                <a:cs typeface="Arial" panose="020B0604020202020204" pitchFamily="34" charset="0"/>
              </a:defRPr>
            </a:pPr>
            <a:endParaRPr lang="en-US"/>
          </a:p>
        </c:txPr>
        <c:crossAx val="348041600"/>
        <c:crosses val="autoZero"/>
        <c:auto val="1"/>
        <c:lblAlgn val="ctr"/>
        <c:lblOffset val="100"/>
        <c:noMultiLvlLbl val="0"/>
      </c:catAx>
      <c:valAx>
        <c:axId val="348041600"/>
        <c:scaling>
          <c:orientation val="minMax"/>
        </c:scaling>
        <c:delete val="1"/>
        <c:axPos val="l"/>
        <c:numFmt formatCode="0" sourceLinked="1"/>
        <c:majorTickMark val="out"/>
        <c:minorTickMark val="none"/>
        <c:tickLblPos val="nextTo"/>
        <c:crossAx val="348031616"/>
        <c:crosses val="autoZero"/>
        <c:crossBetween val="between"/>
      </c:valAx>
    </c:plotArea>
    <c:legend>
      <c:legendPos val="l"/>
      <c:layout>
        <c:manualLayout>
          <c:xMode val="edge"/>
          <c:yMode val="edge"/>
          <c:x val="0"/>
          <c:y val="0.13246279900161209"/>
          <c:w val="0.54955591490827382"/>
          <c:h val="0.73507440199677587"/>
        </c:manualLayout>
      </c:layout>
      <c:overlay val="0"/>
      <c:txPr>
        <a:bodyPr/>
        <a:lstStyle/>
        <a:p>
          <a:pPr>
            <a:defRPr sz="10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082905494576242E-2"/>
          <c:y val="4.8517352569775754E-2"/>
          <c:w val="0.79775263945665831"/>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7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4.2</c:v>
                </c:pt>
                <c:pt idx="1">
                  <c:v>4</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dLbl>
              <c:idx val="1"/>
              <c:layout>
                <c:manualLayout>
                  <c:x val="1.2409154242855942E-2"/>
                  <c:y val="0"/>
                </c:manualLayout>
              </c:layout>
              <c:dLblPos val="ctr"/>
              <c:showLegendKey val="0"/>
              <c:showVal val="1"/>
              <c:showCatName val="0"/>
              <c:showSerName val="0"/>
              <c:showPercent val="0"/>
              <c:showBubbleSize val="0"/>
            </c:dLbl>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7.4</c:v>
                </c:pt>
                <c:pt idx="1">
                  <c:v>7</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77.400000000000006</c:v>
                </c:pt>
                <c:pt idx="1">
                  <c:v>82</c:v>
                </c:pt>
              </c:numCache>
            </c:numRef>
          </c:val>
        </c:ser>
        <c:dLbls>
          <c:showLegendKey val="0"/>
          <c:showVal val="0"/>
          <c:showCatName val="0"/>
          <c:showSerName val="0"/>
          <c:showPercent val="0"/>
          <c:showBubbleSize val="0"/>
        </c:dLbls>
        <c:gapWidth val="49"/>
        <c:overlap val="100"/>
        <c:axId val="346446464"/>
        <c:axId val="346452352"/>
      </c:barChart>
      <c:catAx>
        <c:axId val="346446464"/>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6452352"/>
        <c:crosses val="autoZero"/>
        <c:auto val="1"/>
        <c:lblAlgn val="ctr"/>
        <c:lblOffset val="100"/>
        <c:noMultiLvlLbl val="0"/>
      </c:catAx>
      <c:valAx>
        <c:axId val="346452352"/>
        <c:scaling>
          <c:orientation val="minMax"/>
        </c:scaling>
        <c:delete val="1"/>
        <c:axPos val="l"/>
        <c:numFmt formatCode="0" sourceLinked="1"/>
        <c:majorTickMark val="out"/>
        <c:minorTickMark val="none"/>
        <c:tickLblPos val="nextTo"/>
        <c:crossAx val="34644646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083339333285338E-2"/>
          <c:y val="4.8517609895490685E-2"/>
          <c:w val="0.79775263945665831"/>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7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6.4</c:v>
                </c:pt>
                <c:pt idx="1">
                  <c:v>6</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7</c:v>
                </c:pt>
                <c:pt idx="1">
                  <c:v>8</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74.099999999999994</c:v>
                </c:pt>
                <c:pt idx="1">
                  <c:v>77</c:v>
                </c:pt>
              </c:numCache>
            </c:numRef>
          </c:val>
        </c:ser>
        <c:dLbls>
          <c:showLegendKey val="0"/>
          <c:showVal val="0"/>
          <c:showCatName val="0"/>
          <c:showSerName val="0"/>
          <c:showPercent val="0"/>
          <c:showBubbleSize val="0"/>
        </c:dLbls>
        <c:gapWidth val="52"/>
        <c:overlap val="100"/>
        <c:axId val="348154112"/>
        <c:axId val="348164096"/>
      </c:barChart>
      <c:catAx>
        <c:axId val="348154112"/>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8164096"/>
        <c:crosses val="autoZero"/>
        <c:auto val="1"/>
        <c:lblAlgn val="ctr"/>
        <c:lblOffset val="100"/>
        <c:noMultiLvlLbl val="0"/>
      </c:catAx>
      <c:valAx>
        <c:axId val="348164096"/>
        <c:scaling>
          <c:orientation val="minMax"/>
        </c:scaling>
        <c:delete val="1"/>
        <c:axPos val="l"/>
        <c:numFmt formatCode="0" sourceLinked="1"/>
        <c:majorTickMark val="out"/>
        <c:minorTickMark val="none"/>
        <c:tickLblPos val="nextTo"/>
        <c:crossAx val="3481541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756548019729692E-2"/>
          <c:y val="6.4217750654138359E-2"/>
          <c:w val="0.79775263945665831"/>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7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8</c:v>
                </c:pt>
                <c:pt idx="1">
                  <c:v>7</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9.9</c:v>
                </c:pt>
                <c:pt idx="1">
                  <c:v>11</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67.599999999999994</c:v>
                </c:pt>
                <c:pt idx="1">
                  <c:v>72</c:v>
                </c:pt>
              </c:numCache>
            </c:numRef>
          </c:val>
        </c:ser>
        <c:dLbls>
          <c:showLegendKey val="0"/>
          <c:showVal val="0"/>
          <c:showCatName val="0"/>
          <c:showSerName val="0"/>
          <c:showPercent val="0"/>
          <c:showBubbleSize val="0"/>
        </c:dLbls>
        <c:gapWidth val="49"/>
        <c:overlap val="100"/>
        <c:axId val="348084096"/>
        <c:axId val="348085632"/>
      </c:barChart>
      <c:catAx>
        <c:axId val="348084096"/>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8085632"/>
        <c:crosses val="autoZero"/>
        <c:auto val="1"/>
        <c:lblAlgn val="ctr"/>
        <c:lblOffset val="100"/>
        <c:noMultiLvlLbl val="0"/>
      </c:catAx>
      <c:valAx>
        <c:axId val="348085632"/>
        <c:scaling>
          <c:orientation val="minMax"/>
        </c:scaling>
        <c:delete val="1"/>
        <c:axPos val="l"/>
        <c:numFmt formatCode="0" sourceLinked="1"/>
        <c:majorTickMark val="out"/>
        <c:minorTickMark val="none"/>
        <c:tickLblPos val="nextTo"/>
        <c:crossAx val="3480840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082905494576242E-2"/>
          <c:y val="4.8517352569775754E-2"/>
          <c:w val="0.79775263945665831"/>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7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8.3000000000000007</c:v>
                </c:pt>
                <c:pt idx="1">
                  <c:v>5</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13.5</c:v>
                </c:pt>
                <c:pt idx="1">
                  <c:v>11</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61.1</c:v>
                </c:pt>
                <c:pt idx="1">
                  <c:v>70</c:v>
                </c:pt>
              </c:numCache>
            </c:numRef>
          </c:val>
        </c:ser>
        <c:dLbls>
          <c:showLegendKey val="0"/>
          <c:showVal val="0"/>
          <c:showCatName val="0"/>
          <c:showSerName val="0"/>
          <c:showPercent val="0"/>
          <c:showBubbleSize val="0"/>
        </c:dLbls>
        <c:gapWidth val="49"/>
        <c:overlap val="100"/>
        <c:axId val="348284416"/>
        <c:axId val="348285952"/>
      </c:barChart>
      <c:catAx>
        <c:axId val="348284416"/>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8285952"/>
        <c:crosses val="autoZero"/>
        <c:auto val="1"/>
        <c:lblAlgn val="ctr"/>
        <c:lblOffset val="100"/>
        <c:noMultiLvlLbl val="0"/>
      </c:catAx>
      <c:valAx>
        <c:axId val="348285952"/>
        <c:scaling>
          <c:orientation val="minMax"/>
        </c:scaling>
        <c:delete val="1"/>
        <c:axPos val="l"/>
        <c:numFmt formatCode="0" sourceLinked="1"/>
        <c:majorTickMark val="out"/>
        <c:minorTickMark val="none"/>
        <c:tickLblPos val="nextTo"/>
        <c:crossAx val="3482844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060552055702918E-2"/>
          <c:y val="3.2572531274953423E-2"/>
          <c:w val="0.83403825329690162"/>
          <c:h val="0.79626560352287612"/>
        </c:manualLayout>
      </c:layout>
      <c:barChart>
        <c:barDir val="col"/>
        <c:grouping val="stacked"/>
        <c:varyColors val="0"/>
        <c:ser>
          <c:idx val="0"/>
          <c:order val="0"/>
          <c:tx>
            <c:strRef>
              <c:f>Feuil1!$A$2</c:f>
              <c:strCache>
                <c:ptCount val="1"/>
                <c:pt idx="0">
                  <c:v>Ne conduit pas</c:v>
                </c:pt>
              </c:strCache>
            </c:strRef>
          </c:tx>
          <c:spPr>
            <a:solidFill>
              <a:sysClr val="window" lastClr="FFFFFF">
                <a:lumMod val="75000"/>
              </a:sysClr>
            </a:solidFill>
            <a:ln>
              <a:solidFill>
                <a:schemeClr val="bg1"/>
              </a:solidFill>
            </a:ln>
          </c:spPr>
          <c:invertIfNegative val="0"/>
          <c:dLbls>
            <c:numFmt formatCode="#,##0" sourceLinked="0"/>
            <c:txPr>
              <a:bodyPr/>
              <a:lstStyle/>
              <a:p>
                <a:pPr>
                  <a:defRPr sz="700" b="1">
                    <a:solidFill>
                      <a:schemeClr val="tx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Feuil1!$B$2:$C$2</c:f>
              <c:numCache>
                <c:formatCode>0</c:formatCode>
                <c:ptCount val="2"/>
                <c:pt idx="0">
                  <c:v>12.7</c:v>
                </c:pt>
                <c:pt idx="1">
                  <c:v>8</c:v>
                </c:pt>
              </c:numCache>
            </c:numRef>
          </c:val>
        </c:ser>
        <c:ser>
          <c:idx val="1"/>
          <c:order val="1"/>
          <c:tx>
            <c:strRef>
              <c:f>Feuil1!$A$3</c:f>
              <c:strCache>
                <c:ptCount val="1"/>
                <c:pt idx="0">
                  <c:v>Conduit occasionnellement</c:v>
                </c:pt>
              </c:strCache>
            </c:strRef>
          </c:tx>
          <c:spPr>
            <a:solidFill>
              <a:srgbClr val="7A2280">
                <a:lumMod val="60000"/>
                <a:lumOff val="40000"/>
              </a:srgbClr>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Feuil1!$B$3:$C$3</c:f>
              <c:numCache>
                <c:formatCode>0</c:formatCode>
                <c:ptCount val="2"/>
                <c:pt idx="0">
                  <c:v>10.199999999999999</c:v>
                </c:pt>
                <c:pt idx="1">
                  <c:v>13</c:v>
                </c:pt>
              </c:numCache>
            </c:numRef>
          </c:val>
        </c:ser>
        <c:ser>
          <c:idx val="2"/>
          <c:order val="2"/>
          <c:tx>
            <c:strRef>
              <c:f>Feuil1!$A$4</c:f>
              <c:strCache>
                <c:ptCount val="1"/>
                <c:pt idx="0">
                  <c:v>Conduit régulièrement</c:v>
                </c:pt>
              </c:strCache>
            </c:strRef>
          </c:tx>
          <c:spPr>
            <a:solidFill>
              <a:srgbClr val="7A2280"/>
            </a:solidFill>
            <a:ln>
              <a:solidFill>
                <a:schemeClr val="bg1"/>
              </a:solidFill>
            </a:ln>
          </c:spPr>
          <c:invertIfNegative val="0"/>
          <c:dLbls>
            <c:numFmt formatCode="#,##0" sourceLinked="0"/>
            <c:txPr>
              <a:bodyPr/>
              <a:lstStyle/>
              <a:p>
                <a:pPr>
                  <a:defRPr sz="800" b="1">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Feuil1!$B$1:$C$1</c:f>
              <c:strCache>
                <c:ptCount val="2"/>
                <c:pt idx="0">
                  <c:v>2007</c:v>
                </c:pt>
                <c:pt idx="1">
                  <c:v>2017</c:v>
                </c:pt>
              </c:strCache>
            </c:strRef>
          </c:cat>
          <c:val>
            <c:numRef>
              <c:f>Feuil1!$B$4:$C$4</c:f>
              <c:numCache>
                <c:formatCode>0</c:formatCode>
                <c:ptCount val="2"/>
                <c:pt idx="0">
                  <c:v>60.9</c:v>
                </c:pt>
                <c:pt idx="1">
                  <c:v>67</c:v>
                </c:pt>
              </c:numCache>
            </c:numRef>
          </c:val>
        </c:ser>
        <c:dLbls>
          <c:showLegendKey val="0"/>
          <c:showVal val="0"/>
          <c:showCatName val="0"/>
          <c:showSerName val="0"/>
          <c:showPercent val="0"/>
          <c:showBubbleSize val="0"/>
        </c:dLbls>
        <c:gapWidth val="49"/>
        <c:overlap val="100"/>
        <c:axId val="348218496"/>
        <c:axId val="348220032"/>
      </c:barChart>
      <c:catAx>
        <c:axId val="348218496"/>
        <c:scaling>
          <c:orientation val="minMax"/>
        </c:scaling>
        <c:delete val="0"/>
        <c:axPos val="b"/>
        <c:majorTickMark val="out"/>
        <c:minorTickMark val="none"/>
        <c:tickLblPos val="nextTo"/>
        <c:spPr>
          <a:ln>
            <a:noFill/>
          </a:ln>
        </c:spPr>
        <c:txPr>
          <a:bodyPr/>
          <a:lstStyle/>
          <a:p>
            <a:pPr>
              <a:defRPr sz="900">
                <a:latin typeface="Arial" panose="020B0604020202020204" pitchFamily="34" charset="0"/>
                <a:cs typeface="Arial" panose="020B0604020202020204" pitchFamily="34" charset="0"/>
              </a:defRPr>
            </a:pPr>
            <a:endParaRPr lang="en-US"/>
          </a:p>
        </c:txPr>
        <c:crossAx val="348220032"/>
        <c:crosses val="autoZero"/>
        <c:auto val="1"/>
        <c:lblAlgn val="ctr"/>
        <c:lblOffset val="100"/>
        <c:noMultiLvlLbl val="0"/>
      </c:catAx>
      <c:valAx>
        <c:axId val="348220032"/>
        <c:scaling>
          <c:orientation val="minMax"/>
        </c:scaling>
        <c:delete val="1"/>
        <c:axPos val="l"/>
        <c:numFmt formatCode="0" sourceLinked="1"/>
        <c:majorTickMark val="out"/>
        <c:minorTickMark val="none"/>
        <c:tickLblPos val="nextTo"/>
        <c:crossAx val="3482184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0.82341</cdr:x>
      <cdr:y>0.23099</cdr:y>
    </cdr:from>
    <cdr:to>
      <cdr:x>0.9669</cdr:x>
      <cdr:y>0.27644</cdr:y>
    </cdr:to>
    <cdr:sp macro="" textlink="">
      <cdr:nvSpPr>
        <cdr:cNvPr id="2" name="Rectangle 1"/>
        <cdr:cNvSpPr/>
      </cdr:nvSpPr>
      <cdr:spPr>
        <a:xfrm xmlns:a="http://schemas.openxmlformats.org/drawingml/2006/main">
          <a:off x="8425458" y="1188736"/>
          <a:ext cx="1468252" cy="23389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dirty="0" smtClean="0">
              <a:solidFill>
                <a:schemeClr val="tx1"/>
              </a:solidFill>
              <a:latin typeface="Arial" panose="020B0604020202020204" pitchFamily="34" charset="0"/>
              <a:cs typeface="Arial" panose="020B0604020202020204" pitchFamily="34" charset="0"/>
            </a:rPr>
            <a:t>Autres marques</a:t>
          </a:r>
          <a:endParaRPr lang="fr-FR" dirty="0">
            <a:solidFill>
              <a:schemeClr val="tx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0.0325</cdr:x>
      <cdr:y>0.17346</cdr:y>
    </cdr:from>
    <cdr:to>
      <cdr:x>0.84673</cdr:x>
      <cdr:y>0.61606</cdr:y>
    </cdr:to>
    <cdr:cxnSp macro="">
      <cdr:nvCxnSpPr>
        <cdr:cNvPr id="3" name="Connecteur droit 2"/>
        <cdr:cNvCxnSpPr/>
      </cdr:nvCxnSpPr>
      <cdr:spPr>
        <a:xfrm xmlns:a="http://schemas.openxmlformats.org/drawingml/2006/main">
          <a:off x="317612" y="753535"/>
          <a:ext cx="7957261" cy="1922702"/>
        </a:xfrm>
        <a:prstGeom xmlns:a="http://schemas.openxmlformats.org/drawingml/2006/main" prst="line">
          <a:avLst/>
        </a:prstGeom>
        <a:ln xmlns:a="http://schemas.openxmlformats.org/drawingml/2006/main" w="28575">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3B6BD712-6567-450C-B3C6-BAF6878345EE}" type="datetimeFigureOut">
              <a:rPr lang="en-AU" smtClean="0"/>
              <a:pPr/>
              <a:t>8/06/2018</a:t>
            </a:fld>
            <a:endParaRPr lang="en-AU"/>
          </a:p>
        </p:txBody>
      </p:sp>
      <p:sp>
        <p:nvSpPr>
          <p:cNvPr id="4" name="Slide Image Placeholder 3"/>
          <p:cNvSpPr>
            <a:spLocks noGrp="1" noRot="1" noChangeAspect="1"/>
          </p:cNvSpPr>
          <p:nvPr>
            <p:ph type="sldImg" idx="2"/>
          </p:nvPr>
        </p:nvSpPr>
        <p:spPr>
          <a:xfrm>
            <a:off x="828675" y="746125"/>
            <a:ext cx="5148263" cy="37290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9487D93-240F-4041-8284-FC16D3A96101}" type="slidenum">
              <a:rPr lang="en-AU" smtClean="0"/>
              <a:pPr/>
              <a:t>‹N°›</a:t>
            </a:fld>
            <a:endParaRPr lang="en-AU"/>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1028700" rtl="0" eaLnBrk="1" latinLnBrk="0" hangingPunct="1">
      <a:defRPr sz="1400" kern="1200">
        <a:solidFill>
          <a:schemeClr val="tx1"/>
        </a:solidFill>
        <a:latin typeface="+mn-lt"/>
        <a:ea typeface="+mn-ea"/>
        <a:cs typeface="+mn-cs"/>
      </a:defRPr>
    </a:lvl1pPr>
    <a:lvl2pPr marL="514350" algn="l" defTabSz="1028700" rtl="0" eaLnBrk="1" latinLnBrk="0" hangingPunct="1">
      <a:defRPr sz="1400" kern="1200">
        <a:solidFill>
          <a:schemeClr val="tx1"/>
        </a:solidFill>
        <a:latin typeface="+mn-lt"/>
        <a:ea typeface="+mn-ea"/>
        <a:cs typeface="+mn-cs"/>
      </a:defRPr>
    </a:lvl2pPr>
    <a:lvl3pPr marL="1028700" algn="l" defTabSz="1028700" rtl="0" eaLnBrk="1" latinLnBrk="0" hangingPunct="1">
      <a:defRPr sz="1400" kern="1200">
        <a:solidFill>
          <a:schemeClr val="tx1"/>
        </a:solidFill>
        <a:latin typeface="+mn-lt"/>
        <a:ea typeface="+mn-ea"/>
        <a:cs typeface="+mn-cs"/>
      </a:defRPr>
    </a:lvl3pPr>
    <a:lvl4pPr marL="1543050" algn="l" defTabSz="1028700" rtl="0" eaLnBrk="1" latinLnBrk="0" hangingPunct="1">
      <a:defRPr sz="1400" kern="1200">
        <a:solidFill>
          <a:schemeClr val="tx1"/>
        </a:solidFill>
        <a:latin typeface="+mn-lt"/>
        <a:ea typeface="+mn-ea"/>
        <a:cs typeface="+mn-cs"/>
      </a:defRPr>
    </a:lvl4pPr>
    <a:lvl5pPr marL="2057400" algn="l" defTabSz="1028700" rtl="0" eaLnBrk="1" latinLnBrk="0" hangingPunct="1">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a:t>
            </a:fld>
            <a:endParaRPr lang="en-AU"/>
          </a:p>
        </p:txBody>
      </p:sp>
    </p:spTree>
    <p:extLst>
      <p:ext uri="{BB962C8B-B14F-4D97-AF65-F5344CB8AC3E}">
        <p14:creationId xmlns:p14="http://schemas.microsoft.com/office/powerpoint/2010/main" val="241611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i="1" dirty="0" err="1" smtClean="0">
                <a:latin typeface="Arial" panose="020B0604020202020204" pitchFamily="34" charset="0"/>
                <a:cs typeface="Arial" panose="020B0604020202020204" pitchFamily="34" charset="0"/>
              </a:rPr>
              <a:t>Fdemomo</a:t>
            </a:r>
            <a:r>
              <a:rPr lang="fr-FR" sz="1400" b="0" i="1" dirty="0" smtClean="0">
                <a:latin typeface="Arial" panose="020B0604020202020204" pitchFamily="34" charset="0"/>
                <a:cs typeface="Arial" panose="020B0604020202020204" pitchFamily="34" charset="0"/>
              </a:rPr>
              <a:t> et </a:t>
            </a:r>
            <a:r>
              <a:rPr lang="fr-FR" sz="1400" b="0" i="1" dirty="0" err="1" smtClean="0">
                <a:latin typeface="Arial" panose="020B0604020202020204" pitchFamily="34" charset="0"/>
                <a:cs typeface="Arial" panose="020B0604020202020204" pitchFamily="34" charset="0"/>
              </a:rPr>
              <a:t>fdemomu</a:t>
            </a:r>
            <a:r>
              <a:rPr lang="fr-FR" sz="1400" b="0" i="1" dirty="0" smtClean="0">
                <a:latin typeface="Arial" panose="020B0604020202020204" pitchFamily="34" charset="0"/>
                <a:cs typeface="Arial" panose="020B0604020202020204" pitchFamily="34" charset="0"/>
              </a:rPr>
              <a:t> – Tris CCFA tab 35-36</a:t>
            </a:r>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solidFill>
                  <a:prstClr val="black"/>
                </a:solidFill>
              </a:rPr>
              <a:pPr/>
              <a:t>17</a:t>
            </a:fld>
            <a:endParaRPr lang="fr-FR" dirty="0">
              <a:solidFill>
                <a:prstClr val="black"/>
              </a:solidFill>
            </a:endParaRPr>
          </a:p>
        </p:txBody>
      </p:sp>
    </p:spTree>
    <p:extLst>
      <p:ext uri="{BB962C8B-B14F-4D97-AF65-F5344CB8AC3E}">
        <p14:creationId xmlns:p14="http://schemas.microsoft.com/office/powerpoint/2010/main" val="277079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1028700" rtl="0" eaLnBrk="1" fontAlgn="auto" latinLnBrk="0" hangingPunct="1">
              <a:lnSpc>
                <a:spcPct val="100000"/>
              </a:lnSpc>
              <a:spcBef>
                <a:spcPts val="0"/>
              </a:spcBef>
              <a:spcAft>
                <a:spcPts val="0"/>
              </a:spcAft>
              <a:buClrTx/>
              <a:buSzTx/>
              <a:buFontTx/>
              <a:buNone/>
              <a:tabLst/>
              <a:defRPr/>
            </a:pPr>
            <a:r>
              <a:rPr lang="fr-FR" sz="800" b="0" dirty="0" err="1" smtClean="0">
                <a:latin typeface="Arial" panose="020B0604020202020204" pitchFamily="34" charset="0"/>
                <a:cs typeface="Arial" panose="020B0604020202020204" pitchFamily="34" charset="0"/>
              </a:rPr>
              <a:t>fvhpos</a:t>
            </a:r>
            <a:r>
              <a:rPr lang="fr-FR" sz="800" b="0" dirty="0" smtClean="0">
                <a:latin typeface="Arial" panose="020B0604020202020204" pitchFamily="34" charset="0"/>
                <a:cs typeface="Arial" panose="020B0604020202020204" pitchFamily="34" charset="0"/>
              </a:rPr>
              <a:t>- Tris CCFA tab 37</a:t>
            </a:r>
          </a:p>
          <a:p>
            <a:endParaRPr lang="fr-FR" dirty="0" smtClean="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19</a:t>
            </a:fld>
            <a:endParaRPr lang="en-AU"/>
          </a:p>
        </p:txBody>
      </p:sp>
    </p:spTree>
    <p:extLst>
      <p:ext uri="{BB962C8B-B14F-4D97-AF65-F5344CB8AC3E}">
        <p14:creationId xmlns:p14="http://schemas.microsoft.com/office/powerpoint/2010/main" val="421218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Fvhpos</a:t>
            </a:r>
            <a:r>
              <a:rPr lang="fr-FR" sz="1400" b="0" dirty="0" smtClean="0">
                <a:latin typeface="Arial" panose="020B0604020202020204" pitchFamily="34" charset="0"/>
                <a:cs typeface="Arial" panose="020B0604020202020204" pitchFamily="34" charset="0"/>
              </a:rPr>
              <a:t> - </a:t>
            </a:r>
            <a:r>
              <a:rPr lang="fr-FR" sz="1400" b="0" dirty="0" err="1" smtClean="0">
                <a:latin typeface="Arial" panose="020B0604020202020204" pitchFamily="34" charset="0"/>
                <a:cs typeface="Arial" panose="020B0604020202020204" pitchFamily="34" charset="0"/>
              </a:rPr>
              <a:t>fvad</a:t>
            </a:r>
            <a:r>
              <a:rPr lang="fr-FR" sz="1400" b="0" dirty="0" smtClean="0">
                <a:latin typeface="Arial" panose="020B0604020202020204" pitchFamily="34" charset="0"/>
                <a:cs typeface="Arial" panose="020B0604020202020204" pitchFamily="34" charset="0"/>
              </a:rPr>
              <a:t> </a:t>
            </a:r>
          </a:p>
          <a:p>
            <a:r>
              <a:rPr lang="fr-FR" sz="1400" b="0" dirty="0" smtClean="0">
                <a:latin typeface="Arial" panose="020B0604020202020204" pitchFamily="34" charset="0"/>
                <a:cs typeface="Arial" panose="020B0604020202020204" pitchFamily="34" charset="0"/>
              </a:rPr>
              <a:t>Tris CCFA tab 37</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20</a:t>
            </a:fld>
            <a:endParaRPr lang="en-AU"/>
          </a:p>
        </p:txBody>
      </p:sp>
    </p:spTree>
    <p:extLst>
      <p:ext uri="{BB962C8B-B14F-4D97-AF65-F5344CB8AC3E}">
        <p14:creationId xmlns:p14="http://schemas.microsoft.com/office/powerpoint/2010/main" val="388741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Fvhnomot</a:t>
            </a:r>
            <a:r>
              <a:rPr lang="fr-FR" sz="1400" b="0" dirty="0" smtClean="0">
                <a:latin typeface="Arial" panose="020B0604020202020204" pitchFamily="34" charset="0"/>
                <a:cs typeface="Arial" panose="020B0604020202020204" pitchFamily="34" charset="0"/>
              </a:rPr>
              <a:t> - </a:t>
            </a:r>
            <a:r>
              <a:rPr lang="fr-FR" sz="1400" b="0" dirty="0" err="1" smtClean="0">
                <a:latin typeface="Arial" panose="020B0604020202020204" pitchFamily="34" charset="0"/>
                <a:cs typeface="Arial" panose="020B0604020202020204" pitchFamily="34" charset="0"/>
              </a:rPr>
              <a:t>fvhrem</a:t>
            </a:r>
            <a:r>
              <a:rPr lang="fr-FR" sz="1400" b="0" dirty="0" smtClean="0">
                <a:latin typeface="Arial" panose="020B0604020202020204" pitchFamily="34" charset="0"/>
                <a:cs typeface="Arial" panose="020B0604020202020204" pitchFamily="34" charset="0"/>
              </a:rPr>
              <a:t> </a:t>
            </a:r>
          </a:p>
          <a:p>
            <a:r>
              <a:rPr lang="fr-FR" sz="1400" b="0" dirty="0" smtClean="0">
                <a:latin typeface="Arial" panose="020B0604020202020204" pitchFamily="34" charset="0"/>
                <a:cs typeface="Arial" panose="020B0604020202020204" pitchFamily="34" charset="0"/>
              </a:rPr>
              <a:t>Tris CCFA tab 49 - 55</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21</a:t>
            </a:fld>
            <a:endParaRPr lang="en-AU"/>
          </a:p>
        </p:txBody>
      </p:sp>
    </p:spTree>
    <p:extLst>
      <p:ext uri="{BB962C8B-B14F-4D97-AF65-F5344CB8AC3E}">
        <p14:creationId xmlns:p14="http://schemas.microsoft.com/office/powerpoint/2010/main" val="186605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084" rtl="0" eaLnBrk="1" fontAlgn="auto" latinLnBrk="0" hangingPunct="1">
              <a:lnSpc>
                <a:spcPct val="100000"/>
              </a:lnSpc>
              <a:spcBef>
                <a:spcPts val="0"/>
              </a:spcBef>
              <a:spcAft>
                <a:spcPts val="0"/>
              </a:spcAft>
              <a:buClrTx/>
              <a:buSzTx/>
              <a:buFontTx/>
              <a:buNone/>
              <a:tabLst/>
              <a:defRPr/>
            </a:pPr>
            <a:r>
              <a:rPr lang="fr-FR" baseline="0" dirty="0" err="1" smtClean="0"/>
              <a:t>Vhcar</a:t>
            </a:r>
            <a:r>
              <a:rPr lang="fr-FR" baseline="0" dirty="0" smtClean="0"/>
              <a:t> (Volume General)</a:t>
            </a:r>
          </a:p>
          <a:p>
            <a:pPr marL="0" marR="0" indent="0" algn="l" defTabSz="1028084" rtl="0" eaLnBrk="1" fontAlgn="auto" latinLnBrk="0" hangingPunct="1">
              <a:lnSpc>
                <a:spcPct val="100000"/>
              </a:lnSpc>
              <a:spcBef>
                <a:spcPts val="0"/>
              </a:spcBef>
              <a:spcAft>
                <a:spcPts val="0"/>
              </a:spcAft>
              <a:buClrTx/>
              <a:buSzTx/>
              <a:buFontTx/>
              <a:buNone/>
              <a:tabLst/>
              <a:defRPr/>
            </a:pPr>
            <a:r>
              <a:rPr lang="fr-FR" baseline="0" dirty="0" smtClean="0"/>
              <a:t>Données CCFA pour courbe grise</a:t>
            </a:r>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23</a:t>
            </a:fld>
            <a:endParaRPr lang="en-AU"/>
          </a:p>
        </p:txBody>
      </p:sp>
    </p:spTree>
    <p:extLst>
      <p:ext uri="{BB962C8B-B14F-4D97-AF65-F5344CB8AC3E}">
        <p14:creationId xmlns:p14="http://schemas.microsoft.com/office/powerpoint/2010/main" val="26233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24</a:t>
            </a:fld>
            <a:endParaRPr lang="en-AU"/>
          </a:p>
        </p:txBody>
      </p:sp>
    </p:spTree>
    <p:extLst>
      <p:ext uri="{BB962C8B-B14F-4D97-AF65-F5344CB8AC3E}">
        <p14:creationId xmlns:p14="http://schemas.microsoft.com/office/powerpoint/2010/main" val="4164861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Données récupérées</a:t>
            </a:r>
            <a:r>
              <a:rPr lang="fr-FR" baseline="0" dirty="0" smtClean="0"/>
              <a:t> sur le site de la DGEC</a:t>
            </a:r>
          </a:p>
          <a:p>
            <a:r>
              <a:rPr lang="fr-FR" baseline="0" dirty="0" smtClean="0"/>
              <a:t>https://www.ecologique-solidaire.gouv.fr/prix-des-produits-petroliers#e5</a:t>
            </a:r>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25</a:t>
            </a:fld>
            <a:endParaRPr lang="en-AU"/>
          </a:p>
        </p:txBody>
      </p:sp>
    </p:spTree>
    <p:extLst>
      <p:ext uri="{BB962C8B-B14F-4D97-AF65-F5344CB8AC3E}">
        <p14:creationId xmlns:p14="http://schemas.microsoft.com/office/powerpoint/2010/main" val="1337025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kern="1200" dirty="0" err="1" smtClean="0">
                <a:solidFill>
                  <a:schemeClr val="tx1"/>
                </a:solidFill>
                <a:latin typeface="+mn-lt"/>
                <a:ea typeface="+mn-ea"/>
                <a:cs typeface="+mn-cs"/>
              </a:rPr>
              <a:t>venea</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26</a:t>
            </a:fld>
            <a:endParaRPr lang="en-AU"/>
          </a:p>
        </p:txBody>
      </p:sp>
    </p:spTree>
    <p:extLst>
      <p:ext uri="{BB962C8B-B14F-4D97-AF65-F5344CB8AC3E}">
        <p14:creationId xmlns:p14="http://schemas.microsoft.com/office/powerpoint/2010/main" val="153336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Vmarkn</a:t>
            </a:r>
            <a:endParaRPr lang="fr-FR" sz="1400" b="0" dirty="0" smtClean="0">
              <a:latin typeface="Arial" panose="020B0604020202020204" pitchFamily="34" charset="0"/>
              <a:cs typeface="Arial" panose="020B0604020202020204" pitchFamily="34" charset="0"/>
            </a:endParaRPr>
          </a:p>
          <a:p>
            <a:r>
              <a:rPr lang="fr-FR" sz="1400" b="0" dirty="0" smtClean="0">
                <a:latin typeface="Arial" panose="020B0604020202020204" pitchFamily="34" charset="0"/>
                <a:cs typeface="Arial" panose="020B0604020202020204" pitchFamily="34" charset="0"/>
              </a:rPr>
              <a:t>Pour source CCFA : chiffre en page 7 du dossier de presse</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29</a:t>
            </a:fld>
            <a:endParaRPr lang="en-AU"/>
          </a:p>
        </p:txBody>
      </p:sp>
    </p:spTree>
    <p:extLst>
      <p:ext uri="{BB962C8B-B14F-4D97-AF65-F5344CB8AC3E}">
        <p14:creationId xmlns:p14="http://schemas.microsoft.com/office/powerpoint/2010/main" val="41334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latin typeface="Arial" panose="020B0604020202020204" pitchFamily="34" charset="0"/>
                <a:cs typeface="Arial" panose="020B0604020202020204" pitchFamily="34" charset="0"/>
              </a:rPr>
              <a:t>vmarkg</a:t>
            </a:r>
            <a:r>
              <a:rPr lang="fr-FR" sz="1400" b="0" dirty="0" smtClean="0">
                <a:latin typeface="Arial" panose="020B0604020202020204" pitchFamily="34" charset="0"/>
                <a:cs typeface="Arial" panose="020B0604020202020204" pitchFamily="34" charset="0"/>
              </a:rPr>
              <a:t> – Marginaux redressés</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30</a:t>
            </a:fld>
            <a:endParaRPr lang="en-AU"/>
          </a:p>
        </p:txBody>
      </p:sp>
    </p:spTree>
    <p:extLst>
      <p:ext uri="{BB962C8B-B14F-4D97-AF65-F5344CB8AC3E}">
        <p14:creationId xmlns:p14="http://schemas.microsoft.com/office/powerpoint/2010/main" val="102137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5</a:t>
            </a:fld>
            <a:endParaRPr lang="en-AU"/>
          </a:p>
        </p:txBody>
      </p:sp>
    </p:spTree>
    <p:extLst>
      <p:ext uri="{BB962C8B-B14F-4D97-AF65-F5344CB8AC3E}">
        <p14:creationId xmlns:p14="http://schemas.microsoft.com/office/powerpoint/2010/main" val="287421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Vmarkg</a:t>
            </a:r>
            <a:r>
              <a:rPr lang="fr-FR" dirty="0" smtClean="0"/>
              <a:t>  dans MARGINAUX REDRESSES</a:t>
            </a:r>
            <a:r>
              <a:rPr lang="fr-FR" baseline="0" dirty="0" smtClean="0"/>
              <a:t> en prenant les postes suivants</a:t>
            </a:r>
          </a:p>
          <a:p>
            <a:r>
              <a:rPr lang="fr-FR" baseline="0" dirty="0" smtClean="0"/>
              <a:t>Renault</a:t>
            </a:r>
          </a:p>
          <a:p>
            <a:r>
              <a:rPr lang="fr-FR" baseline="0" dirty="0" smtClean="0"/>
              <a:t>Dacia</a:t>
            </a:r>
          </a:p>
          <a:p>
            <a:r>
              <a:rPr lang="fr-FR" baseline="0" dirty="0" smtClean="0"/>
              <a:t>Peugeot</a:t>
            </a:r>
          </a:p>
          <a:p>
            <a:r>
              <a:rPr lang="fr-FR" baseline="0" dirty="0" err="1" smtClean="0"/>
              <a:t>Citroen</a:t>
            </a:r>
            <a:endParaRPr lang="fr-FR" baseline="0" dirty="0" smtClean="0"/>
          </a:p>
          <a:p>
            <a:r>
              <a:rPr lang="fr-FR" baseline="0" dirty="0" smtClean="0"/>
              <a:t>Ford</a:t>
            </a:r>
          </a:p>
          <a:p>
            <a:r>
              <a:rPr lang="fr-FR" baseline="0" dirty="0" smtClean="0"/>
              <a:t>**VAG (Volkswagen + Audi)</a:t>
            </a:r>
          </a:p>
          <a:p>
            <a:r>
              <a:rPr lang="fr-FR" baseline="0" dirty="0" smtClean="0"/>
              <a:t>Opel</a:t>
            </a:r>
          </a:p>
          <a:p>
            <a:r>
              <a:rPr lang="fr-FR" baseline="0" dirty="0" smtClean="0"/>
              <a:t>Fiat</a:t>
            </a:r>
          </a:p>
          <a:p>
            <a:r>
              <a:rPr lang="fr-FR" baseline="0" dirty="0" smtClean="0"/>
              <a:t>GROUPE BMW / MINI</a:t>
            </a:r>
          </a:p>
          <a:p>
            <a:r>
              <a:rPr lang="fr-FR" baseline="0" dirty="0" smtClean="0"/>
              <a:t>Mercedes Benz</a:t>
            </a:r>
          </a:p>
          <a:p>
            <a:r>
              <a:rPr lang="fr-FR" baseline="0" dirty="0" smtClean="0"/>
              <a:t>Nissan</a:t>
            </a:r>
          </a:p>
          <a:p>
            <a:r>
              <a:rPr lang="fr-FR" baseline="0" dirty="0" smtClean="0"/>
              <a:t>GROUPE TOYOTA LEXUS</a:t>
            </a:r>
          </a:p>
          <a:p>
            <a:pPr marL="0" marR="0" indent="0" algn="l" defTabSz="1028700" rtl="0" eaLnBrk="1" fontAlgn="auto" latinLnBrk="0" hangingPunct="1">
              <a:lnSpc>
                <a:spcPct val="100000"/>
              </a:lnSpc>
              <a:spcBef>
                <a:spcPts val="0"/>
              </a:spcBef>
              <a:spcAft>
                <a:spcPts val="0"/>
              </a:spcAft>
              <a:buClrTx/>
              <a:buSzTx/>
              <a:buFontTx/>
              <a:buNone/>
              <a:tabLst/>
              <a:defRPr/>
            </a:pPr>
            <a:r>
              <a:rPr lang="fr-FR" baseline="0" dirty="0" smtClean="0"/>
              <a:t>Pour autres Jap = ** ST JAPONAISES (dans var </a:t>
            </a:r>
            <a:r>
              <a:rPr lang="fr-FR" baseline="0" dirty="0" err="1" smtClean="0"/>
              <a:t>vmmcfa</a:t>
            </a:r>
            <a:r>
              <a:rPr lang="fr-FR" baseline="0" dirty="0" smtClean="0"/>
              <a:t>) - GROUPE TOYOTA LEXUS – Nissan</a:t>
            </a:r>
          </a:p>
          <a:p>
            <a:pPr marL="0" marR="0" indent="0" algn="l" defTabSz="1028700" rtl="0" eaLnBrk="1" fontAlgn="auto" latinLnBrk="0" hangingPunct="1">
              <a:lnSpc>
                <a:spcPct val="100000"/>
              </a:lnSpc>
              <a:spcBef>
                <a:spcPts val="0"/>
              </a:spcBef>
              <a:spcAft>
                <a:spcPts val="0"/>
              </a:spcAft>
              <a:buClrTx/>
              <a:buSzTx/>
              <a:buFontTx/>
              <a:buNone/>
              <a:tabLst/>
              <a:defRPr/>
            </a:pPr>
            <a:r>
              <a:rPr lang="fr-FR" baseline="0" dirty="0" smtClean="0"/>
              <a:t>Autres marques = complément à 100%</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31</a:t>
            </a:fld>
            <a:endParaRPr lang="en-AU"/>
          </a:p>
        </p:txBody>
      </p:sp>
    </p:spTree>
    <p:extLst>
      <p:ext uri="{BB962C8B-B14F-4D97-AF65-F5344CB8AC3E}">
        <p14:creationId xmlns:p14="http://schemas.microsoft.com/office/powerpoint/2010/main" val="1090185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Vgam8 - Marginaux</a:t>
            </a:r>
          </a:p>
          <a:p>
            <a:r>
              <a:rPr lang="fr-FR" dirty="0" smtClean="0"/>
              <a:t>Voir les poids des SUV dans les achats 2017</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33</a:t>
            </a:fld>
            <a:endParaRPr lang="en-AU"/>
          </a:p>
        </p:txBody>
      </p:sp>
    </p:spTree>
    <p:extLst>
      <p:ext uri="{BB962C8B-B14F-4D97-AF65-F5344CB8AC3E}">
        <p14:creationId xmlns:p14="http://schemas.microsoft.com/office/powerpoint/2010/main" val="1277576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smtClean="0">
                <a:latin typeface="Arial" panose="020B0604020202020204" pitchFamily="34" charset="0"/>
                <a:cs typeface="Arial" panose="020B0604020202020204" pitchFamily="34" charset="0"/>
              </a:rPr>
              <a:t>Vgam8 – Marginaux redressés</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35</a:t>
            </a:fld>
            <a:endParaRPr lang="en-AU"/>
          </a:p>
        </p:txBody>
      </p:sp>
    </p:spTree>
    <p:extLst>
      <p:ext uri="{BB962C8B-B14F-4D97-AF65-F5344CB8AC3E}">
        <p14:creationId xmlns:p14="http://schemas.microsoft.com/office/powerpoint/2010/main" val="1644461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Vhmoy</a:t>
            </a:r>
            <a:r>
              <a:rPr lang="fr-FR" dirty="0" smtClean="0"/>
              <a:t> VG</a:t>
            </a:r>
          </a:p>
          <a:p>
            <a:r>
              <a:rPr lang="fr-FR" dirty="0" err="1" smtClean="0"/>
              <a:t>vtposm</a:t>
            </a:r>
            <a:endParaRPr lang="fr-FR" dirty="0" smtClean="0"/>
          </a:p>
          <a:p>
            <a:r>
              <a:rPr lang="fr-FR" sz="1400" b="0" i="0" u="none" strike="noStrike" kern="1200" dirty="0" smtClean="0">
                <a:solidFill>
                  <a:schemeClr val="tx1"/>
                </a:solidFill>
                <a:effectLst/>
                <a:latin typeface="+mn-lt"/>
                <a:ea typeface="+mn-ea"/>
                <a:cs typeface="+mn-cs"/>
              </a:rPr>
              <a:t>vhcar2 x </a:t>
            </a:r>
            <a:r>
              <a:rPr lang="fr-FR" sz="1400" b="0" i="0" u="none" strike="noStrike" kern="1200" dirty="0" err="1" smtClean="0">
                <a:solidFill>
                  <a:schemeClr val="tx1"/>
                </a:solidFill>
                <a:effectLst/>
                <a:latin typeface="+mn-lt"/>
                <a:ea typeface="+mn-ea"/>
                <a:cs typeface="+mn-cs"/>
              </a:rPr>
              <a:t>vhmoy</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36</a:t>
            </a:fld>
            <a:endParaRPr lang="en-AU"/>
          </a:p>
        </p:txBody>
      </p:sp>
    </p:spTree>
    <p:extLst>
      <p:ext uri="{BB962C8B-B14F-4D97-AF65-F5344CB8AC3E}">
        <p14:creationId xmlns:p14="http://schemas.microsoft.com/office/powerpoint/2010/main" val="293297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Vhcar2 x </a:t>
            </a:r>
            <a:r>
              <a:rPr lang="fr-FR" sz="1400" b="0" kern="1200" dirty="0" err="1" smtClean="0">
                <a:solidFill>
                  <a:schemeClr val="tx1"/>
                </a:solidFill>
                <a:latin typeface="+mn-lt"/>
                <a:ea typeface="+mn-ea"/>
                <a:cs typeface="+mn-cs"/>
              </a:rPr>
              <a:t>Vkmcp</a:t>
            </a:r>
            <a:r>
              <a:rPr lang="fr-FR" sz="1400" b="0" kern="1200" dirty="0" smtClean="0">
                <a:solidFill>
                  <a:schemeClr val="tx1"/>
                </a:solidFill>
                <a:latin typeface="+mn-lt"/>
                <a:ea typeface="+mn-ea"/>
                <a:cs typeface="+mn-cs"/>
              </a:rPr>
              <a:t> VG</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37</a:t>
            </a:fld>
            <a:endParaRPr lang="en-AU"/>
          </a:p>
        </p:txBody>
      </p:sp>
    </p:spTree>
    <p:extLst>
      <p:ext uri="{BB962C8B-B14F-4D97-AF65-F5344CB8AC3E}">
        <p14:creationId xmlns:p14="http://schemas.microsoft.com/office/powerpoint/2010/main" val="3011923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err="1" smtClean="0">
                <a:solidFill>
                  <a:schemeClr val="tx1"/>
                </a:solidFill>
                <a:latin typeface="+mn-lt"/>
                <a:ea typeface="+mn-ea"/>
                <a:cs typeface="+mn-cs"/>
              </a:rPr>
              <a:t>Vancon</a:t>
            </a:r>
            <a:r>
              <a:rPr lang="fr-FR" sz="1400" b="0" kern="1200" dirty="0" smtClean="0">
                <a:solidFill>
                  <a:schemeClr val="tx1"/>
                </a:solidFill>
                <a:latin typeface="+mn-lt"/>
                <a:ea typeface="+mn-ea"/>
                <a:cs typeface="+mn-cs"/>
              </a:rPr>
              <a:t> - marginaux</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38</a:t>
            </a:fld>
            <a:endParaRPr lang="en-AU"/>
          </a:p>
        </p:txBody>
      </p:sp>
    </p:spTree>
    <p:extLst>
      <p:ext uri="{BB962C8B-B14F-4D97-AF65-F5344CB8AC3E}">
        <p14:creationId xmlns:p14="http://schemas.microsoft.com/office/powerpoint/2010/main" val="3618620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latin typeface="Arial" panose="020B0604020202020204" pitchFamily="34" charset="0"/>
                <a:cs typeface="Arial" panose="020B0604020202020204" pitchFamily="34" charset="0"/>
              </a:rPr>
              <a:t>Vancon</a:t>
            </a:r>
            <a:r>
              <a:rPr lang="fr-FR" sz="1400" b="0" dirty="0" smtClean="0">
                <a:latin typeface="Arial" panose="020B0604020202020204" pitchFamily="34" charset="0"/>
                <a:cs typeface="Arial" panose="020B0604020202020204" pitchFamily="34" charset="0"/>
              </a:rPr>
              <a:t> 2 - marginaux</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39</a:t>
            </a:fld>
            <a:endParaRPr lang="en-AU"/>
          </a:p>
        </p:txBody>
      </p:sp>
    </p:spTree>
    <p:extLst>
      <p:ext uri="{BB962C8B-B14F-4D97-AF65-F5344CB8AC3E}">
        <p14:creationId xmlns:p14="http://schemas.microsoft.com/office/powerpoint/2010/main" val="2822870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800" b="0" i="1" dirty="0" smtClean="0">
                <a:solidFill>
                  <a:schemeClr val="tx1"/>
                </a:solidFill>
                <a:latin typeface="+mn-lt"/>
              </a:rPr>
              <a:t>VTPOS X VHANO</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40</a:t>
            </a:fld>
            <a:endParaRPr lang="en-AU"/>
          </a:p>
        </p:txBody>
      </p:sp>
    </p:spTree>
    <p:extLst>
      <p:ext uri="{BB962C8B-B14F-4D97-AF65-F5344CB8AC3E}">
        <p14:creationId xmlns:p14="http://schemas.microsoft.com/office/powerpoint/2010/main" val="3591000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400" b="0" dirty="0" err="1" smtClean="0">
                <a:latin typeface="Arial" panose="020B0604020202020204" pitchFamily="34" charset="0"/>
                <a:cs typeface="Arial" panose="020B0604020202020204" pitchFamily="34" charset="0"/>
              </a:rPr>
              <a:t>Vquip</a:t>
            </a:r>
            <a:r>
              <a:rPr lang="fr-FR" sz="1400" b="0" dirty="0" smtClean="0">
                <a:latin typeface="Arial" panose="020B0604020202020204" pitchFamily="34" charset="0"/>
                <a:cs typeface="Arial" panose="020B0604020202020204" pitchFamily="34" charset="0"/>
              </a:rPr>
              <a:t> total</a:t>
            </a:r>
          </a:p>
          <a:p>
            <a:pPr algn="l"/>
            <a:r>
              <a:rPr lang="fr-FR" sz="1400" b="0" dirty="0" err="1" smtClean="0">
                <a:latin typeface="Arial" panose="020B0604020202020204" pitchFamily="34" charset="0"/>
                <a:cs typeface="Arial" panose="020B0604020202020204" pitchFamily="34" charset="0"/>
              </a:rPr>
              <a:t>Vquip</a:t>
            </a:r>
            <a:r>
              <a:rPr lang="fr-FR" sz="1400" b="0" dirty="0" smtClean="0">
                <a:latin typeface="Arial" panose="020B0604020202020204" pitchFamily="34" charset="0"/>
                <a:cs typeface="Arial" panose="020B0604020202020204" pitchFamily="34" charset="0"/>
              </a:rPr>
              <a:t> x </a:t>
            </a:r>
            <a:r>
              <a:rPr lang="fr-FR" sz="1400" b="0" dirty="0" err="1" smtClean="0">
                <a:latin typeface="Arial" panose="020B0604020202020204" pitchFamily="34" charset="0"/>
                <a:cs typeface="Arial" panose="020B0604020202020204" pitchFamily="34" charset="0"/>
              </a:rPr>
              <a:t>vrangcal</a:t>
            </a:r>
            <a:endParaRPr lang="fr-FR" sz="1400" b="0" dirty="0" smtClean="0">
              <a:latin typeface="Arial" panose="020B0604020202020204" pitchFamily="34" charset="0"/>
              <a:cs typeface="Arial" panose="020B0604020202020204" pitchFamily="34" charset="0"/>
            </a:endParaRPr>
          </a:p>
          <a:p>
            <a:pPr algn="l"/>
            <a:r>
              <a:rPr lang="fr-FR" sz="1400" b="0" dirty="0" err="1" smtClean="0">
                <a:latin typeface="Arial" panose="020B0604020202020204" pitchFamily="34" charset="0"/>
                <a:cs typeface="Arial" panose="020B0604020202020204" pitchFamily="34" charset="0"/>
              </a:rPr>
              <a:t>Vancon</a:t>
            </a:r>
            <a:r>
              <a:rPr lang="fr-FR" sz="1400" b="0" dirty="0" smtClean="0">
                <a:latin typeface="Arial" panose="020B0604020202020204" pitchFamily="34" charset="0"/>
                <a:cs typeface="Arial" panose="020B0604020202020204" pitchFamily="34" charset="0"/>
              </a:rPr>
              <a:t> x </a:t>
            </a:r>
            <a:r>
              <a:rPr lang="fr-FR" sz="1400" b="0" dirty="0" err="1" smtClean="0">
                <a:latin typeface="Arial" panose="020B0604020202020204" pitchFamily="34" charset="0"/>
                <a:cs typeface="Arial" panose="020B0604020202020204" pitchFamily="34" charset="0"/>
              </a:rPr>
              <a:t>vrangcal</a:t>
            </a:r>
            <a:endParaRPr lang="fr-FR" sz="1400" b="0" dirty="0" smtClean="0">
              <a:latin typeface="Arial" panose="020B0604020202020204" pitchFamily="34" charset="0"/>
              <a:cs typeface="Arial" panose="020B0604020202020204" pitchFamily="34" charset="0"/>
            </a:endParaRPr>
          </a:p>
          <a:p>
            <a:pPr algn="ct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41</a:t>
            </a:fld>
            <a:endParaRPr lang="en-AU"/>
          </a:p>
        </p:txBody>
      </p:sp>
    </p:spTree>
    <p:extLst>
      <p:ext uri="{BB962C8B-B14F-4D97-AF65-F5344CB8AC3E}">
        <p14:creationId xmlns:p14="http://schemas.microsoft.com/office/powerpoint/2010/main" val="2987543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i="1" dirty="0" err="1" smtClean="0">
                <a:latin typeface="Arial" panose="020B0604020202020204" pitchFamily="34" charset="0"/>
                <a:cs typeface="Arial" panose="020B0604020202020204" pitchFamily="34" charset="0"/>
              </a:rPr>
              <a:t>Vhopt</a:t>
            </a:r>
            <a:r>
              <a:rPr lang="fr-FR" sz="1400" b="0" i="1" dirty="0" smtClean="0">
                <a:latin typeface="Arial" panose="020B0604020202020204" pitchFamily="34" charset="0"/>
                <a:cs typeface="Arial" panose="020B0604020202020204" pitchFamily="34" charset="0"/>
              </a:rPr>
              <a:t> / </a:t>
            </a:r>
            <a:r>
              <a:rPr lang="fr-FR" sz="1400" b="0" i="1" dirty="0" err="1" smtClean="0">
                <a:latin typeface="Arial" panose="020B0604020202020204" pitchFamily="34" charset="0"/>
                <a:cs typeface="Arial" panose="020B0604020202020204" pitchFamily="34" charset="0"/>
              </a:rPr>
              <a:t>vhassu</a:t>
            </a:r>
            <a:r>
              <a:rPr lang="fr-FR" sz="1400" b="0" i="1" dirty="0" smtClean="0">
                <a:latin typeface="Arial" panose="020B0604020202020204" pitchFamily="34" charset="0"/>
                <a:cs typeface="Arial" panose="020B0604020202020204" pitchFamily="34" charset="0"/>
              </a:rPr>
              <a:t> / </a:t>
            </a:r>
            <a:r>
              <a:rPr lang="fr-FR" sz="1400" b="0" i="1" dirty="0" err="1" smtClean="0">
                <a:latin typeface="Arial" panose="020B0604020202020204" pitchFamily="34" charset="0"/>
                <a:cs typeface="Arial" panose="020B0604020202020204" pitchFamily="34" charset="0"/>
              </a:rPr>
              <a:t>vhasorg</a:t>
            </a:r>
            <a:endParaRPr lang="fr-FR" sz="1400" b="0" i="1" dirty="0" smtClean="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42</a:t>
            </a:fld>
            <a:endParaRPr lang="en-AU"/>
          </a:p>
        </p:txBody>
      </p:sp>
    </p:spTree>
    <p:extLst>
      <p:ext uri="{BB962C8B-B14F-4D97-AF65-F5344CB8AC3E}">
        <p14:creationId xmlns:p14="http://schemas.microsoft.com/office/powerpoint/2010/main" val="132165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fnbvh</a:t>
            </a:r>
            <a:r>
              <a:rPr lang="en-US" dirty="0" smtClean="0"/>
              <a:t> - VG</a:t>
            </a:r>
            <a:endParaRPr lang="en-US"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10</a:t>
            </a:fld>
            <a:endParaRPr lang="en-AU"/>
          </a:p>
        </p:txBody>
      </p:sp>
    </p:spTree>
    <p:extLst>
      <p:ext uri="{BB962C8B-B14F-4D97-AF65-F5344CB8AC3E}">
        <p14:creationId xmlns:p14="http://schemas.microsoft.com/office/powerpoint/2010/main" val="732727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r>
              <a:rPr lang="fr-FR" sz="1400" b="0" kern="1200" dirty="0" err="1" smtClean="0">
                <a:solidFill>
                  <a:schemeClr val="tx1"/>
                </a:solidFill>
                <a:latin typeface="+mn-lt"/>
                <a:ea typeface="+mn-ea"/>
                <a:cs typeface="+mn-cs"/>
              </a:rPr>
              <a:t>vroul</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44</a:t>
            </a:fld>
            <a:endParaRPr lang="en-AU"/>
          </a:p>
        </p:txBody>
      </p:sp>
    </p:spTree>
    <p:extLst>
      <p:ext uri="{BB962C8B-B14F-4D97-AF65-F5344CB8AC3E}">
        <p14:creationId xmlns:p14="http://schemas.microsoft.com/office/powerpoint/2010/main" val="1220676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vkman</a:t>
            </a:r>
            <a:r>
              <a:rPr lang="fr-FR" dirty="0" smtClean="0"/>
              <a:t> _  moyenne 0 exclus</a:t>
            </a:r>
          </a:p>
          <a:p>
            <a:r>
              <a:rPr lang="fr-FR" dirty="0" smtClean="0"/>
              <a:t>(vhcar2)</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45</a:t>
            </a:fld>
            <a:endParaRPr lang="en-AU"/>
          </a:p>
        </p:txBody>
      </p:sp>
    </p:spTree>
    <p:extLst>
      <p:ext uri="{BB962C8B-B14F-4D97-AF65-F5344CB8AC3E}">
        <p14:creationId xmlns:p14="http://schemas.microsoft.com/office/powerpoint/2010/main" val="4092639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vkman</a:t>
            </a:r>
            <a:r>
              <a:rPr lang="fr-FR" dirty="0" smtClean="0"/>
              <a:t> X vhcar2 (</a:t>
            </a:r>
            <a:r>
              <a:rPr lang="fr-FR" dirty="0" err="1" smtClean="0"/>
              <a:t>moy</a:t>
            </a:r>
            <a:r>
              <a:rPr lang="fr-FR" dirty="0" smtClean="0"/>
              <a:t> sur</a:t>
            </a:r>
            <a:r>
              <a:rPr lang="fr-FR" baseline="0" dirty="0" smtClean="0"/>
              <a:t> Parc roulant)</a:t>
            </a:r>
          </a:p>
          <a:p>
            <a:pPr marL="0" marR="0" indent="0" algn="l" defTabSz="1028700" rtl="0" eaLnBrk="1" fontAlgn="auto" latinLnBrk="0" hangingPunct="1">
              <a:lnSpc>
                <a:spcPct val="100000"/>
              </a:lnSpc>
              <a:spcBef>
                <a:spcPts val="0"/>
              </a:spcBef>
              <a:spcAft>
                <a:spcPts val="0"/>
              </a:spcAft>
              <a:buClrTx/>
              <a:buSzTx/>
              <a:buFontTx/>
              <a:buNone/>
              <a:tabLst/>
              <a:defRPr/>
            </a:pPr>
            <a:r>
              <a:rPr lang="fr-FR" dirty="0" smtClean="0"/>
              <a:t>(vhcar2)</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46</a:t>
            </a:fld>
            <a:endParaRPr lang="en-AU"/>
          </a:p>
        </p:txBody>
      </p:sp>
    </p:spTree>
    <p:extLst>
      <p:ext uri="{BB962C8B-B14F-4D97-AF65-F5344CB8AC3E}">
        <p14:creationId xmlns:p14="http://schemas.microsoft.com/office/powerpoint/2010/main" val="1204232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err="1" smtClean="0">
                <a:solidFill>
                  <a:schemeClr val="tx1"/>
                </a:solidFill>
                <a:latin typeface="+mn-lt"/>
                <a:ea typeface="+mn-ea"/>
                <a:cs typeface="+mn-cs"/>
              </a:rPr>
              <a:t>Vancon</a:t>
            </a:r>
            <a:r>
              <a:rPr lang="fr-FR" sz="1400" b="0" kern="1200" dirty="0" smtClean="0">
                <a:solidFill>
                  <a:schemeClr val="tx1"/>
                </a:solidFill>
                <a:latin typeface="+mn-lt"/>
                <a:ea typeface="+mn-ea"/>
                <a:cs typeface="+mn-cs"/>
              </a:rPr>
              <a:t> x vkman2 – tris CCFA</a:t>
            </a:r>
          </a:p>
          <a:p>
            <a:r>
              <a:rPr lang="fr-FR" dirty="0" smtClean="0"/>
              <a:t>(</a:t>
            </a:r>
            <a:r>
              <a:rPr lang="fr-FR" dirty="0" err="1" smtClean="0"/>
              <a:t>vhstru</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47</a:t>
            </a:fld>
            <a:endParaRPr lang="en-AU"/>
          </a:p>
        </p:txBody>
      </p:sp>
    </p:spTree>
    <p:extLst>
      <p:ext uri="{BB962C8B-B14F-4D97-AF65-F5344CB8AC3E}">
        <p14:creationId xmlns:p14="http://schemas.microsoft.com/office/powerpoint/2010/main" val="487172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Vloi</a:t>
            </a:r>
            <a:r>
              <a:rPr lang="fr-FR" sz="1400" b="0" dirty="0" smtClean="0">
                <a:latin typeface="Arial" panose="020B0604020202020204" pitchFamily="34" charset="0"/>
                <a:cs typeface="Arial" panose="020B0604020202020204" pitchFamily="34" charset="0"/>
              </a:rPr>
              <a:t> </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48</a:t>
            </a:fld>
            <a:endParaRPr lang="en-AU"/>
          </a:p>
        </p:txBody>
      </p:sp>
    </p:spTree>
    <p:extLst>
      <p:ext uri="{BB962C8B-B14F-4D97-AF65-F5344CB8AC3E}">
        <p14:creationId xmlns:p14="http://schemas.microsoft.com/office/powerpoint/2010/main" val="2905602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400" b="0" dirty="0" err="1" smtClean="0">
                <a:latin typeface="Arial" panose="020B0604020202020204" pitchFamily="34" charset="0"/>
                <a:cs typeface="Arial" panose="020B0604020202020204" pitchFamily="34" charset="0"/>
              </a:rPr>
              <a:t>Vfrec</a:t>
            </a:r>
            <a:r>
              <a:rPr lang="fr-FR" sz="1400" b="0" dirty="0" smtClean="0">
                <a:latin typeface="Arial" panose="020B0604020202020204" pitchFamily="34" charset="0"/>
                <a:cs typeface="Arial" panose="020B0604020202020204" pitchFamily="34" charset="0"/>
              </a:rPr>
              <a:t> </a:t>
            </a:r>
          </a:p>
          <a:p>
            <a:pPr algn="l"/>
            <a:r>
              <a:rPr lang="fr-FR" sz="1400" b="0" dirty="0" err="1" smtClean="0">
                <a:solidFill>
                  <a:schemeClr val="tx1"/>
                </a:solidFill>
                <a:latin typeface="Arial" panose="020B0604020202020204" pitchFamily="34" charset="0"/>
                <a:cs typeface="Arial" panose="020B0604020202020204" pitchFamily="34" charset="0"/>
              </a:rPr>
              <a:t>Vstat</a:t>
            </a:r>
            <a:r>
              <a:rPr lang="fr-FR" sz="1400" b="0" dirty="0" smtClean="0">
                <a:solidFill>
                  <a:schemeClr val="tx1"/>
                </a:solidFill>
                <a:latin typeface="Arial" panose="020B0604020202020204" pitchFamily="34" charset="0"/>
                <a:cs typeface="Arial" panose="020B0604020202020204" pitchFamily="34" charset="0"/>
              </a:rPr>
              <a:t> </a:t>
            </a:r>
          </a:p>
          <a:p>
            <a:r>
              <a:rPr lang="fr-FR" dirty="0" smtClean="0"/>
              <a:t>VTEMPS</a:t>
            </a:r>
          </a:p>
          <a:p>
            <a:r>
              <a:rPr lang="fr-FR" dirty="0" smtClean="0"/>
              <a:t>VKMDT</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49</a:t>
            </a:fld>
            <a:endParaRPr lang="en-AU"/>
          </a:p>
        </p:txBody>
      </p:sp>
    </p:spTree>
    <p:extLst>
      <p:ext uri="{BB962C8B-B14F-4D97-AF65-F5344CB8AC3E}">
        <p14:creationId xmlns:p14="http://schemas.microsoft.com/office/powerpoint/2010/main" val="1116235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vndpro</a:t>
            </a:r>
            <a:r>
              <a:rPr lang="fr-FR" dirty="0" smtClean="0"/>
              <a:t> = tris utilisation</a:t>
            </a:r>
            <a:r>
              <a:rPr lang="fr-FR" baseline="0" dirty="0" smtClean="0"/>
              <a:t> des véhicules</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solidFill>
                  <a:prstClr val="black"/>
                </a:solidFill>
              </a:rPr>
              <a:pPr/>
              <a:t>50</a:t>
            </a:fld>
            <a:endParaRPr lang="en-AU">
              <a:solidFill>
                <a:prstClr val="black"/>
              </a:solidFill>
            </a:endParaRPr>
          </a:p>
        </p:txBody>
      </p:sp>
    </p:spTree>
    <p:extLst>
      <p:ext uri="{BB962C8B-B14F-4D97-AF65-F5344CB8AC3E}">
        <p14:creationId xmlns:p14="http://schemas.microsoft.com/office/powerpoint/2010/main" val="1178621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vndepw_bis</a:t>
            </a:r>
            <a:endParaRPr lang="fr-FR" dirty="0" smtClean="0"/>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vndepv_bis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51</a:t>
            </a:fld>
            <a:endParaRPr lang="en-AU"/>
          </a:p>
        </p:txBody>
      </p:sp>
    </p:spTree>
    <p:extLst>
      <p:ext uri="{BB962C8B-B14F-4D97-AF65-F5344CB8AC3E}">
        <p14:creationId xmlns:p14="http://schemas.microsoft.com/office/powerpoint/2010/main" val="2332993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Tris </a:t>
            </a:r>
            <a:r>
              <a:rPr lang="fr-FR" sz="1400" b="0" dirty="0" err="1" smtClean="0">
                <a:solidFill>
                  <a:schemeClr val="tx1"/>
                </a:solidFill>
                <a:latin typeface="Arial" panose="020B0604020202020204" pitchFamily="34" charset="0"/>
                <a:cs typeface="Arial" panose="020B0604020202020204" pitchFamily="34" charset="0"/>
              </a:rPr>
              <a:t>utilisaton</a:t>
            </a:r>
            <a:r>
              <a:rPr lang="fr-FR" sz="1400" b="0" dirty="0" smtClean="0">
                <a:solidFill>
                  <a:schemeClr val="tx1"/>
                </a:solidFill>
                <a:latin typeface="Arial" panose="020B0604020202020204" pitchFamily="34" charset="0"/>
                <a:cs typeface="Arial" panose="020B0604020202020204" pitchFamily="34" charset="0"/>
              </a:rPr>
              <a:t> véhicule</a:t>
            </a:r>
          </a:p>
          <a:p>
            <a:pPr algn="l"/>
            <a:r>
              <a:rPr lang="fr-FR" sz="1400" b="0" dirty="0" err="1" smtClean="0">
                <a:latin typeface="Arial" panose="020B0604020202020204" pitchFamily="34" charset="0"/>
                <a:cs typeface="Arial" panose="020B0604020202020204" pitchFamily="34" charset="0"/>
              </a:rPr>
              <a:t>Vkmdpw</a:t>
            </a:r>
            <a:r>
              <a:rPr lang="fr-FR" sz="1400" b="0" dirty="0" smtClean="0">
                <a:latin typeface="Arial" panose="020B0604020202020204" pitchFamily="34" charset="0"/>
                <a:cs typeface="Arial" panose="020B0604020202020204" pitchFamily="34" charset="0"/>
              </a:rPr>
              <a:t> (moyenne 0 exclu)</a:t>
            </a:r>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vndepw_bis</a:t>
            </a:r>
            <a:r>
              <a:rPr lang="fr-FR" baseline="0" dirty="0" smtClean="0"/>
              <a:t> </a:t>
            </a:r>
            <a:r>
              <a:rPr lang="fr-FR" sz="1400" b="0" dirty="0" smtClean="0">
                <a:solidFill>
                  <a:schemeClr val="tx1"/>
                </a:solidFill>
                <a:latin typeface="Arial" panose="020B0604020202020204" pitchFamily="34" charset="0"/>
                <a:cs typeface="Arial" panose="020B0604020202020204" pitchFamily="34" charset="0"/>
              </a:rPr>
              <a:t>(moyenne 0 exclu)</a:t>
            </a: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solidFill>
                  <a:prstClr val="black"/>
                </a:solidFill>
              </a:rPr>
              <a:pPr/>
              <a:t>52</a:t>
            </a:fld>
            <a:endParaRPr lang="fr-FR">
              <a:solidFill>
                <a:prstClr val="black"/>
              </a:solidFill>
            </a:endParaRPr>
          </a:p>
        </p:txBody>
      </p:sp>
    </p:spTree>
    <p:extLst>
      <p:ext uri="{BB962C8B-B14F-4D97-AF65-F5344CB8AC3E}">
        <p14:creationId xmlns:p14="http://schemas.microsoft.com/office/powerpoint/2010/main" val="41475721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vndepw_bis</a:t>
            </a:r>
            <a:endParaRPr lang="fr-FR" dirty="0" smtClean="0"/>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vndepv_bis</a:t>
            </a:r>
            <a:endParaRPr lang="fr-FR" dirty="0" smtClean="0"/>
          </a:p>
          <a:p>
            <a:endParaRPr lang="fr-FR" sz="1400" b="0" dirty="0" smtClean="0">
              <a:latin typeface="Arial" panose="020B0604020202020204" pitchFamily="34" charset="0"/>
              <a:cs typeface="Arial" panose="020B0604020202020204" pitchFamily="34" charset="0"/>
            </a:endParaRPr>
          </a:p>
          <a:p>
            <a:r>
              <a:rPr lang="fr-FR" sz="1400" b="0" dirty="0" err="1" smtClean="0">
                <a:latin typeface="Arial" panose="020B0604020202020204" pitchFamily="34" charset="0"/>
                <a:cs typeface="Arial" panose="020B0604020202020204" pitchFamily="34" charset="0"/>
              </a:rPr>
              <a:t>Vkmdpw</a:t>
            </a:r>
            <a:r>
              <a:rPr lang="fr-FR" sz="1400" b="0" dirty="0" smtClean="0">
                <a:latin typeface="Arial" panose="020B0604020202020204" pitchFamily="34" charset="0"/>
                <a:cs typeface="Arial" panose="020B0604020202020204" pitchFamily="34" charset="0"/>
              </a:rPr>
              <a:t> </a:t>
            </a:r>
            <a:r>
              <a:rPr lang="fr-FR" sz="1400" b="0" dirty="0" smtClean="0">
                <a:latin typeface="Arial" panose="020B0604020202020204" pitchFamily="34" charset="0"/>
                <a:cs typeface="Arial" panose="020B0604020202020204" pitchFamily="34" charset="0"/>
                <a:sym typeface="Wingdings" panose="05000000000000000000" pitchFamily="2" charset="2"/>
              </a:rPr>
              <a:t> Colonne TOTAL hors NR</a:t>
            </a:r>
            <a:endParaRPr lang="fr-FR" sz="1400" b="0" dirty="0" smtClean="0">
              <a:latin typeface="Arial" panose="020B0604020202020204" pitchFamily="34" charset="0"/>
              <a:cs typeface="Arial" panose="020B0604020202020204" pitchFamily="34" charset="0"/>
            </a:endParaRP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latin typeface="Arial" panose="020B0604020202020204" pitchFamily="34" charset="0"/>
                <a:cs typeface="Arial" panose="020B0604020202020204" pitchFamily="34" charset="0"/>
              </a:rPr>
              <a:t>Vkmdpv</a:t>
            </a:r>
            <a:r>
              <a:rPr lang="fr-FR" sz="1400" b="0" dirty="0" smtClean="0">
                <a:latin typeface="Arial" panose="020B0604020202020204" pitchFamily="34" charset="0"/>
                <a:cs typeface="Arial" panose="020B0604020202020204" pitchFamily="34" charset="0"/>
              </a:rPr>
              <a:t> </a:t>
            </a:r>
            <a:r>
              <a:rPr lang="fr-FR" sz="1400" b="0" dirty="0" smtClean="0">
                <a:latin typeface="Arial" panose="020B0604020202020204" pitchFamily="34" charset="0"/>
                <a:cs typeface="Arial" panose="020B0604020202020204" pitchFamily="34" charset="0"/>
                <a:sym typeface="Wingdings" panose="05000000000000000000" pitchFamily="2" charset="2"/>
              </a:rPr>
              <a:t> Colonne TOTAL hors NR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53</a:t>
            </a:fld>
            <a:endParaRPr lang="en-AU"/>
          </a:p>
        </p:txBody>
      </p:sp>
    </p:spTree>
    <p:extLst>
      <p:ext uri="{BB962C8B-B14F-4D97-AF65-F5344CB8AC3E}">
        <p14:creationId xmlns:p14="http://schemas.microsoft.com/office/powerpoint/2010/main" val="411320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Volume CCFA: </a:t>
            </a:r>
            <a:r>
              <a:rPr lang="fr-FR" dirty="0" err="1" smtClean="0"/>
              <a:t>fi_txind</a:t>
            </a:r>
            <a:r>
              <a:rPr lang="fr-FR" dirty="0" smtClean="0"/>
              <a:t> sur FI_U79</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11</a:t>
            </a:fld>
            <a:endParaRPr lang="en-AU"/>
          </a:p>
        </p:txBody>
      </p:sp>
    </p:spTree>
    <p:extLst>
      <p:ext uri="{BB962C8B-B14F-4D97-AF65-F5344CB8AC3E}">
        <p14:creationId xmlns:p14="http://schemas.microsoft.com/office/powerpoint/2010/main" val="3253888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Tris </a:t>
            </a:r>
            <a:r>
              <a:rPr lang="fr-FR" sz="1400" b="0" dirty="0" err="1" smtClean="0">
                <a:solidFill>
                  <a:schemeClr val="tx1"/>
                </a:solidFill>
                <a:latin typeface="Arial" panose="020B0604020202020204" pitchFamily="34" charset="0"/>
                <a:cs typeface="Arial" panose="020B0604020202020204" pitchFamily="34" charset="0"/>
              </a:rPr>
              <a:t>utilisaton</a:t>
            </a:r>
            <a:r>
              <a:rPr lang="fr-FR" sz="1400" b="0" dirty="0" smtClean="0">
                <a:solidFill>
                  <a:schemeClr val="tx1"/>
                </a:solidFill>
                <a:latin typeface="Arial" panose="020B0604020202020204" pitchFamily="34" charset="0"/>
                <a:cs typeface="Arial" panose="020B0604020202020204" pitchFamily="34" charset="0"/>
              </a:rPr>
              <a:t> véhicule</a:t>
            </a:r>
          </a:p>
          <a:p>
            <a:pPr algn="l"/>
            <a:r>
              <a:rPr lang="fr-FR" sz="1400" b="0" dirty="0" err="1" smtClean="0">
                <a:latin typeface="Arial" panose="020B0604020202020204" pitchFamily="34" charset="0"/>
                <a:cs typeface="Arial" panose="020B0604020202020204" pitchFamily="34" charset="0"/>
              </a:rPr>
              <a:t>Vkmdpw</a:t>
            </a:r>
            <a:r>
              <a:rPr lang="fr-FR" sz="1400" b="0" dirty="0" smtClean="0">
                <a:latin typeface="Arial" panose="020B0604020202020204" pitchFamily="34" charset="0"/>
                <a:cs typeface="Arial" panose="020B0604020202020204" pitchFamily="34" charset="0"/>
              </a:rPr>
              <a:t> (moyenne 0 exclu)</a:t>
            </a:r>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vndepw_bis</a:t>
            </a:r>
            <a:r>
              <a:rPr lang="fr-FR" baseline="0" dirty="0" smtClean="0"/>
              <a:t> </a:t>
            </a:r>
            <a:r>
              <a:rPr lang="fr-FR" sz="1400" b="0" dirty="0" smtClean="0">
                <a:solidFill>
                  <a:schemeClr val="tx1"/>
                </a:solidFill>
                <a:latin typeface="Arial" panose="020B0604020202020204" pitchFamily="34" charset="0"/>
                <a:cs typeface="Arial" panose="020B0604020202020204" pitchFamily="34" charset="0"/>
              </a:rPr>
              <a:t>(moyenne 0 exclu)</a:t>
            </a: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solidFill>
                  <a:prstClr val="black"/>
                </a:solidFill>
              </a:rPr>
              <a:pPr/>
              <a:t>54</a:t>
            </a:fld>
            <a:endParaRPr lang="fr-FR">
              <a:solidFill>
                <a:prstClr val="black"/>
              </a:solidFill>
            </a:endParaRPr>
          </a:p>
        </p:txBody>
      </p:sp>
    </p:spTree>
    <p:extLst>
      <p:ext uri="{BB962C8B-B14F-4D97-AF65-F5344CB8AC3E}">
        <p14:creationId xmlns:p14="http://schemas.microsoft.com/office/powerpoint/2010/main" val="4147572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r>
              <a:rPr lang="fr-FR" dirty="0" err="1" smtClean="0"/>
              <a:t>vndepw_bis</a:t>
            </a:r>
            <a:endParaRPr lang="fr-FR" dirty="0" smtClean="0"/>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vndepv_bis</a:t>
            </a:r>
            <a:endParaRPr lang="fr-FR" baseline="0" dirty="0" smtClean="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solidFill>
                  <a:prstClr val="black"/>
                </a:solidFill>
              </a:rPr>
              <a:pPr/>
              <a:t>55</a:t>
            </a:fld>
            <a:endParaRPr lang="fr-FR">
              <a:solidFill>
                <a:prstClr val="black"/>
              </a:solidFill>
            </a:endParaRPr>
          </a:p>
        </p:txBody>
      </p:sp>
    </p:spTree>
    <p:extLst>
      <p:ext uri="{BB962C8B-B14F-4D97-AF65-F5344CB8AC3E}">
        <p14:creationId xmlns:p14="http://schemas.microsoft.com/office/powerpoint/2010/main" val="4147572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Tris utilisation véhicule</a:t>
            </a:r>
          </a:p>
          <a:p>
            <a:pPr algn="l"/>
            <a:r>
              <a:rPr lang="fr-FR" dirty="0" err="1" smtClean="0"/>
              <a:t>vndepv_bis</a:t>
            </a:r>
            <a:r>
              <a:rPr lang="fr-FR" dirty="0" smtClean="0"/>
              <a:t> </a:t>
            </a:r>
            <a:r>
              <a:rPr lang="fr-FR" sz="1400" b="0" dirty="0" smtClean="0">
                <a:latin typeface="Arial" panose="020B0604020202020204" pitchFamily="34" charset="0"/>
                <a:cs typeface="Arial" panose="020B0604020202020204" pitchFamily="34" charset="0"/>
              </a:rPr>
              <a:t>(moyenne 0 exclu)</a:t>
            </a:r>
          </a:p>
          <a:p>
            <a:pPr algn="l"/>
            <a:r>
              <a:rPr lang="fr-FR" sz="1400" b="0" dirty="0" err="1" smtClean="0">
                <a:solidFill>
                  <a:schemeClr val="tx1"/>
                </a:solidFill>
                <a:latin typeface="Arial" panose="020B0604020202020204" pitchFamily="34" charset="0"/>
                <a:cs typeface="Arial" panose="020B0604020202020204" pitchFamily="34" charset="0"/>
              </a:rPr>
              <a:t>Vkmdpv</a:t>
            </a:r>
            <a:r>
              <a:rPr lang="fr-FR" sz="1400" b="0" dirty="0" smtClean="0">
                <a:solidFill>
                  <a:schemeClr val="tx1"/>
                </a:solidFill>
                <a:latin typeface="Arial" panose="020B0604020202020204" pitchFamily="34" charset="0"/>
                <a:cs typeface="Arial" panose="020B0604020202020204" pitchFamily="34" charset="0"/>
              </a:rPr>
              <a:t> (moyenne 0 exclu)</a:t>
            </a: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solidFill>
                  <a:prstClr val="black"/>
                </a:solidFill>
              </a:rPr>
              <a:pPr/>
              <a:t>56</a:t>
            </a:fld>
            <a:endParaRPr lang="fr-FR">
              <a:solidFill>
                <a:prstClr val="black"/>
              </a:solidFill>
            </a:endParaRPr>
          </a:p>
        </p:txBody>
      </p:sp>
    </p:spTree>
    <p:extLst>
      <p:ext uri="{BB962C8B-B14F-4D97-AF65-F5344CB8AC3E}">
        <p14:creationId xmlns:p14="http://schemas.microsoft.com/office/powerpoint/2010/main" val="4147572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r>
              <a:rPr lang="fr-FR" dirty="0" err="1" smtClean="0"/>
              <a:t>vndepv_bis</a:t>
            </a:r>
            <a:r>
              <a:rPr lang="fr-FR" dirty="0" smtClean="0"/>
              <a:t> </a:t>
            </a:r>
            <a:endParaRPr lang="fr-FR" baseline="0" dirty="0" smtClean="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solidFill>
                  <a:prstClr val="black"/>
                </a:solidFill>
              </a:rPr>
              <a:pPr/>
              <a:t>57</a:t>
            </a:fld>
            <a:endParaRPr lang="fr-FR">
              <a:solidFill>
                <a:prstClr val="black"/>
              </a:solidFill>
            </a:endParaRPr>
          </a:p>
        </p:txBody>
      </p:sp>
    </p:spTree>
    <p:extLst>
      <p:ext uri="{BB962C8B-B14F-4D97-AF65-F5344CB8AC3E}">
        <p14:creationId xmlns:p14="http://schemas.microsoft.com/office/powerpoint/2010/main" val="4147572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Univers FU10, FU11, FU12, FU13 et FU01- Marginaux PA</a:t>
            </a: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5. Mixité</a:t>
            </a:r>
            <a:r>
              <a:rPr lang="fr-FR" sz="1400" b="0" kern="1200" baseline="0" dirty="0" smtClean="0">
                <a:solidFill>
                  <a:schemeClr val="tx1"/>
                </a:solidFill>
                <a:latin typeface="+mn-lt"/>
                <a:ea typeface="+mn-ea"/>
                <a:cs typeface="+mn-cs"/>
              </a:rPr>
              <a:t> des équipements</a:t>
            </a:r>
            <a:endParaRPr lang="fr-FR" sz="1400" b="0" kern="1200" dirty="0" smtClean="0">
              <a:solidFill>
                <a:schemeClr val="tx1"/>
              </a:solidFill>
              <a:latin typeface="+mn-lt"/>
              <a:ea typeface="+mn-ea"/>
              <a:cs typeface="+mn-cs"/>
            </a:endParaRPr>
          </a:p>
          <a:p>
            <a:pPr marL="0" marR="0" indent="0" algn="l" defTabSz="1028700" rtl="0" eaLnBrk="1" fontAlgn="auto" latinLnBrk="0" hangingPunct="1">
              <a:lnSpc>
                <a:spcPct val="100000"/>
              </a:lnSpc>
              <a:spcBef>
                <a:spcPts val="0"/>
              </a:spcBef>
              <a:spcAft>
                <a:spcPts val="0"/>
              </a:spcAft>
              <a:buClrTx/>
              <a:buSzTx/>
              <a:buFontTx/>
              <a:buNone/>
              <a:tabLst/>
              <a:defRPr/>
            </a:pPr>
            <a:endParaRPr lang="fr-FR" sz="1400" b="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58</a:t>
            </a:fld>
            <a:endParaRPr lang="en-AU"/>
          </a:p>
        </p:txBody>
      </p:sp>
    </p:spTree>
    <p:extLst>
      <p:ext uri="{BB962C8B-B14F-4D97-AF65-F5344CB8AC3E}">
        <p14:creationId xmlns:p14="http://schemas.microsoft.com/office/powerpoint/2010/main" val="333527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kern="1200" dirty="0" smtClean="0">
                <a:solidFill>
                  <a:schemeClr val="tx1"/>
                </a:solidFill>
                <a:latin typeface="+mn-lt"/>
                <a:ea typeface="+mn-ea"/>
                <a:cs typeface="+mn-cs"/>
              </a:rPr>
              <a:t>fi_utvoit2rm – Tri 2RM</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59</a:t>
            </a:fld>
            <a:endParaRPr lang="en-AU"/>
          </a:p>
        </p:txBody>
      </p:sp>
    </p:spTree>
    <p:extLst>
      <p:ext uri="{BB962C8B-B14F-4D97-AF65-F5344CB8AC3E}">
        <p14:creationId xmlns:p14="http://schemas.microsoft.com/office/powerpoint/2010/main" val="580205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Flocatn</a:t>
            </a:r>
            <a:r>
              <a:rPr lang="fr-FR" dirty="0" smtClean="0"/>
              <a:t> </a:t>
            </a:r>
          </a:p>
          <a:p>
            <a:r>
              <a:rPr lang="fr-FR" dirty="0" err="1" smtClean="0"/>
              <a:t>Flocvuc</a:t>
            </a:r>
            <a:r>
              <a:rPr lang="fr-FR" dirty="0" smtClean="0"/>
              <a:t> </a:t>
            </a:r>
          </a:p>
          <a:p>
            <a:pPr marL="0" marR="0" indent="0" algn="l" defTabSz="1028700" rtl="0" eaLnBrk="1" fontAlgn="auto" latinLnBrk="0" hangingPunct="1">
              <a:lnSpc>
                <a:spcPct val="100000"/>
              </a:lnSpc>
              <a:spcBef>
                <a:spcPts val="0"/>
              </a:spcBef>
              <a:spcAft>
                <a:spcPts val="0"/>
              </a:spcAft>
              <a:buClrTx/>
              <a:buSzTx/>
              <a:buFontTx/>
              <a:buNone/>
              <a:tabLst/>
              <a:defRPr/>
            </a:pPr>
            <a:r>
              <a:rPr lang="fr-FR" dirty="0" smtClean="0"/>
              <a:t>(volume location)</a:t>
            </a:r>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Fnlocentcd</a:t>
            </a:r>
            <a:endParaRPr lang="fr-FR" dirty="0" smtClean="0"/>
          </a:p>
          <a:p>
            <a:pPr marL="0" marR="0" indent="0" algn="l" defTabSz="1028700" rtl="0" eaLnBrk="1" fontAlgn="auto" latinLnBrk="0" hangingPunct="1">
              <a:lnSpc>
                <a:spcPct val="100000"/>
              </a:lnSpc>
              <a:spcBef>
                <a:spcPts val="0"/>
              </a:spcBef>
              <a:spcAft>
                <a:spcPts val="0"/>
              </a:spcAft>
              <a:buClrTx/>
              <a:buSzTx/>
              <a:buFontTx/>
              <a:buNone/>
              <a:tabLst/>
              <a:defRPr/>
            </a:pPr>
            <a:r>
              <a:rPr lang="fr-FR" dirty="0" err="1" smtClean="0"/>
              <a:t>fnlocplapart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60</a:t>
            </a:fld>
            <a:endParaRPr lang="en-AU"/>
          </a:p>
        </p:txBody>
      </p:sp>
    </p:spTree>
    <p:extLst>
      <p:ext uri="{BB962C8B-B14F-4D97-AF65-F5344CB8AC3E}">
        <p14:creationId xmlns:p14="http://schemas.microsoft.com/office/powerpoint/2010/main" val="747178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fnlocper</a:t>
            </a:r>
            <a:r>
              <a:rPr lang="en-US" dirty="0" smtClean="0"/>
              <a:t> sur base </a:t>
            </a:r>
            <a:r>
              <a:rPr lang="en-US" dirty="0" err="1" smtClean="0"/>
              <a:t>flocatn</a:t>
            </a:r>
            <a:endParaRPr lang="en-US" dirty="0" smtClean="0"/>
          </a:p>
          <a:p>
            <a:r>
              <a:rPr lang="en-US" dirty="0" err="1" smtClean="0"/>
              <a:t>Fnlocpf</a:t>
            </a:r>
            <a:r>
              <a:rPr lang="en-US" dirty="0" smtClean="0"/>
              <a:t> sur base </a:t>
            </a:r>
            <a:r>
              <a:rPr lang="en-US" dirty="0" err="1" smtClean="0"/>
              <a:t>flocatn</a:t>
            </a:r>
            <a:endParaRPr lang="en-US" dirty="0" smtClean="0"/>
          </a:p>
          <a:p>
            <a:r>
              <a:rPr lang="en-US" dirty="0" err="1" smtClean="0"/>
              <a:t>Fdlocper</a:t>
            </a:r>
            <a:endParaRPr lang="en-US" dirty="0" smtClean="0"/>
          </a:p>
          <a:p>
            <a:r>
              <a:rPr lang="en-US" dirty="0" err="1" smtClean="0"/>
              <a:t>fdlocpf</a:t>
            </a:r>
            <a:r>
              <a:rPr lang="en-US" dirty="0" smtClean="0"/>
              <a:t> </a:t>
            </a:r>
          </a:p>
          <a:p>
            <a:r>
              <a:rPr lang="en-US" dirty="0" smtClean="0"/>
              <a:t>(volume location)</a:t>
            </a:r>
          </a:p>
          <a:p>
            <a:endParaRPr lang="en-US"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61</a:t>
            </a:fld>
            <a:endParaRPr lang="en-AU"/>
          </a:p>
        </p:txBody>
      </p:sp>
    </p:spTree>
    <p:extLst>
      <p:ext uri="{BB962C8B-B14F-4D97-AF65-F5344CB8AC3E}">
        <p14:creationId xmlns:p14="http://schemas.microsoft.com/office/powerpoint/2010/main" val="1693948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r>
              <a:rPr lang="fr-FR" dirty="0" err="1" smtClean="0"/>
              <a:t>Vsex</a:t>
            </a:r>
            <a:r>
              <a:rPr lang="fr-FR" dirty="0" smtClean="0"/>
              <a:t> (marginaux)</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64</a:t>
            </a:fld>
            <a:endParaRPr lang="en-AU"/>
          </a:p>
        </p:txBody>
      </p:sp>
    </p:spTree>
    <p:extLst>
      <p:ext uri="{BB962C8B-B14F-4D97-AF65-F5344CB8AC3E}">
        <p14:creationId xmlns:p14="http://schemas.microsoft.com/office/powerpoint/2010/main" val="8772546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err="1" smtClean="0">
                <a:latin typeface="Arial" panose="020B0604020202020204" pitchFamily="34" charset="0"/>
                <a:cs typeface="Arial" panose="020B0604020202020204" pitchFamily="34" charset="0"/>
              </a:rPr>
              <a:t>Vhano</a:t>
            </a:r>
            <a:r>
              <a:rPr lang="fr-FR" sz="1400" b="0" dirty="0" smtClean="0">
                <a:latin typeface="Arial" panose="020B0604020202020204" pitchFamily="34" charset="0"/>
                <a:cs typeface="Arial" panose="020B0604020202020204" pitchFamily="34" charset="0"/>
              </a:rPr>
              <a:t> x </a:t>
            </a:r>
            <a:r>
              <a:rPr lang="fr-FR" sz="1400" b="0" dirty="0" err="1" smtClean="0">
                <a:latin typeface="Arial" panose="020B0604020202020204" pitchFamily="34" charset="0"/>
                <a:cs typeface="Arial" panose="020B0604020202020204" pitchFamily="34" charset="0"/>
              </a:rPr>
              <a:t>vsex</a:t>
            </a:r>
            <a:r>
              <a:rPr lang="fr-FR" sz="1400" b="0" dirty="0" smtClean="0">
                <a:latin typeface="Arial" panose="020B0604020202020204" pitchFamily="34" charset="0"/>
                <a:cs typeface="Arial" panose="020B0604020202020204" pitchFamily="34" charset="0"/>
              </a:rPr>
              <a:t> – Tris VG</a:t>
            </a:r>
          </a:p>
          <a:p>
            <a:pPr algn="l"/>
            <a:r>
              <a:rPr lang="fr-FR" sz="1400" b="0" dirty="0" err="1" smtClean="0">
                <a:latin typeface="Arial" panose="020B0604020202020204" pitchFamily="34" charset="0"/>
                <a:cs typeface="Arial" panose="020B0604020202020204" pitchFamily="34" charset="0"/>
              </a:rPr>
              <a:t>Vhano</a:t>
            </a:r>
            <a:r>
              <a:rPr lang="fr-FR" sz="1400" b="0" dirty="0" smtClean="0">
                <a:latin typeface="Arial" panose="020B0604020202020204" pitchFamily="34" charset="0"/>
                <a:cs typeface="Arial" panose="020B0604020202020204" pitchFamily="34" charset="0"/>
              </a:rPr>
              <a:t> x VU08 - Tris achat auto</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solidFill>
                  <a:prstClr val="black"/>
                </a:solidFill>
              </a:rPr>
              <a:pPr/>
              <a:t>65</a:t>
            </a:fld>
            <a:endParaRPr lang="en-AU">
              <a:solidFill>
                <a:prstClr val="black"/>
              </a:solidFill>
            </a:endParaRPr>
          </a:p>
        </p:txBody>
      </p:sp>
    </p:spTree>
    <p:extLst>
      <p:ext uri="{BB962C8B-B14F-4D97-AF65-F5344CB8AC3E}">
        <p14:creationId xmlns:p14="http://schemas.microsoft.com/office/powerpoint/2010/main" val="87725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fnbvh</a:t>
            </a:r>
            <a:r>
              <a:rPr lang="fr-FR" sz="1400" b="0" dirty="0" smtClean="0">
                <a:latin typeface="Arial" panose="020B0604020202020204" pitchFamily="34" charset="0"/>
                <a:cs typeface="Arial" panose="020B0604020202020204" pitchFamily="34" charset="0"/>
              </a:rPr>
              <a:t> - VG</a:t>
            </a:r>
            <a:endParaRPr lang="fr-FR" sz="1400" b="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12</a:t>
            </a:fld>
            <a:endParaRPr lang="en-AU"/>
          </a:p>
        </p:txBody>
      </p:sp>
    </p:spTree>
    <p:extLst>
      <p:ext uri="{BB962C8B-B14F-4D97-AF65-F5344CB8AC3E}">
        <p14:creationId xmlns:p14="http://schemas.microsoft.com/office/powerpoint/2010/main" val="415961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err="1" smtClean="0"/>
              <a:t>vage</a:t>
            </a:r>
            <a:endParaRPr lang="fr-FR" baseline="0" dirty="0" smtClean="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66</a:t>
            </a:fld>
            <a:endParaRPr lang="en-AU"/>
          </a:p>
        </p:txBody>
      </p:sp>
    </p:spTree>
    <p:extLst>
      <p:ext uri="{BB962C8B-B14F-4D97-AF65-F5344CB8AC3E}">
        <p14:creationId xmlns:p14="http://schemas.microsoft.com/office/powerpoint/2010/main" val="9714991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Tris permis de conduire</a:t>
            </a:r>
          </a:p>
          <a:p>
            <a:pPr algn="l"/>
            <a:r>
              <a:rPr lang="fr-FR" sz="1400" b="0" dirty="0" smtClean="0">
                <a:latin typeface="Arial" panose="020B0604020202020204" pitchFamily="34" charset="0"/>
                <a:cs typeface="Arial" panose="020B0604020202020204" pitchFamily="34" charset="0"/>
              </a:rPr>
              <a:t>Fi_t11 x </a:t>
            </a:r>
            <a:r>
              <a:rPr lang="fr-FR" sz="1400" b="0" dirty="0" err="1" smtClean="0">
                <a:latin typeface="Arial" panose="020B0604020202020204" pitchFamily="34" charset="0"/>
                <a:cs typeface="Arial" panose="020B0604020202020204" pitchFamily="34" charset="0"/>
              </a:rPr>
              <a:t>fi_perm</a:t>
            </a:r>
            <a:endParaRPr lang="fr-FR" sz="1400" b="0" dirty="0" smtClean="0">
              <a:solidFill>
                <a:schemeClr val="tx1"/>
              </a:solidFill>
              <a:latin typeface="Arial" panose="020B0604020202020204" pitchFamily="34" charset="0"/>
              <a:cs typeface="Arial" panose="020B0604020202020204" pitchFamily="34" charset="0"/>
            </a:endParaRPr>
          </a:p>
          <a:p>
            <a:pPr algn="l"/>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67</a:t>
            </a:fld>
            <a:endParaRPr lang="en-AU"/>
          </a:p>
        </p:txBody>
      </p:sp>
    </p:spTree>
    <p:extLst>
      <p:ext uri="{BB962C8B-B14F-4D97-AF65-F5344CB8AC3E}">
        <p14:creationId xmlns:p14="http://schemas.microsoft.com/office/powerpoint/2010/main" val="15228818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Tris permis de conduire</a:t>
            </a:r>
          </a:p>
          <a:p>
            <a:pPr algn="l"/>
            <a:r>
              <a:rPr lang="fr-FR" sz="1400" b="0" dirty="0" err="1" smtClean="0">
                <a:latin typeface="Arial" panose="020B0604020202020204" pitchFamily="34" charset="0"/>
                <a:cs typeface="Arial" panose="020B0604020202020204" pitchFamily="34" charset="0"/>
              </a:rPr>
              <a:t>Fkfbi</a:t>
            </a:r>
            <a:r>
              <a:rPr lang="fr-FR" sz="1400" b="0" dirty="0" smtClean="0">
                <a:latin typeface="Arial" panose="020B0604020202020204" pitchFamily="34" charset="0"/>
                <a:cs typeface="Arial" panose="020B0604020202020204" pitchFamily="34" charset="0"/>
              </a:rPr>
              <a:t> x </a:t>
            </a:r>
            <a:r>
              <a:rPr lang="fr-FR" sz="1400" b="0" dirty="0" err="1" smtClean="0">
                <a:latin typeface="Arial" panose="020B0604020202020204" pitchFamily="34" charset="0"/>
                <a:cs typeface="Arial" panose="020B0604020202020204" pitchFamily="34" charset="0"/>
              </a:rPr>
              <a:t>fi_perm</a:t>
            </a:r>
            <a:endParaRPr lang="fr-FR" sz="1400" b="0" dirty="0" smtClean="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68</a:t>
            </a:fld>
            <a:endParaRPr lang="fr-FR"/>
          </a:p>
        </p:txBody>
      </p:sp>
    </p:spTree>
    <p:extLst>
      <p:ext uri="{BB962C8B-B14F-4D97-AF65-F5344CB8AC3E}">
        <p14:creationId xmlns:p14="http://schemas.microsoft.com/office/powerpoint/2010/main" val="1041266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latin typeface="Arial" panose="020B0604020202020204" pitchFamily="34" charset="0"/>
                <a:cs typeface="Arial" panose="020B0604020202020204" pitchFamily="34" charset="0"/>
              </a:rPr>
              <a:t>Tris permis de conduire</a:t>
            </a:r>
          </a:p>
          <a:p>
            <a:pPr algn="l"/>
            <a:r>
              <a:rPr lang="fr-FR" sz="1400" b="0" dirty="0" err="1" smtClean="0">
                <a:solidFill>
                  <a:schemeClr val="tx1"/>
                </a:solidFill>
                <a:latin typeface="Arial" panose="020B0604020202020204" pitchFamily="34" charset="0"/>
                <a:cs typeface="Arial" panose="020B0604020202020204" pitchFamily="34" charset="0"/>
              </a:rPr>
              <a:t>Fkfbi</a:t>
            </a:r>
            <a:r>
              <a:rPr lang="fr-FR" sz="1400" b="0" dirty="0" smtClean="0">
                <a:solidFill>
                  <a:schemeClr val="tx1"/>
                </a:solidFill>
                <a:latin typeface="Arial" panose="020B0604020202020204" pitchFamily="34" charset="0"/>
                <a:cs typeface="Arial" panose="020B0604020202020204" pitchFamily="34" charset="0"/>
              </a:rPr>
              <a:t> x </a:t>
            </a:r>
            <a:r>
              <a:rPr lang="fr-FR" sz="1400" b="0" dirty="0" err="1" smtClean="0">
                <a:solidFill>
                  <a:schemeClr val="tx1"/>
                </a:solidFill>
                <a:latin typeface="Arial" panose="020B0604020202020204" pitchFamily="34" charset="0"/>
                <a:cs typeface="Arial" panose="020B0604020202020204" pitchFamily="34" charset="0"/>
              </a:rPr>
              <a:t>fi_perm</a:t>
            </a:r>
            <a:endParaRPr lang="fr-FR" sz="1400" b="0" dirty="0" smtClean="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69</a:t>
            </a:fld>
            <a:endParaRPr lang="fr-FR"/>
          </a:p>
        </p:txBody>
      </p:sp>
    </p:spTree>
    <p:extLst>
      <p:ext uri="{BB962C8B-B14F-4D97-AF65-F5344CB8AC3E}">
        <p14:creationId xmlns:p14="http://schemas.microsoft.com/office/powerpoint/2010/main" val="4147572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solidFill>
                  <a:schemeClr val="tx1"/>
                </a:solidFill>
                <a:latin typeface="Arial" panose="020B0604020202020204" pitchFamily="34" charset="0"/>
                <a:cs typeface="Arial" panose="020B0604020202020204" pitchFamily="34" charset="0"/>
              </a:rPr>
              <a:t>Vutoc</a:t>
            </a:r>
            <a:r>
              <a:rPr lang="fr-FR" sz="1400" b="0" dirty="0" smtClean="0">
                <a:solidFill>
                  <a:schemeClr val="tx1"/>
                </a:solidFill>
                <a:latin typeface="Arial" panose="020B0604020202020204" pitchFamily="34" charset="0"/>
                <a:cs typeface="Arial" panose="020B0604020202020204" pitchFamily="34" charset="0"/>
              </a:rPr>
              <a:t> </a:t>
            </a:r>
          </a:p>
          <a:p>
            <a:r>
              <a:rPr lang="fr-FR" sz="1400" b="0" dirty="0" smtClean="0">
                <a:solidFill>
                  <a:schemeClr val="tx1"/>
                </a:solidFill>
                <a:latin typeface="Arial" panose="020B0604020202020204" pitchFamily="34" charset="0"/>
                <a:cs typeface="Arial" panose="020B0604020202020204" pitchFamily="34" charset="0"/>
              </a:rPr>
              <a:t>vkmc2</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70</a:t>
            </a:fld>
            <a:endParaRPr lang="en-AU"/>
          </a:p>
        </p:txBody>
      </p:sp>
    </p:spTree>
    <p:extLst>
      <p:ext uri="{BB962C8B-B14F-4D97-AF65-F5344CB8AC3E}">
        <p14:creationId xmlns:p14="http://schemas.microsoft.com/office/powerpoint/2010/main" val="8772546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Tris Utilisation véhicule</a:t>
            </a:r>
          </a:p>
          <a:p>
            <a:pPr algn="l"/>
            <a:r>
              <a:rPr lang="fr-FR" sz="1400" b="0" dirty="0" err="1" smtClean="0">
                <a:solidFill>
                  <a:schemeClr val="tx1"/>
                </a:solidFill>
                <a:latin typeface="Arial" panose="020B0604020202020204" pitchFamily="34" charset="0"/>
                <a:cs typeface="Arial" panose="020B0604020202020204" pitchFamily="34" charset="0"/>
              </a:rPr>
              <a:t>Vuto</a:t>
            </a:r>
            <a:r>
              <a:rPr lang="fr-FR" sz="1400" b="0" baseline="0" dirty="0" smtClean="0">
                <a:solidFill>
                  <a:schemeClr val="tx1"/>
                </a:solidFill>
                <a:latin typeface="Arial" panose="020B0604020202020204" pitchFamily="34" charset="0"/>
                <a:cs typeface="Arial" panose="020B0604020202020204" pitchFamily="34" charset="0"/>
              </a:rPr>
              <a:t> </a:t>
            </a:r>
            <a:r>
              <a:rPr lang="fr-FR" sz="1400" b="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r-FR" sz="1400" b="0" baseline="0" dirty="0" err="1" smtClean="0">
                <a:solidFill>
                  <a:schemeClr val="tx1"/>
                </a:solidFill>
                <a:latin typeface="Arial" panose="020B0604020202020204" pitchFamily="34" charset="0"/>
                <a:cs typeface="Arial" panose="020B0604020202020204" pitchFamily="34" charset="0"/>
                <a:sym typeface="Wingdings" panose="05000000000000000000" pitchFamily="2" charset="2"/>
              </a:rPr>
              <a:t>repourcenter</a:t>
            </a:r>
            <a:r>
              <a:rPr lang="fr-FR" sz="1400" b="0" baseline="0" dirty="0" smtClean="0">
                <a:solidFill>
                  <a:schemeClr val="tx1"/>
                </a:solidFill>
                <a:latin typeface="Arial" panose="020B0604020202020204" pitchFamily="34" charset="0"/>
                <a:cs typeface="Arial" panose="020B0604020202020204" pitchFamily="34" charset="0"/>
                <a:sym typeface="Wingdings" panose="05000000000000000000" pitchFamily="2" charset="2"/>
              </a:rPr>
              <a:t> sur total 100%</a:t>
            </a:r>
            <a:r>
              <a:rPr lang="fr-FR" sz="1400" b="0" dirty="0" smtClean="0">
                <a:solidFill>
                  <a:schemeClr val="tx1"/>
                </a:solidFill>
                <a:latin typeface="Arial" panose="020B0604020202020204" pitchFamily="34" charset="0"/>
                <a:cs typeface="Arial" panose="020B0604020202020204" pitchFamily="34" charset="0"/>
              </a:rPr>
              <a:t> </a:t>
            </a:r>
          </a:p>
          <a:p>
            <a:pPr algn="l"/>
            <a:r>
              <a:rPr lang="fr-FR" sz="1400" b="0" dirty="0" err="1" smtClean="0">
                <a:solidFill>
                  <a:schemeClr val="tx1"/>
                </a:solidFill>
                <a:latin typeface="Arial" panose="020B0604020202020204" pitchFamily="34" charset="0"/>
                <a:cs typeface="Arial" panose="020B0604020202020204" pitchFamily="34" charset="0"/>
              </a:rPr>
              <a:t>Vindc</a:t>
            </a:r>
            <a:endParaRPr lang="fr-FR" sz="1400" b="0" dirty="0" smtClean="0">
              <a:solidFill>
                <a:schemeClr val="tx1"/>
              </a:solidFill>
              <a:latin typeface="Arial" panose="020B0604020202020204" pitchFamily="34" charset="0"/>
              <a:cs typeface="Arial" panose="020B0604020202020204" pitchFamily="34" charset="0"/>
            </a:endParaRPr>
          </a:p>
          <a:p>
            <a:pPr algn="l"/>
            <a:r>
              <a:rPr lang="fr-FR" sz="1400" b="0" dirty="0" smtClean="0">
                <a:latin typeface="Arial" panose="020B0604020202020204" pitchFamily="34" charset="0"/>
                <a:cs typeface="Arial" panose="020B0604020202020204" pitchFamily="34" charset="0"/>
              </a:rPr>
              <a:t>Enlever les NR</a:t>
            </a:r>
            <a:endParaRPr lang="fr-FR" sz="1400" b="0" dirty="0" smtClean="0">
              <a:solidFill>
                <a:schemeClr val="tx1"/>
              </a:solidFill>
              <a:latin typeface="Arial" panose="020B0604020202020204" pitchFamily="34" charset="0"/>
              <a:cs typeface="Arial" panose="020B0604020202020204" pitchFamily="34" charset="0"/>
            </a:endParaRPr>
          </a:p>
          <a:p>
            <a:pPr algn="l"/>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71</a:t>
            </a:fld>
            <a:endParaRPr lang="en-AU"/>
          </a:p>
        </p:txBody>
      </p:sp>
    </p:spTree>
    <p:extLst>
      <p:ext uri="{BB962C8B-B14F-4D97-AF65-F5344CB8AC3E}">
        <p14:creationId xmlns:p14="http://schemas.microsoft.com/office/powerpoint/2010/main" val="8772546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smtClean="0"/>
              <a:t>Vrepvo</a:t>
            </a:r>
            <a:endParaRPr lang="en-US" dirty="0" smtClean="0"/>
          </a:p>
          <a:p>
            <a:r>
              <a:rPr lang="fr-FR" sz="1400" b="0" i="0" u="none" strike="noStrike" kern="1200" dirty="0" err="1" smtClean="0">
                <a:solidFill>
                  <a:schemeClr val="tx1"/>
                </a:solidFill>
                <a:effectLst/>
                <a:latin typeface="+mn-lt"/>
                <a:ea typeface="+mn-ea"/>
                <a:cs typeface="+mn-cs"/>
              </a:rPr>
              <a:t>vresavn</a:t>
            </a:r>
            <a:r>
              <a:rPr lang="fr-FR" dirty="0" smtClean="0"/>
              <a:t> </a:t>
            </a:r>
          </a:p>
          <a:p>
            <a:r>
              <a:rPr lang="fr-FR" dirty="0" smtClean="0"/>
              <a:t>(VG)</a:t>
            </a:r>
            <a:endParaRPr lang="en-US"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73</a:t>
            </a:fld>
            <a:endParaRPr lang="en-AU"/>
          </a:p>
        </p:txBody>
      </p:sp>
    </p:spTree>
    <p:extLst>
      <p:ext uri="{BB962C8B-B14F-4D97-AF65-F5344CB8AC3E}">
        <p14:creationId xmlns:p14="http://schemas.microsoft.com/office/powerpoint/2010/main" val="3372368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400" b="0" dirty="0" err="1" smtClean="0">
                <a:solidFill>
                  <a:srgbClr val="717171"/>
                </a:solidFill>
                <a:latin typeface="Arial" panose="020B0604020202020204" pitchFamily="34" charset="0"/>
                <a:cs typeface="Arial" panose="020B0604020202020204" pitchFamily="34" charset="0"/>
              </a:rPr>
              <a:t>Vhano</a:t>
            </a:r>
            <a:r>
              <a:rPr lang="fr-FR" sz="1400" b="0" dirty="0" smtClean="0">
                <a:solidFill>
                  <a:srgbClr val="717171"/>
                </a:solidFill>
                <a:latin typeface="Arial" panose="020B0604020202020204" pitchFamily="34" charset="0"/>
                <a:cs typeface="Arial" panose="020B0604020202020204" pitchFamily="34" charset="0"/>
              </a:rPr>
              <a:t> x </a:t>
            </a:r>
            <a:r>
              <a:rPr lang="fr-FR" sz="1400" b="0" dirty="0" err="1" smtClean="0">
                <a:solidFill>
                  <a:srgbClr val="717171"/>
                </a:solidFill>
                <a:latin typeface="Arial" panose="020B0604020202020204" pitchFamily="34" charset="0"/>
                <a:cs typeface="Arial" panose="020B0604020202020204" pitchFamily="34" charset="0"/>
              </a:rPr>
              <a:t>vhori</a:t>
            </a:r>
            <a:endParaRPr lang="fr-FR" sz="1400" b="0" dirty="0" smtClean="0">
              <a:solidFill>
                <a:srgbClr val="717171"/>
              </a:solidFill>
              <a:latin typeface="Arial" panose="020B0604020202020204" pitchFamily="34" charset="0"/>
              <a:cs typeface="Arial" panose="020B0604020202020204" pitchFamily="34" charset="0"/>
            </a:endParaRPr>
          </a:p>
          <a:p>
            <a:pPr algn="l"/>
            <a:r>
              <a:rPr lang="fr-FR" sz="1400" b="0" dirty="0" err="1" smtClean="0">
                <a:solidFill>
                  <a:srgbClr val="717171"/>
                </a:solidFill>
                <a:latin typeface="Arial" panose="020B0604020202020204" pitchFamily="34" charset="0"/>
                <a:cs typeface="Arial" panose="020B0604020202020204" pitchFamily="34" charset="0"/>
              </a:rPr>
              <a:t>vvendvo</a:t>
            </a:r>
            <a:endParaRPr lang="fr-FR" sz="1400" b="0" dirty="0" smtClean="0">
              <a:solidFill>
                <a:srgbClr val="717171"/>
              </a:solidFill>
              <a:latin typeface="Arial" panose="020B0604020202020204" pitchFamily="34" charset="0"/>
              <a:cs typeface="Arial" panose="020B0604020202020204" pitchFamily="34" charset="0"/>
            </a:endParaRPr>
          </a:p>
          <a:p>
            <a:pPr algn="l"/>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74</a:t>
            </a:fld>
            <a:endParaRPr lang="en-AU"/>
          </a:p>
        </p:txBody>
      </p:sp>
    </p:spTree>
    <p:extLst>
      <p:ext uri="{BB962C8B-B14F-4D97-AF65-F5344CB8AC3E}">
        <p14:creationId xmlns:p14="http://schemas.microsoft.com/office/powerpoint/2010/main" val="1213567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 achat auto filtrés </a:t>
            </a:r>
            <a:r>
              <a:rPr lang="fr-FR" sz="1400" b="0" dirty="0" smtClean="0">
                <a:latin typeface="Arial" panose="020B0604020202020204" pitchFamily="34" charset="0"/>
                <a:cs typeface="Arial" panose="020B0604020202020204" pitchFamily="34" charset="0"/>
              </a:rPr>
              <a:t>VU08</a:t>
            </a: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smtClean="0">
                <a:latin typeface="Arial" panose="020B0604020202020204" pitchFamily="34" charset="0"/>
                <a:cs typeface="Arial" panose="020B0604020202020204" pitchFamily="34" charset="0"/>
              </a:rPr>
              <a:t>VHANO</a:t>
            </a:r>
          </a:p>
          <a:p>
            <a:pPr marL="0" marR="0" indent="0" algn="l" defTabSz="1028700" rtl="0" eaLnBrk="1" fontAlgn="auto" latinLnBrk="0" hangingPunct="1">
              <a:lnSpc>
                <a:spcPct val="100000"/>
              </a:lnSpc>
              <a:spcBef>
                <a:spcPts val="0"/>
              </a:spcBef>
              <a:spcAft>
                <a:spcPts val="0"/>
              </a:spcAft>
              <a:buClrTx/>
              <a:buSzTx/>
              <a:buFontTx/>
              <a:buNone/>
              <a:tabLst/>
              <a:defRPr/>
            </a:pPr>
            <a:r>
              <a:rPr lang="fr-FR" sz="1400" b="0" dirty="0" err="1" smtClean="0">
                <a:latin typeface="Arial" panose="020B0604020202020204" pitchFamily="34" charset="0"/>
                <a:cs typeface="Arial" panose="020B0604020202020204" pitchFamily="34" charset="0"/>
              </a:rPr>
              <a:t>vmtpos</a:t>
            </a:r>
            <a:r>
              <a:rPr lang="fr-FR" sz="1400" b="0" dirty="0" smtClean="0">
                <a:latin typeface="Arial" panose="020B0604020202020204" pitchFamily="34" charset="0"/>
                <a:cs typeface="Arial" panose="020B0604020202020204" pitchFamily="34" charset="0"/>
              </a:rPr>
              <a:t> </a:t>
            </a:r>
          </a:p>
          <a:p>
            <a:pPr algn="l"/>
            <a:r>
              <a:rPr lang="fr-FR" sz="1400" b="0" dirty="0" err="1" smtClean="0">
                <a:latin typeface="Arial" panose="020B0604020202020204" pitchFamily="34" charset="0"/>
                <a:cs typeface="Arial" panose="020B0604020202020204" pitchFamily="34" charset="0"/>
              </a:rPr>
              <a:t>vvendvo</a:t>
            </a:r>
            <a:endParaRPr lang="fr-FR" sz="1400" b="0" dirty="0" smtClean="0">
              <a:latin typeface="Arial" panose="020B0604020202020204" pitchFamily="34" charset="0"/>
              <a:cs typeface="Arial" panose="020B0604020202020204" pitchFamily="34" charset="0"/>
            </a:endParaRPr>
          </a:p>
          <a:p>
            <a:pPr algn="l"/>
            <a:r>
              <a:rPr lang="fr-FR" sz="1400" b="0" dirty="0" err="1" smtClean="0">
                <a:latin typeface="Arial" panose="020B0604020202020204" pitchFamily="34" charset="0"/>
                <a:cs typeface="Arial" panose="020B0604020202020204" pitchFamily="34" charset="0"/>
              </a:rPr>
              <a:t>Vhori</a:t>
            </a:r>
            <a:endParaRPr lang="fr-FR" sz="1400" b="0" dirty="0" smtClean="0">
              <a:latin typeface="Arial" panose="020B0604020202020204" pitchFamily="34" charset="0"/>
              <a:cs typeface="Arial" panose="020B0604020202020204" pitchFamily="34" charset="0"/>
            </a:endParaRPr>
          </a:p>
          <a:p>
            <a:pPr algn="l"/>
            <a:r>
              <a:rPr lang="fr-FR" sz="1400" b="0" dirty="0" err="1" smtClean="0">
                <a:latin typeface="Arial" panose="020B0604020202020204" pitchFamily="34" charset="0"/>
                <a:cs typeface="Arial" panose="020B0604020202020204" pitchFamily="34" charset="0"/>
              </a:rPr>
              <a:t>Vacha</a:t>
            </a:r>
            <a:endParaRPr lang="fr-FR" sz="1400" b="0" dirty="0" smtClean="0">
              <a:latin typeface="Arial" panose="020B0604020202020204" pitchFamily="34" charset="0"/>
              <a:cs typeface="Arial" panose="020B0604020202020204" pitchFamily="34" charset="0"/>
            </a:endParaRPr>
          </a:p>
          <a:p>
            <a:pPr algn="l"/>
            <a:r>
              <a:rPr lang="fr-FR" sz="1400" b="0" dirty="0" err="1" smtClean="0">
                <a:latin typeface="Arial" panose="020B0604020202020204" pitchFamily="34" charset="0"/>
                <a:cs typeface="Arial" panose="020B0604020202020204" pitchFamily="34" charset="0"/>
              </a:rPr>
              <a:t>Vhpaia</a:t>
            </a:r>
            <a:endParaRPr lang="fr-FR" sz="1400" b="0" dirty="0" smtClean="0">
              <a:latin typeface="Arial" panose="020B0604020202020204" pitchFamily="34" charset="0"/>
              <a:cs typeface="Arial" panose="020B0604020202020204" pitchFamily="34" charset="0"/>
            </a:endParaRPr>
          </a:p>
          <a:p>
            <a:pPr algn="l"/>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75</a:t>
            </a:fld>
            <a:endParaRPr lang="en-AU"/>
          </a:p>
        </p:txBody>
      </p:sp>
    </p:spTree>
    <p:extLst>
      <p:ext uri="{BB962C8B-B14F-4D97-AF65-F5344CB8AC3E}">
        <p14:creationId xmlns:p14="http://schemas.microsoft.com/office/powerpoint/2010/main" val="2769242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200" b="0" dirty="0" smtClean="0">
                <a:solidFill>
                  <a:schemeClr val="tx1"/>
                </a:solidFill>
                <a:latin typeface="Arial" panose="020B0604020202020204" pitchFamily="34" charset="0"/>
                <a:cs typeface="Arial" panose="020B0604020202020204" pitchFamily="34" charset="0"/>
              </a:rPr>
              <a:t>Tri achat auto</a:t>
            </a:r>
          </a:p>
          <a:p>
            <a:pPr algn="l"/>
            <a:r>
              <a:rPr lang="fr-FR" sz="1200" b="0" dirty="0" err="1" smtClean="0">
                <a:latin typeface="Arial" panose="020B0604020202020204" pitchFamily="34" charset="0"/>
                <a:cs typeface="Arial" panose="020B0604020202020204" pitchFamily="34" charset="0"/>
              </a:rPr>
              <a:t>Iidno</a:t>
            </a:r>
            <a:r>
              <a:rPr lang="fr-FR" sz="1200" b="0" dirty="0" smtClean="0">
                <a:latin typeface="Arial" panose="020B0604020202020204" pitchFamily="34" charset="0"/>
                <a:cs typeface="Arial" panose="020B0604020202020204" pitchFamily="34" charset="0"/>
              </a:rPr>
              <a:t> </a:t>
            </a:r>
          </a:p>
          <a:p>
            <a:pPr algn="l"/>
            <a:r>
              <a:rPr lang="fr-FR" sz="1200" b="0" dirty="0" err="1" smtClean="0">
                <a:solidFill>
                  <a:schemeClr val="tx1"/>
                </a:solidFill>
                <a:latin typeface="Arial" panose="020B0604020202020204" pitchFamily="34" charset="0"/>
                <a:cs typeface="Arial" panose="020B0604020202020204" pitchFamily="34" charset="0"/>
              </a:rPr>
              <a:t>iidmot</a:t>
            </a:r>
            <a:endParaRPr lang="fr-FR" sz="1200" b="0" dirty="0" smtClean="0">
              <a:solidFill>
                <a:schemeClr val="tx1"/>
              </a:solidFill>
              <a:latin typeface="Arial" panose="020B0604020202020204" pitchFamily="34" charset="0"/>
              <a:cs typeface="Arial" panose="020B0604020202020204" pitchFamily="34" charset="0"/>
            </a:endParaRPr>
          </a:p>
          <a:p>
            <a:endParaRPr lang="fr-FR" sz="1200"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76</a:t>
            </a:fld>
            <a:endParaRPr lang="fr-FR" dirty="0"/>
          </a:p>
        </p:txBody>
      </p:sp>
    </p:spTree>
    <p:extLst>
      <p:ext uri="{BB962C8B-B14F-4D97-AF65-F5344CB8AC3E}">
        <p14:creationId xmlns:p14="http://schemas.microsoft.com/office/powerpoint/2010/main" val="277079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Fnbvh</a:t>
            </a:r>
            <a:r>
              <a:rPr lang="fr-FR" sz="1400" b="0" dirty="0" smtClean="0">
                <a:latin typeface="Arial" panose="020B0604020202020204" pitchFamily="34" charset="0"/>
                <a:cs typeface="Arial" panose="020B0604020202020204" pitchFamily="34" charset="0"/>
              </a:rPr>
              <a:t> x </a:t>
            </a:r>
            <a:r>
              <a:rPr lang="fr-FR" sz="1400" b="0" dirty="0" err="1" smtClean="0">
                <a:latin typeface="Arial" panose="020B0604020202020204" pitchFamily="34" charset="0"/>
                <a:cs typeface="Arial" panose="020B0604020202020204" pitchFamily="34" charset="0"/>
              </a:rPr>
              <a:t>fkfbi</a:t>
            </a:r>
            <a:endParaRPr lang="fr-FR" sz="1400" b="0" dirty="0" smtClean="0">
              <a:latin typeface="Arial" panose="020B0604020202020204" pitchFamily="34" charset="0"/>
              <a:cs typeface="Arial" panose="020B0604020202020204" pitchFamily="34" charset="0"/>
            </a:endParaRPr>
          </a:p>
          <a:p>
            <a:r>
              <a:rPr lang="fr-FR" sz="1400" b="0" dirty="0" smtClean="0">
                <a:latin typeface="Arial" panose="020B0604020202020204" pitchFamily="34" charset="0"/>
                <a:cs typeface="Arial" panose="020B0604020202020204" pitchFamily="34" charset="0"/>
              </a:rPr>
              <a:t>VG</a:t>
            </a: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13</a:t>
            </a:fld>
            <a:endParaRPr lang="fr-FR"/>
          </a:p>
        </p:txBody>
      </p:sp>
    </p:spTree>
    <p:extLst>
      <p:ext uri="{BB962C8B-B14F-4D97-AF65-F5344CB8AC3E}">
        <p14:creationId xmlns:p14="http://schemas.microsoft.com/office/powerpoint/2010/main" val="3242101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 achat auto</a:t>
            </a:r>
          </a:p>
          <a:p>
            <a:pPr algn="l"/>
            <a:r>
              <a:rPr lang="fr-FR" sz="1400" b="0" dirty="0" err="1" smtClean="0">
                <a:latin typeface="Arial" panose="020B0604020202020204" pitchFamily="34" charset="0"/>
                <a:cs typeface="Arial" panose="020B0604020202020204" pitchFamily="34" charset="0"/>
              </a:rPr>
              <a:t>Iiddr</a:t>
            </a:r>
            <a:r>
              <a:rPr lang="fr-FR" sz="1400" b="0" dirty="0" smtClean="0">
                <a:latin typeface="Arial" panose="020B0604020202020204" pitchFamily="34" charset="0"/>
                <a:cs typeface="Arial" panose="020B0604020202020204" pitchFamily="34" charset="0"/>
              </a:rPr>
              <a:t> (tab 6)</a:t>
            </a:r>
            <a:endParaRPr lang="fr-FR" sz="1400" b="0" dirty="0" smtClean="0">
              <a:solidFill>
                <a:schemeClr val="tx1"/>
              </a:solidFill>
              <a:latin typeface="Arial" panose="020B0604020202020204" pitchFamily="34" charset="0"/>
              <a:cs typeface="Arial" panose="020B0604020202020204" pitchFamily="34" charset="0"/>
            </a:endParaRPr>
          </a:p>
          <a:p>
            <a:pPr algn="l"/>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77</a:t>
            </a:fld>
            <a:endParaRPr lang="fr-FR" dirty="0"/>
          </a:p>
        </p:txBody>
      </p:sp>
    </p:spTree>
    <p:extLst>
      <p:ext uri="{BB962C8B-B14F-4D97-AF65-F5344CB8AC3E}">
        <p14:creationId xmlns:p14="http://schemas.microsoft.com/office/powerpoint/2010/main" val="27707963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mn-lt"/>
              </a:rPr>
              <a:t>Tri achat auto</a:t>
            </a:r>
          </a:p>
          <a:p>
            <a:pPr algn="l"/>
            <a:r>
              <a:rPr lang="fr-FR" sz="1400" b="0" dirty="0" err="1" smtClean="0">
                <a:latin typeface="+mn-lt"/>
              </a:rPr>
              <a:t>vnbvisan</a:t>
            </a:r>
            <a:endParaRPr lang="fr-FR" sz="1400" b="0" dirty="0" smtClean="0">
              <a:solidFill>
                <a:schemeClr val="tx1"/>
              </a:solidFill>
              <a:latin typeface="+mn-lt"/>
            </a:endParaRP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79</a:t>
            </a:fld>
            <a:endParaRPr lang="fr-FR" dirty="0"/>
          </a:p>
        </p:txBody>
      </p:sp>
    </p:spTree>
    <p:extLst>
      <p:ext uri="{BB962C8B-B14F-4D97-AF65-F5344CB8AC3E}">
        <p14:creationId xmlns:p14="http://schemas.microsoft.com/office/powerpoint/2010/main" val="2770796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Tris achat auto</a:t>
            </a:r>
          </a:p>
          <a:p>
            <a:pPr algn="l"/>
            <a:r>
              <a:rPr lang="fr-FR" sz="1400" b="0" dirty="0" err="1" smtClean="0">
                <a:latin typeface="Arial" panose="020B0604020202020204" pitchFamily="34" charset="0"/>
                <a:cs typeface="Arial" panose="020B0604020202020204" pitchFamily="34" charset="0"/>
              </a:rPr>
              <a:t>vdep</a:t>
            </a:r>
            <a:endParaRPr lang="fr-FR" sz="1400" b="0" dirty="0" smtClean="0">
              <a:solidFill>
                <a:schemeClr val="tx1"/>
              </a:solidFill>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80</a:t>
            </a:fld>
            <a:endParaRPr lang="fr-FR" dirty="0"/>
          </a:p>
        </p:txBody>
      </p:sp>
    </p:spTree>
    <p:extLst>
      <p:ext uri="{BB962C8B-B14F-4D97-AF65-F5344CB8AC3E}">
        <p14:creationId xmlns:p14="http://schemas.microsoft.com/office/powerpoint/2010/main" val="27707963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algn="l"/>
            <a:r>
              <a:rPr lang="fr-FR" sz="1400" b="0" dirty="0" smtClean="0">
                <a:solidFill>
                  <a:schemeClr val="tx1"/>
                </a:solidFill>
                <a:latin typeface="Arial" panose="020B0604020202020204" pitchFamily="34" charset="0"/>
                <a:cs typeface="Arial" panose="020B0604020202020204" pitchFamily="34" charset="0"/>
              </a:rPr>
              <a:t>Tri achat auto</a:t>
            </a:r>
          </a:p>
          <a:p>
            <a:pPr algn="l"/>
            <a:r>
              <a:rPr lang="fr-FR" sz="1400" b="0" dirty="0" err="1" smtClean="0">
                <a:latin typeface="Arial" panose="020B0604020202020204" pitchFamily="34" charset="0"/>
                <a:cs typeface="Arial" panose="020B0604020202020204" pitchFamily="34" charset="0"/>
              </a:rPr>
              <a:t>Vcto</a:t>
            </a:r>
            <a:r>
              <a:rPr lang="fr-FR" sz="1400" b="0" dirty="0" smtClean="0">
                <a:latin typeface="Arial" panose="020B0604020202020204" pitchFamily="34" charset="0"/>
                <a:cs typeface="Arial" panose="020B0604020202020204" pitchFamily="34" charset="0"/>
              </a:rPr>
              <a:t> </a:t>
            </a:r>
            <a:endParaRPr lang="fr-FR" sz="1400" b="0" dirty="0" smtClean="0">
              <a:solidFill>
                <a:schemeClr val="tx1"/>
              </a:solidFill>
              <a:latin typeface="Arial" panose="020B0604020202020204" pitchFamily="34" charset="0"/>
              <a:cs typeface="Arial" panose="020B0604020202020204" pitchFamily="34" charset="0"/>
            </a:endParaRPr>
          </a:p>
          <a:p>
            <a:pPr algn="l"/>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81</a:t>
            </a:fld>
            <a:endParaRPr lang="fr-FR" dirty="0"/>
          </a:p>
        </p:txBody>
      </p:sp>
    </p:spTree>
    <p:extLst>
      <p:ext uri="{BB962C8B-B14F-4D97-AF65-F5344CB8AC3E}">
        <p14:creationId xmlns:p14="http://schemas.microsoft.com/office/powerpoint/2010/main" val="277079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r>
              <a:rPr lang="fr-FR" sz="1400" b="0" dirty="0" err="1" smtClean="0">
                <a:latin typeface="Arial" panose="020B0604020202020204" pitchFamily="34" charset="0"/>
                <a:cs typeface="Arial" panose="020B0604020202020204" pitchFamily="34" charset="0"/>
              </a:rPr>
              <a:t>Fnbvh</a:t>
            </a:r>
            <a:r>
              <a:rPr lang="fr-FR" sz="1400" b="0" dirty="0" smtClean="0">
                <a:latin typeface="Arial" panose="020B0604020202020204" pitchFamily="34" charset="0"/>
                <a:cs typeface="Arial" panose="020B0604020202020204" pitchFamily="34" charset="0"/>
              </a:rPr>
              <a:t> x </a:t>
            </a:r>
            <a:r>
              <a:rPr lang="fr-FR" sz="1400" b="0" dirty="0" err="1" smtClean="0">
                <a:latin typeface="Arial" panose="020B0604020202020204" pitchFamily="34" charset="0"/>
                <a:cs typeface="Arial" panose="020B0604020202020204" pitchFamily="34" charset="0"/>
              </a:rPr>
              <a:t>fkfbi</a:t>
            </a:r>
            <a:endParaRPr lang="fr-FR" sz="1400" b="0" dirty="0" smtClean="0">
              <a:latin typeface="Arial" panose="020B0604020202020204" pitchFamily="34" charset="0"/>
              <a:cs typeface="Arial" panose="020B0604020202020204" pitchFamily="34" charset="0"/>
            </a:endParaRPr>
          </a:p>
          <a:p>
            <a:r>
              <a:rPr lang="fr-FR" sz="1400" b="0" dirty="0" smtClean="0">
                <a:latin typeface="Arial" panose="020B0604020202020204" pitchFamily="34" charset="0"/>
                <a:cs typeface="Arial" panose="020B0604020202020204" pitchFamily="34" charset="0"/>
              </a:rPr>
              <a:t>VG</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0B714E9-7C91-406A-90A4-024287AB707B}" type="slidenum">
              <a:rPr lang="fr-FR" smtClean="0"/>
              <a:pPr/>
              <a:t>14</a:t>
            </a:fld>
            <a:endParaRPr lang="fr-FR"/>
          </a:p>
        </p:txBody>
      </p:sp>
    </p:spTree>
    <p:extLst>
      <p:ext uri="{BB962C8B-B14F-4D97-AF65-F5344CB8AC3E}">
        <p14:creationId xmlns:p14="http://schemas.microsoft.com/office/powerpoint/2010/main" val="32421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0" i="1" dirty="0" err="1" smtClean="0">
                <a:latin typeface="Arial" panose="020B0604020202020204" pitchFamily="34" charset="0"/>
                <a:cs typeface="Arial" panose="020B0604020202020204" pitchFamily="34" charset="0"/>
              </a:rPr>
              <a:t>Fnbvh</a:t>
            </a:r>
            <a:r>
              <a:rPr lang="fr-FR" sz="1400" b="0" i="1" dirty="0" smtClean="0">
                <a:latin typeface="Arial" panose="020B0604020202020204" pitchFamily="34" charset="0"/>
                <a:cs typeface="Arial" panose="020B0604020202020204" pitchFamily="34" charset="0"/>
              </a:rPr>
              <a:t> x fd6</a:t>
            </a:r>
          </a:p>
          <a:p>
            <a:r>
              <a:rPr lang="fr-FR" sz="1400" b="0" i="1" dirty="0" err="1" smtClean="0">
                <a:latin typeface="Arial" panose="020B0604020202020204" pitchFamily="34" charset="0"/>
                <a:cs typeface="Arial" panose="020B0604020202020204" pitchFamily="34" charset="0"/>
              </a:rPr>
              <a:t>Fnbvh</a:t>
            </a:r>
            <a:r>
              <a:rPr lang="fr-FR" sz="1400" b="0" i="1" dirty="0" smtClean="0">
                <a:latin typeface="Arial" panose="020B0604020202020204" pitchFamily="34" charset="0"/>
                <a:cs typeface="Arial" panose="020B0604020202020204" pitchFamily="34" charset="0"/>
              </a:rPr>
              <a:t> x </a:t>
            </a:r>
            <a:r>
              <a:rPr lang="fr-FR" sz="1400" b="0" i="1" dirty="0" err="1" smtClean="0">
                <a:latin typeface="Arial" panose="020B0604020202020204" pitchFamily="34" charset="0"/>
                <a:cs typeface="Arial" panose="020B0604020202020204" pitchFamily="34" charset="0"/>
              </a:rPr>
              <a:t>fct</a:t>
            </a:r>
            <a:endParaRPr lang="fr-FR" sz="1400" b="0" i="1" dirty="0" smtClean="0">
              <a:latin typeface="Arial" panose="020B0604020202020204" pitchFamily="34" charset="0"/>
              <a:cs typeface="Arial" panose="020B0604020202020204" pitchFamily="34" charset="0"/>
            </a:endParaRPr>
          </a:p>
          <a:p>
            <a:r>
              <a:rPr lang="fr-FR" sz="1400" b="0" i="1" dirty="0" err="1" smtClean="0">
                <a:latin typeface="Arial" panose="020B0604020202020204" pitchFamily="34" charset="0"/>
                <a:cs typeface="Arial" panose="020B0604020202020204" pitchFamily="34" charset="0"/>
              </a:rPr>
              <a:t>Fnbvh</a:t>
            </a:r>
            <a:r>
              <a:rPr lang="fr-FR" sz="1400" b="0" i="1" dirty="0" smtClean="0">
                <a:latin typeface="Arial" panose="020B0604020202020204" pitchFamily="34" charset="0"/>
                <a:cs typeface="Arial" panose="020B0604020202020204" pitchFamily="34" charset="0"/>
              </a:rPr>
              <a:t> x fg8</a:t>
            </a:r>
          </a:p>
          <a:p>
            <a:r>
              <a:rPr lang="fr-FR" sz="1400" b="0" i="1" dirty="0" smtClean="0">
                <a:latin typeface="Arial" panose="020B0604020202020204" pitchFamily="34" charset="0"/>
                <a:cs typeface="Arial" panose="020B0604020202020204" pitchFamily="34" charset="0"/>
              </a:rPr>
              <a:t>VG</a:t>
            </a:r>
          </a:p>
          <a:p>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15</a:t>
            </a:fld>
            <a:endParaRPr lang="en-AU"/>
          </a:p>
        </p:txBody>
      </p:sp>
    </p:spTree>
    <p:extLst>
      <p:ext uri="{BB962C8B-B14F-4D97-AF65-F5344CB8AC3E}">
        <p14:creationId xmlns:p14="http://schemas.microsoft.com/office/powerpoint/2010/main" val="283650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28675" y="746125"/>
            <a:ext cx="5148263" cy="3729038"/>
          </a:xfrm>
        </p:spPr>
      </p:sp>
      <p:sp>
        <p:nvSpPr>
          <p:cNvPr id="3" name="Espace réservé des commentaires 2"/>
          <p:cNvSpPr>
            <a:spLocks noGrp="1"/>
          </p:cNvSpPr>
          <p:nvPr>
            <p:ph type="body" idx="1"/>
          </p:nvPr>
        </p:nvSpPr>
        <p:spPr/>
        <p:txBody>
          <a:bodyPr/>
          <a:lstStyle/>
          <a:p>
            <a:pPr marL="0" indent="0">
              <a:buFontTx/>
              <a:buNone/>
            </a:pPr>
            <a:r>
              <a:rPr lang="fr-FR" dirty="0" err="1" smtClean="0"/>
              <a:t>Cf</a:t>
            </a:r>
            <a:r>
              <a:rPr lang="fr-FR" dirty="0" smtClean="0"/>
              <a:t> memento</a:t>
            </a:r>
            <a:r>
              <a:rPr lang="fr-FR" baseline="0" dirty="0" smtClean="0"/>
              <a:t> pour calcul taille du Parc</a:t>
            </a:r>
          </a:p>
          <a:p>
            <a:pPr marL="0" indent="0">
              <a:buFontTx/>
              <a:buNone/>
            </a:pPr>
            <a:r>
              <a:rPr lang="fr-FR" dirty="0" err="1" smtClean="0"/>
              <a:t>Cf</a:t>
            </a:r>
            <a:r>
              <a:rPr lang="fr-FR" dirty="0" smtClean="0"/>
              <a:t> </a:t>
            </a:r>
            <a:r>
              <a:rPr lang="fr-FR" dirty="0" err="1" smtClean="0"/>
              <a:t>excel</a:t>
            </a:r>
            <a:r>
              <a:rPr lang="fr-FR" dirty="0" smtClean="0"/>
              <a:t> calcul</a:t>
            </a:r>
            <a:r>
              <a:rPr lang="fr-FR" baseline="0" dirty="0" smtClean="0"/>
              <a:t> </a:t>
            </a:r>
            <a:r>
              <a:rPr lang="fr-FR" baseline="0" dirty="0" err="1" smtClean="0"/>
              <a:t>extrapo</a:t>
            </a:r>
            <a:r>
              <a:rPr lang="fr-FR" baseline="0" dirty="0" smtClean="0"/>
              <a:t> parc</a:t>
            </a:r>
            <a:endParaRPr lang="fr-FR" dirty="0"/>
          </a:p>
        </p:txBody>
      </p:sp>
      <p:sp>
        <p:nvSpPr>
          <p:cNvPr id="4" name="Espace réservé du numéro de diapositive 3"/>
          <p:cNvSpPr>
            <a:spLocks noGrp="1"/>
          </p:cNvSpPr>
          <p:nvPr>
            <p:ph type="sldNum" sz="quarter" idx="10"/>
          </p:nvPr>
        </p:nvSpPr>
        <p:spPr/>
        <p:txBody>
          <a:bodyPr/>
          <a:lstStyle/>
          <a:p>
            <a:fld id="{B9487D93-240F-4041-8284-FC16D3A96101}" type="slidenum">
              <a:rPr lang="en-AU" smtClean="0"/>
              <a:pPr/>
              <a:t>16</a:t>
            </a:fld>
            <a:endParaRPr lang="en-AU"/>
          </a:p>
        </p:txBody>
      </p:sp>
    </p:spTree>
    <p:extLst>
      <p:ext uri="{BB962C8B-B14F-4D97-AF65-F5344CB8AC3E}">
        <p14:creationId xmlns:p14="http://schemas.microsoft.com/office/powerpoint/2010/main" val="3756952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000" y="2302143"/>
            <a:ext cx="3995581" cy="923330"/>
          </a:xfrm>
          <a:prstGeom prst="rect">
            <a:avLst/>
          </a:prstGeom>
        </p:spPr>
        <p:txBody>
          <a:bodyPr tIns="0" anchor="b">
            <a:spAutoFit/>
          </a:bodyPr>
          <a:lstStyle>
            <a:lvl1pPr algn="l">
              <a:defRPr sz="3000" b="1">
                <a:solidFill>
                  <a:schemeClr val="tx1"/>
                </a:solidFill>
              </a:defRPr>
            </a:lvl1pPr>
          </a:lstStyle>
          <a:p>
            <a:r>
              <a:rPr lang="en-GB" dirty="0" smtClean="0"/>
              <a:t>Click to edit master title style</a:t>
            </a:r>
            <a:endParaRPr lang="en-GB" dirty="0"/>
          </a:p>
        </p:txBody>
      </p:sp>
      <p:sp>
        <p:nvSpPr>
          <p:cNvPr id="7" name="Subtitle 2"/>
          <p:cNvSpPr>
            <a:spLocks noGrp="1"/>
          </p:cNvSpPr>
          <p:nvPr>
            <p:ph type="subTitle" idx="1" hasCustomPrompt="1"/>
          </p:nvPr>
        </p:nvSpPr>
        <p:spPr>
          <a:xfrm>
            <a:off x="324000" y="3469604"/>
            <a:ext cx="3995581" cy="738664"/>
          </a:xfrm>
          <a:prstGeom prst="rect">
            <a:avLst/>
          </a:prstGeom>
        </p:spPr>
        <p:txBody>
          <a:bodyPr lIns="0" tIns="0" rIns="0" bIns="0" anchor="t">
            <a:spAutoFit/>
          </a:bodyPr>
          <a:lstStyle>
            <a:lvl1pPr marL="0" indent="0" algn="l">
              <a:spcBef>
                <a:spcPts val="675"/>
              </a:spcBef>
              <a:buNone/>
              <a:defRPr sz="2400" b="0">
                <a:solidFill>
                  <a:schemeClr val="tx1"/>
                </a:solidFill>
                <a:latin typeface="Arial" panose="020B0604020202020204" pitchFamily="34" charset="0"/>
                <a:cs typeface="Arial" panose="020B0604020202020204" pitchFamily="34" charset="0"/>
              </a:defRPr>
            </a:lvl1pPr>
            <a:lvl2pPr marL="514350" indent="0" algn="ctr">
              <a:buNone/>
              <a:defRPr sz="2300"/>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Click to edit master subtitle style</a:t>
            </a:r>
            <a:endParaRPr lang="en-GB" dirty="0"/>
          </a:p>
        </p:txBody>
      </p:sp>
      <p:pic>
        <p:nvPicPr>
          <p:cNvPr id="8"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pour une image  2"/>
          <p:cNvSpPr>
            <a:spLocks noGrp="1"/>
          </p:cNvSpPr>
          <p:nvPr>
            <p:ph type="pic" sz="quarter" idx="10"/>
          </p:nvPr>
        </p:nvSpPr>
        <p:spPr>
          <a:xfrm>
            <a:off x="5065486" y="2293938"/>
            <a:ext cx="4891087" cy="2873375"/>
          </a:xfrm>
          <a:prstGeom prst="rect">
            <a:avLst/>
          </a:prstGeom>
        </p:spPr>
        <p:txBody>
          <a:bodyPr/>
          <a:lstStyle>
            <a:lvl1pPr>
              <a:defRPr b="0">
                <a:latin typeface="Arial" panose="020B0604020202020204" pitchFamily="34" charset="0"/>
                <a:cs typeface="Arial" panose="020B0604020202020204" pitchFamily="34" charset="0"/>
              </a:defRPr>
            </a:lvl1pPr>
          </a:lstStyle>
          <a:p>
            <a:r>
              <a:rPr lang="fr-FR" smtClean="0"/>
              <a:t>Cliquez sur l'icône pour ajouter une image</a:t>
            </a:r>
            <a:endParaRPr lang="fr-FR"/>
          </a:p>
        </p:txBody>
      </p:sp>
    </p:spTree>
    <p:extLst>
      <p:ext uri="{BB962C8B-B14F-4D97-AF65-F5344CB8AC3E}">
        <p14:creationId xmlns:p14="http://schemas.microsoft.com/office/powerpoint/2010/main" val="18817848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a:prstGeom prst="rect">
            <a:avLst/>
          </a:prstGeo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a:prstGeom prst="rect">
            <a:avLst/>
          </a:prstGeo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a:prstGeom prst="rect">
            <a:avLst/>
          </a:prstGeo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0" name="Straight Connector 92"/>
          <p:cNvCxnSpPr/>
          <p:nvPr userDrawn="1"/>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userDrawn="1"/>
        </p:nvSpPr>
        <p:spPr>
          <a:xfrm>
            <a:off x="9383610" y="7132916"/>
            <a:ext cx="727472" cy="182562"/>
          </a:xfrm>
          <a:prstGeom prst="rect">
            <a:avLst/>
          </a:prstGeom>
        </p:spPr>
        <p:txBody>
          <a:bodyPr vert="horz" lIns="0" tIns="0" rIns="0" bIns="0" rtlCol="0" anchor="ctr"/>
          <a:lstStyle>
            <a:defPPr>
              <a:defRPr lang="en-AU"/>
            </a:defPPr>
            <a:lvl1pPr algn="r" rtl="0" fontAlgn="base">
              <a:spcBef>
                <a:spcPct val="0"/>
              </a:spcBef>
              <a:spcAft>
                <a:spcPct val="0"/>
              </a:spcAft>
              <a:defRPr sz="1000" b="0"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fld id="{4034BEE3-566C-4068-A777-C3A4762E861B}" type="slidenum">
              <a:rPr lang="en-GB" smtClean="0"/>
              <a:pPr/>
              <a:t>‹N°›</a:t>
            </a:fld>
            <a:endParaRPr lang="en-GB" dirty="0"/>
          </a:p>
        </p:txBody>
      </p:sp>
      <p:sp>
        <p:nvSpPr>
          <p:cNvPr id="13" name="ZoneTexte 12"/>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8027496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13642670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14293050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25920293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23375412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31985476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44420310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68502721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25064301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330" rIns="0" bIns="0" rtlCol="0" anchor="ctr" anchorCtr="0">
            <a:noAutofit/>
          </a:bodyPr>
          <a:lstStyle>
            <a:lvl1pPr>
              <a:defRPr lang="en-GB" sz="5000" b="0" dirty="0"/>
            </a:lvl1pPr>
          </a:lstStyle>
          <a:p>
            <a:pPr lvl="0"/>
            <a:r>
              <a:rPr lang="en-US" dirty="0" smtClean="0"/>
              <a:t>2</a:t>
            </a:r>
            <a:endParaRPr lang="en-GB" dirty="0"/>
          </a:p>
        </p:txBody>
      </p:sp>
      <p:sp>
        <p:nvSpPr>
          <p:cNvPr id="2" name="Title 1"/>
          <p:cNvSpPr>
            <a:spLocks noGrp="1"/>
          </p:cNvSpPr>
          <p:nvPr>
            <p:ph type="title"/>
          </p:nvPr>
        </p:nvSpPr>
        <p:spPr>
          <a:xfrm>
            <a:off x="324742" y="3143580"/>
            <a:ext cx="4895756" cy="845433"/>
          </a:xfrm>
        </p:spPr>
        <p:txBody>
          <a:bodyPr/>
          <a:lstStyle/>
          <a:p>
            <a:r>
              <a:rPr lang="en-US" smtClean="0"/>
              <a:t>Click to edit Master title style</a:t>
            </a:r>
            <a:endParaRPr lang="en-GB"/>
          </a:p>
        </p:txBody>
      </p:sp>
    </p:spTree>
    <p:extLst>
      <p:ext uri="{BB962C8B-B14F-4D97-AF65-F5344CB8AC3E}">
        <p14:creationId xmlns:p14="http://schemas.microsoft.com/office/powerpoint/2010/main" val="9889702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865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324000" y="1224000"/>
            <a:ext cx="9792000" cy="162627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cxnSp>
        <p:nvCxnSpPr>
          <p:cNvPr id="6" name="Straight Connector 92"/>
          <p:cNvCxnSpPr/>
          <p:nvPr userDrawn="1"/>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9383610" y="7132916"/>
            <a:ext cx="727472" cy="182562"/>
          </a:xfrm>
          <a:prstGeom prst="rect">
            <a:avLst/>
          </a:prstGeom>
        </p:spPr>
        <p:txBody>
          <a:bodyPr vert="horz" lIns="0" tIns="0" rIns="0" bIns="0" rtlCol="0" anchor="ctr"/>
          <a:lstStyle>
            <a:defPPr>
              <a:defRPr lang="en-AU"/>
            </a:defPPr>
            <a:lvl1pPr algn="r" rtl="0" fontAlgn="base">
              <a:spcBef>
                <a:spcPct val="0"/>
              </a:spcBef>
              <a:spcAft>
                <a:spcPct val="0"/>
              </a:spcAft>
              <a:defRPr sz="1000" b="0"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fld id="{4034BEE3-566C-4068-A777-C3A4762E861B}" type="slidenum">
              <a:rPr lang="en-GB" smtClean="0"/>
              <a:pPr/>
              <a:t>‹N°›</a:t>
            </a:fld>
            <a:endParaRPr lang="en-GB" dirty="0"/>
          </a:p>
        </p:txBody>
      </p:sp>
      <p:sp>
        <p:nvSpPr>
          <p:cNvPr id="9" name="ZoneTexte 8"/>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2034909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tx1"/>
                </a:solidFill>
                <a:latin typeface="Arial" panose="020B0604020202020204" pitchFamily="34" charset="0"/>
                <a:cs typeface="Arial" panose="020B0604020202020204" pitchFamily="34" charset="0"/>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8880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9084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hapter (C)">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4454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2102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pter (E)">
    <p:bg>
      <p:bgPr>
        <a:solidFill>
          <a:srgbClr val="000000"/>
        </a:solidFill>
        <a:effectLst/>
      </p:bgPr>
    </p:bg>
    <p:spTree>
      <p:nvGrpSpPr>
        <p:cNvPr id="1" name=""/>
        <p:cNvGrpSpPr/>
        <p:nvPr/>
      </p:nvGrpSpPr>
      <p:grpSpPr>
        <a:xfrm>
          <a:off x="0" y="0"/>
          <a:ext cx="0" cy="0"/>
          <a:chOff x="0" y="0"/>
          <a:chExt cx="0" cy="0"/>
        </a:xfrm>
      </p:grpSpPr>
      <p:sp>
        <p:nvSpPr>
          <p:cNvPr id="7" name="Picture Placeholder 31"/>
          <p:cNvSpPr>
            <a:spLocks noGrp="1"/>
          </p:cNvSpPr>
          <p:nvPr>
            <p:ph type="pic" sz="quarter" idx="13"/>
          </p:nvPr>
        </p:nvSpPr>
        <p:spPr>
          <a:xfrm>
            <a:off x="-5696" y="947"/>
            <a:ext cx="10447990" cy="7560318"/>
          </a:xfrm>
          <a:prstGeom prst="rect">
            <a:avLst/>
          </a:prstGeom>
        </p:spPr>
        <p:txBody>
          <a:bodyPr lIns="102870" tIns="51435" rIns="102870" bIns="51435" anchor="ctr"/>
          <a:lstStyle>
            <a:lvl1pPr algn="ctr">
              <a:defRPr>
                <a:solidFill>
                  <a:schemeClr val="bg1"/>
                </a:solidFill>
                <a:latin typeface="Arial" panose="020B0604020202020204" pitchFamily="34" charset="0"/>
                <a:cs typeface="Arial" panose="020B0604020202020204" pitchFamily="34" charset="0"/>
              </a:defRPr>
            </a:lvl1pPr>
          </a:lstStyle>
          <a:p>
            <a:r>
              <a:rPr lang="fr-FR" dirty="0" smtClean="0"/>
              <a:t>Cliquez sur l'icône pour ajouter une image</a:t>
            </a:r>
            <a:endParaRPr lang="en-GB" dirty="0"/>
          </a:p>
        </p:txBody>
      </p:sp>
      <p:sp>
        <p:nvSpPr>
          <p:cNvPr id="8" name="Title 1"/>
          <p:cNvSpPr>
            <a:spLocks noGrp="1"/>
          </p:cNvSpPr>
          <p:nvPr>
            <p:ph type="ctrTitle" hasCustomPrompt="1"/>
          </p:nvPr>
        </p:nvSpPr>
        <p:spPr>
          <a:xfrm>
            <a:off x="308298" y="5039046"/>
            <a:ext cx="9820005" cy="461665"/>
          </a:xfrm>
          <a:prstGeom prst="rect">
            <a:avLst/>
          </a:prstGeom>
          <a:noFill/>
        </p:spPr>
        <p:txBody>
          <a:bodyPr lIns="0" tIns="0" rIns="0" bIns="0" anchor="b">
            <a:sp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GB" dirty="0" smtClean="0"/>
              <a:t>No.</a:t>
            </a:r>
          </a:p>
        </p:txBody>
      </p:sp>
      <p:sp>
        <p:nvSpPr>
          <p:cNvPr id="9" name="Subtitle 2"/>
          <p:cNvSpPr>
            <a:spLocks noGrp="1"/>
          </p:cNvSpPr>
          <p:nvPr>
            <p:ph type="subTitle" idx="1" hasCustomPrompt="1"/>
          </p:nvPr>
        </p:nvSpPr>
        <p:spPr>
          <a:xfrm>
            <a:off x="308298" y="5500711"/>
            <a:ext cx="9820005" cy="830997"/>
          </a:xfrm>
          <a:prstGeom prst="rect">
            <a:avLst/>
          </a:prstGeom>
          <a:noFill/>
        </p:spPr>
        <p:txBody>
          <a:bodyPr lIns="0" tIns="0" rIns="0" bIns="0" anchor="t">
            <a:spAutoFit/>
          </a:bodyPr>
          <a:lstStyle>
            <a:lvl1pPr marL="0" indent="0" algn="l">
              <a:spcBef>
                <a:spcPts val="0"/>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endParaRPr lang="en-GB" dirty="0"/>
          </a:p>
        </p:txBody>
      </p:sp>
    </p:spTree>
    <p:extLst>
      <p:ext uri="{BB962C8B-B14F-4D97-AF65-F5344CB8AC3E}">
        <p14:creationId xmlns:p14="http://schemas.microsoft.com/office/powerpoint/2010/main" val="271691202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3648878967"/>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pter (G)">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384138728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35901453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63276723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4819974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a:prstGeom prst="rect">
            <a:avLst/>
          </a:prstGeo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5" name="Straight Connector 92"/>
          <p:cNvCxnSpPr/>
          <p:nvPr userDrawn="1"/>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6"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9383610" y="7132916"/>
            <a:ext cx="727472" cy="182562"/>
          </a:xfrm>
          <a:prstGeom prst="rect">
            <a:avLst/>
          </a:prstGeom>
        </p:spPr>
        <p:txBody>
          <a:bodyPr vert="horz" lIns="0" tIns="0" rIns="0" bIns="0" rtlCol="0" anchor="ctr"/>
          <a:lstStyle>
            <a:defPPr>
              <a:defRPr lang="en-AU"/>
            </a:defPPr>
            <a:lvl1pPr algn="r" rtl="0" fontAlgn="base">
              <a:spcBef>
                <a:spcPct val="0"/>
              </a:spcBef>
              <a:spcAft>
                <a:spcPct val="0"/>
              </a:spcAft>
              <a:defRPr sz="1000" b="0"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fld id="{4034BEE3-566C-4068-A777-C3A4762E861B}" type="slidenum">
              <a:rPr lang="en-GB" smtClean="0"/>
              <a:pPr/>
              <a:t>‹N°›</a:t>
            </a:fld>
            <a:endParaRPr lang="en-GB" dirty="0"/>
          </a:p>
        </p:txBody>
      </p:sp>
      <p:sp>
        <p:nvSpPr>
          <p:cNvPr id="9" name="ZoneTexte 8"/>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Volume Général</a:t>
            </a:r>
          </a:p>
        </p:txBody>
      </p:sp>
    </p:spTree>
    <p:extLst>
      <p:ext uri="{BB962C8B-B14F-4D97-AF65-F5344CB8AC3E}">
        <p14:creationId xmlns:p14="http://schemas.microsoft.com/office/powerpoint/2010/main" val="192564499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91639083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08143525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35306452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586965175"/>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712766568"/>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25471988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75184314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41443405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5509179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706239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a:prstGeom prst="rect">
            <a:avLst/>
          </a:prstGeo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9"/>
          <p:cNvSpPr>
            <a:spLocks noGrp="1"/>
          </p:cNvSpPr>
          <p:nvPr>
            <p:ph type="body" sz="quarter" idx="15"/>
          </p:nvPr>
        </p:nvSpPr>
        <p:spPr>
          <a:xfrm>
            <a:off x="324494" y="720000"/>
            <a:ext cx="9792000" cy="307777"/>
          </a:xfrm>
          <a:prstGeom prst="rect">
            <a:avLst/>
          </a:prstGeom>
        </p:spPr>
        <p:txBody>
          <a:bodyPr tIns="0">
            <a:spAutoFit/>
          </a:bodyPr>
          <a:lstStyle>
            <a:lvl1pPr>
              <a:defRPr sz="2000" b="0">
                <a:solidFill>
                  <a:schemeClr val="tx1"/>
                </a:solidFill>
              </a:defRPr>
            </a:lvl1pPr>
          </a:lstStyle>
          <a:p>
            <a:pPr lvl="0"/>
            <a:r>
              <a:rPr lang="en-US" dirty="0" smtClean="0"/>
              <a:t>Click to edit Master text styles</a:t>
            </a:r>
          </a:p>
        </p:txBody>
      </p:sp>
      <p:cxnSp>
        <p:nvCxnSpPr>
          <p:cNvPr id="6" name="Straight Connector 92"/>
          <p:cNvCxnSpPr/>
          <p:nvPr userDrawn="1"/>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txBox="1">
            <a:spLocks/>
          </p:cNvSpPr>
          <p:nvPr userDrawn="1"/>
        </p:nvSpPr>
        <p:spPr>
          <a:xfrm>
            <a:off x="9383610" y="7132916"/>
            <a:ext cx="727472" cy="182562"/>
          </a:xfrm>
          <a:prstGeom prst="rect">
            <a:avLst/>
          </a:prstGeom>
        </p:spPr>
        <p:txBody>
          <a:bodyPr vert="horz" lIns="0" tIns="0" rIns="0" bIns="0" rtlCol="0" anchor="ctr"/>
          <a:lstStyle>
            <a:defPPr>
              <a:defRPr lang="en-AU"/>
            </a:defPPr>
            <a:lvl1pPr algn="r" rtl="0" fontAlgn="base">
              <a:spcBef>
                <a:spcPct val="0"/>
              </a:spcBef>
              <a:spcAft>
                <a:spcPct val="0"/>
              </a:spcAft>
              <a:defRPr sz="1000" b="0" kern="1200">
                <a:solidFill>
                  <a:schemeClr val="tx1"/>
                </a:solidFill>
                <a:latin typeface="Arial" charset="0"/>
                <a:ea typeface="+mn-ea"/>
                <a:cs typeface="Arial" charset="0"/>
              </a:defRPr>
            </a:lvl1pPr>
            <a:lvl2pPr marL="514350" algn="l" rtl="0" fontAlgn="base">
              <a:spcBef>
                <a:spcPct val="0"/>
              </a:spcBef>
              <a:spcAft>
                <a:spcPct val="0"/>
              </a:spcAft>
              <a:defRPr b="1" kern="1200">
                <a:solidFill>
                  <a:schemeClr val="tx1"/>
                </a:solidFill>
                <a:latin typeface="Arial" charset="0"/>
                <a:ea typeface="+mn-ea"/>
                <a:cs typeface="Arial" charset="0"/>
              </a:defRPr>
            </a:lvl2pPr>
            <a:lvl3pPr marL="1028700" algn="l" rtl="0" fontAlgn="base">
              <a:spcBef>
                <a:spcPct val="0"/>
              </a:spcBef>
              <a:spcAft>
                <a:spcPct val="0"/>
              </a:spcAft>
              <a:defRPr b="1" kern="1200">
                <a:solidFill>
                  <a:schemeClr val="tx1"/>
                </a:solidFill>
                <a:latin typeface="Arial" charset="0"/>
                <a:ea typeface="+mn-ea"/>
                <a:cs typeface="Arial" charset="0"/>
              </a:defRPr>
            </a:lvl3pPr>
            <a:lvl4pPr marL="1543050" algn="l" rtl="0" fontAlgn="base">
              <a:spcBef>
                <a:spcPct val="0"/>
              </a:spcBef>
              <a:spcAft>
                <a:spcPct val="0"/>
              </a:spcAft>
              <a:defRPr b="1" kern="1200">
                <a:solidFill>
                  <a:schemeClr val="tx1"/>
                </a:solidFill>
                <a:latin typeface="Arial" charset="0"/>
                <a:ea typeface="+mn-ea"/>
                <a:cs typeface="Arial" charset="0"/>
              </a:defRPr>
            </a:lvl4pPr>
            <a:lvl5pPr marL="2057400" algn="l" rtl="0" fontAlgn="base">
              <a:spcBef>
                <a:spcPct val="0"/>
              </a:spcBef>
              <a:spcAft>
                <a:spcPct val="0"/>
              </a:spcAft>
              <a:defRPr b="1" kern="1200">
                <a:solidFill>
                  <a:schemeClr val="tx1"/>
                </a:solidFill>
                <a:latin typeface="Arial" charset="0"/>
                <a:ea typeface="+mn-ea"/>
                <a:cs typeface="Arial" charset="0"/>
              </a:defRPr>
            </a:lvl5pPr>
            <a:lvl6pPr marL="2571750" algn="l" defTabSz="1028700" rtl="0" eaLnBrk="1" latinLnBrk="0" hangingPunct="1">
              <a:defRPr b="1" kern="1200">
                <a:solidFill>
                  <a:schemeClr val="tx1"/>
                </a:solidFill>
                <a:latin typeface="Arial" charset="0"/>
                <a:ea typeface="+mn-ea"/>
                <a:cs typeface="Arial" charset="0"/>
              </a:defRPr>
            </a:lvl6pPr>
            <a:lvl7pPr marL="3086100" algn="l" defTabSz="1028700" rtl="0" eaLnBrk="1" latinLnBrk="0" hangingPunct="1">
              <a:defRPr b="1" kern="1200">
                <a:solidFill>
                  <a:schemeClr val="tx1"/>
                </a:solidFill>
                <a:latin typeface="Arial" charset="0"/>
                <a:ea typeface="+mn-ea"/>
                <a:cs typeface="Arial" charset="0"/>
              </a:defRPr>
            </a:lvl7pPr>
            <a:lvl8pPr marL="3600450" algn="l" defTabSz="1028700" rtl="0" eaLnBrk="1" latinLnBrk="0" hangingPunct="1">
              <a:defRPr b="1" kern="1200">
                <a:solidFill>
                  <a:schemeClr val="tx1"/>
                </a:solidFill>
                <a:latin typeface="Arial" charset="0"/>
                <a:ea typeface="+mn-ea"/>
                <a:cs typeface="Arial" charset="0"/>
              </a:defRPr>
            </a:lvl8pPr>
            <a:lvl9pPr marL="4114800" algn="l" defTabSz="1028700" rtl="0" eaLnBrk="1" latinLnBrk="0" hangingPunct="1">
              <a:defRPr b="1" kern="1200">
                <a:solidFill>
                  <a:schemeClr val="tx1"/>
                </a:solidFill>
                <a:latin typeface="Arial" charset="0"/>
                <a:ea typeface="+mn-ea"/>
                <a:cs typeface="Arial" charset="0"/>
              </a:defRPr>
            </a:lvl9pPr>
          </a:lstStyle>
          <a:p>
            <a:fld id="{4034BEE3-566C-4068-A777-C3A4762E861B}" type="slidenum">
              <a:rPr lang="en-GB" smtClean="0"/>
              <a:pPr/>
              <a:t>‹N°›</a:t>
            </a:fld>
            <a:endParaRPr lang="en-GB" dirty="0"/>
          </a:p>
        </p:txBody>
      </p:sp>
      <p:sp>
        <p:nvSpPr>
          <p:cNvPr id="10" name="ZoneTexte 9"/>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139617694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0575501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5133917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Slide Number Placeholder 3"/>
          <p:cNvSpPr>
            <a:spLocks noGrp="1"/>
          </p:cNvSpPr>
          <p:nvPr>
            <p:ph type="sldNum" sz="quarter" idx="4"/>
          </p:nvPr>
        </p:nvSpPr>
        <p:spPr>
          <a:xfrm>
            <a:off x="9533920" y="6972324"/>
            <a:ext cx="577163" cy="277842"/>
          </a:xfrm>
          <a:prstGeom prst="rect">
            <a:avLst/>
          </a:prstGeom>
        </p:spPr>
        <p:txBody>
          <a:bodyPr vert="horz" lIns="0" tIns="0" rIns="0" bIns="0" rtlCol="0" anchor="b">
            <a:noAutofit/>
          </a:bodyPr>
          <a:lstStyle>
            <a:lvl1pPr algn="r">
              <a:defRPr sz="800" b="0">
                <a:solidFill>
                  <a:srgbClr val="333333"/>
                </a:solidFill>
                <a:latin typeface="+mn-lt"/>
              </a:defRPr>
            </a:lvl1pPr>
          </a:lstStyle>
          <a:p>
            <a:fld id="{9784CBA3-D598-4B1F-BAA3-EE14B5154290}" type="slidenum">
              <a:rPr lang="en-AU" smtClean="0"/>
              <a:pPr/>
              <a:t>‹N°›</a:t>
            </a:fld>
            <a:endParaRPr lang="en-AU" dirty="0"/>
          </a:p>
        </p:txBody>
      </p:sp>
    </p:spTree>
    <p:extLst>
      <p:ext uri="{BB962C8B-B14F-4D97-AF65-F5344CB8AC3E}">
        <p14:creationId xmlns:p14="http://schemas.microsoft.com/office/powerpoint/2010/main" val="2484222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84574428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75016697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97779220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25332170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22107268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277011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9993503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145004321"/>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42460657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17373325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98443981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872969419"/>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057974611"/>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306966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012299799"/>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339153706"/>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23576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326288" y="1417737"/>
            <a:ext cx="9784801" cy="5002336"/>
          </a:xfrm>
          <a:prstGeom prst="rect">
            <a:avLst/>
          </a:prstGeom>
        </p:spPr>
        <p:txBody>
          <a:bodyPr lIns="102809" tIns="51404" rIns="102809" bIns="51404">
            <a:noAutofit/>
          </a:bodyPr>
          <a:lstStyle>
            <a:lvl1pPr>
              <a:defRPr sz="1400"/>
            </a:lvl1pPr>
          </a:lstStyle>
          <a:p>
            <a:r>
              <a:rPr lang="fr-FR" smtClean="0"/>
              <a:t>Cliquez sur l'icône pour ajouter une image</a:t>
            </a:r>
            <a:endParaRPr lang="en-AU" dirty="0"/>
          </a:p>
        </p:txBody>
      </p:sp>
      <p:sp>
        <p:nvSpPr>
          <p:cNvPr id="4" name="Title 3"/>
          <p:cNvSpPr>
            <a:spLocks noGrp="1"/>
          </p:cNvSpPr>
          <p:nvPr>
            <p:ph type="title"/>
          </p:nvPr>
        </p:nvSpPr>
        <p:spPr/>
        <p:txBody>
          <a:bodyPr/>
          <a:lstStyle/>
          <a:p>
            <a:r>
              <a:rPr lang="fr-FR" smtClean="0"/>
              <a:t>Modifiez le style du titre</a:t>
            </a:r>
            <a:endParaRPr lang="en-GB" dirty="0"/>
          </a:p>
        </p:txBody>
      </p:sp>
    </p:spTree>
    <p:extLst>
      <p:ext uri="{BB962C8B-B14F-4D97-AF65-F5344CB8AC3E}">
        <p14:creationId xmlns:p14="http://schemas.microsoft.com/office/powerpoint/2010/main" val="1689149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pPr/>
              <a:t>‹N°›</a:t>
            </a:fld>
            <a:endParaRPr lang="en-GB" dirty="0"/>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74870971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1_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7" name="Content Placeholder 6"/>
          <p:cNvSpPr>
            <a:spLocks noGrp="1"/>
          </p:cNvSpPr>
          <p:nvPr>
            <p:ph sz="quarter" idx="11" hasCustomPrompt="1"/>
          </p:nvPr>
        </p:nvSpPr>
        <p:spPr>
          <a:xfrm>
            <a:off x="324494" y="1800000"/>
            <a:ext cx="9792000" cy="1384995"/>
          </a:xfrm>
        </p:spPr>
        <p:txBody>
          <a:bodyPr tIns="0">
            <a:spAutoFit/>
          </a:bodyPr>
          <a:lstStyle>
            <a:lvl1pPr>
              <a:defRPr b="0"/>
            </a:lvl1pPr>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a:t>Click to edit Master text styles</a:t>
            </a:r>
          </a:p>
        </p:txBody>
      </p:sp>
      <p:sp>
        <p:nvSpPr>
          <p:cNvPr id="4" name="Espace réservé du numéro de diapositive 3"/>
          <p:cNvSpPr>
            <a:spLocks noGrp="1"/>
          </p:cNvSpPr>
          <p:nvPr>
            <p:ph type="sldNum" sz="quarter" idx="16"/>
          </p:nvPr>
        </p:nvSpPr>
        <p:spPr/>
        <p:txBody>
          <a:bodyPr/>
          <a:lstStyle/>
          <a:p>
            <a:fld id="{9784CBA3-D598-4B1F-BAA3-EE14B5154290}" type="slidenum">
              <a:rPr lang="en-AU" smtClean="0">
                <a:solidFill>
                  <a:srgbClr val="717171"/>
                </a:solidFill>
              </a:rPr>
              <a:pPr/>
              <a:t>‹N°›</a:t>
            </a:fld>
            <a:endParaRPr lang="en-AU" dirty="0">
              <a:solidFill>
                <a:srgbClr val="717171"/>
              </a:solidFill>
            </a:endParaRPr>
          </a:p>
        </p:txBody>
      </p:sp>
    </p:spTree>
    <p:extLst>
      <p:ext uri="{BB962C8B-B14F-4D97-AF65-F5344CB8AC3E}">
        <p14:creationId xmlns:p14="http://schemas.microsoft.com/office/powerpoint/2010/main" val="2959359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97542592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54164910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600045336"/>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47966351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3879510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19786455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89904356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2652770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7719622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362193607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10994913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52924121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28882957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82438591"/>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19381829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089273464"/>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330" rIns="0" bIns="0" rtlCol="0" anchor="ctr" anchorCtr="0">
            <a:noAutofit/>
          </a:bodyPr>
          <a:lstStyle>
            <a:lvl1pPr>
              <a:defRPr lang="en-GB" sz="5000" b="0" dirty="0"/>
            </a:lvl1pPr>
          </a:lstStyle>
          <a:p>
            <a:pPr lvl="0"/>
            <a:r>
              <a:rPr lang="en-US" dirty="0" smtClean="0"/>
              <a:t>2</a:t>
            </a:r>
            <a:endParaRPr lang="en-GB" dirty="0"/>
          </a:p>
        </p:txBody>
      </p:sp>
      <p:sp>
        <p:nvSpPr>
          <p:cNvPr id="2" name="Title 1"/>
          <p:cNvSpPr>
            <a:spLocks noGrp="1"/>
          </p:cNvSpPr>
          <p:nvPr>
            <p:ph type="title"/>
          </p:nvPr>
        </p:nvSpPr>
        <p:spPr>
          <a:xfrm>
            <a:off x="324742" y="3143580"/>
            <a:ext cx="4895756" cy="845433"/>
          </a:xfrm>
        </p:spPr>
        <p:txBody>
          <a:bodyPr/>
          <a:lstStyle/>
          <a:p>
            <a:r>
              <a:rPr lang="en-US" smtClean="0"/>
              <a:t>Click to edit Master title style</a:t>
            </a:r>
            <a:endParaRPr lang="en-GB"/>
          </a:p>
        </p:txBody>
      </p:sp>
    </p:spTree>
    <p:extLst>
      <p:ext uri="{BB962C8B-B14F-4D97-AF65-F5344CB8AC3E}">
        <p14:creationId xmlns:p14="http://schemas.microsoft.com/office/powerpoint/2010/main" val="21694018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02070"/>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04757440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7949706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pPr/>
              <a:t>‹N°›</a:t>
            </a:fld>
            <a:endParaRPr lang="en-GB" dirty="0"/>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47688915"/>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02556316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4726813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83038507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7492855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196447731"/>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4011735098"/>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973352133"/>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13568791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94527892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40291693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pPr/>
              <a:t>‹N°›</a:t>
            </a:fld>
            <a:endParaRPr lang="en-GB" dirty="0"/>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158575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517563212"/>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840507767"/>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67163344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330" rIns="0" bIns="0" rtlCol="0" anchor="ctr" anchorCtr="0">
            <a:noAutofit/>
          </a:bodyPr>
          <a:lstStyle>
            <a:lvl1pPr>
              <a:defRPr lang="en-GB" sz="5000" b="0" dirty="0"/>
            </a:lvl1pPr>
          </a:lstStyle>
          <a:p>
            <a:pPr lvl="0"/>
            <a:r>
              <a:rPr lang="en-US" dirty="0" smtClean="0"/>
              <a:t>2</a:t>
            </a:r>
            <a:endParaRPr lang="en-GB" dirty="0"/>
          </a:p>
        </p:txBody>
      </p:sp>
      <p:sp>
        <p:nvSpPr>
          <p:cNvPr id="2" name="Title 1"/>
          <p:cNvSpPr>
            <a:spLocks noGrp="1"/>
          </p:cNvSpPr>
          <p:nvPr>
            <p:ph type="title"/>
          </p:nvPr>
        </p:nvSpPr>
        <p:spPr>
          <a:xfrm>
            <a:off x="324742" y="3143580"/>
            <a:ext cx="4895756" cy="845433"/>
          </a:xfrm>
        </p:spPr>
        <p:txBody>
          <a:bodyPr/>
          <a:lstStyle/>
          <a:p>
            <a:r>
              <a:rPr lang="en-US" smtClean="0"/>
              <a:t>Click to edit Master title style</a:t>
            </a:r>
            <a:endParaRPr lang="en-GB"/>
          </a:p>
        </p:txBody>
      </p:sp>
    </p:spTree>
    <p:extLst>
      <p:ext uri="{BB962C8B-B14F-4D97-AF65-F5344CB8AC3E}">
        <p14:creationId xmlns:p14="http://schemas.microsoft.com/office/powerpoint/2010/main" val="41103680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096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217375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sp>
        <p:nvSpPr>
          <p:cNvPr id="6" name="Picture Placeholder 31"/>
          <p:cNvSpPr>
            <a:spLocks noGrp="1"/>
          </p:cNvSpPr>
          <p:nvPr>
            <p:ph type="pic" sz="quarter" idx="13"/>
          </p:nvPr>
        </p:nvSpPr>
        <p:spPr>
          <a:xfrm>
            <a:off x="-5696" y="947"/>
            <a:ext cx="10447990" cy="7560318"/>
          </a:xfrm>
          <a:prstGeom prst="rect">
            <a:avLst/>
          </a:prstGeom>
        </p:spPr>
        <p:txBody>
          <a:bodyPr lIns="102870" tIns="51435" rIns="102870" bIns="51435" anchor="ctr"/>
          <a:lstStyle>
            <a:lvl1pPr algn="ctr">
              <a:defRPr>
                <a:solidFill>
                  <a:schemeClr val="tx1"/>
                </a:solidFill>
                <a:latin typeface="Arial" panose="020B0604020202020204" pitchFamily="34" charset="0"/>
                <a:cs typeface="Arial" panose="020B0604020202020204" pitchFamily="34" charset="0"/>
              </a:defRPr>
            </a:lvl1pPr>
          </a:lstStyle>
          <a:p>
            <a:r>
              <a:rPr lang="fr-FR" smtClean="0"/>
              <a:t>Cliquez sur l'icône pour ajouter une image</a:t>
            </a:r>
            <a:endParaRPr lang="en-GB" dirty="0"/>
          </a:p>
        </p:txBody>
      </p:sp>
      <p:sp>
        <p:nvSpPr>
          <p:cNvPr id="7" name="Title 1"/>
          <p:cNvSpPr>
            <a:spLocks noGrp="1"/>
          </p:cNvSpPr>
          <p:nvPr>
            <p:ph type="ctrTitle" hasCustomPrompt="1"/>
          </p:nvPr>
        </p:nvSpPr>
        <p:spPr>
          <a:xfrm>
            <a:off x="308298" y="4240500"/>
            <a:ext cx="9820005" cy="1260211"/>
          </a:xfrm>
          <a:prstGeom prst="rect">
            <a:avLst/>
          </a:prstGeom>
        </p:spPr>
        <p:txBody>
          <a:bodyPr anchor="b">
            <a:noAutofit/>
          </a:bodyPr>
          <a:lstStyle>
            <a:lvl1pPr algn="l">
              <a:defRPr sz="3000" b="1">
                <a:solidFill>
                  <a:schemeClr val="tx1"/>
                </a:solidFill>
              </a:defRPr>
            </a:lvl1pPr>
          </a:lstStyle>
          <a:p>
            <a:r>
              <a:rPr lang="en-GB" dirty="0" smtClean="0"/>
              <a:t>Click to edit master title style</a:t>
            </a:r>
            <a:endParaRPr lang="en-GB" dirty="0"/>
          </a:p>
        </p:txBody>
      </p:sp>
      <p:sp>
        <p:nvSpPr>
          <p:cNvPr id="8" name="Subtitle 2"/>
          <p:cNvSpPr>
            <a:spLocks noGrp="1"/>
          </p:cNvSpPr>
          <p:nvPr>
            <p:ph type="subTitle" idx="1" hasCustomPrompt="1"/>
          </p:nvPr>
        </p:nvSpPr>
        <p:spPr>
          <a:xfrm>
            <a:off x="308298" y="5500711"/>
            <a:ext cx="9820005" cy="1241189"/>
          </a:xfrm>
          <a:prstGeom prst="rect">
            <a:avLst/>
          </a:prstGeom>
        </p:spPr>
        <p:txBody>
          <a:bodyPr lIns="0" tIns="0" rIns="0" bIns="0" anchor="t">
            <a:noAutofit/>
          </a:bodyPr>
          <a:lstStyle>
            <a:lvl1pPr marL="0" indent="0" algn="l">
              <a:spcBef>
                <a:spcPts val="225"/>
              </a:spcBef>
              <a:buNone/>
              <a:defRPr sz="2400" b="0">
                <a:solidFill>
                  <a:schemeClr val="tx1"/>
                </a:solidFill>
                <a:latin typeface="Arial" panose="020B0604020202020204" pitchFamily="34" charset="0"/>
                <a:cs typeface="Arial" panose="020B0604020202020204" pitchFamily="34" charset="0"/>
              </a:defRPr>
            </a:lvl1pPr>
            <a:lvl2pPr marL="514350" indent="0" algn="ctr">
              <a:buNone/>
              <a:defRPr sz="2300"/>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Click to edit master subtitle style</a:t>
            </a:r>
            <a:endParaRPr lang="en-GB" dirty="0"/>
          </a:p>
        </p:txBody>
      </p:sp>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180061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25708800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39948553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10253670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3141880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pPr/>
              <a:t>‹N°›</a:t>
            </a:fld>
            <a:endParaRPr lang="en-GB" dirty="0"/>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8562143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pPr/>
              <a:t>‹N°›</a:t>
            </a:fld>
            <a:endParaRPr lang="en-GB" dirty="0"/>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6317502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pPr/>
              <a:t>‹N°›</a:t>
            </a:fld>
            <a:endParaRPr lang="en-GB" dirty="0"/>
          </a:p>
        </p:txBody>
      </p:sp>
    </p:spTree>
    <p:extLst>
      <p:ext uri="{BB962C8B-B14F-4D97-AF65-F5344CB8AC3E}">
        <p14:creationId xmlns:p14="http://schemas.microsoft.com/office/powerpoint/2010/main" val="42830679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pPr/>
              <a:t>‹N°›</a:t>
            </a:fld>
            <a:endParaRPr lang="en-AU" dirty="0"/>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27106330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Slide Number Placeholder 3"/>
          <p:cNvSpPr>
            <a:spLocks noGrp="1"/>
          </p:cNvSpPr>
          <p:nvPr>
            <p:ph type="sldNum" sz="quarter" idx="4"/>
          </p:nvPr>
        </p:nvSpPr>
        <p:spPr>
          <a:xfrm>
            <a:off x="9533920" y="6972324"/>
            <a:ext cx="577163" cy="277842"/>
          </a:xfrm>
          <a:prstGeom prst="rect">
            <a:avLst/>
          </a:prstGeom>
        </p:spPr>
        <p:txBody>
          <a:bodyPr vert="horz" lIns="0" tIns="0" rIns="0" bIns="0" rtlCol="0" anchor="b">
            <a:noAutofit/>
          </a:bodyPr>
          <a:lstStyle>
            <a:lvl1pPr algn="r">
              <a:defRPr sz="800" b="0">
                <a:solidFill>
                  <a:srgbClr val="333333"/>
                </a:solidFill>
                <a:latin typeface="+mn-lt"/>
              </a:defRPr>
            </a:lvl1pPr>
          </a:lstStyle>
          <a:p>
            <a:fld id="{9784CBA3-D598-4B1F-BAA3-EE14B5154290}" type="slidenum">
              <a:rPr lang="en-AU" smtClean="0"/>
              <a:pPr/>
              <a:t>‹N°›</a:t>
            </a:fld>
            <a:endParaRPr lang="en-AU" dirty="0"/>
          </a:p>
        </p:txBody>
      </p:sp>
    </p:spTree>
    <p:extLst>
      <p:ext uri="{BB962C8B-B14F-4D97-AF65-F5344CB8AC3E}">
        <p14:creationId xmlns:p14="http://schemas.microsoft.com/office/powerpoint/2010/main" val="15204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tx1"/>
                </a:solidFill>
                <a:latin typeface="Arial" panose="020B0604020202020204" pitchFamily="34" charset="0"/>
                <a:cs typeface="Arial" panose="020B0604020202020204" pitchFamily="34" charset="0"/>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1952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tx1"/>
                </a:solidFill>
                <a:latin typeface="Arial" panose="020B0604020202020204" pitchFamily="34" charset="0"/>
                <a:cs typeface="Arial" panose="020B0604020202020204" pitchFamily="34" charset="0"/>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7165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6422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C)">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961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0159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E)">
    <p:bg>
      <p:bgPr>
        <a:solidFill>
          <a:srgbClr val="000000"/>
        </a:solidFill>
        <a:effectLst/>
      </p:bgPr>
    </p:bg>
    <p:spTree>
      <p:nvGrpSpPr>
        <p:cNvPr id="1" name=""/>
        <p:cNvGrpSpPr/>
        <p:nvPr/>
      </p:nvGrpSpPr>
      <p:grpSpPr>
        <a:xfrm>
          <a:off x="0" y="0"/>
          <a:ext cx="0" cy="0"/>
          <a:chOff x="0" y="0"/>
          <a:chExt cx="0" cy="0"/>
        </a:xfrm>
      </p:grpSpPr>
      <p:sp>
        <p:nvSpPr>
          <p:cNvPr id="7" name="Picture Placeholder 31"/>
          <p:cNvSpPr>
            <a:spLocks noGrp="1"/>
          </p:cNvSpPr>
          <p:nvPr>
            <p:ph type="pic" sz="quarter" idx="13"/>
          </p:nvPr>
        </p:nvSpPr>
        <p:spPr>
          <a:xfrm>
            <a:off x="-5696" y="947"/>
            <a:ext cx="10447990" cy="7560318"/>
          </a:xfrm>
          <a:prstGeom prst="rect">
            <a:avLst/>
          </a:prstGeom>
        </p:spPr>
        <p:txBody>
          <a:bodyPr lIns="102870" tIns="51435" rIns="102870" bIns="51435" anchor="ctr"/>
          <a:lstStyle>
            <a:lvl1pPr algn="ctr">
              <a:defRPr>
                <a:solidFill>
                  <a:schemeClr val="bg1"/>
                </a:solidFill>
                <a:latin typeface="Arial" panose="020B0604020202020204" pitchFamily="34" charset="0"/>
                <a:cs typeface="Arial" panose="020B0604020202020204" pitchFamily="34" charset="0"/>
              </a:defRPr>
            </a:lvl1pPr>
          </a:lstStyle>
          <a:p>
            <a:r>
              <a:rPr lang="fr-FR" dirty="0" smtClean="0"/>
              <a:t>Cliquez sur l'icône pour ajouter une image</a:t>
            </a:r>
            <a:endParaRPr lang="en-GB" dirty="0"/>
          </a:p>
        </p:txBody>
      </p:sp>
      <p:sp>
        <p:nvSpPr>
          <p:cNvPr id="8" name="Title 1"/>
          <p:cNvSpPr>
            <a:spLocks noGrp="1"/>
          </p:cNvSpPr>
          <p:nvPr>
            <p:ph type="ctrTitle" hasCustomPrompt="1"/>
          </p:nvPr>
        </p:nvSpPr>
        <p:spPr>
          <a:xfrm>
            <a:off x="308298" y="5039046"/>
            <a:ext cx="9820005" cy="461665"/>
          </a:xfrm>
          <a:prstGeom prst="rect">
            <a:avLst/>
          </a:prstGeom>
          <a:noFill/>
        </p:spPr>
        <p:txBody>
          <a:bodyPr lIns="0" tIns="0" rIns="0" bIns="0" anchor="b">
            <a:sp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GB" dirty="0" smtClean="0"/>
              <a:t>No.</a:t>
            </a:r>
          </a:p>
        </p:txBody>
      </p:sp>
      <p:sp>
        <p:nvSpPr>
          <p:cNvPr id="9" name="Subtitle 2"/>
          <p:cNvSpPr>
            <a:spLocks noGrp="1"/>
          </p:cNvSpPr>
          <p:nvPr>
            <p:ph type="subTitle" idx="1" hasCustomPrompt="1"/>
          </p:nvPr>
        </p:nvSpPr>
        <p:spPr>
          <a:xfrm>
            <a:off x="308298" y="5500711"/>
            <a:ext cx="9820005" cy="830997"/>
          </a:xfrm>
          <a:prstGeom prst="rect">
            <a:avLst/>
          </a:prstGeom>
          <a:noFill/>
        </p:spPr>
        <p:txBody>
          <a:bodyPr lIns="0" tIns="0" rIns="0" bIns="0" anchor="t">
            <a:spAutoFit/>
          </a:bodyPr>
          <a:lstStyle>
            <a:lvl1pPr marL="0" indent="0" algn="l">
              <a:spcBef>
                <a:spcPts val="0"/>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endParaRPr lang="en-GB" dirty="0"/>
          </a:p>
        </p:txBody>
      </p:sp>
    </p:spTree>
    <p:extLst>
      <p:ext uri="{BB962C8B-B14F-4D97-AF65-F5344CB8AC3E}">
        <p14:creationId xmlns:p14="http://schemas.microsoft.com/office/powerpoint/2010/main" val="274310365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52609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G)">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299666943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4168205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904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0095030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6161279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1434332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21493028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8745303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6636559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97403735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53011710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6648157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619378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C)">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3645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64236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80348655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3174834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33607974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330" rIns="0" bIns="0" rtlCol="0" anchor="ctr" anchorCtr="0">
            <a:noAutofit/>
          </a:bodyPr>
          <a:lstStyle>
            <a:lvl1pPr>
              <a:defRPr lang="en-GB" sz="5000" b="0" dirty="0"/>
            </a:lvl1pPr>
          </a:lstStyle>
          <a:p>
            <a:pPr lvl="0"/>
            <a:r>
              <a:rPr lang="en-US" dirty="0" smtClean="0"/>
              <a:t>2</a:t>
            </a:r>
            <a:endParaRPr lang="en-GB" dirty="0"/>
          </a:p>
        </p:txBody>
      </p:sp>
      <p:sp>
        <p:nvSpPr>
          <p:cNvPr id="2" name="Title 1"/>
          <p:cNvSpPr>
            <a:spLocks noGrp="1"/>
          </p:cNvSpPr>
          <p:nvPr>
            <p:ph type="title"/>
          </p:nvPr>
        </p:nvSpPr>
        <p:spPr>
          <a:xfrm>
            <a:off x="324742" y="3143580"/>
            <a:ext cx="4895756" cy="845433"/>
          </a:xfrm>
        </p:spPr>
        <p:txBody>
          <a:bodyPr/>
          <a:lstStyle/>
          <a:p>
            <a:r>
              <a:rPr lang="en-US" smtClean="0"/>
              <a:t>Click to edit Master title style</a:t>
            </a:r>
            <a:endParaRPr lang="en-GB"/>
          </a:p>
        </p:txBody>
      </p:sp>
    </p:spTree>
    <p:extLst>
      <p:ext uri="{BB962C8B-B14F-4D97-AF65-F5344CB8AC3E}">
        <p14:creationId xmlns:p14="http://schemas.microsoft.com/office/powerpoint/2010/main" val="118391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50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74587485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49904949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5427215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28783250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0116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68484090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59225629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79253924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224000"/>
            <a:ext cx="3041863"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7074631" y="1224000"/>
            <a:ext cx="3041863"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3041863"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18"/>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96966525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699563"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074631" y="1944000"/>
            <a:ext cx="3041863"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3041863"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494" y="1224000"/>
            <a:ext cx="3041863" cy="441338"/>
          </a:xfrm>
        </p:spPr>
        <p:txBody>
          <a:bodyPr>
            <a:spAutoFit/>
          </a:bodyPr>
          <a:lstStyle>
            <a:lvl1pPr>
              <a:defRPr sz="1300" b="1"/>
            </a:lvl1pPr>
          </a:lstStyle>
          <a:p>
            <a:pPr lvl="0"/>
            <a:r>
              <a:rPr lang="en-US" smtClean="0"/>
              <a:t>Click to edit Master text styles</a:t>
            </a:r>
          </a:p>
        </p:txBody>
      </p:sp>
      <p:sp>
        <p:nvSpPr>
          <p:cNvPr id="11" name="Text Placeholder 9"/>
          <p:cNvSpPr>
            <a:spLocks noGrp="1"/>
          </p:cNvSpPr>
          <p:nvPr>
            <p:ph type="body" sz="quarter" idx="20"/>
          </p:nvPr>
        </p:nvSpPr>
        <p:spPr>
          <a:xfrm>
            <a:off x="3699563" y="1224000"/>
            <a:ext cx="3041863" cy="441338"/>
          </a:xfrm>
        </p:spPr>
        <p:txBody>
          <a:bodyPr lIns="0">
            <a:spAutoFit/>
          </a:bodyPr>
          <a:lstStyle>
            <a:lvl1pPr>
              <a:defRPr sz="1300" b="1"/>
            </a:lvl1pPr>
          </a:lstStyle>
          <a:p>
            <a:pPr lvl="0"/>
            <a:r>
              <a:rPr lang="en-US" smtClean="0"/>
              <a:t>Click to edit Master text styles</a:t>
            </a:r>
          </a:p>
        </p:txBody>
      </p:sp>
      <p:sp>
        <p:nvSpPr>
          <p:cNvPr id="13" name="Text Placeholder 9"/>
          <p:cNvSpPr>
            <a:spLocks noGrp="1"/>
          </p:cNvSpPr>
          <p:nvPr>
            <p:ph type="body" sz="quarter" idx="21"/>
          </p:nvPr>
        </p:nvSpPr>
        <p:spPr>
          <a:xfrm>
            <a:off x="7074631" y="1224000"/>
            <a:ext cx="3041863"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2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31179467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5372668"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224000"/>
            <a:ext cx="2219738" cy="1626278"/>
          </a:xfrm>
        </p:spPr>
        <p:txBody>
          <a:bodyPr l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224000"/>
            <a:ext cx="2219738"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848581" y="1224000"/>
            <a:ext cx="2219738" cy="1626278"/>
          </a:xfrm>
        </p:spPr>
        <p:txBody>
          <a:bodyPr>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14466889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848581"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Content Placeholder 6"/>
          <p:cNvSpPr>
            <a:spLocks noGrp="1"/>
          </p:cNvSpPr>
          <p:nvPr>
            <p:ph sz="quarter" idx="17"/>
          </p:nvPr>
        </p:nvSpPr>
        <p:spPr>
          <a:xfrm>
            <a:off x="7896756"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494" y="1944000"/>
            <a:ext cx="2219738"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hasCustomPrompt="1"/>
          </p:nvPr>
        </p:nvSpPr>
        <p:spPr>
          <a:xfrm>
            <a:off x="324494" y="1224000"/>
            <a:ext cx="2219738" cy="441338"/>
          </a:xfrm>
        </p:spPr>
        <p:txBody>
          <a:bodyPr>
            <a:spAutoFit/>
          </a:bodyPr>
          <a:lstStyle>
            <a:lvl1pPr>
              <a:defRPr sz="1300" b="1"/>
            </a:lvl1pPr>
          </a:lstStyle>
          <a:p>
            <a:pPr lvl="0"/>
            <a:r>
              <a:rPr lang="en-US" dirty="0" smtClean="0"/>
              <a:t>Click to edit</a:t>
            </a:r>
          </a:p>
        </p:txBody>
      </p:sp>
      <p:sp>
        <p:nvSpPr>
          <p:cNvPr id="11" name="Text Placeholder 9"/>
          <p:cNvSpPr>
            <a:spLocks noGrp="1"/>
          </p:cNvSpPr>
          <p:nvPr>
            <p:ph type="body" sz="quarter" idx="20" hasCustomPrompt="1"/>
          </p:nvPr>
        </p:nvSpPr>
        <p:spPr>
          <a:xfrm>
            <a:off x="2848581" y="1224000"/>
            <a:ext cx="2219738" cy="441338"/>
          </a:xfrm>
        </p:spPr>
        <p:txBody>
          <a:bodyPr lIns="0">
            <a:spAutoFit/>
          </a:bodyPr>
          <a:lstStyle>
            <a:lvl1pPr>
              <a:defRPr sz="1300" b="1"/>
            </a:lvl1pPr>
          </a:lstStyle>
          <a:p>
            <a:pPr lvl="0"/>
            <a:r>
              <a:rPr lang="en-US" dirty="0" smtClean="0"/>
              <a:t>Click to edit</a:t>
            </a:r>
          </a:p>
        </p:txBody>
      </p:sp>
      <p:sp>
        <p:nvSpPr>
          <p:cNvPr id="13" name="Text Placeholder 9"/>
          <p:cNvSpPr>
            <a:spLocks noGrp="1"/>
          </p:cNvSpPr>
          <p:nvPr>
            <p:ph type="body" sz="quarter" idx="21" hasCustomPrompt="1"/>
          </p:nvPr>
        </p:nvSpPr>
        <p:spPr>
          <a:xfrm>
            <a:off x="7896756" y="1224000"/>
            <a:ext cx="2219738" cy="441338"/>
          </a:xfrm>
        </p:spPr>
        <p:txBody>
          <a:bodyPr lIns="0">
            <a:spAutoFit/>
          </a:bodyPr>
          <a:lstStyle>
            <a:lvl1pPr>
              <a:defRPr sz="1300" b="1"/>
            </a:lvl1pPr>
          </a:lstStyle>
          <a:p>
            <a:pPr lvl="0"/>
            <a:r>
              <a:rPr lang="en-US" dirty="0" smtClean="0"/>
              <a:t>Click to edit</a:t>
            </a:r>
          </a:p>
        </p:txBody>
      </p:sp>
      <p:sp>
        <p:nvSpPr>
          <p:cNvPr id="14" name="Content Placeholder 6"/>
          <p:cNvSpPr>
            <a:spLocks noGrp="1"/>
          </p:cNvSpPr>
          <p:nvPr>
            <p:ph sz="quarter" idx="22"/>
          </p:nvPr>
        </p:nvSpPr>
        <p:spPr>
          <a:xfrm>
            <a:off x="5372668" y="1944000"/>
            <a:ext cx="2219738"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5" name="Text Placeholder 9"/>
          <p:cNvSpPr>
            <a:spLocks noGrp="1"/>
          </p:cNvSpPr>
          <p:nvPr>
            <p:ph type="body" sz="quarter" idx="23" hasCustomPrompt="1"/>
          </p:nvPr>
        </p:nvSpPr>
        <p:spPr>
          <a:xfrm>
            <a:off x="5372668" y="1224000"/>
            <a:ext cx="2219738" cy="441338"/>
          </a:xfrm>
        </p:spPr>
        <p:txBody>
          <a:bodyPr lIns="0">
            <a:spAutoFit/>
          </a:bodyPr>
          <a:lstStyle>
            <a:lvl1pPr>
              <a:defRPr sz="1300" b="1"/>
            </a:lvl1pPr>
          </a:lstStyle>
          <a:p>
            <a:pPr lvl="0"/>
            <a:r>
              <a:rPr lang="en-US" dirty="0" smtClean="0"/>
              <a:t>Click to edit</a:t>
            </a:r>
          </a:p>
        </p:txBody>
      </p:sp>
      <p:sp>
        <p:nvSpPr>
          <p:cNvPr id="4" name="Espace réservé du numéro de diapositive 3"/>
          <p:cNvSpPr>
            <a:spLocks noGrp="1"/>
          </p:cNvSpPr>
          <p:nvPr>
            <p:ph type="sldNum" sz="quarter" idx="24"/>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421053977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4320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316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2322494" y="1224000"/>
            <a:ext cx="180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2" name="Content Placeholder 6"/>
          <p:cNvSpPr>
            <a:spLocks noGrp="1"/>
          </p:cNvSpPr>
          <p:nvPr>
            <p:ph sz="quarter" idx="22" hasCustomPrompt="1"/>
          </p:nvPr>
        </p:nvSpPr>
        <p:spPr>
          <a:xfrm>
            <a:off x="6318494" y="1224000"/>
            <a:ext cx="180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27286610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x4 Box">
    <p:spTree>
      <p:nvGrpSpPr>
        <p:cNvPr id="1" name=""/>
        <p:cNvGrpSpPr/>
        <p:nvPr/>
      </p:nvGrpSpPr>
      <p:grpSpPr>
        <a:xfrm>
          <a:off x="0" y="0"/>
          <a:ext cx="0" cy="0"/>
          <a:chOff x="0" y="0"/>
          <a:chExt cx="0" cy="0"/>
        </a:xfrm>
      </p:grpSpPr>
      <p:sp>
        <p:nvSpPr>
          <p:cNvPr id="8" name="Content Placeholder 6"/>
          <p:cNvSpPr>
            <a:spLocks noGrp="1"/>
          </p:cNvSpPr>
          <p:nvPr>
            <p:ph sz="quarter" idx="16" hasCustomPrompt="1"/>
          </p:nvPr>
        </p:nvSpPr>
        <p:spPr>
          <a:xfrm>
            <a:off x="3636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hasCustomPrompt="1"/>
          </p:nvPr>
        </p:nvSpPr>
        <p:spPr>
          <a:xfrm>
            <a:off x="8604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a:xfrm>
            <a:off x="324494" y="1"/>
            <a:ext cx="9792000" cy="637303"/>
          </a:xfrm>
        </p:spPr>
        <p:txBody>
          <a:bodyPr/>
          <a:lstStyle/>
          <a:p>
            <a:r>
              <a:rPr lang="en-US" dirty="0" smtClean="0"/>
              <a:t>Click to edit Master title style</a:t>
            </a:r>
            <a:endParaRPr lang="en-AU" dirty="0"/>
          </a:p>
        </p:txBody>
      </p:sp>
      <p:sp>
        <p:nvSpPr>
          <p:cNvPr id="7" name="Content Placeholder 6"/>
          <p:cNvSpPr>
            <a:spLocks noGrp="1"/>
          </p:cNvSpPr>
          <p:nvPr>
            <p:ph sz="quarter" idx="11" hasCustomPrompt="1"/>
          </p:nvPr>
        </p:nvSpPr>
        <p:spPr>
          <a:xfrm>
            <a:off x="324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hasCustomPrompt="1"/>
          </p:nvPr>
        </p:nvSpPr>
        <p:spPr>
          <a:xfrm>
            <a:off x="1980494" y="1224000"/>
            <a:ext cx="151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2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11" name="Content Placeholder 6"/>
          <p:cNvSpPr>
            <a:spLocks noGrp="1"/>
          </p:cNvSpPr>
          <p:nvPr>
            <p:ph sz="quarter" idx="21" hasCustomPrompt="1"/>
          </p:nvPr>
        </p:nvSpPr>
        <p:spPr>
          <a:xfrm>
            <a:off x="6948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Content Placeholder 6"/>
          <p:cNvSpPr>
            <a:spLocks noGrp="1"/>
          </p:cNvSpPr>
          <p:nvPr>
            <p:ph sz="quarter" idx="22" hasCustomPrompt="1"/>
          </p:nvPr>
        </p:nvSpPr>
        <p:spPr>
          <a:xfrm>
            <a:off x="5292494" y="1224000"/>
            <a:ext cx="1512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79826790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6" name="Media Placeholder 4"/>
          <p:cNvSpPr>
            <a:spLocks noGrp="1"/>
          </p:cNvSpPr>
          <p:nvPr>
            <p:ph type="media" sz="quarter" idx="11" hasCustomPrompt="1"/>
          </p:nvPr>
        </p:nvSpPr>
        <p:spPr>
          <a:xfrm>
            <a:off x="326281" y="1417737"/>
            <a:ext cx="9784801" cy="472404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15499029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E)">
    <p:bg>
      <p:bgPr>
        <a:solidFill>
          <a:srgbClr val="000000"/>
        </a:solidFill>
        <a:effectLst/>
      </p:bgPr>
    </p:bg>
    <p:spTree>
      <p:nvGrpSpPr>
        <p:cNvPr id="1" name=""/>
        <p:cNvGrpSpPr/>
        <p:nvPr/>
      </p:nvGrpSpPr>
      <p:grpSpPr>
        <a:xfrm>
          <a:off x="0" y="0"/>
          <a:ext cx="0" cy="0"/>
          <a:chOff x="0" y="0"/>
          <a:chExt cx="0" cy="0"/>
        </a:xfrm>
      </p:grpSpPr>
      <p:sp>
        <p:nvSpPr>
          <p:cNvPr id="7" name="Picture Placeholder 31"/>
          <p:cNvSpPr>
            <a:spLocks noGrp="1"/>
          </p:cNvSpPr>
          <p:nvPr>
            <p:ph type="pic" sz="quarter" idx="13"/>
          </p:nvPr>
        </p:nvSpPr>
        <p:spPr>
          <a:xfrm>
            <a:off x="-5696" y="947"/>
            <a:ext cx="10447990" cy="7560318"/>
          </a:xfrm>
          <a:prstGeom prst="rect">
            <a:avLst/>
          </a:prstGeom>
        </p:spPr>
        <p:txBody>
          <a:bodyPr lIns="102870" tIns="51435" rIns="102870" bIns="51435" anchor="ctr"/>
          <a:lstStyle>
            <a:lvl1pPr algn="ctr">
              <a:defRPr>
                <a:solidFill>
                  <a:schemeClr val="bg1"/>
                </a:solidFill>
                <a:latin typeface="Arial" panose="020B0604020202020204" pitchFamily="34" charset="0"/>
                <a:cs typeface="Arial" panose="020B0604020202020204" pitchFamily="34" charset="0"/>
              </a:defRPr>
            </a:lvl1pPr>
          </a:lstStyle>
          <a:p>
            <a:r>
              <a:rPr lang="fr-FR" dirty="0" smtClean="0"/>
              <a:t>Cliquez sur l'icône pour ajouter une image</a:t>
            </a:r>
            <a:endParaRPr lang="en-GB" dirty="0"/>
          </a:p>
        </p:txBody>
      </p:sp>
      <p:sp>
        <p:nvSpPr>
          <p:cNvPr id="8" name="Title 1"/>
          <p:cNvSpPr>
            <a:spLocks noGrp="1"/>
          </p:cNvSpPr>
          <p:nvPr>
            <p:ph type="ctrTitle" hasCustomPrompt="1"/>
          </p:nvPr>
        </p:nvSpPr>
        <p:spPr>
          <a:xfrm>
            <a:off x="308298" y="5039046"/>
            <a:ext cx="9820005" cy="461665"/>
          </a:xfrm>
          <a:prstGeom prst="rect">
            <a:avLst/>
          </a:prstGeom>
          <a:noFill/>
        </p:spPr>
        <p:txBody>
          <a:bodyPr lIns="0" tIns="0" rIns="0" bIns="0" anchor="b">
            <a:sp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GB" dirty="0" smtClean="0"/>
              <a:t>No.</a:t>
            </a:r>
          </a:p>
        </p:txBody>
      </p:sp>
      <p:sp>
        <p:nvSpPr>
          <p:cNvPr id="9" name="Subtitle 2"/>
          <p:cNvSpPr>
            <a:spLocks noGrp="1"/>
          </p:cNvSpPr>
          <p:nvPr>
            <p:ph type="subTitle" idx="1" hasCustomPrompt="1"/>
          </p:nvPr>
        </p:nvSpPr>
        <p:spPr>
          <a:xfrm>
            <a:off x="308298" y="5500711"/>
            <a:ext cx="9820005" cy="830997"/>
          </a:xfrm>
          <a:prstGeom prst="rect">
            <a:avLst/>
          </a:prstGeom>
          <a:noFill/>
        </p:spPr>
        <p:txBody>
          <a:bodyPr lIns="0" tIns="0" rIns="0" bIns="0" anchor="t">
            <a:spAutoFit/>
          </a:bodyPr>
          <a:lstStyle>
            <a:lvl1pPr marL="0" indent="0" algn="l">
              <a:spcBef>
                <a:spcPts val="0"/>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endParaRPr lang="en-GB" dirty="0"/>
          </a:p>
        </p:txBody>
      </p:sp>
    </p:spTree>
    <p:extLst>
      <p:ext uri="{BB962C8B-B14F-4D97-AF65-F5344CB8AC3E}">
        <p14:creationId xmlns:p14="http://schemas.microsoft.com/office/powerpoint/2010/main" val="74771016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9533918" y="6972324"/>
            <a:ext cx="577163" cy="277842"/>
          </a:xfrm>
          <a:prstGeom prst="rect">
            <a:avLst/>
          </a:prstGeom>
        </p:spPr>
        <p:txBody>
          <a:bodyPr/>
          <a:lstStyle/>
          <a:p>
            <a:fld id="{9784CBA3-D598-4B1F-BAA3-EE14B5154290}" type="slidenum">
              <a:rPr lang="en-AU" smtClean="0">
                <a:solidFill>
                  <a:srgbClr val="717171"/>
                </a:solidFill>
              </a:rPr>
              <a:pPr/>
              <a:t>‹N°›</a:t>
            </a:fld>
            <a:endParaRPr lang="en-AU" dirty="0">
              <a:solidFill>
                <a:srgbClr val="717171"/>
              </a:solidFill>
            </a:endParaRPr>
          </a:p>
        </p:txBody>
      </p:sp>
      <p:sp>
        <p:nvSpPr>
          <p:cNvPr id="5" name="Media Placeholder 4"/>
          <p:cNvSpPr>
            <a:spLocks noGrp="1"/>
          </p:cNvSpPr>
          <p:nvPr>
            <p:ph type="media" sz="quarter" idx="11" hasCustomPrompt="1"/>
          </p:nvPr>
        </p:nvSpPr>
        <p:spPr>
          <a:xfrm>
            <a:off x="0" y="0"/>
            <a:ext cx="10440988" cy="7561263"/>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val="118793440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hapter (C)">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326281" y="2008205"/>
            <a:ext cx="885346" cy="1405484"/>
          </a:xfrm>
          <a:prstGeom prst="rect">
            <a:avLst/>
          </a:prstGeom>
        </p:spPr>
        <p:txBody>
          <a:bodyPr vert="horz" lIns="0" tIns="283330" rIns="0" bIns="0" rtlCol="0" anchor="ctr" anchorCtr="0">
            <a:noAutofit/>
          </a:bodyPr>
          <a:lstStyle>
            <a:lvl1pPr>
              <a:defRPr lang="en-GB" sz="5000" b="0" dirty="0"/>
            </a:lvl1pPr>
          </a:lstStyle>
          <a:p>
            <a:pPr lvl="0"/>
            <a:r>
              <a:rPr lang="en-US" dirty="0" smtClean="0"/>
              <a:t>2</a:t>
            </a:r>
            <a:endParaRPr lang="en-GB" dirty="0"/>
          </a:p>
        </p:txBody>
      </p:sp>
      <p:sp>
        <p:nvSpPr>
          <p:cNvPr id="2" name="Title 1"/>
          <p:cNvSpPr>
            <a:spLocks noGrp="1"/>
          </p:cNvSpPr>
          <p:nvPr>
            <p:ph type="title"/>
          </p:nvPr>
        </p:nvSpPr>
        <p:spPr>
          <a:xfrm>
            <a:off x="324742" y="3143580"/>
            <a:ext cx="4895756" cy="845433"/>
          </a:xfrm>
        </p:spPr>
        <p:txBody>
          <a:bodyPr/>
          <a:lstStyle/>
          <a:p>
            <a:r>
              <a:rPr lang="en-US" smtClean="0"/>
              <a:t>Click to edit Master title style</a:t>
            </a:r>
            <a:endParaRPr lang="en-GB"/>
          </a:p>
        </p:txBody>
      </p:sp>
    </p:spTree>
    <p:extLst>
      <p:ext uri="{BB962C8B-B14F-4D97-AF65-F5344CB8AC3E}">
        <p14:creationId xmlns:p14="http://schemas.microsoft.com/office/powerpoint/2010/main" val="3996600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tx1"/>
                </a:solidFill>
                <a:latin typeface="Arial" panose="020B0604020202020204" pitchFamily="34" charset="0"/>
                <a:cs typeface="Arial" panose="020B0604020202020204" pitchFamily="34" charset="0"/>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1878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14080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hapter (C)">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73102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21924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pter (E)">
    <p:bg>
      <p:bgPr>
        <a:solidFill>
          <a:srgbClr val="000000"/>
        </a:solidFill>
        <a:effectLst/>
      </p:bgPr>
    </p:bg>
    <p:spTree>
      <p:nvGrpSpPr>
        <p:cNvPr id="1" name=""/>
        <p:cNvGrpSpPr/>
        <p:nvPr/>
      </p:nvGrpSpPr>
      <p:grpSpPr>
        <a:xfrm>
          <a:off x="0" y="0"/>
          <a:ext cx="0" cy="0"/>
          <a:chOff x="0" y="0"/>
          <a:chExt cx="0" cy="0"/>
        </a:xfrm>
      </p:grpSpPr>
      <p:sp>
        <p:nvSpPr>
          <p:cNvPr id="7" name="Picture Placeholder 31"/>
          <p:cNvSpPr>
            <a:spLocks noGrp="1"/>
          </p:cNvSpPr>
          <p:nvPr>
            <p:ph type="pic" sz="quarter" idx="13"/>
          </p:nvPr>
        </p:nvSpPr>
        <p:spPr>
          <a:xfrm>
            <a:off x="-5696" y="947"/>
            <a:ext cx="10447990" cy="7560318"/>
          </a:xfrm>
          <a:prstGeom prst="rect">
            <a:avLst/>
          </a:prstGeom>
        </p:spPr>
        <p:txBody>
          <a:bodyPr lIns="102870" tIns="51435" rIns="102870" bIns="51435" anchor="ctr"/>
          <a:lstStyle>
            <a:lvl1pPr algn="ctr">
              <a:defRPr>
                <a:solidFill>
                  <a:schemeClr val="bg1"/>
                </a:solidFill>
                <a:latin typeface="Arial" panose="020B0604020202020204" pitchFamily="34" charset="0"/>
                <a:cs typeface="Arial" panose="020B0604020202020204" pitchFamily="34" charset="0"/>
              </a:defRPr>
            </a:lvl1pPr>
          </a:lstStyle>
          <a:p>
            <a:r>
              <a:rPr lang="fr-FR" dirty="0" smtClean="0"/>
              <a:t>Cliquez sur l'icône pour ajouter une image</a:t>
            </a:r>
            <a:endParaRPr lang="en-GB" dirty="0"/>
          </a:p>
        </p:txBody>
      </p:sp>
      <p:sp>
        <p:nvSpPr>
          <p:cNvPr id="8" name="Title 1"/>
          <p:cNvSpPr>
            <a:spLocks noGrp="1"/>
          </p:cNvSpPr>
          <p:nvPr>
            <p:ph type="ctrTitle" hasCustomPrompt="1"/>
          </p:nvPr>
        </p:nvSpPr>
        <p:spPr>
          <a:xfrm>
            <a:off x="308298" y="5039046"/>
            <a:ext cx="9820005" cy="461665"/>
          </a:xfrm>
          <a:prstGeom prst="rect">
            <a:avLst/>
          </a:prstGeom>
          <a:noFill/>
        </p:spPr>
        <p:txBody>
          <a:bodyPr lIns="0" tIns="0" rIns="0" bIns="0" anchor="b">
            <a:sp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GB" dirty="0" smtClean="0"/>
              <a:t>No.</a:t>
            </a:r>
          </a:p>
        </p:txBody>
      </p:sp>
      <p:sp>
        <p:nvSpPr>
          <p:cNvPr id="9" name="Subtitle 2"/>
          <p:cNvSpPr>
            <a:spLocks noGrp="1"/>
          </p:cNvSpPr>
          <p:nvPr>
            <p:ph type="subTitle" idx="1" hasCustomPrompt="1"/>
          </p:nvPr>
        </p:nvSpPr>
        <p:spPr>
          <a:xfrm>
            <a:off x="308298" y="5500711"/>
            <a:ext cx="9820005" cy="830997"/>
          </a:xfrm>
          <a:prstGeom prst="rect">
            <a:avLst/>
          </a:prstGeom>
          <a:noFill/>
        </p:spPr>
        <p:txBody>
          <a:bodyPr lIns="0" tIns="0" rIns="0" bIns="0" anchor="t">
            <a:spAutoFit/>
          </a:bodyPr>
          <a:lstStyle>
            <a:lvl1pPr marL="0" indent="0" algn="l">
              <a:spcBef>
                <a:spcPts val="0"/>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endParaRPr lang="en-GB" dirty="0"/>
          </a:p>
        </p:txBody>
      </p:sp>
    </p:spTree>
    <p:extLst>
      <p:ext uri="{BB962C8B-B14F-4D97-AF65-F5344CB8AC3E}">
        <p14:creationId xmlns:p14="http://schemas.microsoft.com/office/powerpoint/2010/main" val="235874092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48994500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pter (G)">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206102554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tx1"/>
                </a:solidFill>
                <a:latin typeface="Arial" panose="020B0604020202020204" pitchFamily="34" charset="0"/>
                <a:cs typeface="Arial" panose="020B0604020202020204" pitchFamily="34" charset="0"/>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597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261064999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7619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pter (C)">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1739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9708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ter (E)">
    <p:bg>
      <p:bgPr>
        <a:solidFill>
          <a:srgbClr val="000000"/>
        </a:solidFill>
        <a:effectLst/>
      </p:bgPr>
    </p:bg>
    <p:spTree>
      <p:nvGrpSpPr>
        <p:cNvPr id="1" name=""/>
        <p:cNvGrpSpPr/>
        <p:nvPr/>
      </p:nvGrpSpPr>
      <p:grpSpPr>
        <a:xfrm>
          <a:off x="0" y="0"/>
          <a:ext cx="0" cy="0"/>
          <a:chOff x="0" y="0"/>
          <a:chExt cx="0" cy="0"/>
        </a:xfrm>
      </p:grpSpPr>
      <p:sp>
        <p:nvSpPr>
          <p:cNvPr id="7" name="Picture Placeholder 31"/>
          <p:cNvSpPr>
            <a:spLocks noGrp="1"/>
          </p:cNvSpPr>
          <p:nvPr>
            <p:ph type="pic" sz="quarter" idx="13"/>
          </p:nvPr>
        </p:nvSpPr>
        <p:spPr>
          <a:xfrm>
            <a:off x="-5696" y="947"/>
            <a:ext cx="10447990" cy="7560318"/>
          </a:xfrm>
          <a:prstGeom prst="rect">
            <a:avLst/>
          </a:prstGeom>
        </p:spPr>
        <p:txBody>
          <a:bodyPr lIns="102870" tIns="51435" rIns="102870" bIns="51435" anchor="ctr"/>
          <a:lstStyle>
            <a:lvl1pPr algn="ctr">
              <a:defRPr>
                <a:solidFill>
                  <a:schemeClr val="bg1"/>
                </a:solidFill>
                <a:latin typeface="Arial" panose="020B0604020202020204" pitchFamily="34" charset="0"/>
                <a:cs typeface="Arial" panose="020B0604020202020204" pitchFamily="34" charset="0"/>
              </a:defRPr>
            </a:lvl1pPr>
          </a:lstStyle>
          <a:p>
            <a:r>
              <a:rPr lang="fr-FR" dirty="0" smtClean="0"/>
              <a:t>Cliquez sur l'icône pour ajouter une image</a:t>
            </a:r>
            <a:endParaRPr lang="en-GB" dirty="0"/>
          </a:p>
        </p:txBody>
      </p:sp>
      <p:sp>
        <p:nvSpPr>
          <p:cNvPr id="8" name="Title 1"/>
          <p:cNvSpPr>
            <a:spLocks noGrp="1"/>
          </p:cNvSpPr>
          <p:nvPr>
            <p:ph type="ctrTitle" hasCustomPrompt="1"/>
          </p:nvPr>
        </p:nvSpPr>
        <p:spPr>
          <a:xfrm>
            <a:off x="308298" y="5039046"/>
            <a:ext cx="9820005" cy="461665"/>
          </a:xfrm>
          <a:prstGeom prst="rect">
            <a:avLst/>
          </a:prstGeom>
          <a:noFill/>
        </p:spPr>
        <p:txBody>
          <a:bodyPr lIns="0" tIns="0" rIns="0" bIns="0" anchor="b">
            <a:sp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GB" dirty="0" smtClean="0"/>
              <a:t>No.</a:t>
            </a:r>
          </a:p>
        </p:txBody>
      </p:sp>
      <p:sp>
        <p:nvSpPr>
          <p:cNvPr id="9" name="Subtitle 2"/>
          <p:cNvSpPr>
            <a:spLocks noGrp="1"/>
          </p:cNvSpPr>
          <p:nvPr>
            <p:ph type="subTitle" idx="1" hasCustomPrompt="1"/>
          </p:nvPr>
        </p:nvSpPr>
        <p:spPr>
          <a:xfrm>
            <a:off x="308298" y="5500711"/>
            <a:ext cx="9820005" cy="830997"/>
          </a:xfrm>
          <a:prstGeom prst="rect">
            <a:avLst/>
          </a:prstGeom>
          <a:noFill/>
        </p:spPr>
        <p:txBody>
          <a:bodyPr lIns="0" tIns="0" rIns="0" bIns="0" anchor="t">
            <a:spAutoFit/>
          </a:bodyPr>
          <a:lstStyle>
            <a:lvl1pPr marL="0" indent="0" algn="l">
              <a:spcBef>
                <a:spcPts val="0"/>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endParaRPr lang="en-GB" dirty="0"/>
          </a:p>
        </p:txBody>
      </p:sp>
    </p:spTree>
    <p:extLst>
      <p:ext uri="{BB962C8B-B14F-4D97-AF65-F5344CB8AC3E}">
        <p14:creationId xmlns:p14="http://schemas.microsoft.com/office/powerpoint/2010/main" val="356261736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191740265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pter (G)">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365954342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tx1"/>
                </a:solidFill>
                <a:latin typeface="Arial" panose="020B0604020202020204" pitchFamily="34" charset="0"/>
                <a:cs typeface="Arial" panose="020B0604020202020204" pitchFamily="34" charset="0"/>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2191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descr="C:\Users\Emilie.Droulers\Desktop\Marques Kampus\TNS\Logo\Kantar TNS Black\Kantar TNS noi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4000" y="576000"/>
            <a:ext cx="2896942" cy="3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4875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pter (C)">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15501"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endParaRPr lang="en-GB" dirty="0"/>
          </a:p>
        </p:txBody>
      </p:sp>
      <p:sp>
        <p:nvSpPr>
          <p:cNvPr id="8" name="Subtitle 2"/>
          <p:cNvSpPr>
            <a:spLocks noGrp="1"/>
          </p:cNvSpPr>
          <p:nvPr>
            <p:ph type="subTitle" idx="1" hasCustomPrompt="1"/>
          </p:nvPr>
        </p:nvSpPr>
        <p:spPr>
          <a:xfrm>
            <a:off x="6115501"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8522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pter (D)">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3995581" cy="461665"/>
          </a:xfrm>
          <a:prstGeom prst="rect">
            <a:avLst/>
          </a:prstGeom>
        </p:spPr>
        <p:txBody>
          <a:bodyPr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4000" y="3469604"/>
            <a:ext cx="3995581"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24000" y="576155"/>
            <a:ext cx="2896942" cy="34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24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G)">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245552751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pter (E)">
    <p:bg>
      <p:bgPr>
        <a:solidFill>
          <a:srgbClr val="000000"/>
        </a:solidFill>
        <a:effectLst/>
      </p:bgPr>
    </p:bg>
    <p:spTree>
      <p:nvGrpSpPr>
        <p:cNvPr id="1" name=""/>
        <p:cNvGrpSpPr/>
        <p:nvPr/>
      </p:nvGrpSpPr>
      <p:grpSpPr>
        <a:xfrm>
          <a:off x="0" y="0"/>
          <a:ext cx="0" cy="0"/>
          <a:chOff x="0" y="0"/>
          <a:chExt cx="0" cy="0"/>
        </a:xfrm>
      </p:grpSpPr>
      <p:sp>
        <p:nvSpPr>
          <p:cNvPr id="7" name="Picture Placeholder 31"/>
          <p:cNvSpPr>
            <a:spLocks noGrp="1"/>
          </p:cNvSpPr>
          <p:nvPr>
            <p:ph type="pic" sz="quarter" idx="13"/>
          </p:nvPr>
        </p:nvSpPr>
        <p:spPr>
          <a:xfrm>
            <a:off x="-5696" y="947"/>
            <a:ext cx="10447990" cy="7560318"/>
          </a:xfrm>
          <a:prstGeom prst="rect">
            <a:avLst/>
          </a:prstGeom>
        </p:spPr>
        <p:txBody>
          <a:bodyPr lIns="102870" tIns="51435" rIns="102870" bIns="51435" anchor="ctr"/>
          <a:lstStyle>
            <a:lvl1pPr algn="ctr">
              <a:defRPr>
                <a:solidFill>
                  <a:schemeClr val="bg1"/>
                </a:solidFill>
                <a:latin typeface="Arial" panose="020B0604020202020204" pitchFamily="34" charset="0"/>
                <a:cs typeface="Arial" panose="020B0604020202020204" pitchFamily="34" charset="0"/>
              </a:defRPr>
            </a:lvl1pPr>
          </a:lstStyle>
          <a:p>
            <a:r>
              <a:rPr lang="fr-FR" dirty="0" smtClean="0"/>
              <a:t>Cliquez sur l'icône pour ajouter une image</a:t>
            </a:r>
            <a:endParaRPr lang="en-GB" dirty="0"/>
          </a:p>
        </p:txBody>
      </p:sp>
      <p:sp>
        <p:nvSpPr>
          <p:cNvPr id="8" name="Title 1"/>
          <p:cNvSpPr>
            <a:spLocks noGrp="1"/>
          </p:cNvSpPr>
          <p:nvPr>
            <p:ph type="ctrTitle" hasCustomPrompt="1"/>
          </p:nvPr>
        </p:nvSpPr>
        <p:spPr>
          <a:xfrm>
            <a:off x="308298" y="5039046"/>
            <a:ext cx="9820005" cy="461665"/>
          </a:xfrm>
          <a:prstGeom prst="rect">
            <a:avLst/>
          </a:prstGeom>
          <a:noFill/>
        </p:spPr>
        <p:txBody>
          <a:bodyPr lIns="0" tIns="0" rIns="0" bIns="0" anchor="b">
            <a:spAutoFit/>
          </a:bodyPr>
          <a:lstStyle>
            <a:lvl1pPr algn="l">
              <a:defRPr sz="3000" b="1">
                <a:solidFill>
                  <a:schemeClr val="bg1"/>
                </a:solidFill>
                <a:latin typeface="Arial" panose="020B0604020202020204" pitchFamily="34" charset="0"/>
                <a:cs typeface="Arial" panose="020B0604020202020204" pitchFamily="34" charset="0"/>
              </a:defRPr>
            </a:lvl1pPr>
          </a:lstStyle>
          <a:p>
            <a:r>
              <a:rPr lang="en-GB" dirty="0" smtClean="0"/>
              <a:t>No.</a:t>
            </a:r>
          </a:p>
        </p:txBody>
      </p:sp>
      <p:sp>
        <p:nvSpPr>
          <p:cNvPr id="9" name="Subtitle 2"/>
          <p:cNvSpPr>
            <a:spLocks noGrp="1"/>
          </p:cNvSpPr>
          <p:nvPr>
            <p:ph type="subTitle" idx="1" hasCustomPrompt="1"/>
          </p:nvPr>
        </p:nvSpPr>
        <p:spPr>
          <a:xfrm>
            <a:off x="308298" y="5500711"/>
            <a:ext cx="9820005" cy="830997"/>
          </a:xfrm>
          <a:prstGeom prst="rect">
            <a:avLst/>
          </a:prstGeom>
          <a:noFill/>
        </p:spPr>
        <p:txBody>
          <a:bodyPr lIns="0" tIns="0" rIns="0" bIns="0" anchor="t">
            <a:spAutoFit/>
          </a:bodyPr>
          <a:lstStyle>
            <a:lvl1pPr marL="0" indent="0" algn="l">
              <a:spcBef>
                <a:spcPts val="0"/>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endParaRPr lang="en-GB" dirty="0"/>
          </a:p>
        </p:txBody>
      </p:sp>
    </p:spTree>
    <p:extLst>
      <p:ext uri="{BB962C8B-B14F-4D97-AF65-F5344CB8AC3E}">
        <p14:creationId xmlns:p14="http://schemas.microsoft.com/office/powerpoint/2010/main" val="378177525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tx1"/>
                </a:solidFill>
              </a:defRPr>
            </a:lvl1pPr>
          </a:lstStyle>
          <a:p>
            <a:r>
              <a:rPr lang="en-GB" dirty="0" smtClean="0"/>
              <a:t>No.</a:t>
            </a:r>
            <a:endParaRPr lang="en-GB" dirty="0"/>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tx1"/>
                </a:solidFill>
                <a:latin typeface="Arial" panose="020B0604020202020204" pitchFamily="34" charset="0"/>
                <a:cs typeface="Arial" panose="020B0604020202020204" pitchFamily="34" charset="0"/>
              </a:defRPr>
            </a:lvl1pPr>
            <a:lvl2pPr marL="0" indent="0" algn="l">
              <a:spcBef>
                <a:spcPts val="0"/>
              </a:spcBef>
              <a:buNone/>
              <a:defRPr sz="2400">
                <a:solidFill>
                  <a:schemeClr val="tx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169543757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pter (G)">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24000" y="2988000"/>
            <a:ext cx="620363" cy="461665"/>
          </a:xfrm>
          <a:prstGeom prst="rect">
            <a:avLst/>
          </a:prstGeom>
        </p:spPr>
        <p:txBody>
          <a:bodyPr wrap="none" tIns="0" anchor="b">
            <a:spAutoFit/>
          </a:bodyPr>
          <a:lstStyle>
            <a:lvl1pPr algn="l">
              <a:defRPr sz="3000" b="1">
                <a:solidFill>
                  <a:schemeClr val="bg1"/>
                </a:solidFill>
              </a:defRPr>
            </a:lvl1pPr>
          </a:lstStyle>
          <a:p>
            <a:r>
              <a:rPr lang="en-GB" dirty="0" smtClean="0"/>
              <a:t>No.</a:t>
            </a:r>
          </a:p>
        </p:txBody>
      </p:sp>
      <p:sp>
        <p:nvSpPr>
          <p:cNvPr id="8" name="Subtitle 2"/>
          <p:cNvSpPr>
            <a:spLocks noGrp="1"/>
          </p:cNvSpPr>
          <p:nvPr>
            <p:ph type="subTitle" idx="1" hasCustomPrompt="1"/>
          </p:nvPr>
        </p:nvSpPr>
        <p:spPr>
          <a:xfrm>
            <a:off x="323999" y="3469604"/>
            <a:ext cx="9792000" cy="830997"/>
          </a:xfrm>
          <a:prstGeom prst="rect">
            <a:avLst/>
          </a:prstGeom>
        </p:spPr>
        <p:txBody>
          <a:bodyPr lIns="0" tIns="0" rIns="0" bIns="0" anchor="t">
            <a:spAutoFit/>
          </a:bodyPr>
          <a:lstStyle>
            <a:lvl1pPr marL="0" indent="0" algn="l">
              <a:spcBef>
                <a:spcPts val="675"/>
              </a:spcBef>
              <a:buNone/>
              <a:defRPr sz="3000" b="1">
                <a:solidFill>
                  <a:schemeClr val="bg1"/>
                </a:solidFill>
                <a:latin typeface="Arial" panose="020B0604020202020204" pitchFamily="34" charset="0"/>
                <a:cs typeface="Arial" panose="020B0604020202020204" pitchFamily="34" charset="0"/>
              </a:defRPr>
            </a:lvl1pPr>
            <a:lvl2pPr marL="0" indent="0" algn="l">
              <a:spcBef>
                <a:spcPts val="0"/>
              </a:spcBef>
              <a:buNone/>
              <a:defRPr sz="2400">
                <a:solidFill>
                  <a:schemeClr val="bg1"/>
                </a:solidFill>
                <a:latin typeface="Arial" panose="020B0604020202020204" pitchFamily="34" charset="0"/>
                <a:cs typeface="Arial" panose="020B0604020202020204" pitchFamily="34" charset="0"/>
              </a:defRPr>
            </a:lvl2pPr>
            <a:lvl3pPr marL="1028700" indent="0" algn="ctr">
              <a:buNone/>
              <a:defRPr sz="2000"/>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GB" dirty="0" smtClean="0"/>
              <a:t>Title</a:t>
            </a:r>
          </a:p>
          <a:p>
            <a:pPr lvl="1"/>
            <a:r>
              <a:rPr lang="en-GB" dirty="0" smtClean="0"/>
              <a:t>Second Level</a:t>
            </a:r>
          </a:p>
        </p:txBody>
      </p:sp>
    </p:spTree>
    <p:extLst>
      <p:ext uri="{BB962C8B-B14F-4D97-AF65-F5344CB8AC3E}">
        <p14:creationId xmlns:p14="http://schemas.microsoft.com/office/powerpoint/2010/main" val="3198584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323999" y="1224000"/>
            <a:ext cx="9792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17918656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x1 Box">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3999" y="1800000"/>
            <a:ext cx="9792000"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2"/>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17062623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97072011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dirty="0" smtClean="0"/>
              <a:t>Click to edit Master title style</a:t>
            </a:r>
            <a:endParaRPr lang="en-AU" dirty="0"/>
          </a:p>
        </p:txBody>
      </p:sp>
      <p:sp>
        <p:nvSpPr>
          <p:cNvPr id="4" name="Espace réservé du numéro de diapositive 3"/>
          <p:cNvSpPr>
            <a:spLocks noGrp="1"/>
          </p:cNvSpPr>
          <p:nvPr>
            <p:ph type="sldNum" sz="quarter" idx="10"/>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5" name="Text Placeholder 9"/>
          <p:cNvSpPr>
            <a:spLocks noGrp="1"/>
          </p:cNvSpPr>
          <p:nvPr>
            <p:ph type="body" sz="quarter" idx="15"/>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56346522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6281" y="1944000"/>
            <a:ext cx="9784801" cy="1384995"/>
          </a:xfrm>
        </p:spPr>
        <p:txBody>
          <a:bodyPr t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326281" y="1224000"/>
            <a:ext cx="9784800" cy="441338"/>
          </a:xfrm>
        </p:spPr>
        <p:txBody>
          <a:bodyPr>
            <a:spAutoFit/>
          </a:bodyPr>
          <a:lstStyle>
            <a:lvl1pPr>
              <a:defRPr b="1"/>
            </a:lvl1pPr>
          </a:lstStyle>
          <a:p>
            <a:pPr lvl="0"/>
            <a:r>
              <a:rPr lang="en-US" smtClean="0"/>
              <a:t>Click to edit Master text styles</a:t>
            </a:r>
          </a:p>
        </p:txBody>
      </p:sp>
      <p:sp>
        <p:nvSpPr>
          <p:cNvPr id="4" name="Espace réservé du numéro de diapositive 3"/>
          <p:cNvSpPr>
            <a:spLocks noGrp="1"/>
          </p:cNvSpPr>
          <p:nvPr>
            <p:ph type="sldNum" sz="quarter" idx="16"/>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
        <p:nvSpPr>
          <p:cNvPr id="9" name="Text Placeholder 9"/>
          <p:cNvSpPr>
            <a:spLocks noGrp="1"/>
          </p:cNvSpPr>
          <p:nvPr>
            <p:ph type="body" sz="quarter" idx="17"/>
          </p:nvPr>
        </p:nvSpPr>
        <p:spPr>
          <a:xfrm>
            <a:off x="324494" y="720000"/>
            <a:ext cx="9792000" cy="307777"/>
          </a:xfrm>
        </p:spPr>
        <p:txBody>
          <a:bodyPr tIns="0">
            <a:spAutoFit/>
          </a:bodyPr>
          <a:lstStyle>
            <a:lvl1pPr>
              <a:defRPr sz="2000" b="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181059256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a:xfrm>
            <a:off x="324494" y="1"/>
            <a:ext cx="9792000" cy="637303"/>
          </a:xfrm>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224000"/>
            <a:ext cx="4680000" cy="1626278"/>
          </a:xfrm>
        </p:spPr>
        <p:txBody>
          <a:bodyPr>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5436494" y="1224000"/>
            <a:ext cx="4680000" cy="1626278"/>
          </a:xfrm>
        </p:spPr>
        <p:txBody>
          <a:bodyPr lIns="0">
            <a:sp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Espace réservé du numéro de diapositive 3"/>
          <p:cNvSpPr>
            <a:spLocks noGrp="1"/>
          </p:cNvSpPr>
          <p:nvPr>
            <p:ph type="sldNum" sz="quarter" idx="13"/>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281916912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n-US" smtClean="0"/>
              <a:t>Click to edit Master title style</a:t>
            </a:r>
            <a:endParaRPr lang="en-AU" dirty="0"/>
          </a:p>
        </p:txBody>
      </p:sp>
      <p:sp>
        <p:nvSpPr>
          <p:cNvPr id="7" name="Content Placeholder 6"/>
          <p:cNvSpPr>
            <a:spLocks noGrp="1"/>
          </p:cNvSpPr>
          <p:nvPr>
            <p:ph sz="quarter" idx="11"/>
          </p:nvPr>
        </p:nvSpPr>
        <p:spPr>
          <a:xfrm>
            <a:off x="324000" y="1944000"/>
            <a:ext cx="4680000" cy="1384995"/>
          </a:xfrm>
        </p:spPr>
        <p:txBody>
          <a:bodyPr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Content Placeholder 6"/>
          <p:cNvSpPr>
            <a:spLocks noGrp="1"/>
          </p:cNvSpPr>
          <p:nvPr>
            <p:ph sz="quarter" idx="12"/>
          </p:nvPr>
        </p:nvSpPr>
        <p:spPr>
          <a:xfrm>
            <a:off x="5436000" y="1944000"/>
            <a:ext cx="4680000" cy="1384995"/>
          </a:xfrm>
        </p:spPr>
        <p:txBody>
          <a:bodyPr lIns="0" tIns="0">
            <a:spAutoFit/>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ext Placeholder 9"/>
          <p:cNvSpPr>
            <a:spLocks noGrp="1"/>
          </p:cNvSpPr>
          <p:nvPr>
            <p:ph type="body" sz="quarter" idx="15"/>
          </p:nvPr>
        </p:nvSpPr>
        <p:spPr>
          <a:xfrm>
            <a:off x="324000" y="1224000"/>
            <a:ext cx="4680000" cy="441338"/>
          </a:xfrm>
        </p:spPr>
        <p:txBody>
          <a:bodyPr>
            <a:spAutoFit/>
          </a:bodyPr>
          <a:lstStyle>
            <a:lvl1pPr>
              <a:defRPr sz="1300" b="1"/>
            </a:lvl1pPr>
          </a:lstStyle>
          <a:p>
            <a:pPr lvl="0"/>
            <a:r>
              <a:rPr lang="en-US" dirty="0" smtClean="0"/>
              <a:t>Click to edit Master text styles</a:t>
            </a:r>
          </a:p>
        </p:txBody>
      </p:sp>
      <p:sp>
        <p:nvSpPr>
          <p:cNvPr id="11" name="Text Placeholder 9"/>
          <p:cNvSpPr>
            <a:spLocks noGrp="1"/>
          </p:cNvSpPr>
          <p:nvPr>
            <p:ph type="body" sz="quarter" idx="16"/>
          </p:nvPr>
        </p:nvSpPr>
        <p:spPr>
          <a:xfrm>
            <a:off x="5436000" y="1224000"/>
            <a:ext cx="4680000" cy="441338"/>
          </a:xfrm>
        </p:spPr>
        <p:txBody>
          <a:bodyPr lIns="0">
            <a:spAutoFit/>
          </a:bodyPr>
          <a:lstStyle>
            <a:lvl1pPr>
              <a:defRPr sz="1300" b="1"/>
            </a:lvl1pPr>
          </a:lstStyle>
          <a:p>
            <a:pPr lvl="0"/>
            <a:r>
              <a:rPr lang="en-US" smtClean="0"/>
              <a:t>Click to edit Master text styles</a:t>
            </a:r>
          </a:p>
        </p:txBody>
      </p:sp>
      <p:sp>
        <p:nvSpPr>
          <p:cNvPr id="4" name="Espace réservé du numéro de diapositive 3"/>
          <p:cNvSpPr>
            <a:spLocks noGrp="1"/>
          </p:cNvSpPr>
          <p:nvPr>
            <p:ph type="sldNum" sz="quarter" idx="17"/>
          </p:nvPr>
        </p:nvSpPr>
        <p:spPr/>
        <p:txBody>
          <a:bodyPr/>
          <a:lstStyle/>
          <a:p>
            <a:fld id="{4034BEE3-566C-4068-A777-C3A4762E861B}" type="slidenum">
              <a:rPr lang="en-GB" smtClean="0">
                <a:solidFill>
                  <a:srgbClr val="717171"/>
                </a:solidFill>
              </a:rPr>
              <a:pPr/>
              <a:t>‹N°›</a:t>
            </a:fld>
            <a:endParaRPr lang="en-GB" dirty="0">
              <a:solidFill>
                <a:srgbClr val="717171"/>
              </a:solidFill>
            </a:endParaRPr>
          </a:p>
        </p:txBody>
      </p:sp>
    </p:spTree>
    <p:extLst>
      <p:ext uri="{BB962C8B-B14F-4D97-AF65-F5344CB8AC3E}">
        <p14:creationId xmlns:p14="http://schemas.microsoft.com/office/powerpoint/2010/main" val="33538867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12.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image" Target="../media/image3.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theme" Target="../theme/theme14.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21" Type="http://schemas.openxmlformats.org/officeDocument/2006/relationships/image" Target="../media/image4.png"/><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image" Target="../media/image3.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theme" Target="../theme/theme15.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theme" Target="../theme/theme16.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image" Target="../media/image3.png"/><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theme" Target="../theme/theme17.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19" Type="http://schemas.openxmlformats.org/officeDocument/2006/relationships/image" Target="../media/image3.png"/><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3.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8.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SLSL5_MASTER_A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786" y="1"/>
            <a:ext cx="9789296" cy="637303"/>
          </a:xfrm>
          <a:prstGeom prst="rect">
            <a:avLst/>
          </a:prstGeom>
        </p:spPr>
        <p:txBody>
          <a:bodyPr vert="horz" lIns="0" tIns="234900" rIns="0" bIns="0" rtlCol="0" anchor="t">
            <a:spAutoFit/>
          </a:bodyPr>
          <a:lstStyle/>
          <a:p>
            <a:r>
              <a:rPr lang="fr-FR" dirty="0" smtClean="0"/>
              <a:t>Modifiez le style du titre</a:t>
            </a:r>
            <a:endParaRPr lang="en-AU" dirty="0"/>
          </a:p>
        </p:txBody>
      </p:sp>
      <p:grpSp>
        <p:nvGrpSpPr>
          <p:cNvPr id="11" name="Group 10"/>
          <p:cNvGrpSpPr/>
          <p:nvPr/>
        </p:nvGrpSpPr>
        <p:grpSpPr bwMode="gray">
          <a:xfrm>
            <a:off x="-1523413" y="-573958"/>
            <a:ext cx="12164194" cy="7144632"/>
            <a:chOff x="-1523413" y="-573958"/>
            <a:chExt cx="12164194" cy="7144632"/>
          </a:xfrm>
        </p:grpSpPr>
        <p:grpSp>
          <p:nvGrpSpPr>
            <p:cNvPr id="15" name="Group 14"/>
            <p:cNvGrpSpPr/>
            <p:nvPr/>
          </p:nvGrpSpPr>
          <p:grpSpPr bwMode="gray">
            <a:xfrm>
              <a:off x="-1523413" y="-573958"/>
              <a:ext cx="12164194" cy="7144632"/>
              <a:chOff x="-1334173" y="-520575"/>
              <a:chExt cx="10653148" cy="6480119"/>
            </a:xfrm>
          </p:grpSpPr>
          <p:grpSp>
            <p:nvGrpSpPr>
              <p:cNvPr id="14" name="Group 13"/>
              <p:cNvGrpSpPr/>
              <p:nvPr userDrawn="1"/>
            </p:nvGrpSpPr>
            <p:grpSpPr bwMode="gray">
              <a:xfrm>
                <a:off x="-1334173" y="1145470"/>
                <a:ext cx="1327930" cy="4814074"/>
                <a:chOff x="-1334173" y="1145470"/>
                <a:chExt cx="1327930" cy="4814074"/>
              </a:xfrm>
            </p:grpSpPr>
            <p:grpSp>
              <p:nvGrpSpPr>
                <p:cNvPr id="8" name="Group 7"/>
                <p:cNvGrpSpPr/>
                <p:nvPr userDrawn="1"/>
              </p:nvGrpSpPr>
              <p:grpSpPr bwMode="gray">
                <a:xfrm>
                  <a:off x="-1334173" y="4419408"/>
                  <a:ext cx="1327930" cy="279151"/>
                  <a:chOff x="-1334173" y="4419408"/>
                  <a:chExt cx="1327930" cy="279151"/>
                </a:xfrm>
              </p:grpSpPr>
              <p:cxnSp>
                <p:nvCxnSpPr>
                  <p:cNvPr id="85" name="Straight Connector 84"/>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3.47 </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X</a:t>
                    </a:r>
                    <a:r>
                      <a:rPr lang="en-AU" sz="1000" b="1" baseline="0" dirty="0" smtClean="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13" name="Group 12"/>
                <p:cNvGrpSpPr/>
                <p:nvPr userDrawn="1"/>
              </p:nvGrpSpPr>
              <p:grpSpPr bwMode="gray">
                <a:xfrm>
                  <a:off x="-1334173" y="5682545"/>
                  <a:ext cx="1327930" cy="276999"/>
                  <a:chOff x="-1334173" y="5682545"/>
                  <a:chExt cx="1327930" cy="276999"/>
                </a:xfrm>
              </p:grpSpPr>
              <p:cxnSp>
                <p:nvCxnSpPr>
                  <p:cNvPr id="87" name="Straight Connector 86"/>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7.33</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BASE MARGIN</a:t>
                    </a:r>
                    <a:endParaRPr lang="en-AU" sz="1000" b="1" dirty="0">
                      <a:solidFill>
                        <a:schemeClr val="tx1">
                          <a:lumMod val="85000"/>
                          <a:lumOff val="15000"/>
                        </a:schemeClr>
                      </a:solidFill>
                      <a:latin typeface="+mn-lt"/>
                    </a:endParaRPr>
                  </a:p>
                </p:txBody>
              </p:sp>
            </p:grpSp>
            <p:grpSp>
              <p:nvGrpSpPr>
                <p:cNvPr id="6" name="Group 5"/>
                <p:cNvGrpSpPr/>
                <p:nvPr userDrawn="1"/>
              </p:nvGrpSpPr>
              <p:grpSpPr bwMode="gray">
                <a:xfrm>
                  <a:off x="-1334173" y="1145470"/>
                  <a:ext cx="1327930" cy="276999"/>
                  <a:chOff x="-1334173" y="1145470"/>
                  <a:chExt cx="1327930" cy="276999"/>
                </a:xfrm>
              </p:grpSpPr>
              <p:cxnSp>
                <p:nvCxnSpPr>
                  <p:cNvPr id="91" name="Straight Connector 90"/>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6.56</a:t>
                    </a:r>
                  </a:p>
                  <a:p>
                    <a:pPr algn="ctr"/>
                    <a:r>
                      <a:rPr lang="en-AU" sz="1000" b="1" dirty="0" smtClean="0">
                        <a:solidFill>
                          <a:schemeClr val="tx1">
                            <a:lumMod val="85000"/>
                            <a:lumOff val="15000"/>
                          </a:schemeClr>
                        </a:solidFill>
                        <a:latin typeface="+mn-lt"/>
                      </a:rPr>
                      <a:t>TOP</a:t>
                    </a:r>
                    <a:r>
                      <a:rPr lang="en-AU" sz="1000" b="1" baseline="0" dirty="0" smtClean="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9" name="Group 8"/>
                <p:cNvGrpSpPr/>
                <p:nvPr userDrawn="1"/>
              </p:nvGrpSpPr>
              <p:grpSpPr bwMode="gray">
                <a:xfrm>
                  <a:off x="-1334173" y="1659820"/>
                  <a:ext cx="1327930" cy="276999"/>
                  <a:chOff x="-1334173" y="1659820"/>
                  <a:chExt cx="1327930" cy="276999"/>
                </a:xfrm>
              </p:grpSpPr>
              <p:cxnSp>
                <p:nvCxnSpPr>
                  <p:cNvPr id="100" name="Straight Connector 99"/>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4.99</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CHART TOP</a:t>
                    </a:r>
                    <a:endParaRPr lang="en-AU" sz="1000" b="1" dirty="0">
                      <a:solidFill>
                        <a:schemeClr val="tx1">
                          <a:lumMod val="85000"/>
                          <a:lumOff val="15000"/>
                        </a:schemeClr>
                      </a:solidFill>
                      <a:latin typeface="+mn-lt"/>
                    </a:endParaRPr>
                  </a:p>
                </p:txBody>
              </p:sp>
            </p:grpSp>
          </p:grpSp>
          <p:grpSp>
            <p:nvGrpSpPr>
              <p:cNvPr id="10" name="Group 9"/>
              <p:cNvGrpSpPr/>
              <p:nvPr userDrawn="1"/>
            </p:nvGrpSpPr>
            <p:grpSpPr bwMode="gray">
              <a:xfrm>
                <a:off x="-253905" y="-520575"/>
                <a:ext cx="9572880" cy="520575"/>
                <a:chOff x="-253905" y="-520575"/>
                <a:chExt cx="9572880" cy="520575"/>
              </a:xfrm>
            </p:grpSpPr>
            <p:grpSp>
              <p:nvGrpSpPr>
                <p:cNvPr id="5" name="Group 4"/>
                <p:cNvGrpSpPr/>
                <p:nvPr userDrawn="1"/>
              </p:nvGrpSpPr>
              <p:grpSpPr bwMode="gray">
                <a:xfrm>
                  <a:off x="-253905" y="-520575"/>
                  <a:ext cx="1072330" cy="520575"/>
                  <a:chOff x="-250415" y="-520575"/>
                  <a:chExt cx="1072330" cy="520575"/>
                </a:xfrm>
              </p:grpSpPr>
              <p:cxnSp>
                <p:nvCxnSpPr>
                  <p:cNvPr id="102" name="Straight Connector 10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br>
                      <a:rPr lang="en-AU" dirty="0" smtClean="0"/>
                    </a:br>
                    <a:r>
                      <a:rPr lang="en-AU" dirty="0" smtClean="0"/>
                      <a:t>LEFT MARGIN</a:t>
                    </a:r>
                    <a:endParaRPr lang="en-AU" dirty="0"/>
                  </a:p>
                </p:txBody>
              </p:sp>
            </p:grpSp>
            <p:grpSp>
              <p:nvGrpSpPr>
                <p:cNvPr id="3" name="Group 2"/>
                <p:cNvGrpSpPr/>
                <p:nvPr userDrawn="1"/>
              </p:nvGrpSpPr>
              <p:grpSpPr bwMode="gray">
                <a:xfrm>
                  <a:off x="8246645" y="-520575"/>
                  <a:ext cx="1072330" cy="516118"/>
                  <a:chOff x="8236175" y="-520575"/>
                  <a:chExt cx="1072330" cy="516118"/>
                </a:xfrm>
              </p:grpSpPr>
              <p:cxnSp>
                <p:nvCxnSpPr>
                  <p:cNvPr id="111" name="Straight Connector 110"/>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p>
                  <a:p>
                    <a:pPr lvl="0"/>
                    <a:r>
                      <a:rPr lang="en-AU" dirty="0" smtClean="0"/>
                      <a:t>RIGHT MARGIN</a:t>
                    </a:r>
                    <a:endParaRPr lang="en-AU" dirty="0"/>
                  </a:p>
                </p:txBody>
              </p:sp>
            </p:grpSp>
          </p:grpSp>
        </p:grpSp>
        <p:sp>
          <p:nvSpPr>
            <p:cNvPr id="7" name="Rectangle 6"/>
            <p:cNvSpPr/>
            <p:nvPr userDrawn="1"/>
          </p:nvSpPr>
          <p:spPr bwMode="gray">
            <a:xfrm>
              <a:off x="322186" y="-573958"/>
              <a:ext cx="9786748" cy="369332"/>
            </a:xfrm>
            <a:prstGeom prst="rect">
              <a:avLst/>
            </a:prstGeom>
          </p:spPr>
          <p:txBody>
            <a:bodyPr wrap="square">
              <a:spAutoFit/>
            </a:bodyPr>
            <a:lstStyle/>
            <a:p>
              <a:pPr algn="ctr"/>
              <a:r>
                <a:rPr lang="en-GB" sz="1800" b="0" kern="1200" dirty="0" smtClean="0">
                  <a:solidFill>
                    <a:srgbClr val="333333"/>
                  </a:solidFill>
                  <a:latin typeface="Arial" charset="0"/>
                  <a:ea typeface="+mn-ea"/>
                  <a:cs typeface="Arial" charset="0"/>
                </a:rPr>
                <a:t>DO NOT ALTER SLIDE MASTERS – THIS IS A TNS APPROVED</a:t>
              </a:r>
              <a:r>
                <a:rPr lang="en-GB" sz="1800" b="0" kern="1200" baseline="0" dirty="0" smtClean="0">
                  <a:solidFill>
                    <a:srgbClr val="333333"/>
                  </a:solidFill>
                  <a:latin typeface="Arial" charset="0"/>
                  <a:ea typeface="+mn-ea"/>
                  <a:cs typeface="Arial" charset="0"/>
                </a:rPr>
                <a:t> TEMPLATE</a:t>
              </a:r>
              <a:endParaRPr lang="en-GB" sz="1800" b="0" kern="1200" dirty="0" smtClean="0">
                <a:solidFill>
                  <a:srgbClr val="333333"/>
                </a:solidFill>
                <a:latin typeface="Arial" charset="0"/>
                <a:ea typeface="+mn-ea"/>
                <a:cs typeface="Arial" charset="0"/>
              </a:endParaRPr>
            </a:p>
          </p:txBody>
        </p:sp>
      </p:gr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815" r:id="rId1"/>
    <p:sldLayoutId id="2147483816" r:id="rId2"/>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739" y="3143580"/>
            <a:ext cx="9786342" cy="410227"/>
          </a:xfrm>
          <a:prstGeom prst="rect">
            <a:avLst/>
          </a:prstGeom>
        </p:spPr>
        <p:txBody>
          <a:bodyPr vert="horz" lIns="0" tIns="40500" rIns="0" bIns="0" rtlCol="0" anchor="t">
            <a:spAutoFit/>
          </a:bodyPr>
          <a:lstStyle/>
          <a:p>
            <a:r>
              <a:rPr lang="en-US" dirty="0" smtClean="0"/>
              <a:t>Click to edit Master title style</a:t>
            </a:r>
            <a:endParaRPr lang="en-AU" dirty="0"/>
          </a:p>
        </p:txBody>
      </p:sp>
      <p:grpSp>
        <p:nvGrpSpPr>
          <p:cNvPr id="29" name="Group 28"/>
          <p:cNvGrpSpPr/>
          <p:nvPr/>
        </p:nvGrpSpPr>
        <p:grpSpPr bwMode="gray">
          <a:xfrm>
            <a:off x="-1523413" y="-573958"/>
            <a:ext cx="12164194" cy="7144632"/>
            <a:chOff x="-1523413" y="-573958"/>
            <a:chExt cx="12164194" cy="7144632"/>
          </a:xfrm>
        </p:grpSpPr>
        <p:grpSp>
          <p:nvGrpSpPr>
            <p:cNvPr id="30" name="Group 29"/>
            <p:cNvGrpSpPr/>
            <p:nvPr/>
          </p:nvGrpSpPr>
          <p:grpSpPr bwMode="gray">
            <a:xfrm>
              <a:off x="-1523413" y="-573958"/>
              <a:ext cx="12164194" cy="7144632"/>
              <a:chOff x="-1334173" y="-520575"/>
              <a:chExt cx="10653148" cy="6480119"/>
            </a:xfrm>
          </p:grpSpPr>
          <p:grpSp>
            <p:nvGrpSpPr>
              <p:cNvPr id="32" name="Group 31"/>
              <p:cNvGrpSpPr/>
              <p:nvPr userDrawn="1"/>
            </p:nvGrpSpPr>
            <p:grpSpPr bwMode="gray">
              <a:xfrm>
                <a:off x="-1334173" y="1145470"/>
                <a:ext cx="1327930" cy="4814074"/>
                <a:chOff x="-1334173" y="1145470"/>
                <a:chExt cx="1327930" cy="4814074"/>
              </a:xfrm>
            </p:grpSpPr>
            <p:grpSp>
              <p:nvGrpSpPr>
                <p:cNvPr id="40" name="Group 39"/>
                <p:cNvGrpSpPr/>
                <p:nvPr userDrawn="1"/>
              </p:nvGrpSpPr>
              <p:grpSpPr bwMode="gray">
                <a:xfrm>
                  <a:off x="-1334173" y="4419408"/>
                  <a:ext cx="1327930" cy="279151"/>
                  <a:chOff x="-1334173" y="4419408"/>
                  <a:chExt cx="1327930" cy="279151"/>
                </a:xfrm>
              </p:grpSpPr>
              <p:cxnSp>
                <p:nvCxnSpPr>
                  <p:cNvPr id="72" name="Straight Connector 7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41" name="Group 40"/>
                <p:cNvGrpSpPr/>
                <p:nvPr userDrawn="1"/>
              </p:nvGrpSpPr>
              <p:grpSpPr bwMode="gray">
                <a:xfrm>
                  <a:off x="-1334173" y="5682545"/>
                  <a:ext cx="1327930" cy="276999"/>
                  <a:chOff x="-1334173" y="5682545"/>
                  <a:chExt cx="1327930" cy="276999"/>
                </a:xfrm>
              </p:grpSpPr>
              <p:cxnSp>
                <p:nvCxnSpPr>
                  <p:cNvPr id="48" name="Straight Connector 47"/>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42" name="Group 41"/>
                <p:cNvGrpSpPr/>
                <p:nvPr userDrawn="1"/>
              </p:nvGrpSpPr>
              <p:grpSpPr bwMode="gray">
                <a:xfrm>
                  <a:off x="-1334173" y="1145470"/>
                  <a:ext cx="1327930" cy="276999"/>
                  <a:chOff x="-1334173" y="1145470"/>
                  <a:chExt cx="1327930" cy="276999"/>
                </a:xfrm>
              </p:grpSpPr>
              <p:cxnSp>
                <p:nvCxnSpPr>
                  <p:cNvPr id="46" name="Straight Connector 45"/>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43" name="Group 42"/>
                <p:cNvGrpSpPr/>
                <p:nvPr userDrawn="1"/>
              </p:nvGrpSpPr>
              <p:grpSpPr bwMode="gray">
                <a:xfrm>
                  <a:off x="-1334173" y="1659820"/>
                  <a:ext cx="1327930" cy="276999"/>
                  <a:chOff x="-1334173" y="1659820"/>
                  <a:chExt cx="1327930" cy="276999"/>
                </a:xfrm>
              </p:grpSpPr>
              <p:cxnSp>
                <p:nvCxnSpPr>
                  <p:cNvPr id="44" name="Straight Connector 43"/>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33" name="Group 32"/>
              <p:cNvGrpSpPr/>
              <p:nvPr userDrawn="1"/>
            </p:nvGrpSpPr>
            <p:grpSpPr bwMode="gray">
              <a:xfrm>
                <a:off x="-253905" y="-520575"/>
                <a:ext cx="9572880" cy="520575"/>
                <a:chOff x="-253905" y="-520575"/>
                <a:chExt cx="9572880" cy="520575"/>
              </a:xfrm>
            </p:grpSpPr>
            <p:grpSp>
              <p:nvGrpSpPr>
                <p:cNvPr id="34" name="Group 33"/>
                <p:cNvGrpSpPr/>
                <p:nvPr userDrawn="1"/>
              </p:nvGrpSpPr>
              <p:grpSpPr bwMode="gray">
                <a:xfrm>
                  <a:off x="-253905" y="-520575"/>
                  <a:ext cx="1072330" cy="520575"/>
                  <a:chOff x="-250415" y="-520575"/>
                  <a:chExt cx="1072330" cy="520575"/>
                </a:xfrm>
              </p:grpSpPr>
              <p:cxnSp>
                <p:nvCxnSpPr>
                  <p:cNvPr id="38" name="Straight Connector 37"/>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35" name="Group 34"/>
                <p:cNvGrpSpPr/>
                <p:nvPr userDrawn="1"/>
              </p:nvGrpSpPr>
              <p:grpSpPr bwMode="gray">
                <a:xfrm>
                  <a:off x="8246645" y="-520575"/>
                  <a:ext cx="1072330" cy="516118"/>
                  <a:chOff x="8236175" y="-520575"/>
                  <a:chExt cx="1072330" cy="516118"/>
                </a:xfrm>
              </p:grpSpPr>
              <p:cxnSp>
                <p:nvCxnSpPr>
                  <p:cNvPr id="36" name="Straight Connector 35"/>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31" name="Rectangle 30"/>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spTree>
    <p:extLst>
      <p:ext uri="{BB962C8B-B14F-4D97-AF65-F5344CB8AC3E}">
        <p14:creationId xmlns:p14="http://schemas.microsoft.com/office/powerpoint/2010/main" val="1088512539"/>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Lst>
  <p:timing>
    <p:tnLst>
      <p:par>
        <p:cTn id="1" dur="indefinite" restart="never" nodeType="tmRoot"/>
      </p:par>
    </p:tnLst>
  </p:timing>
  <p:hf sldNum="0" hdr="0" ftr="0" dt="0"/>
  <p:txStyles>
    <p:title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739" y="3143580"/>
            <a:ext cx="9786342" cy="410227"/>
          </a:xfrm>
          <a:prstGeom prst="rect">
            <a:avLst/>
          </a:prstGeom>
        </p:spPr>
        <p:txBody>
          <a:bodyPr vert="horz" lIns="0" tIns="40500" rIns="0" bIns="0" rtlCol="0" anchor="t">
            <a:spAutoFit/>
          </a:bodyPr>
          <a:lstStyle/>
          <a:p>
            <a:r>
              <a:rPr lang="en-US" dirty="0" smtClean="0"/>
              <a:t>Click to edit Master title style</a:t>
            </a:r>
            <a:endParaRPr lang="en-AU" dirty="0"/>
          </a:p>
        </p:txBody>
      </p:sp>
      <p:grpSp>
        <p:nvGrpSpPr>
          <p:cNvPr id="29" name="Group 28"/>
          <p:cNvGrpSpPr/>
          <p:nvPr/>
        </p:nvGrpSpPr>
        <p:grpSpPr bwMode="gray">
          <a:xfrm>
            <a:off x="-1523413" y="-573958"/>
            <a:ext cx="12164194" cy="7144632"/>
            <a:chOff x="-1523413" y="-573958"/>
            <a:chExt cx="12164194" cy="7144632"/>
          </a:xfrm>
        </p:grpSpPr>
        <p:grpSp>
          <p:nvGrpSpPr>
            <p:cNvPr id="30" name="Group 29"/>
            <p:cNvGrpSpPr/>
            <p:nvPr/>
          </p:nvGrpSpPr>
          <p:grpSpPr bwMode="gray">
            <a:xfrm>
              <a:off x="-1523413" y="-573958"/>
              <a:ext cx="12164194" cy="7144632"/>
              <a:chOff x="-1334173" y="-520575"/>
              <a:chExt cx="10653148" cy="6480119"/>
            </a:xfrm>
          </p:grpSpPr>
          <p:grpSp>
            <p:nvGrpSpPr>
              <p:cNvPr id="32" name="Group 31"/>
              <p:cNvGrpSpPr/>
              <p:nvPr userDrawn="1"/>
            </p:nvGrpSpPr>
            <p:grpSpPr bwMode="gray">
              <a:xfrm>
                <a:off x="-1334173" y="1145470"/>
                <a:ext cx="1327930" cy="4814074"/>
                <a:chOff x="-1334173" y="1145470"/>
                <a:chExt cx="1327930" cy="4814074"/>
              </a:xfrm>
            </p:grpSpPr>
            <p:grpSp>
              <p:nvGrpSpPr>
                <p:cNvPr id="40" name="Group 39"/>
                <p:cNvGrpSpPr/>
                <p:nvPr userDrawn="1"/>
              </p:nvGrpSpPr>
              <p:grpSpPr bwMode="gray">
                <a:xfrm>
                  <a:off x="-1334173" y="4419408"/>
                  <a:ext cx="1327930" cy="279151"/>
                  <a:chOff x="-1334173" y="4419408"/>
                  <a:chExt cx="1327930" cy="279151"/>
                </a:xfrm>
              </p:grpSpPr>
              <p:cxnSp>
                <p:nvCxnSpPr>
                  <p:cNvPr id="72" name="Straight Connector 7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41" name="Group 40"/>
                <p:cNvGrpSpPr/>
                <p:nvPr userDrawn="1"/>
              </p:nvGrpSpPr>
              <p:grpSpPr bwMode="gray">
                <a:xfrm>
                  <a:off x="-1334173" y="5682545"/>
                  <a:ext cx="1327930" cy="276999"/>
                  <a:chOff x="-1334173" y="5682545"/>
                  <a:chExt cx="1327930" cy="276999"/>
                </a:xfrm>
              </p:grpSpPr>
              <p:cxnSp>
                <p:nvCxnSpPr>
                  <p:cNvPr id="48" name="Straight Connector 47"/>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42" name="Group 41"/>
                <p:cNvGrpSpPr/>
                <p:nvPr userDrawn="1"/>
              </p:nvGrpSpPr>
              <p:grpSpPr bwMode="gray">
                <a:xfrm>
                  <a:off x="-1334173" y="1145470"/>
                  <a:ext cx="1327930" cy="276999"/>
                  <a:chOff x="-1334173" y="1145470"/>
                  <a:chExt cx="1327930" cy="276999"/>
                </a:xfrm>
              </p:grpSpPr>
              <p:cxnSp>
                <p:nvCxnSpPr>
                  <p:cNvPr id="46" name="Straight Connector 45"/>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43" name="Group 42"/>
                <p:cNvGrpSpPr/>
                <p:nvPr userDrawn="1"/>
              </p:nvGrpSpPr>
              <p:grpSpPr bwMode="gray">
                <a:xfrm>
                  <a:off x="-1334173" y="1659820"/>
                  <a:ext cx="1327930" cy="276999"/>
                  <a:chOff x="-1334173" y="1659820"/>
                  <a:chExt cx="1327930" cy="276999"/>
                </a:xfrm>
              </p:grpSpPr>
              <p:cxnSp>
                <p:nvCxnSpPr>
                  <p:cNvPr id="44" name="Straight Connector 43"/>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33" name="Group 32"/>
              <p:cNvGrpSpPr/>
              <p:nvPr userDrawn="1"/>
            </p:nvGrpSpPr>
            <p:grpSpPr bwMode="gray">
              <a:xfrm>
                <a:off x="-253905" y="-520575"/>
                <a:ext cx="9572880" cy="520575"/>
                <a:chOff x="-253905" y="-520575"/>
                <a:chExt cx="9572880" cy="520575"/>
              </a:xfrm>
            </p:grpSpPr>
            <p:grpSp>
              <p:nvGrpSpPr>
                <p:cNvPr id="34" name="Group 33"/>
                <p:cNvGrpSpPr/>
                <p:nvPr userDrawn="1"/>
              </p:nvGrpSpPr>
              <p:grpSpPr bwMode="gray">
                <a:xfrm>
                  <a:off x="-253905" y="-520575"/>
                  <a:ext cx="1072330" cy="520575"/>
                  <a:chOff x="-250415" y="-520575"/>
                  <a:chExt cx="1072330" cy="520575"/>
                </a:xfrm>
              </p:grpSpPr>
              <p:cxnSp>
                <p:nvCxnSpPr>
                  <p:cNvPr id="38" name="Straight Connector 37"/>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35" name="Group 34"/>
                <p:cNvGrpSpPr/>
                <p:nvPr userDrawn="1"/>
              </p:nvGrpSpPr>
              <p:grpSpPr bwMode="gray">
                <a:xfrm>
                  <a:off x="8246645" y="-520575"/>
                  <a:ext cx="1072330" cy="516118"/>
                  <a:chOff x="8236175" y="-520575"/>
                  <a:chExt cx="1072330" cy="516118"/>
                </a:xfrm>
              </p:grpSpPr>
              <p:cxnSp>
                <p:nvCxnSpPr>
                  <p:cNvPr id="36" name="Straight Connector 35"/>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31" name="Rectangle 30"/>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spTree>
    <p:extLst>
      <p:ext uri="{BB962C8B-B14F-4D97-AF65-F5344CB8AC3E}">
        <p14:creationId xmlns:p14="http://schemas.microsoft.com/office/powerpoint/2010/main" val="102984239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Lst>
  <p:timing>
    <p:tnLst>
      <p:par>
        <p:cTn id="1" dur="indefinite" restart="never" nodeType="tmRoot"/>
      </p:par>
    </p:tnLst>
  </p:timing>
  <p:hf sldNum="0" hdr="0" ftr="0" dt="0"/>
  <p:txStyles>
    <p:title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ZoneTexte 29"/>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28269226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739" y="3143580"/>
            <a:ext cx="9786342" cy="410227"/>
          </a:xfrm>
          <a:prstGeom prst="rect">
            <a:avLst/>
          </a:prstGeom>
        </p:spPr>
        <p:txBody>
          <a:bodyPr vert="horz" lIns="0" tIns="40500" rIns="0" bIns="0" rtlCol="0" anchor="t">
            <a:spAutoFit/>
          </a:bodyPr>
          <a:lstStyle/>
          <a:p>
            <a:r>
              <a:rPr lang="en-US" dirty="0" smtClean="0"/>
              <a:t>Click to edit Master title style</a:t>
            </a:r>
            <a:endParaRPr lang="en-AU" dirty="0"/>
          </a:p>
        </p:txBody>
      </p:sp>
      <p:grpSp>
        <p:nvGrpSpPr>
          <p:cNvPr id="29" name="Group 28"/>
          <p:cNvGrpSpPr/>
          <p:nvPr/>
        </p:nvGrpSpPr>
        <p:grpSpPr bwMode="gray">
          <a:xfrm>
            <a:off x="-1523413" y="-573958"/>
            <a:ext cx="12164194" cy="7144632"/>
            <a:chOff x="-1523413" y="-573958"/>
            <a:chExt cx="12164194" cy="7144632"/>
          </a:xfrm>
        </p:grpSpPr>
        <p:grpSp>
          <p:nvGrpSpPr>
            <p:cNvPr id="30" name="Group 29"/>
            <p:cNvGrpSpPr/>
            <p:nvPr/>
          </p:nvGrpSpPr>
          <p:grpSpPr bwMode="gray">
            <a:xfrm>
              <a:off x="-1523413" y="-573958"/>
              <a:ext cx="12164194" cy="7144632"/>
              <a:chOff x="-1334173" y="-520575"/>
              <a:chExt cx="10653148" cy="6480119"/>
            </a:xfrm>
          </p:grpSpPr>
          <p:grpSp>
            <p:nvGrpSpPr>
              <p:cNvPr id="32" name="Group 31"/>
              <p:cNvGrpSpPr/>
              <p:nvPr userDrawn="1"/>
            </p:nvGrpSpPr>
            <p:grpSpPr bwMode="gray">
              <a:xfrm>
                <a:off x="-1334173" y="1145470"/>
                <a:ext cx="1327930" cy="4814074"/>
                <a:chOff x="-1334173" y="1145470"/>
                <a:chExt cx="1327930" cy="4814074"/>
              </a:xfrm>
            </p:grpSpPr>
            <p:grpSp>
              <p:nvGrpSpPr>
                <p:cNvPr id="40" name="Group 39"/>
                <p:cNvGrpSpPr/>
                <p:nvPr userDrawn="1"/>
              </p:nvGrpSpPr>
              <p:grpSpPr bwMode="gray">
                <a:xfrm>
                  <a:off x="-1334173" y="4419408"/>
                  <a:ext cx="1327930" cy="279151"/>
                  <a:chOff x="-1334173" y="4419408"/>
                  <a:chExt cx="1327930" cy="279151"/>
                </a:xfrm>
              </p:grpSpPr>
              <p:cxnSp>
                <p:nvCxnSpPr>
                  <p:cNvPr id="72" name="Straight Connector 7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41" name="Group 40"/>
                <p:cNvGrpSpPr/>
                <p:nvPr userDrawn="1"/>
              </p:nvGrpSpPr>
              <p:grpSpPr bwMode="gray">
                <a:xfrm>
                  <a:off x="-1334173" y="5682545"/>
                  <a:ext cx="1327930" cy="276999"/>
                  <a:chOff x="-1334173" y="5682545"/>
                  <a:chExt cx="1327930" cy="276999"/>
                </a:xfrm>
              </p:grpSpPr>
              <p:cxnSp>
                <p:nvCxnSpPr>
                  <p:cNvPr id="48" name="Straight Connector 47"/>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42" name="Group 41"/>
                <p:cNvGrpSpPr/>
                <p:nvPr userDrawn="1"/>
              </p:nvGrpSpPr>
              <p:grpSpPr bwMode="gray">
                <a:xfrm>
                  <a:off x="-1334173" y="1145470"/>
                  <a:ext cx="1327930" cy="276999"/>
                  <a:chOff x="-1334173" y="1145470"/>
                  <a:chExt cx="1327930" cy="276999"/>
                </a:xfrm>
              </p:grpSpPr>
              <p:cxnSp>
                <p:nvCxnSpPr>
                  <p:cNvPr id="46" name="Straight Connector 45"/>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43" name="Group 42"/>
                <p:cNvGrpSpPr/>
                <p:nvPr userDrawn="1"/>
              </p:nvGrpSpPr>
              <p:grpSpPr bwMode="gray">
                <a:xfrm>
                  <a:off x="-1334173" y="1659820"/>
                  <a:ext cx="1327930" cy="276999"/>
                  <a:chOff x="-1334173" y="1659820"/>
                  <a:chExt cx="1327930" cy="276999"/>
                </a:xfrm>
              </p:grpSpPr>
              <p:cxnSp>
                <p:nvCxnSpPr>
                  <p:cNvPr id="44" name="Straight Connector 43"/>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33" name="Group 32"/>
              <p:cNvGrpSpPr/>
              <p:nvPr userDrawn="1"/>
            </p:nvGrpSpPr>
            <p:grpSpPr bwMode="gray">
              <a:xfrm>
                <a:off x="-253905" y="-520575"/>
                <a:ext cx="9572880" cy="520575"/>
                <a:chOff x="-253905" y="-520575"/>
                <a:chExt cx="9572880" cy="520575"/>
              </a:xfrm>
            </p:grpSpPr>
            <p:grpSp>
              <p:nvGrpSpPr>
                <p:cNvPr id="34" name="Group 33"/>
                <p:cNvGrpSpPr/>
                <p:nvPr userDrawn="1"/>
              </p:nvGrpSpPr>
              <p:grpSpPr bwMode="gray">
                <a:xfrm>
                  <a:off x="-253905" y="-520575"/>
                  <a:ext cx="1072330" cy="520575"/>
                  <a:chOff x="-250415" y="-520575"/>
                  <a:chExt cx="1072330" cy="520575"/>
                </a:xfrm>
              </p:grpSpPr>
              <p:cxnSp>
                <p:nvCxnSpPr>
                  <p:cNvPr id="38" name="Straight Connector 37"/>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35" name="Group 34"/>
                <p:cNvGrpSpPr/>
                <p:nvPr userDrawn="1"/>
              </p:nvGrpSpPr>
              <p:grpSpPr bwMode="gray">
                <a:xfrm>
                  <a:off x="8246645" y="-520575"/>
                  <a:ext cx="1072330" cy="516118"/>
                  <a:chOff x="8236175" y="-520575"/>
                  <a:chExt cx="1072330" cy="516118"/>
                </a:xfrm>
              </p:grpSpPr>
              <p:cxnSp>
                <p:nvCxnSpPr>
                  <p:cNvPr id="36" name="Straight Connector 35"/>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31" name="Rectangle 30"/>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spTree>
    <p:extLst>
      <p:ext uri="{BB962C8B-B14F-4D97-AF65-F5344CB8AC3E}">
        <p14:creationId xmlns:p14="http://schemas.microsoft.com/office/powerpoint/2010/main" val="106478292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iming>
    <p:tnLst>
      <p:par>
        <p:cTn id="1" dur="indefinite" restart="never" nodeType="tmRoot"/>
      </p:par>
    </p:tnLst>
  </p:timing>
  <p:hf sldNum="0" hdr="0" ftr="0" dt="0"/>
  <p:txStyles>
    <p:title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p:cNvGrpSpPr/>
          <p:nvPr/>
        </p:nvGrpSpPr>
        <p:grpSpPr bwMode="gray">
          <a:xfrm>
            <a:off x="-1523413" y="-573958"/>
            <a:ext cx="12164194" cy="7144632"/>
            <a:chOff x="-1523413" y="-573958"/>
            <a:chExt cx="12164194" cy="7144632"/>
          </a:xfrm>
        </p:grpSpPr>
        <p:grpSp>
          <p:nvGrpSpPr>
            <p:cNvPr id="48" name="Group 47"/>
            <p:cNvGrpSpPr/>
            <p:nvPr/>
          </p:nvGrpSpPr>
          <p:grpSpPr bwMode="gray">
            <a:xfrm>
              <a:off x="-1523413" y="-573958"/>
              <a:ext cx="12164194" cy="7144632"/>
              <a:chOff x="-1334173" y="-520575"/>
              <a:chExt cx="10653148" cy="6480119"/>
            </a:xfrm>
          </p:grpSpPr>
          <p:grpSp>
            <p:nvGrpSpPr>
              <p:cNvPr id="50" name="Group 49"/>
              <p:cNvGrpSpPr/>
              <p:nvPr userDrawn="1"/>
            </p:nvGrpSpPr>
            <p:grpSpPr bwMode="gray">
              <a:xfrm>
                <a:off x="-1334173" y="1145470"/>
                <a:ext cx="1327930" cy="4814074"/>
                <a:chOff x="-1334173" y="1145470"/>
                <a:chExt cx="1327930" cy="4814074"/>
              </a:xfrm>
            </p:grpSpPr>
            <p:grpSp>
              <p:nvGrpSpPr>
                <p:cNvPr id="58" name="Group 57"/>
                <p:cNvGrpSpPr/>
                <p:nvPr userDrawn="1"/>
              </p:nvGrpSpPr>
              <p:grpSpPr bwMode="gray">
                <a:xfrm>
                  <a:off x="-1334173" y="4419408"/>
                  <a:ext cx="1327930" cy="279151"/>
                  <a:chOff x="-1334173" y="4419408"/>
                  <a:chExt cx="1327930" cy="279151"/>
                </a:xfrm>
              </p:grpSpPr>
              <p:cxnSp>
                <p:nvCxnSpPr>
                  <p:cNvPr id="73" name="Straight Connector 72"/>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p:cNvGrpSpPr/>
                <p:nvPr userDrawn="1"/>
              </p:nvGrpSpPr>
              <p:grpSpPr bwMode="gray">
                <a:xfrm>
                  <a:off x="-1334173" y="5682545"/>
                  <a:ext cx="1327930" cy="276999"/>
                  <a:chOff x="-1334173" y="5682545"/>
                  <a:chExt cx="1327930" cy="276999"/>
                </a:xfrm>
              </p:grpSpPr>
              <p:cxnSp>
                <p:nvCxnSpPr>
                  <p:cNvPr id="66" name="Straight Connector 65"/>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p:cNvGrpSpPr/>
                <p:nvPr userDrawn="1"/>
              </p:nvGrpSpPr>
              <p:grpSpPr bwMode="gray">
                <a:xfrm>
                  <a:off x="-1334173" y="1145470"/>
                  <a:ext cx="1327930" cy="276999"/>
                  <a:chOff x="-1334173" y="1145470"/>
                  <a:chExt cx="1327930" cy="276999"/>
                </a:xfrm>
              </p:grpSpPr>
              <p:cxnSp>
                <p:nvCxnSpPr>
                  <p:cNvPr id="64" name="Straight Connector 63"/>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p:cNvGrpSpPr/>
                <p:nvPr userDrawn="1"/>
              </p:nvGrpSpPr>
              <p:grpSpPr bwMode="gray">
                <a:xfrm>
                  <a:off x="-1334173" y="1659820"/>
                  <a:ext cx="1327930" cy="276999"/>
                  <a:chOff x="-1334173" y="1659820"/>
                  <a:chExt cx="1327930" cy="276999"/>
                </a:xfrm>
              </p:grpSpPr>
              <p:cxnSp>
                <p:nvCxnSpPr>
                  <p:cNvPr id="62" name="Straight Connector 6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p:cNvGrpSpPr/>
              <p:nvPr userDrawn="1"/>
            </p:nvGrpSpPr>
            <p:grpSpPr bwMode="gray">
              <a:xfrm>
                <a:off x="-253905" y="-520575"/>
                <a:ext cx="9572880" cy="520575"/>
                <a:chOff x="-253905" y="-520575"/>
                <a:chExt cx="9572880" cy="520575"/>
              </a:xfrm>
            </p:grpSpPr>
            <p:grpSp>
              <p:nvGrpSpPr>
                <p:cNvPr id="52" name="Group 51"/>
                <p:cNvGrpSpPr/>
                <p:nvPr userDrawn="1"/>
              </p:nvGrpSpPr>
              <p:grpSpPr bwMode="gray">
                <a:xfrm>
                  <a:off x="-253905" y="-520575"/>
                  <a:ext cx="1072330" cy="520575"/>
                  <a:chOff x="-250415" y="-520575"/>
                  <a:chExt cx="1072330" cy="520575"/>
                </a:xfrm>
              </p:grpSpPr>
              <p:cxnSp>
                <p:nvCxnSpPr>
                  <p:cNvPr id="56" name="Straight Connector 55"/>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p:cNvGrpSpPr/>
                <p:nvPr userDrawn="1"/>
              </p:nvGrpSpPr>
              <p:grpSpPr bwMode="gray">
                <a:xfrm>
                  <a:off x="8246645" y="-520575"/>
                  <a:ext cx="1072330" cy="516118"/>
                  <a:chOff x="8236175" y="-520575"/>
                  <a:chExt cx="1072330" cy="516118"/>
                </a:xfrm>
              </p:grpSpPr>
              <p:cxnSp>
                <p:nvCxnSpPr>
                  <p:cNvPr id="54" name="Straight Connector 53"/>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ZoneTexte 29"/>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61743019"/>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4" name="ZoneTexte 3"/>
          <p:cNvSpPr txBox="1"/>
          <p:nvPr/>
        </p:nvSpPr>
        <p:spPr>
          <a:xfrm>
            <a:off x="2590800" y="7099478"/>
            <a:ext cx="3314700" cy="216000"/>
          </a:xfrm>
          <a:prstGeom prst="rect">
            <a:avLst/>
          </a:prstGeom>
          <a:noFill/>
        </p:spPr>
        <p:txBody>
          <a:bodyPr wrap="none" lIns="0" tIns="0" rIns="0" bIns="0" rtlCol="0">
            <a:noAutofit/>
          </a:bodyPr>
          <a:lstStyle/>
          <a:p>
            <a:r>
              <a:rPr lang="fr-FR" sz="1100" b="0" dirty="0" smtClean="0">
                <a:solidFill>
                  <a:srgbClr val="717171"/>
                </a:solidFill>
                <a:latin typeface="Arial" panose="020B0604020202020204" pitchFamily="34" charset="0"/>
                <a:cs typeface="Arial" panose="020B0604020202020204" pitchFamily="34" charset="0"/>
              </a:rPr>
              <a:t>Parc Auto 2018 – Premiers résultats Carburants</a:t>
            </a:r>
          </a:p>
        </p:txBody>
      </p:sp>
      <p:pic>
        <p:nvPicPr>
          <p:cNvPr id="31" name="Picture 2" descr="http://upload.wikimedia.org/wikipedia/fr/thumb/1/12/TOTAL_S_A.svg/220px-TOTAL_S_A.svg.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966200" y="6862743"/>
            <a:ext cx="488903" cy="62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71814"/>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Lst>
  <p:timing>
    <p:tnLst>
      <p:par>
        <p:cTn id="1" dur="indefinite" restart="never" nodeType="tmRoot"/>
      </p:par>
    </p:tnLst>
  </p:timing>
  <p:hf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ZoneTexte 29"/>
          <p:cNvSpPr txBox="1"/>
          <p:nvPr userDrawn="1"/>
        </p:nvSpPr>
        <p:spPr>
          <a:xfrm>
            <a:off x="2313540" y="7176875"/>
            <a:ext cx="2941504" cy="216000"/>
          </a:xfrm>
          <a:prstGeom prst="rect">
            <a:avLst/>
          </a:prstGeom>
          <a:noFill/>
        </p:spPr>
        <p:txBody>
          <a:bodyPr wrap="square" lIns="0" tIns="0" rIns="0" bIns="0" rtlCol="0">
            <a:noAutofit/>
          </a:bodyPr>
          <a:lstStyle/>
          <a:p>
            <a:r>
              <a:rPr lang="fr-FR" sz="1100" b="0" dirty="0" smtClean="0">
                <a:solidFill>
                  <a:srgbClr val="717171">
                    <a:lumMod val="50000"/>
                  </a:srgbClr>
                </a:solidFill>
                <a:latin typeface="Arial" panose="020B0604020202020204" pitchFamily="34" charset="0"/>
                <a:cs typeface="Arial" panose="020B0604020202020204" pitchFamily="34" charset="0"/>
              </a:rPr>
              <a:t>PARC AUTO 2017 – Volume Général</a:t>
            </a:r>
          </a:p>
        </p:txBody>
      </p:sp>
    </p:spTree>
    <p:extLst>
      <p:ext uri="{BB962C8B-B14F-4D97-AF65-F5344CB8AC3E}">
        <p14:creationId xmlns:p14="http://schemas.microsoft.com/office/powerpoint/2010/main" val="134897374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ZoneTexte 29"/>
          <p:cNvSpPr txBox="1"/>
          <p:nvPr userDrawn="1"/>
        </p:nvSpPr>
        <p:spPr>
          <a:xfrm>
            <a:off x="2313540" y="7176875"/>
            <a:ext cx="2941504" cy="216000"/>
          </a:xfrm>
          <a:prstGeom prst="rect">
            <a:avLst/>
          </a:prstGeom>
          <a:noFill/>
        </p:spPr>
        <p:txBody>
          <a:bodyPr wrap="square" lIns="0" tIns="0" rIns="0" bIns="0" rtlCol="0">
            <a:noAutofit/>
          </a:bodyPr>
          <a:lstStyle/>
          <a:p>
            <a:r>
              <a:rPr lang="fr-FR" sz="1100" b="0" dirty="0" smtClean="0">
                <a:solidFill>
                  <a:srgbClr val="717171">
                    <a:lumMod val="50000"/>
                  </a:srgb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3953577921"/>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name="SLSL5_MASTER_B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739" y="3143580"/>
            <a:ext cx="9786342" cy="410227"/>
          </a:xfrm>
          <a:prstGeom prst="rect">
            <a:avLst/>
          </a:prstGeom>
        </p:spPr>
        <p:txBody>
          <a:bodyPr vert="horz" lIns="0" tIns="40500" rIns="0" bIns="0" rtlCol="0" anchor="t">
            <a:spAutoFit/>
          </a:bodyPr>
          <a:lstStyle/>
          <a:p>
            <a:r>
              <a:rPr lang="en-US" dirty="0" smtClean="0"/>
              <a:t>Click to edit Master title style</a:t>
            </a:r>
            <a:endParaRPr lang="en-AU" dirty="0"/>
          </a:p>
        </p:txBody>
      </p:sp>
      <p:grpSp>
        <p:nvGrpSpPr>
          <p:cNvPr id="29" name="Group 28"/>
          <p:cNvGrpSpPr/>
          <p:nvPr/>
        </p:nvGrpSpPr>
        <p:grpSpPr bwMode="gray">
          <a:xfrm>
            <a:off x="-1523413" y="-573958"/>
            <a:ext cx="12164194" cy="7144632"/>
            <a:chOff x="-1523413" y="-573958"/>
            <a:chExt cx="12164194" cy="7144632"/>
          </a:xfrm>
        </p:grpSpPr>
        <p:grpSp>
          <p:nvGrpSpPr>
            <p:cNvPr id="30" name="Group 29"/>
            <p:cNvGrpSpPr/>
            <p:nvPr/>
          </p:nvGrpSpPr>
          <p:grpSpPr bwMode="gray">
            <a:xfrm>
              <a:off x="-1523413" y="-573958"/>
              <a:ext cx="12164194" cy="7144632"/>
              <a:chOff x="-1334173" y="-520575"/>
              <a:chExt cx="10653148" cy="6480119"/>
            </a:xfrm>
          </p:grpSpPr>
          <p:grpSp>
            <p:nvGrpSpPr>
              <p:cNvPr id="32" name="Group 31"/>
              <p:cNvGrpSpPr/>
              <p:nvPr userDrawn="1"/>
            </p:nvGrpSpPr>
            <p:grpSpPr bwMode="gray">
              <a:xfrm>
                <a:off x="-1334173" y="1145470"/>
                <a:ext cx="1327930" cy="4814074"/>
                <a:chOff x="-1334173" y="1145470"/>
                <a:chExt cx="1327930" cy="4814074"/>
              </a:xfrm>
            </p:grpSpPr>
            <p:grpSp>
              <p:nvGrpSpPr>
                <p:cNvPr id="40" name="Group 39"/>
                <p:cNvGrpSpPr/>
                <p:nvPr userDrawn="1"/>
              </p:nvGrpSpPr>
              <p:grpSpPr bwMode="gray">
                <a:xfrm>
                  <a:off x="-1334173" y="4419408"/>
                  <a:ext cx="1327930" cy="279151"/>
                  <a:chOff x="-1334173" y="4419408"/>
                  <a:chExt cx="1327930" cy="279151"/>
                </a:xfrm>
              </p:grpSpPr>
              <p:cxnSp>
                <p:nvCxnSpPr>
                  <p:cNvPr id="72" name="Straight Connector 7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3.47 </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X</a:t>
                    </a:r>
                    <a:r>
                      <a:rPr lang="en-AU" sz="1000" b="1" baseline="0" dirty="0" smtClean="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41" name="Group 40"/>
                <p:cNvGrpSpPr/>
                <p:nvPr userDrawn="1"/>
              </p:nvGrpSpPr>
              <p:grpSpPr bwMode="gray">
                <a:xfrm>
                  <a:off x="-1334173" y="5682545"/>
                  <a:ext cx="1327930" cy="276999"/>
                  <a:chOff x="-1334173" y="5682545"/>
                  <a:chExt cx="1327930" cy="276999"/>
                </a:xfrm>
              </p:grpSpPr>
              <p:cxnSp>
                <p:nvCxnSpPr>
                  <p:cNvPr id="48" name="Straight Connector 47"/>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7.33</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BASE MARGIN</a:t>
                    </a:r>
                    <a:endParaRPr lang="en-AU" sz="1000" b="1" dirty="0">
                      <a:solidFill>
                        <a:schemeClr val="tx1">
                          <a:lumMod val="85000"/>
                          <a:lumOff val="15000"/>
                        </a:schemeClr>
                      </a:solidFill>
                      <a:latin typeface="+mn-lt"/>
                    </a:endParaRPr>
                  </a:p>
                </p:txBody>
              </p:sp>
            </p:grpSp>
            <p:grpSp>
              <p:nvGrpSpPr>
                <p:cNvPr id="42" name="Group 41"/>
                <p:cNvGrpSpPr/>
                <p:nvPr userDrawn="1"/>
              </p:nvGrpSpPr>
              <p:grpSpPr bwMode="gray">
                <a:xfrm>
                  <a:off x="-1334173" y="1145470"/>
                  <a:ext cx="1327930" cy="276999"/>
                  <a:chOff x="-1334173" y="1145470"/>
                  <a:chExt cx="1327930" cy="276999"/>
                </a:xfrm>
              </p:grpSpPr>
              <p:cxnSp>
                <p:nvCxnSpPr>
                  <p:cNvPr id="46" name="Straight Connector 45"/>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6.56</a:t>
                    </a:r>
                  </a:p>
                  <a:p>
                    <a:pPr algn="ctr"/>
                    <a:r>
                      <a:rPr lang="en-AU" sz="1000" b="1" dirty="0" smtClean="0">
                        <a:solidFill>
                          <a:schemeClr val="tx1">
                            <a:lumMod val="85000"/>
                            <a:lumOff val="15000"/>
                          </a:schemeClr>
                        </a:solidFill>
                        <a:latin typeface="+mn-lt"/>
                      </a:rPr>
                      <a:t>TOP</a:t>
                    </a:r>
                    <a:r>
                      <a:rPr lang="en-AU" sz="1000" b="1" baseline="0" dirty="0" smtClean="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43" name="Group 42"/>
                <p:cNvGrpSpPr/>
                <p:nvPr userDrawn="1"/>
              </p:nvGrpSpPr>
              <p:grpSpPr bwMode="gray">
                <a:xfrm>
                  <a:off x="-1334173" y="1659820"/>
                  <a:ext cx="1327930" cy="276999"/>
                  <a:chOff x="-1334173" y="1659820"/>
                  <a:chExt cx="1327930" cy="276999"/>
                </a:xfrm>
              </p:grpSpPr>
              <p:cxnSp>
                <p:nvCxnSpPr>
                  <p:cNvPr id="44" name="Straight Connector 43"/>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4.99</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CHART TOP</a:t>
                    </a:r>
                    <a:endParaRPr lang="en-AU" sz="1000" b="1" dirty="0">
                      <a:solidFill>
                        <a:schemeClr val="tx1">
                          <a:lumMod val="85000"/>
                          <a:lumOff val="15000"/>
                        </a:schemeClr>
                      </a:solidFill>
                      <a:latin typeface="+mn-lt"/>
                    </a:endParaRPr>
                  </a:p>
                </p:txBody>
              </p:sp>
            </p:grpSp>
          </p:grpSp>
          <p:grpSp>
            <p:nvGrpSpPr>
              <p:cNvPr id="33" name="Group 32"/>
              <p:cNvGrpSpPr/>
              <p:nvPr userDrawn="1"/>
            </p:nvGrpSpPr>
            <p:grpSpPr bwMode="gray">
              <a:xfrm>
                <a:off x="-253905" y="-520575"/>
                <a:ext cx="9572880" cy="520575"/>
                <a:chOff x="-253905" y="-520575"/>
                <a:chExt cx="9572880" cy="520575"/>
              </a:xfrm>
            </p:grpSpPr>
            <p:grpSp>
              <p:nvGrpSpPr>
                <p:cNvPr id="34" name="Group 33"/>
                <p:cNvGrpSpPr/>
                <p:nvPr userDrawn="1"/>
              </p:nvGrpSpPr>
              <p:grpSpPr bwMode="gray">
                <a:xfrm>
                  <a:off x="-253905" y="-520575"/>
                  <a:ext cx="1072330" cy="520575"/>
                  <a:chOff x="-250415" y="-520575"/>
                  <a:chExt cx="1072330" cy="520575"/>
                </a:xfrm>
              </p:grpSpPr>
              <p:cxnSp>
                <p:nvCxnSpPr>
                  <p:cNvPr id="38" name="Straight Connector 37"/>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br>
                      <a:rPr lang="en-AU" dirty="0" smtClean="0"/>
                    </a:br>
                    <a:r>
                      <a:rPr lang="en-AU" dirty="0" smtClean="0"/>
                      <a:t>LEFT MARGIN</a:t>
                    </a:r>
                    <a:endParaRPr lang="en-AU" dirty="0"/>
                  </a:p>
                </p:txBody>
              </p:sp>
            </p:grpSp>
            <p:grpSp>
              <p:nvGrpSpPr>
                <p:cNvPr id="35" name="Group 34"/>
                <p:cNvGrpSpPr/>
                <p:nvPr userDrawn="1"/>
              </p:nvGrpSpPr>
              <p:grpSpPr bwMode="gray">
                <a:xfrm>
                  <a:off x="8246645" y="-520575"/>
                  <a:ext cx="1072330" cy="516118"/>
                  <a:chOff x="8236175" y="-520575"/>
                  <a:chExt cx="1072330" cy="516118"/>
                </a:xfrm>
              </p:grpSpPr>
              <p:cxnSp>
                <p:nvCxnSpPr>
                  <p:cNvPr id="36" name="Straight Connector 35"/>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p>
                  <a:p>
                    <a:pPr lvl="0"/>
                    <a:r>
                      <a:rPr lang="en-AU" dirty="0" smtClean="0"/>
                      <a:t>RIGHT MARGIN</a:t>
                    </a:r>
                    <a:endParaRPr lang="en-AU" dirty="0"/>
                  </a:p>
                </p:txBody>
              </p:sp>
            </p:grpSp>
          </p:grpSp>
        </p:grpSp>
        <p:sp>
          <p:nvSpPr>
            <p:cNvPr id="31" name="Rectangle 30"/>
            <p:cNvSpPr/>
            <p:nvPr userDrawn="1"/>
          </p:nvSpPr>
          <p:spPr bwMode="gray">
            <a:xfrm>
              <a:off x="322186" y="-573958"/>
              <a:ext cx="9786748" cy="369332"/>
            </a:xfrm>
            <a:prstGeom prst="rect">
              <a:avLst/>
            </a:prstGeom>
          </p:spPr>
          <p:txBody>
            <a:bodyPr wrap="square">
              <a:spAutoFit/>
            </a:bodyPr>
            <a:lstStyle/>
            <a:p>
              <a:pPr algn="ctr"/>
              <a:r>
                <a:rPr lang="en-GB" sz="1800" b="0" kern="1200" dirty="0" smtClean="0">
                  <a:solidFill>
                    <a:srgbClr val="333333"/>
                  </a:solidFill>
                  <a:latin typeface="Arial" charset="0"/>
                  <a:ea typeface="+mn-ea"/>
                  <a:cs typeface="Arial" charset="0"/>
                </a:rPr>
                <a:t>DO NOT ALTER SLIDE MASTERS – THIS IS A TNS APPROVED</a:t>
              </a:r>
              <a:r>
                <a:rPr lang="en-GB" sz="1800" b="0" kern="1200" baseline="0" dirty="0" smtClean="0">
                  <a:solidFill>
                    <a:srgbClr val="333333"/>
                  </a:solidFill>
                  <a:latin typeface="Arial" charset="0"/>
                  <a:ea typeface="+mn-ea"/>
                  <a:cs typeface="Arial" charset="0"/>
                </a:rPr>
                <a:t> TEMPLATE</a:t>
              </a:r>
              <a:endParaRPr lang="en-GB" sz="1800" b="0" kern="1200" dirty="0" smtClean="0">
                <a:solidFill>
                  <a:srgbClr val="333333"/>
                </a:solidFill>
                <a:latin typeface="Arial" charset="0"/>
                <a:ea typeface="+mn-ea"/>
                <a:cs typeface="Arial" charset="0"/>
              </a:endParaRPr>
            </a:p>
          </p:txBody>
        </p:sp>
      </p:gr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997" r:id="rId8"/>
    <p:sldLayoutId id="2147483998" r:id="rId9"/>
    <p:sldLayoutId id="2147483999" r:id="rId10"/>
    <p:sldLayoutId id="2147484000" r:id="rId11"/>
  </p:sldLayoutIdLst>
  <p:timing>
    <p:tnLst>
      <p:par>
        <p:cTn id="1" dur="indefinite" restart="never" nodeType="tmRoot"/>
      </p:par>
    </p:tnLst>
  </p:timing>
  <p:hf sldNum="0" hdr="0" ftr="0" dt="0"/>
  <p:txStyles>
    <p:title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SL5_MASTER_C_5.0.1">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p:cNvGrpSpPr/>
          <p:nvPr/>
        </p:nvGrpSpPr>
        <p:grpSpPr bwMode="gray">
          <a:xfrm>
            <a:off x="-1523413" y="-573958"/>
            <a:ext cx="12164194" cy="7144632"/>
            <a:chOff x="-1523413" y="-573958"/>
            <a:chExt cx="12164194" cy="7144632"/>
          </a:xfrm>
        </p:grpSpPr>
        <p:grpSp>
          <p:nvGrpSpPr>
            <p:cNvPr id="48" name="Group 47"/>
            <p:cNvGrpSpPr/>
            <p:nvPr/>
          </p:nvGrpSpPr>
          <p:grpSpPr bwMode="gray">
            <a:xfrm>
              <a:off x="-1523413" y="-573958"/>
              <a:ext cx="12164194" cy="7144632"/>
              <a:chOff x="-1334173" y="-520575"/>
              <a:chExt cx="10653148" cy="6480119"/>
            </a:xfrm>
          </p:grpSpPr>
          <p:grpSp>
            <p:nvGrpSpPr>
              <p:cNvPr id="50" name="Group 49"/>
              <p:cNvGrpSpPr/>
              <p:nvPr userDrawn="1"/>
            </p:nvGrpSpPr>
            <p:grpSpPr bwMode="gray">
              <a:xfrm>
                <a:off x="-1334173" y="1145470"/>
                <a:ext cx="1327930" cy="4814074"/>
                <a:chOff x="-1334173" y="1145470"/>
                <a:chExt cx="1327930" cy="4814074"/>
              </a:xfrm>
            </p:grpSpPr>
            <p:grpSp>
              <p:nvGrpSpPr>
                <p:cNvPr id="58" name="Group 57"/>
                <p:cNvGrpSpPr/>
                <p:nvPr userDrawn="1"/>
              </p:nvGrpSpPr>
              <p:grpSpPr bwMode="gray">
                <a:xfrm>
                  <a:off x="-1334173" y="4419408"/>
                  <a:ext cx="1327930" cy="279151"/>
                  <a:chOff x="-1334173" y="4419408"/>
                  <a:chExt cx="1327930" cy="279151"/>
                </a:xfrm>
              </p:grpSpPr>
              <p:cxnSp>
                <p:nvCxnSpPr>
                  <p:cNvPr id="73" name="Straight Connector 72"/>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3.47 </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X</a:t>
                    </a:r>
                    <a:r>
                      <a:rPr lang="en-AU" sz="1000" b="1" baseline="0" dirty="0" smtClean="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59" name="Group 58"/>
                <p:cNvGrpSpPr/>
                <p:nvPr userDrawn="1"/>
              </p:nvGrpSpPr>
              <p:grpSpPr bwMode="gray">
                <a:xfrm>
                  <a:off x="-1334173" y="5682545"/>
                  <a:ext cx="1327930" cy="276999"/>
                  <a:chOff x="-1334173" y="5682545"/>
                  <a:chExt cx="1327930" cy="276999"/>
                </a:xfrm>
              </p:grpSpPr>
              <p:cxnSp>
                <p:nvCxnSpPr>
                  <p:cNvPr id="66" name="Straight Connector 65"/>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7.33</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BASE MARGIN</a:t>
                    </a:r>
                    <a:endParaRPr lang="en-AU" sz="1000" b="1" dirty="0">
                      <a:solidFill>
                        <a:schemeClr val="tx1">
                          <a:lumMod val="85000"/>
                          <a:lumOff val="15000"/>
                        </a:schemeClr>
                      </a:solidFill>
                      <a:latin typeface="+mn-lt"/>
                    </a:endParaRPr>
                  </a:p>
                </p:txBody>
              </p:sp>
            </p:grpSp>
            <p:grpSp>
              <p:nvGrpSpPr>
                <p:cNvPr id="60" name="Group 59"/>
                <p:cNvGrpSpPr/>
                <p:nvPr userDrawn="1"/>
              </p:nvGrpSpPr>
              <p:grpSpPr bwMode="gray">
                <a:xfrm>
                  <a:off x="-1334173" y="1145470"/>
                  <a:ext cx="1327930" cy="276999"/>
                  <a:chOff x="-1334173" y="1145470"/>
                  <a:chExt cx="1327930" cy="276999"/>
                </a:xfrm>
              </p:grpSpPr>
              <p:cxnSp>
                <p:nvCxnSpPr>
                  <p:cNvPr id="64" name="Straight Connector 63"/>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6.56</a:t>
                    </a:r>
                  </a:p>
                  <a:p>
                    <a:pPr algn="ctr"/>
                    <a:r>
                      <a:rPr lang="en-AU" sz="1000" b="1" dirty="0" smtClean="0">
                        <a:solidFill>
                          <a:schemeClr val="tx1">
                            <a:lumMod val="85000"/>
                            <a:lumOff val="15000"/>
                          </a:schemeClr>
                        </a:solidFill>
                        <a:latin typeface="+mn-lt"/>
                      </a:rPr>
                      <a:t>TOP</a:t>
                    </a:r>
                    <a:r>
                      <a:rPr lang="en-AU" sz="1000" b="1" baseline="0" dirty="0" smtClean="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61" name="Group 60"/>
                <p:cNvGrpSpPr/>
                <p:nvPr userDrawn="1"/>
              </p:nvGrpSpPr>
              <p:grpSpPr bwMode="gray">
                <a:xfrm>
                  <a:off x="-1334173" y="1659820"/>
                  <a:ext cx="1327930" cy="276999"/>
                  <a:chOff x="-1334173" y="1659820"/>
                  <a:chExt cx="1327930" cy="276999"/>
                </a:xfrm>
              </p:grpSpPr>
              <p:cxnSp>
                <p:nvCxnSpPr>
                  <p:cNvPr id="62" name="Straight Connector 6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4.99</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CHART TOP</a:t>
                    </a:r>
                    <a:endParaRPr lang="en-AU" sz="1000" b="1" dirty="0">
                      <a:solidFill>
                        <a:schemeClr val="tx1">
                          <a:lumMod val="85000"/>
                          <a:lumOff val="15000"/>
                        </a:schemeClr>
                      </a:solidFill>
                      <a:latin typeface="+mn-lt"/>
                    </a:endParaRPr>
                  </a:p>
                </p:txBody>
              </p:sp>
            </p:grpSp>
          </p:grpSp>
          <p:grpSp>
            <p:nvGrpSpPr>
              <p:cNvPr id="51" name="Group 50"/>
              <p:cNvGrpSpPr/>
              <p:nvPr userDrawn="1"/>
            </p:nvGrpSpPr>
            <p:grpSpPr bwMode="gray">
              <a:xfrm>
                <a:off x="-253905" y="-520575"/>
                <a:ext cx="9572880" cy="520575"/>
                <a:chOff x="-253905" y="-520575"/>
                <a:chExt cx="9572880" cy="520575"/>
              </a:xfrm>
            </p:grpSpPr>
            <p:grpSp>
              <p:nvGrpSpPr>
                <p:cNvPr id="52" name="Group 51"/>
                <p:cNvGrpSpPr/>
                <p:nvPr userDrawn="1"/>
              </p:nvGrpSpPr>
              <p:grpSpPr bwMode="gray">
                <a:xfrm>
                  <a:off x="-253905" y="-520575"/>
                  <a:ext cx="1072330" cy="520575"/>
                  <a:chOff x="-250415" y="-520575"/>
                  <a:chExt cx="1072330" cy="520575"/>
                </a:xfrm>
              </p:grpSpPr>
              <p:cxnSp>
                <p:nvCxnSpPr>
                  <p:cNvPr id="56" name="Straight Connector 55"/>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br>
                      <a:rPr lang="en-AU" dirty="0" smtClean="0"/>
                    </a:br>
                    <a:r>
                      <a:rPr lang="en-AU" dirty="0" smtClean="0"/>
                      <a:t>LEFT MARGIN</a:t>
                    </a:r>
                    <a:endParaRPr lang="en-AU" dirty="0"/>
                  </a:p>
                </p:txBody>
              </p:sp>
            </p:grpSp>
            <p:grpSp>
              <p:nvGrpSpPr>
                <p:cNvPr id="53" name="Group 52"/>
                <p:cNvGrpSpPr/>
                <p:nvPr userDrawn="1"/>
              </p:nvGrpSpPr>
              <p:grpSpPr bwMode="gray">
                <a:xfrm>
                  <a:off x="8246645" y="-520575"/>
                  <a:ext cx="1072330" cy="516118"/>
                  <a:chOff x="8236175" y="-520575"/>
                  <a:chExt cx="1072330" cy="516118"/>
                </a:xfrm>
              </p:grpSpPr>
              <p:cxnSp>
                <p:nvCxnSpPr>
                  <p:cNvPr id="54" name="Straight Connector 53"/>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p>
                  <a:p>
                    <a:pPr lvl="0"/>
                    <a:r>
                      <a:rPr lang="en-AU" dirty="0" smtClean="0"/>
                      <a:t>RIGHT MARGIN</a:t>
                    </a:r>
                    <a:endParaRPr lang="en-AU" dirty="0"/>
                  </a:p>
                </p:txBody>
              </p:sp>
            </p:grpSp>
          </p:grpSp>
        </p:grpSp>
        <p:sp>
          <p:nvSpPr>
            <p:cNvPr id="49" name="Rectangle 48"/>
            <p:cNvSpPr/>
            <p:nvPr userDrawn="1"/>
          </p:nvSpPr>
          <p:spPr bwMode="gray">
            <a:xfrm>
              <a:off x="322186" y="-573958"/>
              <a:ext cx="9786748" cy="369332"/>
            </a:xfrm>
            <a:prstGeom prst="rect">
              <a:avLst/>
            </a:prstGeom>
          </p:spPr>
          <p:txBody>
            <a:bodyPr wrap="square">
              <a:spAutoFit/>
            </a:bodyPr>
            <a:lstStyle/>
            <a:p>
              <a:pPr algn="ctr"/>
              <a:r>
                <a:rPr lang="en-GB" sz="1800" b="0" kern="1200" dirty="0" smtClean="0">
                  <a:solidFill>
                    <a:srgbClr val="333333"/>
                  </a:solidFill>
                  <a:latin typeface="Arial" charset="0"/>
                  <a:ea typeface="+mn-ea"/>
                  <a:cs typeface="Arial" charset="0"/>
                </a:rPr>
                <a:t>DO NOT ALTER SLIDE MASTERS – THIS IS A TNS APPROVED</a:t>
              </a:r>
              <a:r>
                <a:rPr lang="en-GB" sz="1800" b="0" kern="1200" baseline="0" dirty="0" smtClean="0">
                  <a:solidFill>
                    <a:srgbClr val="333333"/>
                  </a:solidFill>
                  <a:latin typeface="Arial" charset="0"/>
                  <a:ea typeface="+mn-ea"/>
                  <a:cs typeface="Arial" charset="0"/>
                </a:rPr>
                <a:t> TEMPLATE</a:t>
              </a:r>
              <a:endParaRPr lang="en-GB" sz="1800" b="0" kern="1200" dirty="0" smtClean="0">
                <a:solidFill>
                  <a:srgbClr val="333333"/>
                </a:solidFill>
                <a:latin typeface="Arial" charset="0"/>
                <a:ea typeface="+mn-ea"/>
                <a:cs typeface="Arial" charset="0"/>
              </a:endParaRP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pPr/>
              <a:t>‹N°›</a:t>
            </a:fld>
            <a:endParaRPr lang="en-GB" dirty="0"/>
          </a:p>
        </p:txBody>
      </p:sp>
      <p:sp>
        <p:nvSpPr>
          <p:cNvPr id="4" name="ZoneTexte 3"/>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836" r:id="rId1"/>
    <p:sldLayoutId id="2147483871" r:id="rId2"/>
    <p:sldLayoutId id="2147483846" r:id="rId3"/>
    <p:sldLayoutId id="2147483872" r:id="rId4"/>
    <p:sldLayoutId id="2147483837" r:id="rId5"/>
    <p:sldLayoutId id="2147483838" r:id="rId6"/>
    <p:sldLayoutId id="2147483839" r:id="rId7"/>
    <p:sldLayoutId id="2147483840" r:id="rId8"/>
    <p:sldLayoutId id="2147483841" r:id="rId9"/>
    <p:sldLayoutId id="2147483842" r:id="rId10"/>
    <p:sldLayoutId id="2147483843" r:id="rId11"/>
    <p:sldLayoutId id="2147483873" r:id="rId12"/>
    <p:sldLayoutId id="2147483874" r:id="rId13"/>
    <p:sldLayoutId id="2147483844" r:id="rId14"/>
    <p:sldLayoutId id="2147483845" r:id="rId15"/>
    <p:sldLayoutId id="2147483876" r:id="rId16"/>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ideMaster161">
    <p:bg>
      <p:bgRef idx="1001">
        <a:schemeClr val="bg1"/>
      </p:bgRef>
    </p:bg>
    <p:spTree>
      <p:nvGrpSpPr>
        <p:cNvPr id="1" name=""/>
        <p:cNvGrpSpPr/>
        <p:nvPr/>
      </p:nvGrpSpPr>
      <p:grpSpPr>
        <a:xfrm>
          <a:off x="0" y="0"/>
          <a:ext cx="0" cy="0"/>
          <a:chOff x="0" y="0"/>
          <a:chExt cx="0" cy="0"/>
        </a:xfrm>
      </p:grpSpPr>
      <p:grpSp>
        <p:nvGrpSpPr>
          <p:cNvPr id="6" name="Group 5"/>
          <p:cNvGrpSpPr/>
          <p:nvPr/>
        </p:nvGrpSpPr>
        <p:grpSpPr bwMode="ltGray">
          <a:xfrm>
            <a:off x="-6664" y="-3487"/>
            <a:ext cx="10449500" cy="7564750"/>
            <a:chOff x="-5837" y="-3163"/>
            <a:chExt cx="9151455" cy="6861163"/>
          </a:xfrm>
        </p:grpSpPr>
        <p:cxnSp>
          <p:nvCxnSpPr>
            <p:cNvPr id="8" name="Straight Connector 7"/>
            <p:cNvCxnSpPr/>
            <p:nvPr/>
          </p:nvCxnSpPr>
          <p:spPr bwMode="ltGray">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ltGray">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ltGray">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ltGray">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ltGray">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ltGray">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ltGray">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ltGray">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ltGray">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ltGray">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ltGray">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ltGray">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ltGray">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ltGray">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ltGray">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ltGray">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ltGray">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ltGray">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ltGray">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ltGray">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ltGray">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ltGray">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ltGray">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ltGray">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ltGray">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ltGray">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ltGray">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ltGray">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ltGray">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ltGray">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ltGray">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ltGray">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ltGray">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ltGray">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ltGray">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ltGray">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ltGray">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ltGray">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ltGray">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ltGray">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ltGray">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ltGray">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ltGray">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ltGray">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ltGray">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ltGray">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ltGray">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ltGray">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ltGray">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ltGray">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ltGray">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bwMode="ltGray">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ltGray">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ltGray">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ltGray">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ltGray">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ltGray">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1523413" y="-573958"/>
            <a:ext cx="12164194" cy="7144632"/>
            <a:chOff x="-1523413" y="-573958"/>
            <a:chExt cx="12164194" cy="7144632"/>
          </a:xfrm>
        </p:grpSpPr>
        <p:grpSp>
          <p:nvGrpSpPr>
            <p:cNvPr id="87" name="Group 86"/>
            <p:cNvGrpSpPr/>
            <p:nvPr/>
          </p:nvGrpSpPr>
          <p:grpSpPr>
            <a:xfrm>
              <a:off x="-1523413" y="-573958"/>
              <a:ext cx="12164194" cy="7144632"/>
              <a:chOff x="-1334173" y="-520575"/>
              <a:chExt cx="10653148" cy="6480119"/>
            </a:xfrm>
          </p:grpSpPr>
          <p:grpSp>
            <p:nvGrpSpPr>
              <p:cNvPr id="89" name="Group 88"/>
              <p:cNvGrpSpPr/>
              <p:nvPr userDrawn="1"/>
            </p:nvGrpSpPr>
            <p:grpSpPr>
              <a:xfrm>
                <a:off x="-1334173" y="1145470"/>
                <a:ext cx="1327930" cy="4814074"/>
                <a:chOff x="-1334173" y="1145470"/>
                <a:chExt cx="1327930" cy="4814074"/>
              </a:xfrm>
            </p:grpSpPr>
            <p:grpSp>
              <p:nvGrpSpPr>
                <p:cNvPr id="111" name="Group 110"/>
                <p:cNvGrpSpPr/>
                <p:nvPr userDrawn="1"/>
              </p:nvGrpSpPr>
              <p:grpSpPr>
                <a:xfrm>
                  <a:off x="-1334173" y="4419408"/>
                  <a:ext cx="1327930" cy="279151"/>
                  <a:chOff x="-1334173" y="4419408"/>
                  <a:chExt cx="1327930" cy="279151"/>
                </a:xfrm>
              </p:grpSpPr>
              <p:cxnSp>
                <p:nvCxnSpPr>
                  <p:cNvPr id="127" name="Straight Connector 126"/>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userDrawn="1"/>
                </p:nvSpPr>
                <p:spPr>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3.47 </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X</a:t>
                    </a:r>
                    <a:r>
                      <a:rPr lang="en-AU" sz="1000" b="1" baseline="0" dirty="0" smtClean="0">
                        <a:solidFill>
                          <a:schemeClr val="tx1">
                            <a:lumMod val="85000"/>
                            <a:lumOff val="15000"/>
                          </a:schemeClr>
                        </a:solidFill>
                        <a:latin typeface="+mn-lt"/>
                      </a:rPr>
                      <a:t> AXIS</a:t>
                    </a:r>
                    <a:endParaRPr lang="en-AU" sz="1000" b="1" dirty="0">
                      <a:solidFill>
                        <a:schemeClr val="tx1">
                          <a:lumMod val="85000"/>
                          <a:lumOff val="15000"/>
                        </a:schemeClr>
                      </a:solidFill>
                      <a:latin typeface="+mn-lt"/>
                    </a:endParaRPr>
                  </a:p>
                </p:txBody>
              </p:sp>
            </p:grpSp>
            <p:grpSp>
              <p:nvGrpSpPr>
                <p:cNvPr id="112" name="Group 111"/>
                <p:cNvGrpSpPr/>
                <p:nvPr userDrawn="1"/>
              </p:nvGrpSpPr>
              <p:grpSpPr>
                <a:xfrm>
                  <a:off x="-1334173" y="5682545"/>
                  <a:ext cx="1327930" cy="276999"/>
                  <a:chOff x="-1334173" y="5682545"/>
                  <a:chExt cx="1327930" cy="276999"/>
                </a:xfrm>
              </p:grpSpPr>
              <p:cxnSp>
                <p:nvCxnSpPr>
                  <p:cNvPr id="122" name="Straight Connector 121"/>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7.33</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BASE MARGIN</a:t>
                    </a:r>
                    <a:endParaRPr lang="en-AU" sz="1000" b="1" dirty="0">
                      <a:solidFill>
                        <a:schemeClr val="tx1">
                          <a:lumMod val="85000"/>
                          <a:lumOff val="15000"/>
                        </a:schemeClr>
                      </a:solidFill>
                      <a:latin typeface="+mn-lt"/>
                    </a:endParaRPr>
                  </a:p>
                </p:txBody>
              </p:sp>
            </p:grpSp>
            <p:grpSp>
              <p:nvGrpSpPr>
                <p:cNvPr id="116" name="Group 115"/>
                <p:cNvGrpSpPr/>
                <p:nvPr userDrawn="1"/>
              </p:nvGrpSpPr>
              <p:grpSpPr>
                <a:xfrm>
                  <a:off x="-1334173" y="1145470"/>
                  <a:ext cx="1327930" cy="276999"/>
                  <a:chOff x="-1334173" y="1145470"/>
                  <a:chExt cx="1327930" cy="276999"/>
                </a:xfrm>
              </p:grpSpPr>
              <p:cxnSp>
                <p:nvCxnSpPr>
                  <p:cNvPr id="120" name="Straight Connector 119"/>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6.56</a:t>
                    </a:r>
                  </a:p>
                  <a:p>
                    <a:pPr algn="ctr"/>
                    <a:r>
                      <a:rPr lang="en-AU" sz="1000" b="1" dirty="0" smtClean="0">
                        <a:solidFill>
                          <a:schemeClr val="tx1">
                            <a:lumMod val="85000"/>
                            <a:lumOff val="15000"/>
                          </a:schemeClr>
                        </a:solidFill>
                        <a:latin typeface="+mn-lt"/>
                      </a:rPr>
                      <a:t>TOP</a:t>
                    </a:r>
                    <a:r>
                      <a:rPr lang="en-AU" sz="1000" b="1" baseline="0" dirty="0" smtClean="0">
                        <a:solidFill>
                          <a:schemeClr val="tx1">
                            <a:lumMod val="85000"/>
                            <a:lumOff val="15000"/>
                          </a:schemeClr>
                        </a:solidFill>
                        <a:latin typeface="+mn-lt"/>
                      </a:rPr>
                      <a:t> MARGIN</a:t>
                    </a:r>
                    <a:endParaRPr lang="en-AU" sz="1000" b="1" dirty="0">
                      <a:solidFill>
                        <a:schemeClr val="tx1">
                          <a:lumMod val="85000"/>
                          <a:lumOff val="15000"/>
                        </a:schemeClr>
                      </a:solidFill>
                      <a:latin typeface="+mn-lt"/>
                    </a:endParaRPr>
                  </a:p>
                </p:txBody>
              </p:sp>
            </p:grpSp>
            <p:grpSp>
              <p:nvGrpSpPr>
                <p:cNvPr id="117" name="Group 116"/>
                <p:cNvGrpSpPr/>
                <p:nvPr userDrawn="1"/>
              </p:nvGrpSpPr>
              <p:grpSpPr>
                <a:xfrm>
                  <a:off x="-1334173" y="1659820"/>
                  <a:ext cx="1327930" cy="276999"/>
                  <a:chOff x="-1334173" y="1659820"/>
                  <a:chExt cx="1327930" cy="276999"/>
                </a:xfrm>
              </p:grpSpPr>
              <p:cxnSp>
                <p:nvCxnSpPr>
                  <p:cNvPr id="118" name="Straight Connector 117"/>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b="1" dirty="0" smtClean="0">
                        <a:solidFill>
                          <a:schemeClr val="tx1">
                            <a:lumMod val="85000"/>
                            <a:lumOff val="15000"/>
                          </a:schemeClr>
                        </a:solidFill>
                        <a:latin typeface="+mn-lt"/>
                      </a:rPr>
                      <a:t>4.99</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CHART TOP</a:t>
                    </a:r>
                    <a:endParaRPr lang="en-AU" sz="1000" b="1" dirty="0">
                      <a:solidFill>
                        <a:schemeClr val="tx1">
                          <a:lumMod val="85000"/>
                          <a:lumOff val="15000"/>
                        </a:schemeClr>
                      </a:solidFill>
                      <a:latin typeface="+mn-lt"/>
                    </a:endParaRPr>
                  </a:p>
                </p:txBody>
              </p:sp>
            </p:grpSp>
          </p:grpSp>
          <p:grpSp>
            <p:nvGrpSpPr>
              <p:cNvPr id="92" name="Group 91"/>
              <p:cNvGrpSpPr/>
              <p:nvPr userDrawn="1"/>
            </p:nvGrpSpPr>
            <p:grpSpPr>
              <a:xfrm>
                <a:off x="-253905" y="-520575"/>
                <a:ext cx="9572880" cy="520575"/>
                <a:chOff x="-253905" y="-520575"/>
                <a:chExt cx="9572880" cy="520575"/>
              </a:xfrm>
            </p:grpSpPr>
            <p:grpSp>
              <p:nvGrpSpPr>
                <p:cNvPr id="100" name="Group 99"/>
                <p:cNvGrpSpPr/>
                <p:nvPr userDrawn="1"/>
              </p:nvGrpSpPr>
              <p:grpSpPr>
                <a:xfrm>
                  <a:off x="-253905" y="-520575"/>
                  <a:ext cx="1072330" cy="520575"/>
                  <a:chOff x="-250415" y="-520575"/>
                  <a:chExt cx="1072330" cy="520575"/>
                </a:xfrm>
              </p:grpSpPr>
              <p:cxnSp>
                <p:nvCxnSpPr>
                  <p:cNvPr id="104" name="Straight Connector 103"/>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userDrawn="1"/>
                </p:nvSpPr>
                <p:spPr>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br>
                      <a:rPr lang="en-AU" dirty="0" smtClean="0"/>
                    </a:br>
                    <a:r>
                      <a:rPr lang="en-AU" dirty="0" smtClean="0"/>
                      <a:t>LEFT MARGIN</a:t>
                    </a:r>
                    <a:endParaRPr lang="en-AU" dirty="0"/>
                  </a:p>
                </p:txBody>
              </p:sp>
            </p:grpSp>
            <p:grpSp>
              <p:nvGrpSpPr>
                <p:cNvPr id="101" name="Group 100"/>
                <p:cNvGrpSpPr/>
                <p:nvPr userDrawn="1"/>
              </p:nvGrpSpPr>
              <p:grpSpPr>
                <a:xfrm>
                  <a:off x="8246645" y="-520575"/>
                  <a:ext cx="1072330" cy="516118"/>
                  <a:chOff x="8236175" y="-520575"/>
                  <a:chExt cx="1072330" cy="516118"/>
                </a:xfrm>
              </p:grpSpPr>
              <p:cxnSp>
                <p:nvCxnSpPr>
                  <p:cNvPr id="102" name="Straight Connector 101"/>
                  <p:cNvCxnSpPr/>
                  <p:nvPr userDrawn="1"/>
                </p:nvCxnSpPr>
                <p:spPr>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userDrawn="1"/>
                </p:nvSpPr>
                <p:spPr>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smtClean="0"/>
                      <a:t>13.59</a:t>
                    </a:r>
                  </a:p>
                  <a:p>
                    <a:pPr lvl="0"/>
                    <a:r>
                      <a:rPr lang="en-AU" dirty="0" smtClean="0"/>
                      <a:t>RIGHT MARGIN</a:t>
                    </a:r>
                    <a:endParaRPr lang="en-AU" dirty="0"/>
                  </a:p>
                </p:txBody>
              </p:sp>
            </p:grpSp>
          </p:grpSp>
        </p:grpSp>
        <p:sp>
          <p:nvSpPr>
            <p:cNvPr id="88" name="Rectangle 87"/>
            <p:cNvSpPr/>
            <p:nvPr userDrawn="1"/>
          </p:nvSpPr>
          <p:spPr>
            <a:xfrm>
              <a:off x="322186" y="-573958"/>
              <a:ext cx="9786748" cy="369332"/>
            </a:xfrm>
            <a:prstGeom prst="rect">
              <a:avLst/>
            </a:prstGeom>
          </p:spPr>
          <p:txBody>
            <a:bodyPr wrap="square">
              <a:spAutoFit/>
            </a:bodyPr>
            <a:lstStyle/>
            <a:p>
              <a:pPr algn="ctr"/>
              <a:r>
                <a:rPr lang="en-GB" sz="1800" b="0" kern="1200" dirty="0" smtClean="0">
                  <a:solidFill>
                    <a:srgbClr val="333333"/>
                  </a:solidFill>
                  <a:latin typeface="Arial" charset="0"/>
                  <a:ea typeface="+mn-ea"/>
                  <a:cs typeface="Arial" charset="0"/>
                </a:rPr>
                <a:t>DO NOT ALTER SLIDE MASTERS – THIS IS A TNS APPROVED</a:t>
              </a:r>
              <a:r>
                <a:rPr lang="en-GB" sz="1800" b="0" kern="1200" baseline="0" dirty="0" smtClean="0">
                  <a:solidFill>
                    <a:srgbClr val="333333"/>
                  </a:solidFill>
                  <a:latin typeface="Arial" charset="0"/>
                  <a:ea typeface="+mn-ea"/>
                  <a:cs typeface="Arial" charset="0"/>
                </a:rPr>
                <a:t> TEMPLATE</a:t>
              </a:r>
              <a:endParaRPr lang="en-GB" sz="1800" b="0" kern="1200" dirty="0" smtClean="0">
                <a:solidFill>
                  <a:srgbClr val="333333"/>
                </a:solidFill>
                <a:latin typeface="Arial" charset="0"/>
                <a:ea typeface="+mn-ea"/>
                <a:cs typeface="Arial" charset="0"/>
              </a:endParaRPr>
            </a:p>
          </p:txBody>
        </p:sp>
      </p:grpSp>
      <p:pic>
        <p:nvPicPr>
          <p:cNvPr id="90" name="Picture 2" descr="C:\Users\Emilie.Droulers\Desktop\Marques Kampus\TNS\Logo\Kantar TNS Black\Kantar TNS noi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91" name="ZoneTexte 90"/>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868" r:id="rId1"/>
  </p:sldLayoutIdLst>
  <p:timing>
    <p:tnLst>
      <p:par>
        <p:cTn id="1" dur="indefinite" restart="never" nodeType="tmRoot"/>
      </p:par>
    </p:tnLst>
  </p:timing>
  <p:hf sldNum="0" hdr="0" ftr="0" dt="0"/>
  <p:txStyles>
    <p:titleStyle>
      <a:lvl1pPr algn="l" defTabSz="1028700" rtl="0" eaLnBrk="1" latinLnBrk="0" hangingPunct="1">
        <a:spcBef>
          <a:spcPct val="0"/>
        </a:spcBef>
        <a:buNone/>
        <a:defRPr sz="2700" kern="1200">
          <a:solidFill>
            <a:srgbClr val="333333"/>
          </a:solidFill>
          <a:latin typeface="+mj-lt"/>
          <a:ea typeface="+mj-ea"/>
          <a:cs typeface="+mj-cs"/>
        </a:defRPr>
      </a:lvl1pPr>
    </p:titleStyle>
    <p:bodyStyle>
      <a:lvl1pPr marL="0" indent="0" algn="l" defTabSz="1028700" rtl="0" eaLnBrk="1" latinLnBrk="0" hangingPunct="1">
        <a:spcBef>
          <a:spcPct val="20000"/>
        </a:spcBef>
        <a:buFont typeface="Arial" pitchFamily="34" charset="0"/>
        <a:buNone/>
        <a:defRPr sz="1800" b="0" kern="1200">
          <a:solidFill>
            <a:srgbClr val="333333"/>
          </a:solidFill>
          <a:latin typeface="+mn-lt"/>
          <a:ea typeface="+mn-ea"/>
          <a:cs typeface="+mn-cs"/>
        </a:defRPr>
      </a:lvl1pPr>
      <a:lvl2pPr marL="0" indent="0" algn="l" defTabSz="1028700" rtl="0" eaLnBrk="1" latinLnBrk="0" hangingPunct="1">
        <a:spcBef>
          <a:spcPct val="20000"/>
        </a:spcBef>
        <a:buFont typeface="Arial" pitchFamily="34" charset="0"/>
        <a:buNone/>
        <a:defRPr sz="1800" b="1" kern="1200">
          <a:solidFill>
            <a:srgbClr val="333333"/>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rgbClr val="333333"/>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rgbClr val="333333"/>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rgbClr val="333333"/>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name="SlideMaster163">
    <p:bg>
      <p:bgRef idx="1001">
        <a:schemeClr val="bg1"/>
      </p:bgRef>
    </p:bg>
    <p:spTree>
      <p:nvGrpSpPr>
        <p:cNvPr id="1" name=""/>
        <p:cNvGrpSpPr/>
        <p:nvPr/>
      </p:nvGrpSpPr>
      <p:grpSpPr>
        <a:xfrm>
          <a:off x="0" y="0"/>
          <a:ext cx="0" cy="0"/>
          <a:chOff x="0" y="0"/>
          <a:chExt cx="0" cy="0"/>
        </a:xfrm>
      </p:grpSpPr>
      <p:pic>
        <p:nvPicPr>
          <p:cNvPr id="8" name="Picture 2" descr="C:\Users\Emilie.Droulers\Desktop\Marques Kampus\TNS\Logo\Kantar TNS Black\Kantar TNS noi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870" r:id="rId1"/>
  </p:sldLayoutIdLst>
  <p:timing>
    <p:tnLst>
      <p:par>
        <p:cTn id="1" dur="indefinite" restart="never" nodeType="tmRoot"/>
      </p:par>
    </p:tnLst>
  </p:timing>
  <p:hf sldNum="0" hdr="0" ftr="0" dt="0"/>
  <p:txStyles>
    <p:titleStyle>
      <a:lvl1pPr algn="ctr" defTabSz="1028700" rtl="0" eaLnBrk="1" latinLnBrk="0" hangingPunct="1">
        <a:spcBef>
          <a:spcPct val="0"/>
        </a:spcBef>
        <a:buNone/>
        <a:defRPr sz="500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739" y="3143580"/>
            <a:ext cx="9786342" cy="410227"/>
          </a:xfrm>
          <a:prstGeom prst="rect">
            <a:avLst/>
          </a:prstGeom>
        </p:spPr>
        <p:txBody>
          <a:bodyPr vert="horz" lIns="0" tIns="40500" rIns="0" bIns="0" rtlCol="0" anchor="t">
            <a:spAutoFit/>
          </a:bodyPr>
          <a:lstStyle/>
          <a:p>
            <a:r>
              <a:rPr lang="en-US" dirty="0" smtClean="0"/>
              <a:t>Click to edit Master title style</a:t>
            </a:r>
            <a:endParaRPr lang="en-AU" dirty="0"/>
          </a:p>
        </p:txBody>
      </p:sp>
      <p:grpSp>
        <p:nvGrpSpPr>
          <p:cNvPr id="29" name="Group 28" hidden="1"/>
          <p:cNvGrpSpPr/>
          <p:nvPr/>
        </p:nvGrpSpPr>
        <p:grpSpPr bwMode="gray">
          <a:xfrm>
            <a:off x="-1523413" y="-573958"/>
            <a:ext cx="12164194" cy="7144632"/>
            <a:chOff x="-1523413" y="-573958"/>
            <a:chExt cx="12164194" cy="7144632"/>
          </a:xfrm>
        </p:grpSpPr>
        <p:grpSp>
          <p:nvGrpSpPr>
            <p:cNvPr id="30" name="Group 29" hidden="1"/>
            <p:cNvGrpSpPr/>
            <p:nvPr/>
          </p:nvGrpSpPr>
          <p:grpSpPr bwMode="gray">
            <a:xfrm>
              <a:off x="-1523413" y="-573958"/>
              <a:ext cx="12164194" cy="7144632"/>
              <a:chOff x="-1334173" y="-520575"/>
              <a:chExt cx="10653148" cy="6480119"/>
            </a:xfrm>
          </p:grpSpPr>
          <p:grpSp>
            <p:nvGrpSpPr>
              <p:cNvPr id="32" name="Group 31" hidden="1"/>
              <p:cNvGrpSpPr/>
              <p:nvPr userDrawn="1"/>
            </p:nvGrpSpPr>
            <p:grpSpPr bwMode="gray">
              <a:xfrm>
                <a:off x="-1334173" y="1145470"/>
                <a:ext cx="1327930" cy="4814074"/>
                <a:chOff x="-1334173" y="1145470"/>
                <a:chExt cx="1327930" cy="4814074"/>
              </a:xfrm>
            </p:grpSpPr>
            <p:grpSp>
              <p:nvGrpSpPr>
                <p:cNvPr id="40" name="Group 39" hidden="1"/>
                <p:cNvGrpSpPr/>
                <p:nvPr userDrawn="1"/>
              </p:nvGrpSpPr>
              <p:grpSpPr bwMode="gray">
                <a:xfrm>
                  <a:off x="-1334173" y="4419408"/>
                  <a:ext cx="1327930" cy="279151"/>
                  <a:chOff x="-1334173" y="4419408"/>
                  <a:chExt cx="1327930" cy="279151"/>
                </a:xfrm>
              </p:grpSpPr>
              <p:cxnSp>
                <p:nvCxnSpPr>
                  <p:cNvPr id="72" name="Straight Connector 71"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41" name="Group 40" hidden="1"/>
                <p:cNvGrpSpPr/>
                <p:nvPr userDrawn="1"/>
              </p:nvGrpSpPr>
              <p:grpSpPr bwMode="gray">
                <a:xfrm>
                  <a:off x="-1334173" y="5682545"/>
                  <a:ext cx="1327930" cy="276999"/>
                  <a:chOff x="-1334173" y="5682545"/>
                  <a:chExt cx="1327930" cy="276999"/>
                </a:xfrm>
              </p:grpSpPr>
              <p:cxnSp>
                <p:nvCxnSpPr>
                  <p:cNvPr id="48" name="Straight Connector 47"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42" name="Group 41" hidden="1"/>
                <p:cNvGrpSpPr/>
                <p:nvPr userDrawn="1"/>
              </p:nvGrpSpPr>
              <p:grpSpPr bwMode="gray">
                <a:xfrm>
                  <a:off x="-1334173" y="1145470"/>
                  <a:ext cx="1327930" cy="276999"/>
                  <a:chOff x="-1334173" y="1145470"/>
                  <a:chExt cx="1327930" cy="276999"/>
                </a:xfrm>
              </p:grpSpPr>
              <p:cxnSp>
                <p:nvCxnSpPr>
                  <p:cNvPr id="46" name="Straight Connector 45"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43" name="Group 42" hidden="1"/>
                <p:cNvGrpSpPr/>
                <p:nvPr userDrawn="1"/>
              </p:nvGrpSpPr>
              <p:grpSpPr bwMode="gray">
                <a:xfrm>
                  <a:off x="-1334173" y="1659820"/>
                  <a:ext cx="1327930" cy="276999"/>
                  <a:chOff x="-1334173" y="1659820"/>
                  <a:chExt cx="1327930" cy="276999"/>
                </a:xfrm>
              </p:grpSpPr>
              <p:cxnSp>
                <p:nvCxnSpPr>
                  <p:cNvPr id="44" name="Straight Connector 43"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33" name="Group 32" hidden="1"/>
              <p:cNvGrpSpPr/>
              <p:nvPr userDrawn="1"/>
            </p:nvGrpSpPr>
            <p:grpSpPr bwMode="gray">
              <a:xfrm>
                <a:off x="-253905" y="-520575"/>
                <a:ext cx="9572880" cy="520575"/>
                <a:chOff x="-253905" y="-520575"/>
                <a:chExt cx="9572880" cy="520575"/>
              </a:xfrm>
            </p:grpSpPr>
            <p:grpSp>
              <p:nvGrpSpPr>
                <p:cNvPr id="34" name="Group 33" hidden="1"/>
                <p:cNvGrpSpPr/>
                <p:nvPr userDrawn="1"/>
              </p:nvGrpSpPr>
              <p:grpSpPr bwMode="gray">
                <a:xfrm>
                  <a:off x="-253905" y="-520575"/>
                  <a:ext cx="1072330" cy="520575"/>
                  <a:chOff x="-250415" y="-520575"/>
                  <a:chExt cx="1072330" cy="520575"/>
                </a:xfrm>
              </p:grpSpPr>
              <p:cxnSp>
                <p:nvCxnSpPr>
                  <p:cNvPr id="38" name="Straight Connector 37"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35" name="Group 34" hidden="1"/>
                <p:cNvGrpSpPr/>
                <p:nvPr userDrawn="1"/>
              </p:nvGrpSpPr>
              <p:grpSpPr bwMode="gray">
                <a:xfrm>
                  <a:off x="8246645" y="-520575"/>
                  <a:ext cx="1072330" cy="516118"/>
                  <a:chOff x="8236175" y="-520575"/>
                  <a:chExt cx="1072330" cy="516118"/>
                </a:xfrm>
              </p:grpSpPr>
              <p:cxnSp>
                <p:nvCxnSpPr>
                  <p:cNvPr id="36" name="Straight Connector 35"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31" name="Rectangle 30"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spTree>
    <p:extLst>
      <p:ext uri="{BB962C8B-B14F-4D97-AF65-F5344CB8AC3E}">
        <p14:creationId xmlns:p14="http://schemas.microsoft.com/office/powerpoint/2010/main" val="207312302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Lst>
  <p:timing>
    <p:tnLst>
      <p:par>
        <p:cTn id="1" dur="indefinite" restart="never" nodeType="tmRoot"/>
      </p:par>
    </p:tnLst>
  </p:timing>
  <p:hf sldNum="0" hdr="0" ftr="0" dt="0"/>
  <p:txStyles>
    <p:title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ZoneTexte 29"/>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150520268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494" y="1"/>
            <a:ext cx="9792000" cy="637303"/>
          </a:xfrm>
          <a:prstGeom prst="rect">
            <a:avLst/>
          </a:prstGeom>
        </p:spPr>
        <p:txBody>
          <a:bodyPr vert="horz" lIns="0" tIns="234900" rIns="0" bIns="0" rtlCol="0" anchor="t">
            <a:sp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24000" y="1224000"/>
            <a:ext cx="9792000" cy="1626278"/>
          </a:xfrm>
          <a:prstGeom prst="rect">
            <a:avLst/>
          </a:prstGeom>
        </p:spPr>
        <p:txBody>
          <a:bodyPr vert="horz" lIns="0" tIns="238950" rIns="0" bIns="0" rtlCol="0">
            <a:spAutoFit/>
          </a:bodyPr>
          <a:lstStyle/>
          <a:p>
            <a:pPr marL="0" marR="0" lvl="0"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Click to edit Master text styles</a:t>
            </a:r>
          </a:p>
          <a:p>
            <a:pPr marL="0" marR="0" lvl="1" indent="0" algn="l" defTabSz="1028700" rtl="0" eaLnBrk="1" fontAlgn="auto" latinLnBrk="0" hangingPunct="1">
              <a:lnSpc>
                <a:spcPct val="100000"/>
              </a:lnSpc>
              <a:spcBef>
                <a:spcPts val="1200"/>
              </a:spcBef>
              <a:spcAft>
                <a:spcPts val="0"/>
              </a:spcAft>
              <a:buClrTx/>
              <a:buSzTx/>
              <a:buFont typeface="Arial" pitchFamily="34" charset="0"/>
              <a:buNone/>
              <a:tabLst/>
              <a:defRPr/>
            </a:pPr>
            <a:r>
              <a:rPr kumimoji="0" lang="en-US" sz="1300" b="1"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Second level</a:t>
            </a:r>
          </a:p>
          <a:p>
            <a:pPr marL="180000" marR="0" lvl="2"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Third level</a:t>
            </a:r>
          </a:p>
          <a:p>
            <a:pPr marL="360000" marR="0" lvl="3"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Fourth level</a:t>
            </a:r>
          </a:p>
          <a:p>
            <a:pPr marL="540000" marR="0" lvl="4"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a:pPr>
            <a:r>
              <a:rPr kumimoji="0" lang="en-US" sz="1300" b="0" i="0" u="none" strike="noStrike" kern="1200" cap="none" spc="0" normalizeH="0" baseline="0" noProof="0" dirty="0" smtClean="0">
                <a:ln>
                  <a:noFill/>
                </a:ln>
                <a:solidFill>
                  <a:srgbClr val="717171">
                    <a:lumMod val="50000"/>
                  </a:srgbClr>
                </a:solidFill>
                <a:effectLst/>
                <a:uLnTx/>
                <a:uFillTx/>
                <a:latin typeface="Arial" panose="020B0604020202020204" pitchFamily="34" charset="0"/>
                <a:cs typeface="Arial" panose="020B0604020202020204" pitchFamily="34" charset="0"/>
              </a:rPr>
              <a:t>Fifth level</a:t>
            </a:r>
            <a:endParaRPr kumimoji="0" lang="en-AU" sz="1300" b="0" i="0" u="none" strike="noStrike" kern="1200" cap="none" spc="0" normalizeH="0" baseline="0" noProof="0" dirty="0">
              <a:ln>
                <a:noFill/>
              </a:ln>
              <a:solidFill>
                <a:srgbClr val="717171">
                  <a:lumMod val="50000"/>
                </a:srgbClr>
              </a:solidFill>
              <a:effectLst/>
              <a:uLnTx/>
              <a:uFillTx/>
              <a:latin typeface="Arial" panose="020B0604020202020204" pitchFamily="34" charset="0"/>
              <a:cs typeface="Arial" panose="020B0604020202020204" pitchFamily="34" charset="0"/>
            </a:endParaRPr>
          </a:p>
        </p:txBody>
      </p:sp>
      <p:grpSp>
        <p:nvGrpSpPr>
          <p:cNvPr id="47" name="Group 46" hidden="1"/>
          <p:cNvGrpSpPr/>
          <p:nvPr/>
        </p:nvGrpSpPr>
        <p:grpSpPr bwMode="gray">
          <a:xfrm>
            <a:off x="-1523413" y="-573958"/>
            <a:ext cx="12164194" cy="7144632"/>
            <a:chOff x="-1523413" y="-573958"/>
            <a:chExt cx="12164194" cy="7144632"/>
          </a:xfrm>
        </p:grpSpPr>
        <p:grpSp>
          <p:nvGrpSpPr>
            <p:cNvPr id="48" name="Group 47" hidden="1"/>
            <p:cNvGrpSpPr/>
            <p:nvPr/>
          </p:nvGrpSpPr>
          <p:grpSpPr bwMode="gray">
            <a:xfrm>
              <a:off x="-1523413" y="-573958"/>
              <a:ext cx="12164194" cy="7144632"/>
              <a:chOff x="-1334173" y="-520575"/>
              <a:chExt cx="10653148" cy="6480119"/>
            </a:xfrm>
          </p:grpSpPr>
          <p:grpSp>
            <p:nvGrpSpPr>
              <p:cNvPr id="50" name="Group 49" hidden="1"/>
              <p:cNvGrpSpPr/>
              <p:nvPr userDrawn="1"/>
            </p:nvGrpSpPr>
            <p:grpSpPr bwMode="gray">
              <a:xfrm>
                <a:off x="-1334173" y="1145470"/>
                <a:ext cx="1327930" cy="4814074"/>
                <a:chOff x="-1334173" y="1145470"/>
                <a:chExt cx="1327930" cy="4814074"/>
              </a:xfrm>
            </p:grpSpPr>
            <p:grpSp>
              <p:nvGrpSpPr>
                <p:cNvPr id="58" name="Group 57" hidden="1"/>
                <p:cNvGrpSpPr/>
                <p:nvPr userDrawn="1"/>
              </p:nvGrpSpPr>
              <p:grpSpPr bwMode="gray">
                <a:xfrm>
                  <a:off x="-1334173" y="4419408"/>
                  <a:ext cx="1327930" cy="279151"/>
                  <a:chOff x="-1334173" y="4419408"/>
                  <a:chExt cx="1327930" cy="279151"/>
                </a:xfrm>
              </p:grpSpPr>
              <p:cxnSp>
                <p:nvCxnSpPr>
                  <p:cNvPr id="73" name="Straight Connector 72"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TextBox 73"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59" name="Group 58" hidden="1"/>
                <p:cNvGrpSpPr/>
                <p:nvPr userDrawn="1"/>
              </p:nvGrpSpPr>
              <p:grpSpPr bwMode="gray">
                <a:xfrm>
                  <a:off x="-1334173" y="5682545"/>
                  <a:ext cx="1327930" cy="276999"/>
                  <a:chOff x="-1334173" y="5682545"/>
                  <a:chExt cx="1327930" cy="276999"/>
                </a:xfrm>
              </p:grpSpPr>
              <p:cxnSp>
                <p:nvCxnSpPr>
                  <p:cNvPr id="66" name="Straight Connector 65"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extBox 71"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60" name="Group 59" hidden="1"/>
                <p:cNvGrpSpPr/>
                <p:nvPr userDrawn="1"/>
              </p:nvGrpSpPr>
              <p:grpSpPr bwMode="gray">
                <a:xfrm>
                  <a:off x="-1334173" y="1145470"/>
                  <a:ext cx="1327930" cy="276999"/>
                  <a:chOff x="-1334173" y="1145470"/>
                  <a:chExt cx="1327930" cy="276999"/>
                </a:xfrm>
              </p:grpSpPr>
              <p:cxnSp>
                <p:nvCxnSpPr>
                  <p:cNvPr id="64" name="Straight Connector 63"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61" name="Group 60" hidden="1"/>
                <p:cNvGrpSpPr/>
                <p:nvPr userDrawn="1"/>
              </p:nvGrpSpPr>
              <p:grpSpPr bwMode="gray">
                <a:xfrm>
                  <a:off x="-1334173" y="1659820"/>
                  <a:ext cx="1327930" cy="276999"/>
                  <a:chOff x="-1334173" y="1659820"/>
                  <a:chExt cx="1327930" cy="276999"/>
                </a:xfrm>
              </p:grpSpPr>
              <p:cxnSp>
                <p:nvCxnSpPr>
                  <p:cNvPr id="62" name="Straight Connector 61"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51" name="Group 50" hidden="1"/>
              <p:cNvGrpSpPr/>
              <p:nvPr userDrawn="1"/>
            </p:nvGrpSpPr>
            <p:grpSpPr bwMode="gray">
              <a:xfrm>
                <a:off x="-253905" y="-520575"/>
                <a:ext cx="9572880" cy="520575"/>
                <a:chOff x="-253905" y="-520575"/>
                <a:chExt cx="9572880" cy="520575"/>
              </a:xfrm>
            </p:grpSpPr>
            <p:grpSp>
              <p:nvGrpSpPr>
                <p:cNvPr id="52" name="Group 51" hidden="1"/>
                <p:cNvGrpSpPr/>
                <p:nvPr userDrawn="1"/>
              </p:nvGrpSpPr>
              <p:grpSpPr bwMode="gray">
                <a:xfrm>
                  <a:off x="-253905" y="-520575"/>
                  <a:ext cx="1072330" cy="520575"/>
                  <a:chOff x="-250415" y="-520575"/>
                  <a:chExt cx="1072330" cy="520575"/>
                </a:xfrm>
              </p:grpSpPr>
              <p:cxnSp>
                <p:nvCxnSpPr>
                  <p:cNvPr id="56" name="Straight Connector 55"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53" name="Group 52" hidden="1"/>
                <p:cNvGrpSpPr/>
                <p:nvPr userDrawn="1"/>
              </p:nvGrpSpPr>
              <p:grpSpPr bwMode="gray">
                <a:xfrm>
                  <a:off x="8246645" y="-520575"/>
                  <a:ext cx="1072330" cy="516118"/>
                  <a:chOff x="8236175" y="-520575"/>
                  <a:chExt cx="1072330" cy="516118"/>
                </a:xfrm>
              </p:grpSpPr>
              <p:cxnSp>
                <p:nvCxnSpPr>
                  <p:cNvPr id="54" name="Straight Connector 53"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49" name="Rectangle 48"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cxnSp>
        <p:nvCxnSpPr>
          <p:cNvPr id="39" name="Straight Connector 92"/>
          <p:cNvCxnSpPr/>
          <p:nvPr/>
        </p:nvCxnSpPr>
        <p:spPr>
          <a:xfrm>
            <a:off x="0" y="6822084"/>
            <a:ext cx="10440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40" name="Picture 2" descr="C:\Users\Emilie.Droulers\Desktop\Marques Kampus\TNS\Logo\Kantar TNS Black\Kantar TNS noi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1786" y="7099478"/>
            <a:ext cx="1829648" cy="216000"/>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
          <p:cNvSpPr>
            <a:spLocks noGrp="1"/>
          </p:cNvSpPr>
          <p:nvPr>
            <p:ph type="sldNum" sz="quarter" idx="4"/>
          </p:nvPr>
        </p:nvSpPr>
        <p:spPr>
          <a:xfrm>
            <a:off x="9383610" y="7132916"/>
            <a:ext cx="727472" cy="182562"/>
          </a:xfrm>
          <a:prstGeom prst="rect">
            <a:avLst/>
          </a:prstGeom>
        </p:spPr>
        <p:txBody>
          <a:bodyPr vert="horz" lIns="0" tIns="0" rIns="0" bIns="0" rtlCol="0" anchor="ctr"/>
          <a:lstStyle>
            <a:lvl1pPr algn="r">
              <a:defRPr sz="1000" b="0">
                <a:solidFill>
                  <a:schemeClr val="tx1"/>
                </a:solidFill>
              </a:defRPr>
            </a:lvl1pPr>
          </a:lstStyle>
          <a:p>
            <a:fld id="{4034BEE3-566C-4068-A777-C3A4762E861B}" type="slidenum">
              <a:rPr lang="en-GB" smtClean="0">
                <a:solidFill>
                  <a:srgbClr val="717171"/>
                </a:solidFill>
              </a:rPr>
              <a:pPr/>
              <a:t>‹N°›</a:t>
            </a:fld>
            <a:endParaRPr lang="en-GB" dirty="0">
              <a:solidFill>
                <a:srgbClr val="717171"/>
              </a:solidFill>
            </a:endParaRPr>
          </a:p>
        </p:txBody>
      </p:sp>
      <p:sp>
        <p:nvSpPr>
          <p:cNvPr id="30" name="ZoneTexte 29"/>
          <p:cNvSpPr txBox="1"/>
          <p:nvPr userDrawn="1"/>
        </p:nvSpPr>
        <p:spPr>
          <a:xfrm>
            <a:off x="2313540" y="7176875"/>
            <a:ext cx="2941504" cy="216000"/>
          </a:xfrm>
          <a:prstGeom prst="rect">
            <a:avLst/>
          </a:prstGeom>
          <a:noFill/>
        </p:spPr>
        <p:txBody>
          <a:bodyPr wrap="square" lIns="0" tIns="0" rIns="0" bIns="0" rtlCol="0">
            <a:noAutofit/>
          </a:bodyPr>
          <a:lstStyle/>
          <a:p>
            <a:pPr algn="l"/>
            <a:r>
              <a:rPr lang="fr-FR" sz="1100" b="0" dirty="0" smtClean="0">
                <a:solidFill>
                  <a:schemeClr val="tx1">
                    <a:lumMod val="50000"/>
                  </a:schemeClr>
                </a:solidFill>
                <a:latin typeface="Arial" panose="020B0604020202020204" pitchFamily="34" charset="0"/>
                <a:cs typeface="Arial" panose="020B0604020202020204" pitchFamily="34" charset="0"/>
              </a:rPr>
              <a:t>PARC AUTO 2018 – Volume Général</a:t>
            </a:r>
          </a:p>
        </p:txBody>
      </p:sp>
    </p:spTree>
    <p:extLst>
      <p:ext uri="{BB962C8B-B14F-4D97-AF65-F5344CB8AC3E}">
        <p14:creationId xmlns:p14="http://schemas.microsoft.com/office/powerpoint/2010/main" val="308921922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Lst>
  <p:timing>
    <p:tnLst>
      <p:par>
        <p:cTn id="1" dur="indefinite" restart="never" nodeType="tmRoot"/>
      </p:par>
    </p:tnLst>
  </p:timing>
  <p:hf sldNum="0" hdr="0" ftr="0" dt="0"/>
  <p:txStyles>
    <p:title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dirty="0" smtClean="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739" y="3143580"/>
            <a:ext cx="9786342" cy="410227"/>
          </a:xfrm>
          <a:prstGeom prst="rect">
            <a:avLst/>
          </a:prstGeom>
        </p:spPr>
        <p:txBody>
          <a:bodyPr vert="horz" lIns="0" tIns="40500" rIns="0" bIns="0" rtlCol="0" anchor="t">
            <a:spAutoFit/>
          </a:bodyPr>
          <a:lstStyle/>
          <a:p>
            <a:r>
              <a:rPr lang="en-US" dirty="0" smtClean="0"/>
              <a:t>Click to edit Master title style</a:t>
            </a:r>
            <a:endParaRPr lang="en-AU" dirty="0"/>
          </a:p>
        </p:txBody>
      </p:sp>
      <p:grpSp>
        <p:nvGrpSpPr>
          <p:cNvPr id="29" name="Group 28" hidden="1"/>
          <p:cNvGrpSpPr/>
          <p:nvPr/>
        </p:nvGrpSpPr>
        <p:grpSpPr bwMode="gray">
          <a:xfrm>
            <a:off x="-1523413" y="-573958"/>
            <a:ext cx="12164194" cy="7144632"/>
            <a:chOff x="-1523413" y="-573958"/>
            <a:chExt cx="12164194" cy="7144632"/>
          </a:xfrm>
        </p:grpSpPr>
        <p:grpSp>
          <p:nvGrpSpPr>
            <p:cNvPr id="30" name="Group 29" hidden="1"/>
            <p:cNvGrpSpPr/>
            <p:nvPr/>
          </p:nvGrpSpPr>
          <p:grpSpPr bwMode="gray">
            <a:xfrm>
              <a:off x="-1523413" y="-573958"/>
              <a:ext cx="12164194" cy="7144632"/>
              <a:chOff x="-1334173" y="-520575"/>
              <a:chExt cx="10653148" cy="6480119"/>
            </a:xfrm>
          </p:grpSpPr>
          <p:grpSp>
            <p:nvGrpSpPr>
              <p:cNvPr id="32" name="Group 31" hidden="1"/>
              <p:cNvGrpSpPr/>
              <p:nvPr userDrawn="1"/>
            </p:nvGrpSpPr>
            <p:grpSpPr bwMode="gray">
              <a:xfrm>
                <a:off x="-1334173" y="1145470"/>
                <a:ext cx="1327930" cy="4814074"/>
                <a:chOff x="-1334173" y="1145470"/>
                <a:chExt cx="1327930" cy="4814074"/>
              </a:xfrm>
            </p:grpSpPr>
            <p:grpSp>
              <p:nvGrpSpPr>
                <p:cNvPr id="40" name="Group 39" hidden="1"/>
                <p:cNvGrpSpPr/>
                <p:nvPr userDrawn="1"/>
              </p:nvGrpSpPr>
              <p:grpSpPr bwMode="gray">
                <a:xfrm>
                  <a:off x="-1334173" y="4419408"/>
                  <a:ext cx="1327930" cy="279151"/>
                  <a:chOff x="-1334173" y="4419408"/>
                  <a:chExt cx="1327930" cy="279151"/>
                </a:xfrm>
              </p:grpSpPr>
              <p:cxnSp>
                <p:nvCxnSpPr>
                  <p:cNvPr id="72" name="Straight Connector 71" hidden="1"/>
                  <p:cNvCxnSpPr/>
                  <p:nvPr userDrawn="1"/>
                </p:nvCxnSpPr>
                <p:spPr bwMode="gray">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3" name="TextBox 72" hidden="1"/>
                  <p:cNvSpPr txBox="1"/>
                  <p:nvPr userDrawn="1"/>
                </p:nvSpPr>
                <p:spPr bwMode="gray">
                  <a:xfrm>
                    <a:off x="-1334173" y="4419408"/>
                    <a:ext cx="1072330" cy="279151"/>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3.47 </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X AXIS</a:t>
                    </a:r>
                    <a:endParaRPr lang="en-AU" sz="1000" dirty="0">
                      <a:solidFill>
                        <a:srgbClr val="717171">
                          <a:lumMod val="85000"/>
                          <a:lumOff val="15000"/>
                        </a:srgbClr>
                      </a:solidFill>
                      <a:latin typeface="Verdana"/>
                    </a:endParaRPr>
                  </a:p>
                </p:txBody>
              </p:sp>
            </p:grpSp>
            <p:grpSp>
              <p:nvGrpSpPr>
                <p:cNvPr id="41" name="Group 40" hidden="1"/>
                <p:cNvGrpSpPr/>
                <p:nvPr userDrawn="1"/>
              </p:nvGrpSpPr>
              <p:grpSpPr bwMode="gray">
                <a:xfrm>
                  <a:off x="-1334173" y="5682545"/>
                  <a:ext cx="1327930" cy="276999"/>
                  <a:chOff x="-1334173" y="5682545"/>
                  <a:chExt cx="1327930" cy="276999"/>
                </a:xfrm>
              </p:grpSpPr>
              <p:cxnSp>
                <p:nvCxnSpPr>
                  <p:cNvPr id="48" name="Straight Connector 47" hidden="1"/>
                  <p:cNvCxnSpPr/>
                  <p:nvPr userDrawn="1"/>
                </p:nvCxnSpPr>
                <p:spPr bwMode="gray">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1" name="TextBox 70" hidden="1"/>
                  <p:cNvSpPr txBox="1"/>
                  <p:nvPr userDrawn="1"/>
                </p:nvSpPr>
                <p:spPr bwMode="gray">
                  <a:xfrm>
                    <a:off x="-1334173" y="5682545"/>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7.33</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BASE MARGIN</a:t>
                    </a:r>
                    <a:endParaRPr lang="en-AU" sz="1000" dirty="0">
                      <a:solidFill>
                        <a:srgbClr val="717171">
                          <a:lumMod val="85000"/>
                          <a:lumOff val="15000"/>
                        </a:srgbClr>
                      </a:solidFill>
                      <a:latin typeface="Verdana"/>
                    </a:endParaRPr>
                  </a:p>
                </p:txBody>
              </p:sp>
            </p:grpSp>
            <p:grpSp>
              <p:nvGrpSpPr>
                <p:cNvPr id="42" name="Group 41" hidden="1"/>
                <p:cNvGrpSpPr/>
                <p:nvPr userDrawn="1"/>
              </p:nvGrpSpPr>
              <p:grpSpPr bwMode="gray">
                <a:xfrm>
                  <a:off x="-1334173" y="1145470"/>
                  <a:ext cx="1327930" cy="276999"/>
                  <a:chOff x="-1334173" y="1145470"/>
                  <a:chExt cx="1327930" cy="276999"/>
                </a:xfrm>
              </p:grpSpPr>
              <p:cxnSp>
                <p:nvCxnSpPr>
                  <p:cNvPr id="46" name="Straight Connector 45" hidden="1"/>
                  <p:cNvCxnSpPr/>
                  <p:nvPr userDrawn="1"/>
                </p:nvCxnSpPr>
                <p:spPr bwMode="gray">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TextBox 46" hidden="1"/>
                  <p:cNvSpPr txBox="1"/>
                  <p:nvPr userDrawn="1"/>
                </p:nvSpPr>
                <p:spPr bwMode="gray">
                  <a:xfrm>
                    <a:off x="-1334173" y="114547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6.56</a:t>
                    </a:r>
                  </a:p>
                  <a:p>
                    <a:pPr algn="ctr"/>
                    <a:r>
                      <a:rPr lang="en-AU" sz="1000" dirty="0" smtClean="0">
                        <a:solidFill>
                          <a:srgbClr val="717171">
                            <a:lumMod val="85000"/>
                            <a:lumOff val="15000"/>
                          </a:srgbClr>
                        </a:solidFill>
                        <a:latin typeface="Verdana"/>
                      </a:rPr>
                      <a:t>TOP MARGIN</a:t>
                    </a:r>
                    <a:endParaRPr lang="en-AU" sz="1000" dirty="0">
                      <a:solidFill>
                        <a:srgbClr val="717171">
                          <a:lumMod val="85000"/>
                          <a:lumOff val="15000"/>
                        </a:srgbClr>
                      </a:solidFill>
                      <a:latin typeface="Verdana"/>
                    </a:endParaRPr>
                  </a:p>
                </p:txBody>
              </p:sp>
            </p:grpSp>
            <p:grpSp>
              <p:nvGrpSpPr>
                <p:cNvPr id="43" name="Group 42" hidden="1"/>
                <p:cNvGrpSpPr/>
                <p:nvPr userDrawn="1"/>
              </p:nvGrpSpPr>
              <p:grpSpPr bwMode="gray">
                <a:xfrm>
                  <a:off x="-1334173" y="1659820"/>
                  <a:ext cx="1327930" cy="276999"/>
                  <a:chOff x="-1334173" y="1659820"/>
                  <a:chExt cx="1327930" cy="276999"/>
                </a:xfrm>
              </p:grpSpPr>
              <p:cxnSp>
                <p:nvCxnSpPr>
                  <p:cNvPr id="44" name="Straight Connector 43" hidden="1"/>
                  <p:cNvCxnSpPr/>
                  <p:nvPr userDrawn="1"/>
                </p:nvCxnSpPr>
                <p:spPr bwMode="gray">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Box 44" hidden="1"/>
                  <p:cNvSpPr txBox="1"/>
                  <p:nvPr userDrawn="1"/>
                </p:nvSpPr>
                <p:spPr bwMode="gray">
                  <a:xfrm>
                    <a:off x="-1334173" y="1659820"/>
                    <a:ext cx="1072330" cy="276999"/>
                  </a:xfrm>
                  <a:prstGeom prst="rect">
                    <a:avLst/>
                  </a:prstGeom>
                  <a:solidFill>
                    <a:schemeClr val="bg1"/>
                  </a:solidFill>
                </p:spPr>
                <p:txBody>
                  <a:bodyPr wrap="square" lIns="0" tIns="0" rIns="0" bIns="0" rtlCol="0" anchor="ctr">
                    <a:spAutoFit/>
                  </a:bodyPr>
                  <a:lstStyle/>
                  <a:p>
                    <a:pPr algn="ctr"/>
                    <a:r>
                      <a:rPr lang="en-AU" sz="1000" dirty="0" smtClean="0">
                        <a:solidFill>
                          <a:srgbClr val="717171">
                            <a:lumMod val="85000"/>
                            <a:lumOff val="15000"/>
                          </a:srgbClr>
                        </a:solidFill>
                        <a:latin typeface="Verdana"/>
                      </a:rPr>
                      <a:t>4.99</a:t>
                    </a:r>
                    <a:br>
                      <a:rPr lang="en-AU" sz="1000" dirty="0" smtClean="0">
                        <a:solidFill>
                          <a:srgbClr val="717171">
                            <a:lumMod val="85000"/>
                            <a:lumOff val="15000"/>
                          </a:srgbClr>
                        </a:solidFill>
                        <a:latin typeface="Verdana"/>
                      </a:rPr>
                    </a:br>
                    <a:r>
                      <a:rPr lang="en-AU" sz="1000" dirty="0" smtClean="0">
                        <a:solidFill>
                          <a:srgbClr val="717171">
                            <a:lumMod val="85000"/>
                            <a:lumOff val="15000"/>
                          </a:srgbClr>
                        </a:solidFill>
                        <a:latin typeface="Verdana"/>
                      </a:rPr>
                      <a:t>CHART TOP</a:t>
                    </a:r>
                    <a:endParaRPr lang="en-AU" sz="1000" dirty="0">
                      <a:solidFill>
                        <a:srgbClr val="717171">
                          <a:lumMod val="85000"/>
                          <a:lumOff val="15000"/>
                        </a:srgbClr>
                      </a:solidFill>
                      <a:latin typeface="Verdana"/>
                    </a:endParaRPr>
                  </a:p>
                </p:txBody>
              </p:sp>
            </p:grpSp>
          </p:grpSp>
          <p:grpSp>
            <p:nvGrpSpPr>
              <p:cNvPr id="33" name="Group 32" hidden="1"/>
              <p:cNvGrpSpPr/>
              <p:nvPr userDrawn="1"/>
            </p:nvGrpSpPr>
            <p:grpSpPr bwMode="gray">
              <a:xfrm>
                <a:off x="-253905" y="-520575"/>
                <a:ext cx="9572880" cy="520575"/>
                <a:chOff x="-253905" y="-520575"/>
                <a:chExt cx="9572880" cy="520575"/>
              </a:xfrm>
            </p:grpSpPr>
            <p:grpSp>
              <p:nvGrpSpPr>
                <p:cNvPr id="34" name="Group 33" hidden="1"/>
                <p:cNvGrpSpPr/>
                <p:nvPr userDrawn="1"/>
              </p:nvGrpSpPr>
              <p:grpSpPr bwMode="gray">
                <a:xfrm>
                  <a:off x="-253905" y="-520575"/>
                  <a:ext cx="1072330" cy="520575"/>
                  <a:chOff x="-250415" y="-520575"/>
                  <a:chExt cx="1072330" cy="520575"/>
                </a:xfrm>
              </p:grpSpPr>
              <p:cxnSp>
                <p:nvCxnSpPr>
                  <p:cNvPr id="38" name="Straight Connector 37" hidden="1"/>
                  <p:cNvCxnSpPr/>
                  <p:nvPr userDrawn="1"/>
                </p:nvCxnSpPr>
                <p:spPr bwMode="gray">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hidden="1"/>
                  <p:cNvSpPr txBox="1"/>
                  <p:nvPr userDrawn="1"/>
                </p:nvSpPr>
                <p:spPr bwMode="gray">
                  <a:xfrm>
                    <a:off x="-25041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br>
                      <a:rPr lang="en-AU" dirty="0" smtClean="0">
                        <a:solidFill>
                          <a:srgbClr val="717171">
                            <a:lumMod val="85000"/>
                            <a:lumOff val="15000"/>
                          </a:srgbClr>
                        </a:solidFill>
                      </a:rPr>
                    </a:br>
                    <a:r>
                      <a:rPr lang="en-AU" dirty="0" smtClean="0">
                        <a:solidFill>
                          <a:srgbClr val="717171">
                            <a:lumMod val="85000"/>
                            <a:lumOff val="15000"/>
                          </a:srgbClr>
                        </a:solidFill>
                      </a:rPr>
                      <a:t>LEFT MARGIN</a:t>
                    </a:r>
                    <a:endParaRPr lang="en-AU" dirty="0">
                      <a:solidFill>
                        <a:srgbClr val="717171">
                          <a:lumMod val="85000"/>
                          <a:lumOff val="15000"/>
                        </a:srgbClr>
                      </a:solidFill>
                    </a:endParaRPr>
                  </a:p>
                </p:txBody>
              </p:sp>
            </p:grpSp>
            <p:grpSp>
              <p:nvGrpSpPr>
                <p:cNvPr id="35" name="Group 34" hidden="1"/>
                <p:cNvGrpSpPr/>
                <p:nvPr userDrawn="1"/>
              </p:nvGrpSpPr>
              <p:grpSpPr bwMode="gray">
                <a:xfrm>
                  <a:off x="8246645" y="-520575"/>
                  <a:ext cx="1072330" cy="516118"/>
                  <a:chOff x="8236175" y="-520575"/>
                  <a:chExt cx="1072330" cy="516118"/>
                </a:xfrm>
              </p:grpSpPr>
              <p:cxnSp>
                <p:nvCxnSpPr>
                  <p:cNvPr id="36" name="Straight Connector 35" hidden="1"/>
                  <p:cNvCxnSpPr/>
                  <p:nvPr userDrawn="1"/>
                </p:nvCxnSpPr>
                <p:spPr bwMode="gray">
                  <a:xfrm>
                    <a:off x="884272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36" hidden="1"/>
                  <p:cNvSpPr txBox="1"/>
                  <p:nvPr userDrawn="1"/>
                </p:nvSpPr>
                <p:spPr bwMode="gray">
                  <a:xfrm>
                    <a:off x="8236175" y="-520575"/>
                    <a:ext cx="1072330" cy="251236"/>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r>
                      <a:rPr lang="en-AU" dirty="0" smtClean="0">
                        <a:solidFill>
                          <a:srgbClr val="717171">
                            <a:lumMod val="85000"/>
                            <a:lumOff val="15000"/>
                          </a:srgbClr>
                        </a:solidFill>
                      </a:rPr>
                      <a:t>13.59</a:t>
                    </a:r>
                  </a:p>
                  <a:p>
                    <a:r>
                      <a:rPr lang="en-AU" dirty="0" smtClean="0">
                        <a:solidFill>
                          <a:srgbClr val="717171">
                            <a:lumMod val="85000"/>
                            <a:lumOff val="15000"/>
                          </a:srgbClr>
                        </a:solidFill>
                      </a:rPr>
                      <a:t>RIGHT MARGIN</a:t>
                    </a:r>
                    <a:endParaRPr lang="en-AU" dirty="0">
                      <a:solidFill>
                        <a:srgbClr val="717171">
                          <a:lumMod val="85000"/>
                          <a:lumOff val="15000"/>
                        </a:srgbClr>
                      </a:solidFill>
                    </a:endParaRPr>
                  </a:p>
                </p:txBody>
              </p:sp>
            </p:grpSp>
          </p:grpSp>
        </p:grpSp>
        <p:sp>
          <p:nvSpPr>
            <p:cNvPr id="31" name="Rectangle 30" hidden="1"/>
            <p:cNvSpPr/>
            <p:nvPr userDrawn="1"/>
          </p:nvSpPr>
          <p:spPr bwMode="gray">
            <a:xfrm>
              <a:off x="322186" y="-573958"/>
              <a:ext cx="9786748" cy="369332"/>
            </a:xfrm>
            <a:prstGeom prst="rect">
              <a:avLst/>
            </a:prstGeom>
          </p:spPr>
          <p:txBody>
            <a:bodyPr wrap="square">
              <a:spAutoFit/>
            </a:bodyPr>
            <a:lstStyle/>
            <a:p>
              <a:pPr algn="ctr"/>
              <a:r>
                <a:rPr lang="en-GB" b="0" dirty="0" smtClean="0">
                  <a:solidFill>
                    <a:srgbClr val="333333"/>
                  </a:solidFill>
                </a:rPr>
                <a:t>DO NOT ALTER SLIDE MASTERS – THIS IS A TNS APPROVED TEMPLATE</a:t>
              </a:r>
            </a:p>
          </p:txBody>
        </p:sp>
      </p:grpSp>
    </p:spTree>
    <p:extLst>
      <p:ext uri="{BB962C8B-B14F-4D97-AF65-F5344CB8AC3E}">
        <p14:creationId xmlns:p14="http://schemas.microsoft.com/office/powerpoint/2010/main" val="1401884664"/>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Lst>
  <p:timing>
    <p:tnLst>
      <p:par>
        <p:cTn id="1" dur="indefinite" restart="never" nodeType="tmRoot"/>
      </p:par>
    </p:tnLst>
  </p:timing>
  <p:hf sldNum="0" hdr="0" ftr="0" dt="0"/>
  <p:txStyles>
    <p:title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1028700" rtl="0" eaLnBrk="1" latinLnBrk="0" hangingPunct="1">
        <a:spcBef>
          <a:spcPct val="20000"/>
        </a:spcBef>
        <a:buFont typeface="Arial" pitchFamily="34" charset="0"/>
        <a:buNone/>
        <a:defRPr sz="1800" b="1" kern="1200">
          <a:solidFill>
            <a:schemeClr val="tx1">
              <a:lumMod val="85000"/>
              <a:lumOff val="15000"/>
            </a:schemeClr>
          </a:solidFill>
          <a:latin typeface="+mn-lt"/>
          <a:ea typeface="+mn-ea"/>
          <a:cs typeface="+mn-cs"/>
        </a:defRPr>
      </a:lvl1pPr>
      <a:lvl2pPr marL="0" indent="0" algn="l" defTabSz="1028700" rtl="0" eaLnBrk="1" latinLnBrk="0" hangingPunct="1">
        <a:spcBef>
          <a:spcPct val="20000"/>
        </a:spcBef>
        <a:buFont typeface="Arial" pitchFamily="34" charset="0"/>
        <a:buNone/>
        <a:defRPr sz="1800" kern="1200">
          <a:solidFill>
            <a:schemeClr val="tx1">
              <a:lumMod val="85000"/>
              <a:lumOff val="15000"/>
            </a:schemeClr>
          </a:solidFill>
          <a:latin typeface="+mn-lt"/>
          <a:ea typeface="+mn-ea"/>
          <a:cs typeface="+mn-cs"/>
        </a:defRPr>
      </a:lvl2pPr>
      <a:lvl3pPr marL="283965" indent="-283965" algn="l" defTabSz="1028700" rtl="0" eaLnBrk="1" latinLnBrk="0" hangingPunct="1">
        <a:spcBef>
          <a:spcPct val="20000"/>
        </a:spcBef>
        <a:buFont typeface="Wingdings" pitchFamily="2" charset="2"/>
        <a:buChar char=""/>
        <a:defRPr sz="1800" kern="1200">
          <a:solidFill>
            <a:schemeClr val="tx1">
              <a:lumMod val="85000"/>
              <a:lumOff val="15000"/>
            </a:schemeClr>
          </a:solidFill>
          <a:latin typeface="+mn-lt"/>
          <a:ea typeface="+mn-ea"/>
          <a:cs typeface="+mn-cs"/>
        </a:defRPr>
      </a:lvl3pPr>
      <a:lvl4pPr marL="571500" indent="-287537"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4pPr>
      <a:lvl5pPr marL="855465" indent="-283965" algn="l" defTabSz="1028700" rtl="0" eaLnBrk="1" latinLnBrk="0" hangingPunct="1">
        <a:spcBef>
          <a:spcPct val="20000"/>
        </a:spcBef>
        <a:buFont typeface="Wingdings" pitchFamily="2" charset="2"/>
        <a:buChar char="n"/>
        <a:defRPr sz="1800" kern="1200">
          <a:solidFill>
            <a:schemeClr val="tx1">
              <a:lumMod val="85000"/>
              <a:lumOff val="15000"/>
            </a:schemeClr>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22.png"/><Relationship Id="rId2" Type="http://schemas.openxmlformats.org/officeDocument/2006/relationships/tags" Target="../tags/tag38.xml"/><Relationship Id="rId1" Type="http://schemas.openxmlformats.org/officeDocument/2006/relationships/themeOverride" Target="../theme/themeOverride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chart" Target="../charts/chart30.xml"/><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png"/><Relationship Id="rId3" Type="http://schemas.openxmlformats.org/officeDocument/2006/relationships/chart" Target="../charts/chart31.xml"/><Relationship Id="rId7" Type="http://schemas.openxmlformats.org/officeDocument/2006/relationships/image" Target="../media/image25.jpeg"/><Relationship Id="rId12"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2.jpeg"/><Relationship Id="rId11" Type="http://schemas.openxmlformats.org/officeDocument/2006/relationships/image" Target="../media/image30.jpeg"/><Relationship Id="rId5" Type="http://schemas.openxmlformats.org/officeDocument/2006/relationships/image" Target="../media/image26.jpeg"/><Relationship Id="rId15" Type="http://schemas.openxmlformats.org/officeDocument/2006/relationships/image" Target="../media/image39.jpeg"/><Relationship Id="rId10" Type="http://schemas.openxmlformats.org/officeDocument/2006/relationships/image" Target="../media/image35.jpeg"/><Relationship Id="rId4" Type="http://schemas.openxmlformats.org/officeDocument/2006/relationships/image" Target="../media/image31.jpeg"/><Relationship Id="rId9" Type="http://schemas.openxmlformats.org/officeDocument/2006/relationships/image" Target="../media/image34.png"/><Relationship Id="rId1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9.png"/><Relationship Id="rId5" Type="http://schemas.openxmlformats.org/officeDocument/2006/relationships/tags" Target="../tags/tag12.xml"/><Relationship Id="rId10" Type="http://schemas.openxmlformats.org/officeDocument/2006/relationships/slideLayout" Target="../slideLayouts/slideLayout47.xml"/><Relationship Id="rId4" Type="http://schemas.openxmlformats.org/officeDocument/2006/relationships/tags" Target="../tags/tag11.xml"/><Relationship Id="rId9"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chart" Target="../charts/chart40.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chart" Target="../charts/chart42.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chart" Target="../charts/chart45.xml"/><Relationship Id="rId4" Type="http://schemas.openxmlformats.org/officeDocument/2006/relationships/chart" Target="../charts/chart44.xml"/></Relationships>
</file>

<file path=ppt/slides/_rels/slide4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chart" Target="../charts/chart52.xml"/><Relationship Id="rId5" Type="http://schemas.microsoft.com/office/2007/relationships/hdphoto" Target="../media/hdphoto1.wdp"/><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tags" Target="../tags/tag18.xml"/><Relationship Id="rId7" Type="http://schemas.openxmlformats.org/officeDocument/2006/relationships/notesSlide" Target="../notesSlides/notesSlide2.xml"/><Relationship Id="rId2" Type="http://schemas.openxmlformats.org/officeDocument/2006/relationships/tags" Target="../tags/tag17.xml"/><Relationship Id="rId1" Type="http://schemas.openxmlformats.org/officeDocument/2006/relationships/vmlDrawing" Target="../drawings/vmlDrawing1.vml"/><Relationship Id="rId6" Type="http://schemas.openxmlformats.org/officeDocument/2006/relationships/slideLayout" Target="../slideLayouts/slideLayout56.xml"/><Relationship Id="rId11" Type="http://schemas.openxmlformats.org/officeDocument/2006/relationships/image" Target="../media/image11.emf"/><Relationship Id="rId5" Type="http://schemas.openxmlformats.org/officeDocument/2006/relationships/tags" Target="../tags/tag20.xml"/><Relationship Id="rId10" Type="http://schemas.openxmlformats.org/officeDocument/2006/relationships/oleObject" Target="../embeddings/Microsoft_Excel_97-2003_Worksheet2.xls"/><Relationship Id="rId4" Type="http://schemas.openxmlformats.org/officeDocument/2006/relationships/tags" Target="../tags/tag19.xml"/><Relationship Id="rId9"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chart" Target="../charts/chart54.xml"/></Relationships>
</file>

<file path=ppt/slides/_rels/slide5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chart" Target="../charts/chart57.xml"/></Relationships>
</file>

<file path=ppt/slides/_rels/slide5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chart" Target="../charts/chart59.xml"/></Relationships>
</file>

<file path=ppt/slides/_rels/slide5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9.xml"/><Relationship Id="rId1" Type="http://schemas.openxmlformats.org/officeDocument/2006/relationships/tags" Target="../tags/tag4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9.xml"/><Relationship Id="rId1" Type="http://schemas.openxmlformats.org/officeDocument/2006/relationships/tags" Target="../tags/tag43.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7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9.xml"/><Relationship Id="rId1" Type="http://schemas.openxmlformats.org/officeDocument/2006/relationships/tags" Target="../tags/tag44.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9.xml"/><Relationship Id="rId1" Type="http://schemas.openxmlformats.org/officeDocument/2006/relationships/tags" Target="../tags/tag45.xml"/><Relationship Id="rId6" Type="http://schemas.openxmlformats.org/officeDocument/2006/relationships/chart" Target="../charts/chart68.xml"/><Relationship Id="rId5" Type="http://schemas.openxmlformats.org/officeDocument/2006/relationships/chart" Target="../charts/chart67.xml"/><Relationship Id="rId4" Type="http://schemas.openxmlformats.org/officeDocument/2006/relationships/chart" Target="../charts/chart66.xml"/></Relationships>
</file>

<file path=ppt/slides/_rels/slide6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29.xml"/><Relationship Id="rId1" Type="http://schemas.openxmlformats.org/officeDocument/2006/relationships/tags" Target="../tags/tag46.xml"/><Relationship Id="rId4" Type="http://schemas.openxmlformats.org/officeDocument/2006/relationships/chart" Target="../charts/chart70.xml"/></Relationships>
</file>

<file path=ppt/slides/_rels/slide6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chart" Target="../charts/chart72.xml"/></Relationships>
</file>

<file path=ppt/slides/_rels/slide6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chart" Target="../charts/chart74.xml"/><Relationship Id="rId4" Type="http://schemas.openxmlformats.org/officeDocument/2006/relationships/chart" Target="../charts/chart73.xml"/></Relationships>
</file>

<file path=ppt/slides/_rels/slide66.xml.rels><?xml version="1.0" encoding="UTF-8" standalone="yes"?>
<Relationships xmlns="http://schemas.openxmlformats.org/package/2006/relationships"><Relationship Id="rId8" Type="http://schemas.openxmlformats.org/officeDocument/2006/relationships/chart" Target="../charts/chart80.xml"/><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67.xml.rels><?xml version="1.0" encoding="UTF-8" standalone="yes"?>
<Relationships xmlns="http://schemas.openxmlformats.org/package/2006/relationships"><Relationship Id="rId8" Type="http://schemas.openxmlformats.org/officeDocument/2006/relationships/chart" Target="../charts/chart86.xml"/><Relationship Id="rId3" Type="http://schemas.openxmlformats.org/officeDocument/2006/relationships/chart" Target="../charts/chart81.xml"/><Relationship Id="rId7" Type="http://schemas.openxmlformats.org/officeDocument/2006/relationships/chart" Target="../charts/chart85.xml"/><Relationship Id="rId2" Type="http://schemas.openxmlformats.org/officeDocument/2006/relationships/notesSlide" Target="../notesSlides/notesSlide51.xml"/><Relationship Id="rId1" Type="http://schemas.openxmlformats.org/officeDocument/2006/relationships/slideLayout" Target="../slideLayouts/slideLayout29.xml"/><Relationship Id="rId6" Type="http://schemas.openxmlformats.org/officeDocument/2006/relationships/chart" Target="../charts/chart84.xml"/><Relationship Id="rId5" Type="http://schemas.openxmlformats.org/officeDocument/2006/relationships/chart" Target="../charts/chart83.xml"/><Relationship Id="rId4" Type="http://schemas.openxmlformats.org/officeDocument/2006/relationships/chart" Target="../charts/chart82.xml"/><Relationship Id="rId9" Type="http://schemas.openxmlformats.org/officeDocument/2006/relationships/chart" Target="../charts/chart87.xml"/></Relationships>
</file>

<file path=ppt/slides/_rels/slide6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29.xml"/><Relationship Id="rId4" Type="http://schemas.openxmlformats.org/officeDocument/2006/relationships/chart" Target="../charts/chart89.xml"/></Relationships>
</file>

<file path=ppt/slides/_rels/slide69.xml.rels><?xml version="1.0" encoding="UTF-8" standalone="yes"?>
<Relationships xmlns="http://schemas.openxmlformats.org/package/2006/relationships"><Relationship Id="rId8" Type="http://schemas.openxmlformats.org/officeDocument/2006/relationships/chart" Target="../charts/chart95.xml"/><Relationship Id="rId13" Type="http://schemas.openxmlformats.org/officeDocument/2006/relationships/chart" Target="../charts/chart100.xml"/><Relationship Id="rId3" Type="http://schemas.openxmlformats.org/officeDocument/2006/relationships/chart" Target="../charts/chart90.xml"/><Relationship Id="rId7" Type="http://schemas.openxmlformats.org/officeDocument/2006/relationships/chart" Target="../charts/chart94.xml"/><Relationship Id="rId12" Type="http://schemas.openxmlformats.org/officeDocument/2006/relationships/chart" Target="../charts/chart99.xml"/><Relationship Id="rId2" Type="http://schemas.openxmlformats.org/officeDocument/2006/relationships/notesSlide" Target="../notesSlides/notesSlide53.xml"/><Relationship Id="rId1" Type="http://schemas.openxmlformats.org/officeDocument/2006/relationships/slideLayout" Target="../slideLayouts/slideLayout29.xml"/><Relationship Id="rId6" Type="http://schemas.openxmlformats.org/officeDocument/2006/relationships/chart" Target="../charts/chart93.xml"/><Relationship Id="rId11" Type="http://schemas.openxmlformats.org/officeDocument/2006/relationships/chart" Target="../charts/chart98.xml"/><Relationship Id="rId5" Type="http://schemas.openxmlformats.org/officeDocument/2006/relationships/chart" Target="../charts/chart92.xml"/><Relationship Id="rId10" Type="http://schemas.openxmlformats.org/officeDocument/2006/relationships/chart" Target="../charts/chart97.xml"/><Relationship Id="rId4" Type="http://schemas.openxmlformats.org/officeDocument/2006/relationships/chart" Target="../charts/chart91.xml"/><Relationship Id="rId9" Type="http://schemas.openxmlformats.org/officeDocument/2006/relationships/chart" Target="../charts/chart96.xml"/><Relationship Id="rId14" Type="http://schemas.openxmlformats.org/officeDocument/2006/relationships/chart" Target="../charts/chart10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tags" Target="../tags/tag24.xml"/></Relationships>
</file>

<file path=ppt/slides/_rels/slide70.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chart" Target="../charts/chart103.xml"/></Relationships>
</file>

<file path=ppt/slides/_rels/slide71.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image" Target="../media/image48.emf"/><Relationship Id="rId5" Type="http://schemas.openxmlformats.org/officeDocument/2006/relationships/chart" Target="../charts/chart106.xml"/><Relationship Id="rId4" Type="http://schemas.openxmlformats.org/officeDocument/2006/relationships/chart" Target="../charts/chart105.xml"/></Relationships>
</file>

<file path=ppt/slides/_rels/slide7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113.xml"/></Relationships>
</file>

<file path=ppt/slides/_rels/slide73.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56.xml"/><Relationship Id="rId1" Type="http://schemas.openxmlformats.org/officeDocument/2006/relationships/slideLayout" Target="../slideLayouts/slideLayout118.xml"/><Relationship Id="rId4" Type="http://schemas.openxmlformats.org/officeDocument/2006/relationships/chart" Target="../charts/chart108.xml"/></Relationships>
</file>

<file path=ppt/slides/_rels/slide74.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57.xml"/><Relationship Id="rId1" Type="http://schemas.openxmlformats.org/officeDocument/2006/relationships/slideLayout" Target="../slideLayouts/slideLayout117.xml"/><Relationship Id="rId4" Type="http://schemas.openxmlformats.org/officeDocument/2006/relationships/chart" Target="../charts/chart1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chart" Target="../charts/chart113.xml"/></Relationships>
</file>

<file path=ppt/slides/_rels/slide77.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chart" Target="../charts/chart115.xml"/></Relationships>
</file>

<file path=ppt/slides/_rels/slide78.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62.xml"/><Relationship Id="rId1" Type="http://schemas.openxmlformats.org/officeDocument/2006/relationships/slideLayout" Target="../slideLayouts/slideLayout14.xml"/><Relationship Id="rId5" Type="http://schemas.openxmlformats.org/officeDocument/2006/relationships/chart" Target="../charts/chart119.xml"/><Relationship Id="rId4" Type="http://schemas.openxmlformats.org/officeDocument/2006/relationships/chart" Target="../charts/chart118.xml"/></Relationships>
</file>

<file path=ppt/slides/_rels/slide81.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93.xml"/><Relationship Id="rId4" Type="http://schemas.microsoft.com/office/2007/relationships/hdphoto" Target="../media/hdphoto2.wdp"/></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emf"/><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60.xml"/><Relationship Id="rId1"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rsof-fs05\collaboratif$\SlickSlides4\IMAGES\Auto\rbrb_0423_KPA_F.Assi.jpg"/>
          <p:cNvPicPr>
            <a:picLocks noChangeAspect="1" noChangeArrowheads="1"/>
          </p:cNvPicPr>
          <p:nvPr/>
        </p:nvPicPr>
        <p:blipFill rotWithShape="1">
          <a:blip r:embed="rId5">
            <a:extLst>
              <a:ext uri="{28A0092B-C50C-407E-A947-70E740481C1C}">
                <a14:useLocalDpi xmlns:a14="http://schemas.microsoft.com/office/drawing/2010/main" val="0"/>
              </a:ext>
            </a:extLst>
          </a:blip>
          <a:srcRect l="1295" r="4487"/>
          <a:stretch/>
        </p:blipFill>
        <p:spPr bwMode="auto">
          <a:xfrm>
            <a:off x="0" y="1"/>
            <a:ext cx="10440540" cy="75612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custDataLst>
              <p:tags r:id="rId2"/>
            </p:custDataLst>
          </p:nvPr>
        </p:nvSpPr>
        <p:spPr>
          <a:xfrm>
            <a:off x="324000" y="5920444"/>
            <a:ext cx="9820005" cy="1260211"/>
          </a:xfrm>
        </p:spPr>
        <p:txBody>
          <a:bodyPr/>
          <a:lstStyle/>
          <a:p>
            <a:r>
              <a:rPr lang="fr-FR" dirty="0">
                <a:solidFill>
                  <a:schemeClr val="bg1"/>
                </a:solidFill>
              </a:rPr>
              <a:t>Parc Auto </a:t>
            </a:r>
            <a:r>
              <a:rPr lang="fr-FR" dirty="0" smtClean="0">
                <a:solidFill>
                  <a:schemeClr val="bg1"/>
                </a:solidFill>
              </a:rPr>
              <a:t>2018 </a:t>
            </a:r>
            <a:r>
              <a:rPr lang="fr-FR" dirty="0">
                <a:solidFill>
                  <a:schemeClr val="bg1"/>
                </a:solidFill>
              </a:rPr>
              <a:t>– Volume Général</a:t>
            </a:r>
            <a:br>
              <a:rPr lang="fr-FR" dirty="0">
                <a:solidFill>
                  <a:schemeClr val="bg1"/>
                </a:solidFill>
              </a:rPr>
            </a:br>
            <a:r>
              <a:rPr lang="fr-FR" sz="2000" dirty="0">
                <a:solidFill>
                  <a:schemeClr val="bg1"/>
                </a:solidFill>
              </a:rPr>
              <a:t/>
            </a:r>
            <a:br>
              <a:rPr lang="fr-FR" sz="2000" dirty="0">
                <a:solidFill>
                  <a:schemeClr val="bg1"/>
                </a:solidFill>
              </a:rPr>
            </a:br>
            <a:r>
              <a:rPr lang="fr-FR" sz="2000" dirty="0">
                <a:solidFill>
                  <a:schemeClr val="bg1"/>
                </a:solidFill>
              </a:rPr>
              <a:t>Le parc automobile des ménages français au 1er janvier </a:t>
            </a:r>
            <a:r>
              <a:rPr lang="fr-FR" sz="2000" dirty="0" smtClean="0">
                <a:solidFill>
                  <a:schemeClr val="bg1"/>
                </a:solidFill>
              </a:rPr>
              <a:t>2018</a:t>
            </a:r>
            <a:endParaRPr lang="en-AU" sz="2000" dirty="0">
              <a:solidFill>
                <a:schemeClr val="bg1"/>
              </a:solidFill>
            </a:endParaRPr>
          </a:p>
        </p:txBody>
      </p:sp>
      <p:pic>
        <p:nvPicPr>
          <p:cNvPr id="10" name="Picture 7" descr="Kantar TNS_momentum_medium.eps"/>
          <p:cNvPicPr>
            <a:picLocks noChangeAspect="1"/>
          </p:cNvPicPr>
          <p:nvPr/>
        </p:nvPicPr>
        <p:blipFill rotWithShape="1">
          <a:blip r:embed="rId6" cstate="print">
            <a:extLst>
              <a:ext uri="{28A0092B-C50C-407E-A947-70E740481C1C}">
                <a14:useLocalDpi xmlns:a14="http://schemas.microsoft.com/office/drawing/2010/main" val="0"/>
              </a:ext>
            </a:extLst>
          </a:blip>
          <a:srcRect l="61637" b="57137"/>
          <a:stretch/>
        </p:blipFill>
        <p:spPr>
          <a:xfrm>
            <a:off x="4908252" y="1145991"/>
            <a:ext cx="1944216" cy="2172260"/>
          </a:xfrm>
          <a:prstGeom prst="rect">
            <a:avLst/>
          </a:prstGeom>
        </p:spPr>
      </p:pic>
      <p:pic>
        <p:nvPicPr>
          <p:cNvPr id="11" name="Picture 8" descr="Kantar TNS_momentum_medium.eps"/>
          <p:cNvPicPr>
            <a:picLocks noChangeAspect="1"/>
          </p:cNvPicPr>
          <p:nvPr/>
        </p:nvPicPr>
        <p:blipFill rotWithShape="1">
          <a:blip r:embed="rId6" cstate="print">
            <a:extLst>
              <a:ext uri="{28A0092B-C50C-407E-A947-70E740481C1C}">
                <a14:useLocalDpi xmlns:a14="http://schemas.microsoft.com/office/drawing/2010/main" val="0"/>
              </a:ext>
            </a:extLst>
          </a:blip>
          <a:srcRect t="81762" r="80915"/>
          <a:stretch/>
        </p:blipFill>
        <p:spPr>
          <a:xfrm>
            <a:off x="2879589" y="4490770"/>
            <a:ext cx="967202" cy="924264"/>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9072" y="235772"/>
            <a:ext cx="2896941" cy="341690"/>
          </a:xfrm>
          <a:prstGeom prst="rect">
            <a:avLst/>
          </a:prstGeom>
        </p:spPr>
      </p:pic>
    </p:spTree>
    <p:custDataLst>
      <p:tags r:id="rId1"/>
    </p:custDataLst>
    <p:extLst>
      <p:ext uri="{BB962C8B-B14F-4D97-AF65-F5344CB8AC3E}">
        <p14:creationId xmlns:p14="http://schemas.microsoft.com/office/powerpoint/2010/main" val="4256099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5"/>
          <p:cNvSpPr>
            <a:spLocks noGrp="1"/>
          </p:cNvSpPr>
          <p:nvPr>
            <p:ph type="title"/>
          </p:nvPr>
        </p:nvSpPr>
        <p:spPr>
          <a:xfrm>
            <a:off x="324494" y="1"/>
            <a:ext cx="9792000" cy="544828"/>
          </a:xfrm>
        </p:spPr>
        <p:txBody>
          <a:bodyPr lIns="0" tIns="234759" rIns="0" bIns="0"/>
          <a:lstStyle/>
          <a:p>
            <a:r>
              <a:rPr lang="fr-FR" sz="2000" dirty="0" smtClean="0">
                <a:solidFill>
                  <a:schemeClr val="tx1"/>
                </a:solidFill>
              </a:rPr>
              <a:t>Evolution du taux </a:t>
            </a:r>
            <a:r>
              <a:rPr lang="fr-FR" sz="2000" dirty="0">
                <a:solidFill>
                  <a:schemeClr val="tx1"/>
                </a:solidFill>
              </a:rPr>
              <a:t>de motorisation des ménages</a:t>
            </a:r>
            <a:endParaRPr lang="fr-FR" sz="2000" dirty="0"/>
          </a:p>
        </p:txBody>
      </p:sp>
      <p:sp>
        <p:nvSpPr>
          <p:cNvPr id="12" name="Rectangle 11"/>
          <p:cNvSpPr/>
          <p:nvPr/>
        </p:nvSpPr>
        <p:spPr>
          <a:xfrm>
            <a:off x="5829301" y="6462751"/>
            <a:ext cx="4338574" cy="3590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Base : 10 000 ménages</a:t>
            </a:r>
          </a:p>
          <a:p>
            <a:pPr algn="r"/>
            <a:r>
              <a:rPr lang="fr-FR" sz="900" b="0" i="1" dirty="0">
                <a:latin typeface="Arial" panose="020B0604020202020204" pitchFamily="34" charset="0"/>
                <a:cs typeface="Arial" panose="020B0604020202020204" pitchFamily="34" charset="0"/>
              </a:rPr>
              <a:t>Champ : Ensemble des véhicules à disposition des ménages</a:t>
            </a:r>
          </a:p>
        </p:txBody>
      </p:sp>
      <p:sp>
        <p:nvSpPr>
          <p:cNvPr id="13"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pourcentage</a:t>
            </a:r>
          </a:p>
        </p:txBody>
      </p:sp>
      <p:sp>
        <p:nvSpPr>
          <p:cNvPr id="14" name="Rectangle à coins arrondis 13"/>
          <p:cNvSpPr/>
          <p:nvPr/>
        </p:nvSpPr>
        <p:spPr>
          <a:xfrm>
            <a:off x="239716" y="797265"/>
            <a:ext cx="1003458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 taux de motorisation des ménages continue de suivre une </a:t>
            </a:r>
            <a:r>
              <a:rPr lang="fr-FR" sz="1400" b="0" dirty="0">
                <a:solidFill>
                  <a:prstClr val="black"/>
                </a:solidFill>
                <a:latin typeface="Arial" panose="020B0604020202020204" pitchFamily="34" charset="0"/>
                <a:cs typeface="Arial" panose="020B0604020202020204" pitchFamily="34" charset="0"/>
              </a:rPr>
              <a:t>pente ascendante </a:t>
            </a:r>
            <a:r>
              <a:rPr lang="fr-FR" sz="1400" b="0" dirty="0" smtClean="0">
                <a:solidFill>
                  <a:prstClr val="black"/>
                </a:solidFill>
                <a:latin typeface="Arial" panose="020B0604020202020204" pitchFamily="34" charset="0"/>
                <a:cs typeface="Arial" panose="020B0604020202020204" pitchFamily="34" charset="0"/>
              </a:rPr>
              <a:t>(+0,6pt), après une baisse continue observée entre 2010 et 2015.</a:t>
            </a:r>
          </a:p>
        </p:txBody>
      </p:sp>
      <p:graphicFrame>
        <p:nvGraphicFramePr>
          <p:cNvPr id="15" name="Graphique 14"/>
          <p:cNvGraphicFramePr/>
          <p:nvPr>
            <p:extLst>
              <p:ext uri="{D42A27DB-BD31-4B8C-83A1-F6EECF244321}">
                <p14:modId xmlns:p14="http://schemas.microsoft.com/office/powerpoint/2010/main" val="2006161650"/>
              </p:ext>
            </p:extLst>
          </p:nvPr>
        </p:nvGraphicFramePr>
        <p:xfrm>
          <a:off x="109182" y="1728480"/>
          <a:ext cx="10165117" cy="4405386"/>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necteur droit avec flèche 15"/>
          <p:cNvCxnSpPr/>
          <p:nvPr/>
        </p:nvCxnSpPr>
        <p:spPr>
          <a:xfrm>
            <a:off x="6267148" y="2641317"/>
            <a:ext cx="2736000" cy="65064"/>
          </a:xfrm>
          <a:prstGeom prst="straightConnector1">
            <a:avLst/>
          </a:prstGeom>
          <a:ln w="19050">
            <a:solidFill>
              <a:schemeClr val="accent4">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9098148" y="2629442"/>
            <a:ext cx="990143" cy="125635"/>
          </a:xfrm>
          <a:prstGeom prst="straightConnector1">
            <a:avLst/>
          </a:prstGeom>
          <a:ln w="19050">
            <a:solidFill>
              <a:schemeClr val="accent4">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49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249376"/>
            <a:ext cx="9792000" cy="852747"/>
          </a:xfrm>
        </p:spPr>
        <p:txBody>
          <a:bodyPr/>
          <a:lstStyle/>
          <a:p>
            <a:r>
              <a:rPr lang="fr-FR" sz="2000" dirty="0">
                <a:solidFill>
                  <a:schemeClr val="tx1"/>
                </a:solidFill>
              </a:rPr>
              <a:t>Taux de motorisation des individus de 18 ans et plus et ayant leur permis de conduire</a:t>
            </a:r>
            <a:endParaRPr lang="fr-FR" sz="2000" dirty="0"/>
          </a:p>
        </p:txBody>
      </p:sp>
      <p:sp>
        <p:nvSpPr>
          <p:cNvPr id="7" name="Rectangle 7"/>
          <p:cNvSpPr>
            <a:spLocks noChangeArrowheads="1"/>
          </p:cNvSpPr>
          <p:nvPr/>
        </p:nvSpPr>
        <p:spPr bwMode="auto">
          <a:xfrm>
            <a:off x="154075" y="1814649"/>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1587528" y="6335154"/>
            <a:ext cx="8580413" cy="4975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Ensemble des individus de 18 ans et </a:t>
            </a:r>
            <a:r>
              <a:rPr lang="fr-FR" sz="900" b="0" i="1" dirty="0" smtClean="0">
                <a:latin typeface="Arial" panose="020B0604020202020204" pitchFamily="34" charset="0"/>
                <a:cs typeface="Arial" panose="020B0604020202020204" pitchFamily="34" charset="0"/>
              </a:rPr>
              <a:t>plus</a:t>
            </a:r>
          </a:p>
          <a:p>
            <a:pPr algn="r"/>
            <a:r>
              <a:rPr lang="fr-FR" sz="900" b="0" i="1" dirty="0">
                <a:latin typeface="Arial" panose="020B0604020202020204" pitchFamily="34" charset="0"/>
                <a:cs typeface="Arial" panose="020B0604020202020204" pitchFamily="34" charset="0"/>
              </a:rPr>
              <a:t>Q1: Possession du permis de conduire</a:t>
            </a:r>
          </a:p>
          <a:p>
            <a:pPr algn="r"/>
            <a:r>
              <a:rPr lang="fr-FR" sz="900" b="0" i="1" dirty="0" smtClean="0">
                <a:latin typeface="Arial" panose="020B0604020202020204" pitchFamily="34" charset="0"/>
                <a:cs typeface="Arial" panose="020B0604020202020204" pitchFamily="34" charset="0"/>
              </a:rPr>
              <a:t>Q22: </a:t>
            </a:r>
            <a:r>
              <a:rPr lang="fr-FR" sz="900" b="0" i="1" dirty="0">
                <a:latin typeface="Arial" panose="020B0604020202020204" pitchFamily="34" charset="0"/>
                <a:cs typeface="Arial" panose="020B0604020202020204" pitchFamily="34" charset="0"/>
              </a:rPr>
              <a:t>De combien de voitures dispose–t-on actuellement dans votre foyer? </a:t>
            </a:r>
          </a:p>
        </p:txBody>
      </p:sp>
      <p:sp>
        <p:nvSpPr>
          <p:cNvPr id="11" name="Rectangle à coins arrondis 10"/>
          <p:cNvSpPr/>
          <p:nvPr/>
        </p:nvSpPr>
        <p:spPr>
          <a:xfrm>
            <a:off x="239716" y="819397"/>
            <a:ext cx="9928164" cy="72952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578" tIns="40319" rIns="80578" bIns="40319"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La reprise du taux de </a:t>
            </a:r>
            <a:r>
              <a:rPr lang="fr-FR" sz="1400" b="0" dirty="0">
                <a:solidFill>
                  <a:prstClr val="black"/>
                </a:solidFill>
                <a:latin typeface="Arial" panose="020B0604020202020204" pitchFamily="34" charset="0"/>
                <a:cs typeface="Arial" panose="020B0604020202020204" pitchFamily="34" charset="0"/>
              </a:rPr>
              <a:t>motorisation observée depuis 2 ans au </a:t>
            </a:r>
            <a:r>
              <a:rPr lang="fr-FR" sz="1400" b="0" dirty="0" smtClean="0">
                <a:solidFill>
                  <a:prstClr val="black"/>
                </a:solidFill>
                <a:latin typeface="Arial" panose="020B0604020202020204" pitchFamily="34" charset="0"/>
                <a:cs typeface="Arial" panose="020B0604020202020204" pitchFamily="34" charset="0"/>
              </a:rPr>
              <a:t>niveau des foyers n’est pas encore visible au niveau des individus de 18 ans et plus possédant le permis de conduire. Le taux de motorisation sur cet univers est tendanciellement en retrait depuis 2010.</a:t>
            </a:r>
            <a:endParaRPr lang="fr-FR" sz="1400" b="0" dirty="0">
              <a:solidFill>
                <a:prstClr val="black"/>
              </a:solidFill>
              <a:latin typeface="Arial" panose="020B0604020202020204" pitchFamily="34" charset="0"/>
              <a:cs typeface="Arial" panose="020B0604020202020204" pitchFamily="34" charset="0"/>
            </a:endParaRPr>
          </a:p>
        </p:txBody>
      </p:sp>
      <p:graphicFrame>
        <p:nvGraphicFramePr>
          <p:cNvPr id="3" name="Graphique 2"/>
          <p:cNvGraphicFramePr/>
          <p:nvPr>
            <p:extLst>
              <p:ext uri="{D42A27DB-BD31-4B8C-83A1-F6EECF244321}">
                <p14:modId xmlns:p14="http://schemas.microsoft.com/office/powerpoint/2010/main" val="4109056098"/>
              </p:ext>
            </p:extLst>
          </p:nvPr>
        </p:nvGraphicFramePr>
        <p:xfrm>
          <a:off x="394096" y="1548924"/>
          <a:ext cx="10721988" cy="4640439"/>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Connecteur droit avec flèche 11"/>
          <p:cNvCxnSpPr/>
          <p:nvPr/>
        </p:nvCxnSpPr>
        <p:spPr>
          <a:xfrm>
            <a:off x="6792944" y="2586355"/>
            <a:ext cx="3131156" cy="147544"/>
          </a:xfrm>
          <a:prstGeom prst="straightConnector1">
            <a:avLst/>
          </a:prstGeom>
          <a:ln w="19050">
            <a:solidFill>
              <a:schemeClr val="accent4">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185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Graphique 37"/>
          <p:cNvGraphicFramePr/>
          <p:nvPr>
            <p:extLst>
              <p:ext uri="{D42A27DB-BD31-4B8C-83A1-F6EECF244321}">
                <p14:modId xmlns:p14="http://schemas.microsoft.com/office/powerpoint/2010/main" val="1199102472"/>
              </p:ext>
            </p:extLst>
          </p:nvPr>
        </p:nvGraphicFramePr>
        <p:xfrm>
          <a:off x="228786" y="2123278"/>
          <a:ext cx="9582871" cy="433017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4494" y="1"/>
            <a:ext cx="9792000" cy="544946"/>
          </a:xfrm>
        </p:spPr>
        <p:txBody>
          <a:bodyPr lIns="0" tIns="234876" rIns="0" bIns="0"/>
          <a:lstStyle/>
          <a:p>
            <a:r>
              <a:rPr lang="fr-FR" sz="2000" dirty="0">
                <a:solidFill>
                  <a:schemeClr val="tx1"/>
                </a:solidFill>
              </a:rPr>
              <a:t>Taux de motorisation et nombre de véhicules </a:t>
            </a:r>
            <a:r>
              <a:rPr lang="fr-FR" sz="2000" dirty="0" smtClean="0">
                <a:solidFill>
                  <a:schemeClr val="tx1"/>
                </a:solidFill>
              </a:rPr>
              <a:t>possédés par ménage</a:t>
            </a:r>
            <a:endParaRPr lang="fr-FR" sz="2000" dirty="0"/>
          </a:p>
        </p:txBody>
      </p:sp>
      <p:sp>
        <p:nvSpPr>
          <p:cNvPr id="10" name="Rectangle 9"/>
          <p:cNvSpPr/>
          <p:nvPr/>
        </p:nvSpPr>
        <p:spPr>
          <a:xfrm>
            <a:off x="3702441" y="6193453"/>
            <a:ext cx="6408641" cy="636017"/>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a:t>
            </a:r>
          </a:p>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:Ensemble </a:t>
            </a:r>
            <a:r>
              <a:rPr lang="fr-FR" sz="900" b="0" i="1" dirty="0">
                <a:latin typeface="Arial" panose="020B0604020202020204" pitchFamily="34" charset="0"/>
                <a:cs typeface="Arial" panose="020B0604020202020204" pitchFamily="34" charset="0"/>
              </a:rPr>
              <a:t>des véhicules à disposition des ménages hors gros utilitaires</a:t>
            </a:r>
          </a:p>
          <a:p>
            <a:pPr algn="r"/>
            <a:r>
              <a:rPr lang="fr-FR" sz="900" b="0" i="1" dirty="0">
                <a:latin typeface="Arial" panose="020B0604020202020204" pitchFamily="34" charset="0"/>
                <a:cs typeface="Arial" panose="020B0604020202020204" pitchFamily="34" charset="0"/>
              </a:rPr>
              <a:t>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a:t>
            </a:r>
            <a:r>
              <a:rPr lang="fr-FR" sz="900" b="0" i="1" dirty="0" smtClean="0">
                <a:latin typeface="Arial" panose="020B0604020202020204" pitchFamily="34" charset="0"/>
                <a:cs typeface="Arial" panose="020B0604020202020204" pitchFamily="34" charset="0"/>
              </a:rPr>
              <a:t>(Parc Total</a:t>
            </a:r>
            <a:r>
              <a:rPr lang="fr-FR" sz="900" b="0" i="1" dirty="0">
                <a:latin typeface="Arial" panose="020B0604020202020204" pitchFamily="34" charset="0"/>
                <a:cs typeface="Arial" panose="020B0604020202020204" pitchFamily="34" charset="0"/>
              </a:rPr>
              <a:t>)</a:t>
            </a:r>
          </a:p>
          <a:p>
            <a:pPr algn="r"/>
            <a:r>
              <a:rPr lang="fr-FR" sz="900" b="0" i="1" dirty="0" smtClean="0">
                <a:latin typeface="Arial" panose="020B0604020202020204" pitchFamily="34" charset="0"/>
                <a:cs typeface="Arial" panose="020B0604020202020204" pitchFamily="34" charset="0"/>
              </a:rPr>
              <a:t>Q22: </a:t>
            </a:r>
            <a:r>
              <a:rPr lang="fr-FR" sz="900" b="0" i="1" dirty="0">
                <a:latin typeface="Arial" panose="020B0604020202020204" pitchFamily="34" charset="0"/>
                <a:cs typeface="Arial" panose="020B0604020202020204" pitchFamily="34" charset="0"/>
              </a:rPr>
              <a:t>De combien de voitures dispose–t-on actuellement dans votre foyer? </a:t>
            </a:r>
          </a:p>
        </p:txBody>
      </p:sp>
      <p:sp>
        <p:nvSpPr>
          <p:cNvPr id="11" name="Text Box 4"/>
          <p:cNvSpPr txBox="1">
            <a:spLocks noChangeArrowheads="1"/>
          </p:cNvSpPr>
          <p:nvPr/>
        </p:nvSpPr>
        <p:spPr bwMode="auto">
          <a:xfrm>
            <a:off x="239713" y="1832905"/>
            <a:ext cx="170607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pourcentage</a:t>
            </a:r>
          </a:p>
        </p:txBody>
      </p:sp>
      <p:sp>
        <p:nvSpPr>
          <p:cNvPr id="8" name="Rectangle 7"/>
          <p:cNvSpPr/>
          <p:nvPr/>
        </p:nvSpPr>
        <p:spPr>
          <a:xfrm>
            <a:off x="7152513" y="1828667"/>
            <a:ext cx="2321069" cy="246019"/>
          </a:xfrm>
          <a:prstGeom prst="rect">
            <a:avLst/>
          </a:prstGeom>
        </p:spPr>
        <p:txBody>
          <a:bodyPr wrap="none" lIns="91242" tIns="45620" rIns="91242" bIns="45620">
            <a:spAutoFit/>
          </a:bodyPr>
          <a:lstStyle/>
          <a:p>
            <a:pPr algn="ctr" fontAlgn="b"/>
            <a:r>
              <a:rPr lang="fr-FR" sz="1000" dirty="0">
                <a:latin typeface="Arial" panose="020B0604020202020204" pitchFamily="34" charset="0"/>
                <a:cs typeface="Arial" panose="020B0604020202020204" pitchFamily="34" charset="0"/>
              </a:rPr>
              <a:t>Taux de motorisation des ménages</a:t>
            </a:r>
          </a:p>
        </p:txBody>
      </p:sp>
      <p:sp>
        <p:nvSpPr>
          <p:cNvPr id="35" name="Line 353"/>
          <p:cNvSpPr>
            <a:spLocks noChangeShapeType="1"/>
          </p:cNvSpPr>
          <p:nvPr/>
        </p:nvSpPr>
        <p:spPr bwMode="auto">
          <a:xfrm>
            <a:off x="496557" y="1692142"/>
            <a:ext cx="0" cy="2730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700" rIns="0" bIns="46700" anchor="b"/>
          <a:lstStyle/>
          <a:p>
            <a:endParaRPr lang="fr-FR">
              <a:latin typeface="Arial" panose="020B0604020202020204" pitchFamily="34" charset="0"/>
              <a:cs typeface="Arial" panose="020B0604020202020204" pitchFamily="34" charset="0"/>
            </a:endParaRPr>
          </a:p>
        </p:txBody>
      </p:sp>
      <p:graphicFrame>
        <p:nvGraphicFramePr>
          <p:cNvPr id="19" name="Tableau 18"/>
          <p:cNvGraphicFramePr>
            <a:graphicFrameLocks noGrp="1"/>
          </p:cNvGraphicFramePr>
          <p:nvPr>
            <p:extLst>
              <p:ext uri="{D42A27DB-BD31-4B8C-83A1-F6EECF244321}">
                <p14:modId xmlns:p14="http://schemas.microsoft.com/office/powerpoint/2010/main" val="2250711175"/>
              </p:ext>
            </p:extLst>
          </p:nvPr>
        </p:nvGraphicFramePr>
        <p:xfrm>
          <a:off x="262921" y="2091972"/>
          <a:ext cx="9399796" cy="276225"/>
        </p:xfrm>
        <a:graphic>
          <a:graphicData uri="http://schemas.openxmlformats.org/drawingml/2006/table">
            <a:tbl>
              <a:tblPr>
                <a:tableStyleId>{5C22544A-7EE6-4342-B048-85BDC9FD1C3A}</a:tableStyleId>
              </a:tblPr>
              <a:tblGrid>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gridCol w="335707"/>
              </a:tblGrid>
              <a:tr h="276225">
                <a:tc>
                  <a:txBody>
                    <a:bodyPr/>
                    <a:lstStyle/>
                    <a:p>
                      <a:pPr algn="ctr" fontAlgn="ctr"/>
                      <a:r>
                        <a:rPr lang="fr-FR" sz="1050" b="1" u="none" strike="noStrike" dirty="0">
                          <a:solidFill>
                            <a:srgbClr val="C00000"/>
                          </a:solidFill>
                          <a:effectLst/>
                          <a:latin typeface="Arial" panose="020B0604020202020204" pitchFamily="34" charset="0"/>
                          <a:cs typeface="Arial" panose="020B0604020202020204" pitchFamily="34" charset="0"/>
                        </a:rPr>
                        <a:t>76,8</a:t>
                      </a:r>
                      <a:endParaRPr lang="fr-FR" sz="105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77,0</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77,2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77,2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78,0</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78,4</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78,7</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78,8</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79,4</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80,3</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80,3</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79,7</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80,5</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81,2</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82,6</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83,4</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83,6</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83,9</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84,5</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84,6</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dirty="0">
                          <a:effectLst/>
                          <a:latin typeface="Arial" panose="020B0604020202020204" pitchFamily="34" charset="0"/>
                          <a:cs typeface="Arial" panose="020B0604020202020204" pitchFamily="34" charset="0"/>
                        </a:rPr>
                        <a:t>84,3</a:t>
                      </a:r>
                      <a:endParaRPr lang="fr-FR" sz="1000" b="1" i="0" u="none" strike="noStrike" dirty="0">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u="none" strike="noStrike" kern="1200" dirty="0">
                          <a:solidFill>
                            <a:schemeClr val="dk1"/>
                          </a:solidFill>
                          <a:effectLst/>
                          <a:latin typeface="Arial" panose="020B0604020202020204" pitchFamily="34" charset="0"/>
                          <a:ea typeface="+mn-ea"/>
                          <a:cs typeface="Arial" panose="020B0604020202020204" pitchFamily="34" charset="0"/>
                        </a:rPr>
                        <a:t>84,1</a:t>
                      </a:r>
                    </a:p>
                  </a:txBody>
                  <a:tcPr marL="9525" marR="9525" marT="9525" marB="0" anchor="ctr">
                    <a:noFill/>
                  </a:tcPr>
                </a:tc>
                <a:tc>
                  <a:txBody>
                    <a:bodyPr/>
                    <a:lstStyle/>
                    <a:p>
                      <a:pPr algn="ctr" fontAlgn="ctr"/>
                      <a:r>
                        <a:rPr lang="fr-FR" sz="1000" b="1" i="0" u="none" strike="noStrike" dirty="0" smtClean="0">
                          <a:solidFill>
                            <a:schemeClr val="tx1"/>
                          </a:solidFill>
                          <a:effectLst/>
                          <a:latin typeface="Arial" panose="020B0604020202020204" pitchFamily="34" charset="0"/>
                          <a:cs typeface="Arial" panose="020B0604020202020204" pitchFamily="34" charset="0"/>
                        </a:rPr>
                        <a:t>84,0</a:t>
                      </a: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i="0" u="none" strike="noStrike" dirty="0" smtClean="0">
                          <a:solidFill>
                            <a:schemeClr val="tx1"/>
                          </a:solidFill>
                          <a:effectLst/>
                          <a:latin typeface="Arial" panose="020B0604020202020204" pitchFamily="34" charset="0"/>
                          <a:cs typeface="Arial" panose="020B0604020202020204" pitchFamily="34" charset="0"/>
                        </a:rPr>
                        <a:t>83,9</a:t>
                      </a: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000" b="1" i="0" u="none" strike="noStrike" kern="1200" dirty="0" smtClean="0">
                          <a:solidFill>
                            <a:schemeClr val="tx1"/>
                          </a:solidFill>
                          <a:effectLst/>
                          <a:latin typeface="Arial" panose="020B0604020202020204" pitchFamily="34" charset="0"/>
                          <a:ea typeface="+mn-ea"/>
                          <a:cs typeface="Arial" panose="020B0604020202020204" pitchFamily="34" charset="0"/>
                        </a:rPr>
                        <a:t>84,4</a:t>
                      </a:r>
                      <a:endParaRPr lang="fr-FR" sz="10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ctr"/>
                      <a:r>
                        <a:rPr lang="fr-FR" sz="1100" b="1" i="0" u="none" strike="noStrike" dirty="0" smtClean="0">
                          <a:solidFill>
                            <a:schemeClr val="accent1"/>
                          </a:solidFill>
                          <a:effectLst/>
                          <a:latin typeface="Arial" panose="020B0604020202020204" pitchFamily="34" charset="0"/>
                          <a:cs typeface="Arial" panose="020B0604020202020204" pitchFamily="34" charset="0"/>
                        </a:rPr>
                        <a:t>85,0</a:t>
                      </a:r>
                      <a:endParaRPr lang="fr-FR" sz="11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oFill/>
                  </a:tcPr>
                </a:tc>
              </a:tr>
            </a:tbl>
          </a:graphicData>
        </a:graphic>
      </p:graphicFrame>
      <p:sp>
        <p:nvSpPr>
          <p:cNvPr id="21" name="Rectangle à coins arrondis 20"/>
          <p:cNvSpPr/>
          <p:nvPr/>
        </p:nvSpPr>
        <p:spPr>
          <a:xfrm>
            <a:off x="203478" y="811912"/>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defRPr/>
            </a:pPr>
            <a:r>
              <a:rPr lang="fr-FR" sz="1400" b="0" dirty="0" smtClean="0">
                <a:solidFill>
                  <a:prstClr val="black"/>
                </a:solidFill>
                <a:latin typeface="Arial" panose="020B0604020202020204" pitchFamily="34" charset="0"/>
                <a:cs typeface="Arial" panose="020B0604020202020204" pitchFamily="34" charset="0"/>
              </a:rPr>
              <a:t>La bi-motorisation des ménages s’inscrit dans une tendance à la hausse </a:t>
            </a:r>
            <a:r>
              <a:rPr lang="fr-FR" sz="1400" b="0" dirty="0">
                <a:solidFill>
                  <a:prstClr val="black"/>
                </a:solidFill>
                <a:latin typeface="Arial" panose="020B0604020202020204" pitchFamily="34" charset="0"/>
                <a:cs typeface="Arial" panose="020B0604020202020204" pitchFamily="34" charset="0"/>
              </a:rPr>
              <a:t>en série longue. </a:t>
            </a:r>
            <a:r>
              <a:rPr lang="fr-FR" sz="1400" b="0" dirty="0" smtClean="0">
                <a:solidFill>
                  <a:prstClr val="black"/>
                </a:solidFill>
                <a:latin typeface="Arial" panose="020B0604020202020204" pitchFamily="34" charset="0"/>
                <a:cs typeface="Arial" panose="020B0604020202020204" pitchFamily="34" charset="0"/>
              </a:rPr>
              <a:t>Comme l’an passé, au 1</a:t>
            </a:r>
            <a:r>
              <a:rPr lang="fr-FR" sz="1400" b="0" baseline="30000" dirty="0" smtClean="0">
                <a:solidFill>
                  <a:prstClr val="black"/>
                </a:solidFill>
                <a:latin typeface="Arial" panose="020B0604020202020204" pitchFamily="34" charset="0"/>
                <a:cs typeface="Arial" panose="020B0604020202020204" pitchFamily="34" charset="0"/>
              </a:rPr>
              <a:t>er</a:t>
            </a:r>
            <a:r>
              <a:rPr lang="fr-FR" sz="1400" b="0" dirty="0" smtClean="0">
                <a:solidFill>
                  <a:prstClr val="black"/>
                </a:solidFill>
                <a:latin typeface="Arial" panose="020B0604020202020204" pitchFamily="34" charset="0"/>
                <a:cs typeface="Arial" panose="020B0604020202020204" pitchFamily="34" charset="0"/>
              </a:rPr>
              <a:t> janvier 2018 un tiers des foyers français disposait de deux véhicules. </a:t>
            </a:r>
            <a:endParaRPr lang="fr-FR" sz="1400" b="0" dirty="0">
              <a:solidFill>
                <a:prstClr val="black"/>
              </a:solidFill>
              <a:latin typeface="Arial" panose="020B0604020202020204" pitchFamily="34" charset="0"/>
              <a:cs typeface="Arial" panose="020B0604020202020204" pitchFamily="34" charset="0"/>
            </a:endParaRPr>
          </a:p>
        </p:txBody>
      </p:sp>
      <p:sp>
        <p:nvSpPr>
          <p:cNvPr id="2" name="ZoneTexte 1"/>
          <p:cNvSpPr txBox="1"/>
          <p:nvPr/>
        </p:nvSpPr>
        <p:spPr>
          <a:xfrm>
            <a:off x="9624636" y="4673600"/>
            <a:ext cx="778252" cy="230832"/>
          </a:xfrm>
          <a:prstGeom prst="rect">
            <a:avLst/>
          </a:prstGeom>
          <a:noFill/>
        </p:spPr>
        <p:txBody>
          <a:bodyPr wrap="square" rtlCol="0">
            <a:spAutoFit/>
          </a:bodyPr>
          <a:lstStyle/>
          <a:p>
            <a:r>
              <a:rPr lang="fr-FR" sz="900" dirty="0" smtClean="0">
                <a:solidFill>
                  <a:schemeClr val="accent5">
                    <a:lumMod val="75000"/>
                  </a:schemeClr>
                </a:solidFill>
                <a:latin typeface="Arial" panose="020B0604020202020204" pitchFamily="34" charset="0"/>
                <a:cs typeface="Arial" panose="020B0604020202020204" pitchFamily="34" charset="0"/>
              </a:rPr>
              <a:t>1 voiture</a:t>
            </a:r>
            <a:endParaRPr lang="fr-FR" sz="900" dirty="0">
              <a:solidFill>
                <a:schemeClr val="accent5">
                  <a:lumMod val="75000"/>
                </a:schemeClr>
              </a:solidFill>
              <a:latin typeface="Arial" panose="020B0604020202020204" pitchFamily="34" charset="0"/>
              <a:cs typeface="Arial" panose="020B0604020202020204" pitchFamily="34" charset="0"/>
            </a:endParaRPr>
          </a:p>
        </p:txBody>
      </p:sp>
      <p:sp>
        <p:nvSpPr>
          <p:cNvPr id="20" name="ZoneTexte 19"/>
          <p:cNvSpPr txBox="1"/>
          <p:nvPr/>
        </p:nvSpPr>
        <p:spPr>
          <a:xfrm>
            <a:off x="9561136" y="3200400"/>
            <a:ext cx="954464" cy="230832"/>
          </a:xfrm>
          <a:prstGeom prst="rect">
            <a:avLst/>
          </a:prstGeom>
          <a:noFill/>
        </p:spPr>
        <p:txBody>
          <a:bodyPr wrap="square" rtlCol="0">
            <a:spAutoFit/>
          </a:bodyPr>
          <a:lstStyle/>
          <a:p>
            <a:pPr algn="ctr"/>
            <a:r>
              <a:rPr lang="fr-FR" sz="900" dirty="0" smtClean="0">
                <a:solidFill>
                  <a:schemeClr val="accent5">
                    <a:lumMod val="75000"/>
                  </a:schemeClr>
                </a:solidFill>
                <a:latin typeface="Arial" panose="020B0604020202020204" pitchFamily="34" charset="0"/>
                <a:cs typeface="Arial" panose="020B0604020202020204" pitchFamily="34" charset="0"/>
              </a:rPr>
              <a:t>2 voitures</a:t>
            </a:r>
            <a:endParaRPr lang="fr-FR" sz="900" dirty="0">
              <a:solidFill>
                <a:schemeClr val="accent5">
                  <a:lumMod val="75000"/>
                </a:schemeClr>
              </a:solidFill>
              <a:latin typeface="Arial" panose="020B0604020202020204" pitchFamily="34" charset="0"/>
              <a:cs typeface="Arial" panose="020B0604020202020204" pitchFamily="34" charset="0"/>
            </a:endParaRPr>
          </a:p>
        </p:txBody>
      </p:sp>
      <p:sp>
        <p:nvSpPr>
          <p:cNvPr id="22" name="ZoneTexte 21"/>
          <p:cNvSpPr txBox="1"/>
          <p:nvPr/>
        </p:nvSpPr>
        <p:spPr>
          <a:xfrm>
            <a:off x="9545602" y="2489200"/>
            <a:ext cx="954464" cy="230832"/>
          </a:xfrm>
          <a:prstGeom prst="rect">
            <a:avLst/>
          </a:prstGeom>
          <a:noFill/>
        </p:spPr>
        <p:txBody>
          <a:bodyPr wrap="square" rtlCol="0">
            <a:spAutoFit/>
          </a:bodyPr>
          <a:lstStyle/>
          <a:p>
            <a:pPr algn="ctr"/>
            <a:r>
              <a:rPr lang="fr-FR" sz="900" dirty="0" smtClean="0">
                <a:solidFill>
                  <a:schemeClr val="bg2">
                    <a:lumMod val="75000"/>
                  </a:schemeClr>
                </a:solidFill>
                <a:latin typeface="Arial" panose="020B0604020202020204" pitchFamily="34" charset="0"/>
                <a:cs typeface="Arial" panose="020B0604020202020204" pitchFamily="34" charset="0"/>
              </a:rPr>
              <a:t>3 voitures et +</a:t>
            </a:r>
            <a:endParaRPr lang="fr-FR" sz="900" dirty="0">
              <a:solidFill>
                <a:schemeClr val="bg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9262985" y="2380343"/>
            <a:ext cx="360000" cy="36140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1"/>
                </a:solidFill>
              </a:ln>
              <a:latin typeface="Arial" panose="020B0604020202020204" pitchFamily="34" charset="0"/>
              <a:cs typeface="Arial" panose="020B0604020202020204" pitchFamily="34" charset="0"/>
            </a:endParaRPr>
          </a:p>
        </p:txBody>
      </p:sp>
      <p:cxnSp>
        <p:nvCxnSpPr>
          <p:cNvPr id="16" name="Connecteur droit 15"/>
          <p:cNvCxnSpPr/>
          <p:nvPr/>
        </p:nvCxnSpPr>
        <p:spPr>
          <a:xfrm flipV="1">
            <a:off x="5607455" y="1917543"/>
            <a:ext cx="0" cy="407685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p:cNvSpPr>
            <a:spLocks noGrp="1"/>
          </p:cNvSpPr>
          <p:nvPr>
            <p:ph type="sldNum" sz="quarter" idx="12"/>
          </p:nvPr>
        </p:nvSpPr>
        <p:spPr/>
        <p:txBody>
          <a:bodyPr/>
          <a:lstStyle/>
          <a:p>
            <a:fld id="{4034BEE3-566C-4068-A777-C3A4762E861B}" type="slidenum">
              <a:rPr lang="en-GB" smtClean="0"/>
              <a:pPr/>
              <a:t>12</a:t>
            </a:fld>
            <a:endParaRPr lang="en-GB" dirty="0"/>
          </a:p>
        </p:txBody>
      </p:sp>
    </p:spTree>
    <p:extLst>
      <p:ext uri="{BB962C8B-B14F-4D97-AF65-F5344CB8AC3E}">
        <p14:creationId xmlns:p14="http://schemas.microsoft.com/office/powerpoint/2010/main" val="3139948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 name="Graphique 114"/>
          <p:cNvGraphicFramePr/>
          <p:nvPr>
            <p:extLst>
              <p:ext uri="{D42A27DB-BD31-4B8C-83A1-F6EECF244321}">
                <p14:modId xmlns:p14="http://schemas.microsoft.com/office/powerpoint/2010/main" val="3938980245"/>
              </p:ext>
            </p:extLst>
          </p:nvPr>
        </p:nvGraphicFramePr>
        <p:xfrm>
          <a:off x="6287026" y="2691566"/>
          <a:ext cx="2124000" cy="219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1" name="Graphique 110"/>
          <p:cNvGraphicFramePr/>
          <p:nvPr>
            <p:extLst>
              <p:ext uri="{D42A27DB-BD31-4B8C-83A1-F6EECF244321}">
                <p14:modId xmlns:p14="http://schemas.microsoft.com/office/powerpoint/2010/main" val="87889686"/>
              </p:ext>
            </p:extLst>
          </p:nvPr>
        </p:nvGraphicFramePr>
        <p:xfrm>
          <a:off x="2117505" y="2691566"/>
          <a:ext cx="2124000" cy="219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p:nvPr>
            <p:extLst>
              <p:ext uri="{D42A27DB-BD31-4B8C-83A1-F6EECF244321}">
                <p14:modId xmlns:p14="http://schemas.microsoft.com/office/powerpoint/2010/main" val="2147736260"/>
              </p:ext>
            </p:extLst>
          </p:nvPr>
        </p:nvGraphicFramePr>
        <p:xfrm>
          <a:off x="26156" y="2691566"/>
          <a:ext cx="2124000" cy="219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2" name="Graphique 111"/>
          <p:cNvGraphicFramePr/>
          <p:nvPr>
            <p:extLst>
              <p:ext uri="{D42A27DB-BD31-4B8C-83A1-F6EECF244321}">
                <p14:modId xmlns:p14="http://schemas.microsoft.com/office/powerpoint/2010/main" val="3859572906"/>
              </p:ext>
            </p:extLst>
          </p:nvPr>
        </p:nvGraphicFramePr>
        <p:xfrm>
          <a:off x="4231877" y="2691566"/>
          <a:ext cx="2124000" cy="219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6" name="Graphique 115"/>
          <p:cNvGraphicFramePr/>
          <p:nvPr>
            <p:extLst>
              <p:ext uri="{D42A27DB-BD31-4B8C-83A1-F6EECF244321}">
                <p14:modId xmlns:p14="http://schemas.microsoft.com/office/powerpoint/2010/main" val="1281186740"/>
              </p:ext>
            </p:extLst>
          </p:nvPr>
        </p:nvGraphicFramePr>
        <p:xfrm>
          <a:off x="8320270" y="2691566"/>
          <a:ext cx="2124000" cy="2196000"/>
        </p:xfrm>
        <a:graphic>
          <a:graphicData uri="http://schemas.openxmlformats.org/drawingml/2006/chart">
            <c:chart xmlns:c="http://schemas.openxmlformats.org/drawingml/2006/chart" xmlns:r="http://schemas.openxmlformats.org/officeDocument/2006/relationships" r:id="rId7"/>
          </a:graphicData>
        </a:graphic>
      </p:graphicFrame>
      <p:sp>
        <p:nvSpPr>
          <p:cNvPr id="36" name="ZoneTexte 35"/>
          <p:cNvSpPr txBox="1"/>
          <p:nvPr/>
        </p:nvSpPr>
        <p:spPr>
          <a:xfrm>
            <a:off x="4503720" y="4754221"/>
            <a:ext cx="1551329" cy="23081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2 000 </a:t>
            </a:r>
            <a:r>
              <a:rPr lang="fr-FR" sz="900" dirty="0" smtClean="0">
                <a:solidFill>
                  <a:srgbClr val="333333"/>
                </a:solidFill>
                <a:latin typeface="Arial" panose="020B0604020202020204" pitchFamily="34" charset="0"/>
                <a:cs typeface="Arial" panose="020B0604020202020204" pitchFamily="34" charset="0"/>
              </a:rPr>
              <a:t>- 20 </a:t>
            </a:r>
            <a:r>
              <a:rPr lang="fr-FR" sz="900" dirty="0">
                <a:solidFill>
                  <a:srgbClr val="333333"/>
                </a:solidFill>
                <a:latin typeface="Arial" panose="020B0604020202020204" pitchFamily="34" charset="0"/>
                <a:cs typeface="Arial" panose="020B0604020202020204" pitchFamily="34" charset="0"/>
              </a:rPr>
              <a:t>000 </a:t>
            </a:r>
            <a:r>
              <a:rPr lang="fr-FR" sz="900" dirty="0" smtClean="0">
                <a:solidFill>
                  <a:srgbClr val="333333"/>
                </a:solidFill>
                <a:latin typeface="Arial" panose="020B0604020202020204" pitchFamily="34" charset="0"/>
                <a:cs typeface="Arial" panose="020B0604020202020204" pitchFamily="34" charset="0"/>
              </a:rPr>
              <a:t>habs</a:t>
            </a:r>
            <a:r>
              <a:rPr lang="fr-FR" sz="900" dirty="0">
                <a:solidFill>
                  <a:srgbClr val="333333"/>
                </a:solidFill>
                <a:latin typeface="Arial" panose="020B0604020202020204" pitchFamily="34" charset="0"/>
                <a:cs typeface="Arial" panose="020B0604020202020204" pitchFamily="34" charset="0"/>
              </a:rPr>
              <a:t>.</a:t>
            </a:r>
          </a:p>
        </p:txBody>
      </p:sp>
      <p:sp>
        <p:nvSpPr>
          <p:cNvPr id="37" name="ZoneTexte 36"/>
          <p:cNvSpPr txBox="1"/>
          <p:nvPr/>
        </p:nvSpPr>
        <p:spPr>
          <a:xfrm>
            <a:off x="6522444" y="4754221"/>
            <a:ext cx="1687542" cy="23081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20 000 </a:t>
            </a:r>
            <a:r>
              <a:rPr lang="fr-FR" sz="900" dirty="0" smtClean="0">
                <a:solidFill>
                  <a:srgbClr val="333333"/>
                </a:solidFill>
                <a:latin typeface="Arial" panose="020B0604020202020204" pitchFamily="34" charset="0"/>
                <a:cs typeface="Arial" panose="020B0604020202020204" pitchFamily="34" charset="0"/>
              </a:rPr>
              <a:t>- 100 </a:t>
            </a:r>
            <a:r>
              <a:rPr lang="fr-FR" sz="900" dirty="0">
                <a:solidFill>
                  <a:srgbClr val="333333"/>
                </a:solidFill>
                <a:latin typeface="Arial" panose="020B0604020202020204" pitchFamily="34" charset="0"/>
                <a:cs typeface="Arial" panose="020B0604020202020204" pitchFamily="34" charset="0"/>
              </a:rPr>
              <a:t>000 </a:t>
            </a:r>
            <a:r>
              <a:rPr lang="fr-FR" sz="900" dirty="0" smtClean="0">
                <a:solidFill>
                  <a:srgbClr val="333333"/>
                </a:solidFill>
                <a:latin typeface="Arial" panose="020B0604020202020204" pitchFamily="34" charset="0"/>
                <a:cs typeface="Arial" panose="020B0604020202020204" pitchFamily="34" charset="0"/>
              </a:rPr>
              <a:t>habs.</a:t>
            </a:r>
            <a:endParaRPr lang="fr-FR" sz="900" dirty="0">
              <a:solidFill>
                <a:srgbClr val="333333"/>
              </a:solidFill>
              <a:latin typeface="Arial" panose="020B0604020202020204" pitchFamily="34" charset="0"/>
              <a:cs typeface="Arial" panose="020B0604020202020204" pitchFamily="34" charset="0"/>
            </a:endParaRPr>
          </a:p>
        </p:txBody>
      </p:sp>
      <p:sp>
        <p:nvSpPr>
          <p:cNvPr id="41" name="ZoneTexte 40"/>
          <p:cNvSpPr txBox="1"/>
          <p:nvPr/>
        </p:nvSpPr>
        <p:spPr>
          <a:xfrm>
            <a:off x="8516051" y="4780518"/>
            <a:ext cx="1679445" cy="23081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100 000 </a:t>
            </a:r>
            <a:r>
              <a:rPr lang="fr-FR" sz="900" dirty="0" smtClean="0">
                <a:solidFill>
                  <a:srgbClr val="333333"/>
                </a:solidFill>
                <a:latin typeface="Arial" panose="020B0604020202020204" pitchFamily="34" charset="0"/>
                <a:cs typeface="Arial" panose="020B0604020202020204" pitchFamily="34" charset="0"/>
              </a:rPr>
              <a:t>habs. </a:t>
            </a:r>
            <a:r>
              <a:rPr lang="fr-FR" sz="900" dirty="0">
                <a:solidFill>
                  <a:srgbClr val="333333"/>
                </a:solidFill>
                <a:latin typeface="Arial" panose="020B0604020202020204" pitchFamily="34" charset="0"/>
                <a:cs typeface="Arial" panose="020B0604020202020204" pitchFamily="34" charset="0"/>
              </a:rPr>
              <a:t>et +</a:t>
            </a:r>
          </a:p>
        </p:txBody>
      </p:sp>
      <p:sp>
        <p:nvSpPr>
          <p:cNvPr id="45" name="ZoneTexte 44"/>
          <p:cNvSpPr txBox="1"/>
          <p:nvPr/>
        </p:nvSpPr>
        <p:spPr>
          <a:xfrm>
            <a:off x="2701306" y="4754216"/>
            <a:ext cx="781698" cy="2308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Ruraux</a:t>
            </a:r>
          </a:p>
        </p:txBody>
      </p:sp>
      <p:sp>
        <p:nvSpPr>
          <p:cNvPr id="57" name="Rectangle 7"/>
          <p:cNvSpPr>
            <a:spLocks noChangeArrowheads="1"/>
          </p:cNvSpPr>
          <p:nvPr/>
        </p:nvSpPr>
        <p:spPr bwMode="auto">
          <a:xfrm>
            <a:off x="184338" y="1834916"/>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latin typeface="Arial" panose="020B0604020202020204" pitchFamily="34" charset="0"/>
              <a:cs typeface="Arial" panose="020B0604020202020204" pitchFamily="34" charset="0"/>
            </a:endParaRPr>
          </a:p>
        </p:txBody>
      </p:sp>
      <p:cxnSp>
        <p:nvCxnSpPr>
          <p:cNvPr id="100" name="Connecteur droit avec flèche 99"/>
          <p:cNvCxnSpPr/>
          <p:nvPr/>
        </p:nvCxnSpPr>
        <p:spPr>
          <a:xfrm flipV="1">
            <a:off x="4381950" y="3562157"/>
            <a:ext cx="1116000" cy="25200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a:xfrm flipV="1">
            <a:off x="6454169" y="3751027"/>
            <a:ext cx="912046" cy="161937"/>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V="1">
            <a:off x="8471940" y="3751874"/>
            <a:ext cx="1035385" cy="21600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V="1">
            <a:off x="2239137" y="3389169"/>
            <a:ext cx="1152000" cy="32400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24" name="ZoneTexte 123"/>
          <p:cNvSpPr txBox="1"/>
          <p:nvPr/>
        </p:nvSpPr>
        <p:spPr>
          <a:xfrm>
            <a:off x="551701" y="2217841"/>
            <a:ext cx="898949" cy="2308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Ensemble</a:t>
            </a:r>
          </a:p>
        </p:txBody>
      </p:sp>
      <p:sp>
        <p:nvSpPr>
          <p:cNvPr id="125" name="Rectangle 124"/>
          <p:cNvSpPr/>
          <p:nvPr/>
        </p:nvSpPr>
        <p:spPr>
          <a:xfrm>
            <a:off x="95697" y="2535052"/>
            <a:ext cx="2052000" cy="2350787"/>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sp>
        <p:nvSpPr>
          <p:cNvPr id="110" name="Titre 5"/>
          <p:cNvSpPr txBox="1">
            <a:spLocks/>
          </p:cNvSpPr>
          <p:nvPr/>
        </p:nvSpPr>
        <p:spPr>
          <a:xfrm>
            <a:off x="326282" y="1"/>
            <a:ext cx="9784800" cy="1137649"/>
          </a:xfrm>
          <a:prstGeom prst="rect">
            <a:avLst/>
          </a:prstGeom>
        </p:spPr>
        <p:txBody>
          <a:bodyPr vert="horz" lIns="0" tIns="234876" rIns="0" bIns="0" rtlCol="0" anchor="t">
            <a:noAutofit/>
          </a:bodyPr>
          <a:lstStyle>
            <a:lvl1pPr algn="l" defTabSz="1028700" rtl="0" eaLnBrk="1" latinLnBrk="0" hangingPunct="1">
              <a:spcBef>
                <a:spcPct val="0"/>
              </a:spcBef>
              <a:buNone/>
              <a:defRPr sz="2000" kern="1200">
                <a:solidFill>
                  <a:srgbClr val="333333"/>
                </a:solidFill>
                <a:latin typeface="+mj-lt"/>
                <a:ea typeface="+mj-ea"/>
                <a:cs typeface="+mj-cs"/>
              </a:defRPr>
            </a:lvl1pPr>
          </a:lstStyle>
          <a:p>
            <a:pPr fontAlgn="auto">
              <a:spcAft>
                <a:spcPts val="0"/>
              </a:spcAft>
            </a:pPr>
            <a:r>
              <a:rPr lang="fr-FR" dirty="0">
                <a:solidFill>
                  <a:schemeClr val="tx1"/>
                </a:solidFill>
                <a:latin typeface="Arial" panose="020B0604020202020204" pitchFamily="34" charset="0"/>
                <a:cs typeface="Arial" panose="020B0604020202020204" pitchFamily="34" charset="0"/>
              </a:rPr>
              <a:t>Taux de motorisation / multi motorisation selon l’habitat</a:t>
            </a:r>
          </a:p>
        </p:txBody>
      </p:sp>
      <p:sp>
        <p:nvSpPr>
          <p:cNvPr id="136" name="Rectangle 135"/>
          <p:cNvSpPr/>
          <p:nvPr/>
        </p:nvSpPr>
        <p:spPr>
          <a:xfrm>
            <a:off x="3797306" y="6324521"/>
            <a:ext cx="6370575" cy="4975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 </a:t>
            </a:r>
          </a:p>
          <a:p>
            <a:pPr algn="r"/>
            <a:r>
              <a:rPr lang="fr-FR" sz="900" b="0" i="1" dirty="0">
                <a:latin typeface="Arial" panose="020B0604020202020204" pitchFamily="34" charset="0"/>
                <a:cs typeface="Arial" panose="020B0604020202020204" pitchFamily="34" charset="0"/>
              </a:rPr>
              <a:t>Champ : Ensemble des véhicules à disposition des </a:t>
            </a:r>
            <a:r>
              <a:rPr lang="fr-FR" sz="900" b="0" i="1" dirty="0" smtClean="0">
                <a:latin typeface="Arial" panose="020B0604020202020204" pitchFamily="34" charset="0"/>
                <a:cs typeface="Arial" panose="020B0604020202020204" pitchFamily="34" charset="0"/>
              </a:rPr>
              <a:t>ménages</a:t>
            </a:r>
          </a:p>
          <a:p>
            <a:pPr algn="r"/>
            <a:r>
              <a:rPr lang="fr-FR" sz="900" b="0" i="1" dirty="0" smtClean="0">
                <a:latin typeface="Arial" panose="020B0604020202020204" pitchFamily="34" charset="0"/>
                <a:cs typeface="Arial" panose="020B0604020202020204" pitchFamily="34" charset="0"/>
              </a:rPr>
              <a:t>Q22: </a:t>
            </a:r>
            <a:r>
              <a:rPr lang="fr-FR" sz="900" b="0" i="1" dirty="0">
                <a:latin typeface="Arial" panose="020B0604020202020204" pitchFamily="34" charset="0"/>
                <a:cs typeface="Arial" panose="020B0604020202020204" pitchFamily="34" charset="0"/>
              </a:rPr>
              <a:t>De combien de voitures dispose–t-on actuellement dans votre foyer? </a:t>
            </a:r>
          </a:p>
        </p:txBody>
      </p:sp>
      <p:sp>
        <p:nvSpPr>
          <p:cNvPr id="51" name="Rectangle à coins arrondis 50"/>
          <p:cNvSpPr/>
          <p:nvPr/>
        </p:nvSpPr>
        <p:spPr>
          <a:xfrm>
            <a:off x="252369" y="995331"/>
            <a:ext cx="9915512" cy="69096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15" tIns="40381" rIns="80715" bIns="40381"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Plus l’agglomération est petite, plus le taux de motorisation et de multi-motorisation est élevé. Le taux de multi motorisation semble se stabiliser après une forte progression jusqu’en 2012. </a:t>
            </a:r>
            <a:r>
              <a:rPr lang="fr-FR" sz="1400" b="0" dirty="0">
                <a:solidFill>
                  <a:prstClr val="black"/>
                </a:solidFill>
                <a:latin typeface="Arial" panose="020B0604020202020204" pitchFamily="34" charset="0"/>
                <a:cs typeface="Arial" panose="020B0604020202020204" pitchFamily="34" charset="0"/>
              </a:rPr>
              <a:t>Dans les plus petites villes, il tend à diminuer après un pic atteint il y a 2 ans.</a:t>
            </a:r>
          </a:p>
        </p:txBody>
      </p:sp>
      <p:sp>
        <p:nvSpPr>
          <p:cNvPr id="40" name="Rectangle 39"/>
          <p:cNvSpPr/>
          <p:nvPr/>
        </p:nvSpPr>
        <p:spPr>
          <a:xfrm>
            <a:off x="8306115" y="1919555"/>
            <a:ext cx="1675167" cy="230832"/>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Au moins 1 voiture</a:t>
            </a:r>
          </a:p>
        </p:txBody>
      </p:sp>
      <p:sp>
        <p:nvSpPr>
          <p:cNvPr id="46" name="Rectangle 45"/>
          <p:cNvSpPr/>
          <p:nvPr/>
        </p:nvSpPr>
        <p:spPr>
          <a:xfrm>
            <a:off x="8328752" y="2169938"/>
            <a:ext cx="963725" cy="230832"/>
          </a:xfrm>
          <a:prstGeom prst="rect">
            <a:avLst/>
          </a:prstGeom>
        </p:spPr>
        <p:txBody>
          <a:bodyPr wrap="none">
            <a:spAutoFit/>
          </a:bodyPr>
          <a:lstStyle/>
          <a:p>
            <a:r>
              <a:rPr lang="fr-FR" sz="900" dirty="0">
                <a:latin typeface="Arial" panose="020B0604020202020204" pitchFamily="34" charset="0"/>
                <a:cs typeface="Arial" panose="020B0604020202020204" pitchFamily="34" charset="0"/>
              </a:rPr>
              <a:t>2 voitures et </a:t>
            </a:r>
            <a:r>
              <a:rPr lang="fr-FR" sz="900" dirty="0" smtClean="0">
                <a:latin typeface="Arial" panose="020B0604020202020204" pitchFamily="34" charset="0"/>
                <a:cs typeface="Arial" panose="020B0604020202020204" pitchFamily="34" charset="0"/>
              </a:rPr>
              <a:t>+</a:t>
            </a:r>
            <a:endParaRPr lang="fr-FR" sz="900" dirty="0">
              <a:latin typeface="Arial" panose="020B0604020202020204" pitchFamily="34" charset="0"/>
              <a:cs typeface="Arial" panose="020B0604020202020204" pitchFamily="34" charset="0"/>
            </a:endParaRPr>
          </a:p>
        </p:txBody>
      </p:sp>
      <p:cxnSp>
        <p:nvCxnSpPr>
          <p:cNvPr id="49" name="Connecteur droit avec flèche 48"/>
          <p:cNvCxnSpPr/>
          <p:nvPr/>
        </p:nvCxnSpPr>
        <p:spPr>
          <a:xfrm flipV="1">
            <a:off x="166879" y="3562157"/>
            <a:ext cx="1152000" cy="32400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ltGray">
          <a:xfrm>
            <a:off x="7965195" y="1949986"/>
            <a:ext cx="363557" cy="176269"/>
          </a:xfrm>
          <a:prstGeom prst="rect">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53" name="Rectangle 52"/>
          <p:cNvSpPr/>
          <p:nvPr/>
        </p:nvSpPr>
        <p:spPr bwMode="ltGray">
          <a:xfrm>
            <a:off x="7965194" y="2217841"/>
            <a:ext cx="363557" cy="176269"/>
          </a:xfrm>
          <a:prstGeom prst="rect">
            <a:avLst/>
          </a:prstGeom>
          <a:pattFill prst="pct60">
            <a:fgClr>
              <a:schemeClr val="accent4">
                <a:lumMod val="5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cxnSp>
        <p:nvCxnSpPr>
          <p:cNvPr id="5" name="Connecteur droit avec flèche 4"/>
          <p:cNvCxnSpPr/>
          <p:nvPr/>
        </p:nvCxnSpPr>
        <p:spPr>
          <a:xfrm flipV="1">
            <a:off x="1450650" y="3519070"/>
            <a:ext cx="510352" cy="43087"/>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V="1">
            <a:off x="3483004" y="3315857"/>
            <a:ext cx="569478" cy="80062"/>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5629457" y="3551527"/>
            <a:ext cx="569478" cy="112880"/>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V="1">
            <a:off x="7366215" y="3751027"/>
            <a:ext cx="843771" cy="7407"/>
          </a:xfrm>
          <a:prstGeom prst="straightConnector1">
            <a:avLst/>
          </a:prstGeom>
          <a:ln w="1905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V="1">
            <a:off x="9767793" y="3784420"/>
            <a:ext cx="284739" cy="75454"/>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4"/>
          </p:nvPr>
        </p:nvSpPr>
        <p:spPr/>
        <p:txBody>
          <a:bodyPr/>
          <a:lstStyle/>
          <a:p>
            <a:fld id="{9784CBA3-D598-4B1F-BAA3-EE14B5154290}" type="slidenum">
              <a:rPr lang="en-AU" smtClean="0"/>
              <a:pPr/>
              <a:t>13</a:t>
            </a:fld>
            <a:endParaRPr lang="en-AU" dirty="0"/>
          </a:p>
        </p:txBody>
      </p:sp>
    </p:spTree>
    <p:extLst>
      <p:ext uri="{BB962C8B-B14F-4D97-AF65-F5344CB8AC3E}">
        <p14:creationId xmlns:p14="http://schemas.microsoft.com/office/powerpoint/2010/main" val="2045230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p:cNvGraphicFramePr/>
          <p:nvPr>
            <p:extLst>
              <p:ext uri="{D42A27DB-BD31-4B8C-83A1-F6EECF244321}">
                <p14:modId xmlns:p14="http://schemas.microsoft.com/office/powerpoint/2010/main" val="1302496342"/>
              </p:ext>
            </p:extLst>
          </p:nvPr>
        </p:nvGraphicFramePr>
        <p:xfrm>
          <a:off x="26156" y="2691566"/>
          <a:ext cx="2124000" cy="2196000"/>
        </p:xfrm>
        <a:graphic>
          <a:graphicData uri="http://schemas.openxmlformats.org/drawingml/2006/chart">
            <c:chart xmlns:c="http://schemas.openxmlformats.org/drawingml/2006/chart" xmlns:r="http://schemas.openxmlformats.org/officeDocument/2006/relationships" r:id="rId3"/>
          </a:graphicData>
        </a:graphic>
      </p:graphicFrame>
      <p:sp>
        <p:nvSpPr>
          <p:cNvPr id="57" name="Rectangle 7"/>
          <p:cNvSpPr>
            <a:spLocks noChangeArrowheads="1"/>
          </p:cNvSpPr>
          <p:nvPr/>
        </p:nvSpPr>
        <p:spPr bwMode="auto">
          <a:xfrm>
            <a:off x="184338" y="1834916"/>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latin typeface="Arial" panose="020B0604020202020204" pitchFamily="34" charset="0"/>
              <a:cs typeface="Arial" panose="020B0604020202020204" pitchFamily="34" charset="0"/>
            </a:endParaRPr>
          </a:p>
        </p:txBody>
      </p:sp>
      <p:sp>
        <p:nvSpPr>
          <p:cNvPr id="124" name="ZoneTexte 123"/>
          <p:cNvSpPr txBox="1"/>
          <p:nvPr/>
        </p:nvSpPr>
        <p:spPr>
          <a:xfrm>
            <a:off x="551701" y="2217841"/>
            <a:ext cx="898949" cy="2308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Ensemble</a:t>
            </a:r>
          </a:p>
        </p:txBody>
      </p:sp>
      <p:sp>
        <p:nvSpPr>
          <p:cNvPr id="125" name="Rectangle 124"/>
          <p:cNvSpPr/>
          <p:nvPr/>
        </p:nvSpPr>
        <p:spPr>
          <a:xfrm>
            <a:off x="95697" y="2535052"/>
            <a:ext cx="2052000" cy="2350787"/>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sp>
        <p:nvSpPr>
          <p:cNvPr id="110" name="Titre 5"/>
          <p:cNvSpPr txBox="1">
            <a:spLocks/>
          </p:cNvSpPr>
          <p:nvPr/>
        </p:nvSpPr>
        <p:spPr>
          <a:xfrm>
            <a:off x="326282" y="1"/>
            <a:ext cx="9784800" cy="1137649"/>
          </a:xfrm>
          <a:prstGeom prst="rect">
            <a:avLst/>
          </a:prstGeom>
        </p:spPr>
        <p:txBody>
          <a:bodyPr vert="horz" lIns="0" tIns="234876" rIns="0" bIns="0" rtlCol="0" anchor="t">
            <a:noAutofit/>
          </a:bodyPr>
          <a:lstStyle>
            <a:lvl1pPr algn="l" defTabSz="1028700" rtl="0" eaLnBrk="1" latinLnBrk="0" hangingPunct="1">
              <a:spcBef>
                <a:spcPct val="0"/>
              </a:spcBef>
              <a:buNone/>
              <a:defRPr sz="2000" kern="1200">
                <a:solidFill>
                  <a:srgbClr val="333333"/>
                </a:solidFill>
                <a:latin typeface="+mj-lt"/>
                <a:ea typeface="+mj-ea"/>
                <a:cs typeface="+mj-cs"/>
              </a:defRPr>
            </a:lvl1pPr>
          </a:lstStyle>
          <a:p>
            <a:pPr fontAlgn="auto">
              <a:spcAft>
                <a:spcPts val="0"/>
              </a:spcAft>
            </a:pPr>
            <a:r>
              <a:rPr lang="fr-FR" dirty="0">
                <a:solidFill>
                  <a:schemeClr val="tx1"/>
                </a:solidFill>
                <a:latin typeface="Arial" panose="020B0604020202020204" pitchFamily="34" charset="0"/>
                <a:cs typeface="Arial" panose="020B0604020202020204" pitchFamily="34" charset="0"/>
              </a:rPr>
              <a:t>Taux de motorisation / multi motorisation selon </a:t>
            </a:r>
            <a:r>
              <a:rPr lang="fr-FR" dirty="0" smtClean="0">
                <a:solidFill>
                  <a:schemeClr val="tx1"/>
                </a:solidFill>
                <a:latin typeface="Arial" panose="020B0604020202020204" pitchFamily="34" charset="0"/>
                <a:cs typeface="Arial" panose="020B0604020202020204" pitchFamily="34" charset="0"/>
              </a:rPr>
              <a:t>l’habitat : Focus grandes agglomérations</a:t>
            </a:r>
            <a:endParaRPr lang="fr-FR" dirty="0">
              <a:solidFill>
                <a:schemeClr val="tx1"/>
              </a:solidFill>
              <a:latin typeface="Arial" panose="020B0604020202020204" pitchFamily="34" charset="0"/>
              <a:cs typeface="Arial" panose="020B0604020202020204" pitchFamily="34" charset="0"/>
            </a:endParaRPr>
          </a:p>
        </p:txBody>
      </p:sp>
      <p:sp>
        <p:nvSpPr>
          <p:cNvPr id="136" name="Rectangle 135"/>
          <p:cNvSpPr/>
          <p:nvPr/>
        </p:nvSpPr>
        <p:spPr>
          <a:xfrm>
            <a:off x="3986693" y="6359025"/>
            <a:ext cx="6370575" cy="4975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 </a:t>
            </a:r>
          </a:p>
          <a:p>
            <a:pPr algn="r"/>
            <a:r>
              <a:rPr lang="fr-FR" sz="900" b="0" i="1" dirty="0">
                <a:latin typeface="Arial" panose="020B0604020202020204" pitchFamily="34" charset="0"/>
                <a:cs typeface="Arial" panose="020B0604020202020204" pitchFamily="34" charset="0"/>
              </a:rPr>
              <a:t>Champ : Ensemble des véhicules à disposition des </a:t>
            </a:r>
            <a:r>
              <a:rPr lang="fr-FR" sz="900" b="0" i="1" dirty="0" smtClean="0">
                <a:latin typeface="Arial" panose="020B0604020202020204" pitchFamily="34" charset="0"/>
                <a:cs typeface="Arial" panose="020B0604020202020204" pitchFamily="34" charset="0"/>
              </a:rPr>
              <a:t>ménages</a:t>
            </a:r>
          </a:p>
          <a:p>
            <a:pPr algn="r"/>
            <a:r>
              <a:rPr lang="fr-FR" sz="900" b="0" i="1" dirty="0" smtClean="0">
                <a:latin typeface="Arial" panose="020B0604020202020204" pitchFamily="34" charset="0"/>
                <a:cs typeface="Arial" panose="020B0604020202020204" pitchFamily="34" charset="0"/>
              </a:rPr>
              <a:t>Q22: </a:t>
            </a:r>
            <a:r>
              <a:rPr lang="fr-FR" sz="900" b="0" i="1" dirty="0">
                <a:latin typeface="Arial" panose="020B0604020202020204" pitchFamily="34" charset="0"/>
                <a:cs typeface="Arial" panose="020B0604020202020204" pitchFamily="34" charset="0"/>
              </a:rPr>
              <a:t>De combien de voitures dispose–t-on actuellement dans votre foyer? </a:t>
            </a:r>
          </a:p>
        </p:txBody>
      </p:sp>
      <p:sp>
        <p:nvSpPr>
          <p:cNvPr id="51" name="Rectangle à coins arrondis 50"/>
          <p:cNvSpPr/>
          <p:nvPr/>
        </p:nvSpPr>
        <p:spPr>
          <a:xfrm>
            <a:off x="252369" y="995330"/>
            <a:ext cx="10102914" cy="83958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15" tIns="40381" rIns="80715" bIns="40381" spcCol="0" rtlCol="0" anchor="ctr"/>
          <a:lstStyle/>
          <a:p>
            <a:pPr algn="ctr"/>
            <a:r>
              <a:rPr lang="fr-FR" sz="1400" b="0" dirty="0">
                <a:solidFill>
                  <a:prstClr val="black"/>
                </a:solidFill>
                <a:latin typeface="Arial" panose="020B0604020202020204" pitchFamily="34" charset="0"/>
                <a:cs typeface="Arial" panose="020B0604020202020204" pitchFamily="34" charset="0"/>
              </a:rPr>
              <a:t>P</a:t>
            </a:r>
            <a:r>
              <a:rPr lang="fr-FR" sz="1400" b="0" dirty="0" smtClean="0">
                <a:solidFill>
                  <a:prstClr val="black"/>
                </a:solidFill>
                <a:latin typeface="Arial" panose="020B0604020202020204" pitchFamily="34" charset="0"/>
                <a:cs typeface="Arial" panose="020B0604020202020204" pitchFamily="34" charset="0"/>
              </a:rPr>
              <a:t>our </a:t>
            </a:r>
            <a:r>
              <a:rPr lang="fr-FR" sz="1400" b="0" dirty="0">
                <a:solidFill>
                  <a:prstClr val="black"/>
                </a:solidFill>
                <a:latin typeface="Arial" panose="020B0604020202020204" pitchFamily="34" charset="0"/>
                <a:cs typeface="Arial" panose="020B0604020202020204" pitchFamily="34" charset="0"/>
              </a:rPr>
              <a:t>l’agglomération </a:t>
            </a:r>
            <a:r>
              <a:rPr lang="fr-FR" sz="1400" b="0" dirty="0" smtClean="0">
                <a:solidFill>
                  <a:prstClr val="black"/>
                </a:solidFill>
                <a:latin typeface="Arial" panose="020B0604020202020204" pitchFamily="34" charset="0"/>
                <a:cs typeface="Arial" panose="020B0604020202020204" pitchFamily="34" charset="0"/>
              </a:rPr>
              <a:t>Parisienne, </a:t>
            </a:r>
            <a:r>
              <a:rPr lang="fr-FR" sz="1400" b="0" dirty="0">
                <a:solidFill>
                  <a:prstClr val="black"/>
                </a:solidFill>
                <a:latin typeface="Arial" panose="020B0604020202020204" pitchFamily="34" charset="0"/>
                <a:cs typeface="Arial" panose="020B0604020202020204" pitchFamily="34" charset="0"/>
              </a:rPr>
              <a:t>la remontée de la multi motorisation observée l’an passé s’est confirmée après plusieurs années en creux. La </a:t>
            </a:r>
            <a:r>
              <a:rPr lang="fr-FR" sz="1400" b="0" dirty="0" err="1">
                <a:solidFill>
                  <a:prstClr val="black"/>
                </a:solidFill>
                <a:latin typeface="Arial" panose="020B0604020202020204" pitchFamily="34" charset="0"/>
                <a:cs typeface="Arial" panose="020B0604020202020204" pitchFamily="34" charset="0"/>
              </a:rPr>
              <a:t>multimotorisation</a:t>
            </a:r>
            <a:r>
              <a:rPr lang="fr-FR" sz="1400" b="0" dirty="0">
                <a:solidFill>
                  <a:prstClr val="black"/>
                </a:solidFill>
                <a:latin typeface="Arial" panose="020B0604020202020204" pitchFamily="34" charset="0"/>
                <a:cs typeface="Arial" panose="020B0604020202020204" pitchFamily="34" charset="0"/>
              </a:rPr>
              <a:t> des agglomérations Lilloises et Lyonnaises progresse</a:t>
            </a:r>
          </a:p>
        </p:txBody>
      </p:sp>
      <p:sp>
        <p:nvSpPr>
          <p:cNvPr id="40" name="Rectangle 39"/>
          <p:cNvSpPr/>
          <p:nvPr/>
        </p:nvSpPr>
        <p:spPr>
          <a:xfrm>
            <a:off x="8306115" y="1919555"/>
            <a:ext cx="1675167" cy="230832"/>
          </a:xfrm>
          <a:prstGeom prst="rect">
            <a:avLst/>
          </a:prstGeom>
        </p:spPr>
        <p:txBody>
          <a:bodyPr wrap="square">
            <a:spAutoFit/>
          </a:bodyPr>
          <a:lstStyle/>
          <a:p>
            <a:r>
              <a:rPr lang="fr-FR" sz="900" dirty="0">
                <a:latin typeface="Arial" panose="020B0604020202020204" pitchFamily="34" charset="0"/>
                <a:cs typeface="Arial" panose="020B0604020202020204" pitchFamily="34" charset="0"/>
              </a:rPr>
              <a:t>Au moins 1 voiture</a:t>
            </a:r>
          </a:p>
        </p:txBody>
      </p:sp>
      <p:sp>
        <p:nvSpPr>
          <p:cNvPr id="46" name="Rectangle 45"/>
          <p:cNvSpPr/>
          <p:nvPr/>
        </p:nvSpPr>
        <p:spPr>
          <a:xfrm>
            <a:off x="8328752" y="2169938"/>
            <a:ext cx="963725" cy="230832"/>
          </a:xfrm>
          <a:prstGeom prst="rect">
            <a:avLst/>
          </a:prstGeom>
        </p:spPr>
        <p:txBody>
          <a:bodyPr wrap="none">
            <a:spAutoFit/>
          </a:bodyPr>
          <a:lstStyle/>
          <a:p>
            <a:r>
              <a:rPr lang="fr-FR" sz="900" dirty="0">
                <a:solidFill>
                  <a:schemeClr val="accent5"/>
                </a:solidFill>
                <a:latin typeface="Arial" panose="020B0604020202020204" pitchFamily="34" charset="0"/>
                <a:cs typeface="Arial" panose="020B0604020202020204" pitchFamily="34" charset="0"/>
              </a:rPr>
              <a:t>2 voitures et </a:t>
            </a:r>
            <a:r>
              <a:rPr lang="fr-FR" sz="900" dirty="0" smtClean="0">
                <a:solidFill>
                  <a:schemeClr val="accent5"/>
                </a:solidFill>
                <a:latin typeface="Arial" panose="020B0604020202020204" pitchFamily="34" charset="0"/>
                <a:cs typeface="Arial" panose="020B0604020202020204" pitchFamily="34" charset="0"/>
              </a:rPr>
              <a:t>+</a:t>
            </a:r>
            <a:endParaRPr lang="fr-FR" sz="900" dirty="0">
              <a:solidFill>
                <a:schemeClr val="accent5"/>
              </a:solidFill>
              <a:latin typeface="Arial" panose="020B0604020202020204" pitchFamily="34" charset="0"/>
              <a:cs typeface="Arial" panose="020B0604020202020204" pitchFamily="34" charset="0"/>
            </a:endParaRPr>
          </a:p>
        </p:txBody>
      </p:sp>
      <p:cxnSp>
        <p:nvCxnSpPr>
          <p:cNvPr id="49" name="Connecteur droit avec flèche 48"/>
          <p:cNvCxnSpPr/>
          <p:nvPr/>
        </p:nvCxnSpPr>
        <p:spPr>
          <a:xfrm flipV="1">
            <a:off x="166879" y="3562157"/>
            <a:ext cx="1152000" cy="32400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ltGray">
          <a:xfrm>
            <a:off x="7965195" y="1949986"/>
            <a:ext cx="363557" cy="176269"/>
          </a:xfrm>
          <a:prstGeom prst="rect">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53" name="Rectangle 52"/>
          <p:cNvSpPr/>
          <p:nvPr/>
        </p:nvSpPr>
        <p:spPr bwMode="ltGray">
          <a:xfrm>
            <a:off x="7965194" y="2217841"/>
            <a:ext cx="363557" cy="176269"/>
          </a:xfrm>
          <a:prstGeom prst="rect">
            <a:avLst/>
          </a:prstGeom>
          <a:pattFill prst="pct60">
            <a:fgClr>
              <a:schemeClr val="accent4">
                <a:lumMod val="5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cxnSp>
        <p:nvCxnSpPr>
          <p:cNvPr id="5" name="Connecteur droit avec flèche 4"/>
          <p:cNvCxnSpPr/>
          <p:nvPr/>
        </p:nvCxnSpPr>
        <p:spPr>
          <a:xfrm flipV="1">
            <a:off x="1450650" y="3519070"/>
            <a:ext cx="510352" cy="43087"/>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 name="Graphique 32"/>
          <p:cNvGraphicFramePr/>
          <p:nvPr>
            <p:extLst>
              <p:ext uri="{D42A27DB-BD31-4B8C-83A1-F6EECF244321}">
                <p14:modId xmlns:p14="http://schemas.microsoft.com/office/powerpoint/2010/main" val="2860523645"/>
              </p:ext>
            </p:extLst>
          </p:nvPr>
        </p:nvGraphicFramePr>
        <p:xfrm>
          <a:off x="4270465" y="2676053"/>
          <a:ext cx="2124000" cy="219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Graphique 33"/>
          <p:cNvGraphicFramePr/>
          <p:nvPr>
            <p:extLst>
              <p:ext uri="{D42A27DB-BD31-4B8C-83A1-F6EECF244321}">
                <p14:modId xmlns:p14="http://schemas.microsoft.com/office/powerpoint/2010/main" val="2786076782"/>
              </p:ext>
            </p:extLst>
          </p:nvPr>
        </p:nvGraphicFramePr>
        <p:xfrm>
          <a:off x="6317156" y="2676053"/>
          <a:ext cx="2124000" cy="219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Graphique 34"/>
          <p:cNvGraphicFramePr/>
          <p:nvPr>
            <p:extLst>
              <p:ext uri="{D42A27DB-BD31-4B8C-83A1-F6EECF244321}">
                <p14:modId xmlns:p14="http://schemas.microsoft.com/office/powerpoint/2010/main" val="1062454571"/>
              </p:ext>
            </p:extLst>
          </p:nvPr>
        </p:nvGraphicFramePr>
        <p:xfrm>
          <a:off x="8300611" y="2709104"/>
          <a:ext cx="2124000" cy="2196000"/>
        </p:xfrm>
        <a:graphic>
          <a:graphicData uri="http://schemas.openxmlformats.org/drawingml/2006/chart">
            <c:chart xmlns:c="http://schemas.openxmlformats.org/drawingml/2006/chart" xmlns:r="http://schemas.openxmlformats.org/officeDocument/2006/relationships" r:id="rId6"/>
          </a:graphicData>
        </a:graphic>
      </p:graphicFrame>
      <p:sp>
        <p:nvSpPr>
          <p:cNvPr id="38" name="ZoneTexte 37"/>
          <p:cNvSpPr txBox="1"/>
          <p:nvPr/>
        </p:nvSpPr>
        <p:spPr>
          <a:xfrm>
            <a:off x="4618350" y="4736735"/>
            <a:ext cx="1368842" cy="246203"/>
          </a:xfrm>
          <a:prstGeom prst="rect">
            <a:avLst/>
          </a:prstGeom>
          <a:noFill/>
        </p:spPr>
        <p:txBody>
          <a:bodyPr wrap="square" lIns="91422" tIns="45711" rIns="91422" bIns="45711" rtlCol="0">
            <a:spAutoFit/>
          </a:bodyPr>
          <a:lstStyle/>
          <a:p>
            <a:pPr algn="ctr"/>
            <a:r>
              <a:rPr lang="fr-FR" sz="1000" dirty="0">
                <a:solidFill>
                  <a:srgbClr val="333333"/>
                </a:solidFill>
                <a:latin typeface="Arial" panose="020B0604020202020204" pitchFamily="34" charset="0"/>
                <a:cs typeface="Arial" panose="020B0604020202020204" pitchFamily="34" charset="0"/>
              </a:rPr>
              <a:t>Agglo. </a:t>
            </a:r>
            <a:r>
              <a:rPr lang="fr-FR" sz="1000" dirty="0" smtClean="0">
                <a:solidFill>
                  <a:srgbClr val="333333"/>
                </a:solidFill>
                <a:latin typeface="Arial" panose="020B0604020202020204" pitchFamily="34" charset="0"/>
                <a:cs typeface="Arial" panose="020B0604020202020204" pitchFamily="34" charset="0"/>
              </a:rPr>
              <a:t>Lilloise</a:t>
            </a:r>
            <a:endParaRPr lang="fr-FR" sz="1000" dirty="0">
              <a:solidFill>
                <a:srgbClr val="333333"/>
              </a:solidFill>
              <a:latin typeface="Arial" panose="020B0604020202020204" pitchFamily="34" charset="0"/>
              <a:cs typeface="Arial" panose="020B0604020202020204" pitchFamily="34" charset="0"/>
            </a:endParaRPr>
          </a:p>
        </p:txBody>
      </p:sp>
      <p:sp>
        <p:nvSpPr>
          <p:cNvPr id="39" name="ZoneTexte 38"/>
          <p:cNvSpPr txBox="1"/>
          <p:nvPr/>
        </p:nvSpPr>
        <p:spPr>
          <a:xfrm>
            <a:off x="6588229" y="4736735"/>
            <a:ext cx="1581338" cy="246203"/>
          </a:xfrm>
          <a:prstGeom prst="rect">
            <a:avLst/>
          </a:prstGeom>
          <a:noFill/>
        </p:spPr>
        <p:txBody>
          <a:bodyPr wrap="square" lIns="91422" tIns="45711" rIns="91422" bIns="45711" rtlCol="0">
            <a:spAutoFit/>
          </a:bodyPr>
          <a:lstStyle/>
          <a:p>
            <a:pPr algn="ctr"/>
            <a:r>
              <a:rPr lang="fr-FR" sz="1000" dirty="0" smtClean="0">
                <a:solidFill>
                  <a:srgbClr val="333333"/>
                </a:solidFill>
                <a:latin typeface="Arial" panose="020B0604020202020204" pitchFamily="34" charset="0"/>
                <a:cs typeface="Arial" panose="020B0604020202020204" pitchFamily="34" charset="0"/>
              </a:rPr>
              <a:t>Agglo. Lyonnaise</a:t>
            </a:r>
            <a:endParaRPr lang="fr-FR" sz="1000" dirty="0">
              <a:solidFill>
                <a:srgbClr val="333333"/>
              </a:solidFill>
              <a:latin typeface="Arial" panose="020B0604020202020204" pitchFamily="34" charset="0"/>
              <a:cs typeface="Arial" panose="020B0604020202020204" pitchFamily="34" charset="0"/>
            </a:endParaRPr>
          </a:p>
        </p:txBody>
      </p:sp>
      <p:sp>
        <p:nvSpPr>
          <p:cNvPr id="42" name="ZoneTexte 41"/>
          <p:cNvSpPr txBox="1"/>
          <p:nvPr/>
        </p:nvSpPr>
        <p:spPr>
          <a:xfrm>
            <a:off x="8515324" y="4769786"/>
            <a:ext cx="1738246" cy="246203"/>
          </a:xfrm>
          <a:prstGeom prst="rect">
            <a:avLst/>
          </a:prstGeom>
          <a:noFill/>
        </p:spPr>
        <p:txBody>
          <a:bodyPr wrap="square" lIns="91422" tIns="45711" rIns="91422" bIns="45711" rtlCol="0">
            <a:spAutoFit/>
          </a:bodyPr>
          <a:lstStyle/>
          <a:p>
            <a:pPr algn="ctr"/>
            <a:r>
              <a:rPr lang="fr-FR" sz="1000" dirty="0" smtClean="0">
                <a:solidFill>
                  <a:srgbClr val="333333"/>
                </a:solidFill>
                <a:latin typeface="Arial" panose="020B0604020202020204" pitchFamily="34" charset="0"/>
                <a:cs typeface="Arial" panose="020B0604020202020204" pitchFamily="34" charset="0"/>
              </a:rPr>
              <a:t>Agglo. Marseillaise</a:t>
            </a:r>
            <a:endParaRPr lang="fr-FR" sz="1000" dirty="0">
              <a:solidFill>
                <a:srgbClr val="333333"/>
              </a:solidFill>
              <a:latin typeface="Arial" panose="020B0604020202020204" pitchFamily="34" charset="0"/>
              <a:cs typeface="Arial" panose="020B0604020202020204" pitchFamily="34" charset="0"/>
            </a:endParaRPr>
          </a:p>
        </p:txBody>
      </p:sp>
      <p:cxnSp>
        <p:nvCxnSpPr>
          <p:cNvPr id="43" name="Connecteur droit avec flèche 42"/>
          <p:cNvCxnSpPr/>
          <p:nvPr/>
        </p:nvCxnSpPr>
        <p:spPr>
          <a:xfrm flipV="1">
            <a:off x="4448941" y="3832476"/>
            <a:ext cx="1044000" cy="252000"/>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V="1">
            <a:off x="6460857" y="3898502"/>
            <a:ext cx="792000" cy="157369"/>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5553058" y="3855558"/>
            <a:ext cx="432967" cy="131767"/>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8464927" y="3832476"/>
            <a:ext cx="1076135" cy="87443"/>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Graphique 54"/>
          <p:cNvGraphicFramePr/>
          <p:nvPr>
            <p:extLst>
              <p:ext uri="{D42A27DB-BD31-4B8C-83A1-F6EECF244321}">
                <p14:modId xmlns:p14="http://schemas.microsoft.com/office/powerpoint/2010/main" val="3785331856"/>
              </p:ext>
            </p:extLst>
          </p:nvPr>
        </p:nvGraphicFramePr>
        <p:xfrm>
          <a:off x="2104106" y="2552797"/>
          <a:ext cx="2052000" cy="2304000"/>
        </p:xfrm>
        <a:graphic>
          <a:graphicData uri="http://schemas.openxmlformats.org/drawingml/2006/chart">
            <c:chart xmlns:c="http://schemas.openxmlformats.org/drawingml/2006/chart" xmlns:r="http://schemas.openxmlformats.org/officeDocument/2006/relationships" r:id="rId7"/>
          </a:graphicData>
        </a:graphic>
      </p:graphicFrame>
      <p:sp>
        <p:nvSpPr>
          <p:cNvPr id="60" name="ZoneTexte 59"/>
          <p:cNvSpPr txBox="1"/>
          <p:nvPr/>
        </p:nvSpPr>
        <p:spPr>
          <a:xfrm>
            <a:off x="2239051" y="4736725"/>
            <a:ext cx="1727643" cy="246213"/>
          </a:xfrm>
          <a:prstGeom prst="rect">
            <a:avLst/>
          </a:prstGeom>
          <a:noFill/>
        </p:spPr>
        <p:txBody>
          <a:bodyPr wrap="square" lIns="91422" tIns="45711" rIns="91422" bIns="45711" rtlCol="0">
            <a:spAutoFit/>
          </a:bodyPr>
          <a:lstStyle/>
          <a:p>
            <a:pPr algn="ctr"/>
            <a:r>
              <a:rPr lang="fr-FR" sz="1000" dirty="0">
                <a:solidFill>
                  <a:srgbClr val="333333"/>
                </a:solidFill>
                <a:latin typeface="Arial" panose="020B0604020202020204" pitchFamily="34" charset="0"/>
                <a:cs typeface="Arial" panose="020B0604020202020204" pitchFamily="34" charset="0"/>
              </a:rPr>
              <a:t>Agglo.  Parisienne</a:t>
            </a:r>
          </a:p>
        </p:txBody>
      </p:sp>
      <p:cxnSp>
        <p:nvCxnSpPr>
          <p:cNvPr id="61" name="Connecteur droit avec flèche 60"/>
          <p:cNvCxnSpPr/>
          <p:nvPr/>
        </p:nvCxnSpPr>
        <p:spPr>
          <a:xfrm flipV="1">
            <a:off x="2239051" y="4011190"/>
            <a:ext cx="863821" cy="161548"/>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3102872" y="3977187"/>
            <a:ext cx="529479" cy="107289"/>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V="1">
            <a:off x="7711104" y="3782951"/>
            <a:ext cx="559377" cy="179497"/>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V="1">
            <a:off x="5987192" y="3876197"/>
            <a:ext cx="211727" cy="82279"/>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64"/>
          <p:cNvCxnSpPr/>
          <p:nvPr/>
        </p:nvCxnSpPr>
        <p:spPr>
          <a:xfrm>
            <a:off x="7278137" y="3854036"/>
            <a:ext cx="432967" cy="131767"/>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p:cNvCxnSpPr/>
          <p:nvPr/>
        </p:nvCxnSpPr>
        <p:spPr>
          <a:xfrm flipV="1">
            <a:off x="9679562" y="3792242"/>
            <a:ext cx="431520" cy="43088"/>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69" name="AutoShape 204"/>
          <p:cNvSpPr>
            <a:spLocks/>
          </p:cNvSpPr>
          <p:nvPr/>
        </p:nvSpPr>
        <p:spPr bwMode="auto">
          <a:xfrm>
            <a:off x="2239051" y="5029890"/>
            <a:ext cx="1941063" cy="1543277"/>
          </a:xfrm>
          <a:prstGeom prst="callout1">
            <a:avLst>
              <a:gd name="adj1" fmla="val -13676"/>
              <a:gd name="adj2" fmla="val 94074"/>
              <a:gd name="adj3" fmla="val -13676"/>
              <a:gd name="adj4" fmla="val -5092"/>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900" dirty="0">
              <a:solidFill>
                <a:schemeClr val="accent4"/>
              </a:solidFill>
              <a:latin typeface="Arial" panose="020B0604020202020204" pitchFamily="34" charset="0"/>
              <a:cs typeface="Arial" panose="020B0604020202020204" pitchFamily="34" charset="0"/>
            </a:endParaRPr>
          </a:p>
        </p:txBody>
      </p:sp>
      <p:sp>
        <p:nvSpPr>
          <p:cNvPr id="70" name="AutoShape 204"/>
          <p:cNvSpPr>
            <a:spLocks/>
          </p:cNvSpPr>
          <p:nvPr/>
        </p:nvSpPr>
        <p:spPr bwMode="auto">
          <a:xfrm>
            <a:off x="2124996" y="6138336"/>
            <a:ext cx="2238506" cy="557212"/>
          </a:xfrm>
          <a:prstGeom prst="callout1">
            <a:avLst>
              <a:gd name="adj1" fmla="val -13676"/>
              <a:gd name="adj2" fmla="val 94074"/>
              <a:gd name="adj3" fmla="val -13676"/>
              <a:gd name="adj4" fmla="val 5926"/>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900" b="0" dirty="0">
              <a:solidFill>
                <a:schemeClr val="accent5"/>
              </a:solidFill>
              <a:latin typeface="Arial" panose="020B0604020202020204" pitchFamily="34" charset="0"/>
              <a:cs typeface="Arial" panose="020B0604020202020204" pitchFamily="34" charset="0"/>
            </a:endParaRPr>
          </a:p>
        </p:txBody>
      </p:sp>
      <p:sp>
        <p:nvSpPr>
          <p:cNvPr id="71" name="AutoShape 204"/>
          <p:cNvSpPr>
            <a:spLocks/>
          </p:cNvSpPr>
          <p:nvPr/>
        </p:nvSpPr>
        <p:spPr bwMode="auto">
          <a:xfrm>
            <a:off x="2175030" y="6299287"/>
            <a:ext cx="2138438" cy="273880"/>
          </a:xfrm>
          <a:prstGeom prst="callout1">
            <a:avLst>
              <a:gd name="adj1" fmla="val -13676"/>
              <a:gd name="adj2" fmla="val 94074"/>
              <a:gd name="adj3" fmla="val -13676"/>
              <a:gd name="adj4" fmla="val -5092"/>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sz="900" dirty="0">
              <a:solidFill>
                <a:schemeClr val="accent5"/>
              </a:solidFill>
              <a:latin typeface="Arial" panose="020B0604020202020204" pitchFamily="34" charset="0"/>
              <a:cs typeface="Arial" panose="020B0604020202020204" pitchFamily="34" charset="0"/>
            </a:endParaRPr>
          </a:p>
        </p:txBody>
      </p:sp>
      <p:sp>
        <p:nvSpPr>
          <p:cNvPr id="72" name="Freeform 39"/>
          <p:cNvSpPr>
            <a:spLocks noChangeAspect="1" noEditPoints="1"/>
          </p:cNvSpPr>
          <p:nvPr/>
        </p:nvSpPr>
        <p:spPr bwMode="auto">
          <a:xfrm flipV="1">
            <a:off x="3771658" y="6618094"/>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3" name="Freeform 39"/>
          <p:cNvSpPr>
            <a:spLocks noChangeAspect="1" noEditPoints="1"/>
          </p:cNvSpPr>
          <p:nvPr/>
        </p:nvSpPr>
        <p:spPr bwMode="auto">
          <a:xfrm>
            <a:off x="3589897" y="661804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74" name="ZoneTexte 73"/>
          <p:cNvSpPr txBox="1"/>
          <p:nvPr/>
        </p:nvSpPr>
        <p:spPr>
          <a:xfrm>
            <a:off x="3966694" y="6651688"/>
            <a:ext cx="2344114" cy="201093"/>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sp>
        <p:nvSpPr>
          <p:cNvPr id="4" name="ZoneTexte 3"/>
          <p:cNvSpPr txBox="1"/>
          <p:nvPr/>
        </p:nvSpPr>
        <p:spPr>
          <a:xfrm>
            <a:off x="1961003" y="5053639"/>
            <a:ext cx="2402500" cy="1543277"/>
          </a:xfrm>
          <a:prstGeom prst="rect">
            <a:avLst/>
          </a:prstGeom>
          <a:noFill/>
          <a:ln>
            <a:noFill/>
          </a:ln>
        </p:spPr>
        <p:txBody>
          <a:bodyPr wrap="none" lIns="144000" tIns="144000" rIns="144000" bIns="144000" rtlCol="0">
            <a:noAutofit/>
          </a:bodyPr>
          <a:lstStyle/>
          <a:p>
            <a:pPr lvl="0" algn="ctr"/>
            <a:r>
              <a:rPr lang="fr-FR" sz="900" dirty="0">
                <a:solidFill>
                  <a:srgbClr val="3EB1CC"/>
                </a:solidFill>
                <a:latin typeface="Arial" panose="020B0604020202020204" pitchFamily="34" charset="0"/>
                <a:cs typeface="Arial" panose="020B0604020202020204" pitchFamily="34" charset="0"/>
              </a:rPr>
              <a:t>Taux de motorisation 2017</a:t>
            </a:r>
          </a:p>
          <a:p>
            <a:pPr lvl="0" algn="ctr"/>
            <a:r>
              <a:rPr lang="fr-FR" sz="900" b="0" dirty="0">
                <a:solidFill>
                  <a:srgbClr val="3EB1CC"/>
                </a:solidFill>
                <a:latin typeface="Arial" panose="020B0604020202020204" pitchFamily="34" charset="0"/>
                <a:cs typeface="Arial" panose="020B0604020202020204" pitchFamily="34" charset="0"/>
              </a:rPr>
              <a:t>35% des habitants de Paris </a:t>
            </a:r>
          </a:p>
          <a:p>
            <a:pPr lvl="0" algn="ctr"/>
            <a:r>
              <a:rPr lang="fr-FR" sz="900" b="0" dirty="0">
                <a:solidFill>
                  <a:srgbClr val="3EB1CC"/>
                </a:solidFill>
                <a:latin typeface="Arial" panose="020B0604020202020204" pitchFamily="34" charset="0"/>
                <a:cs typeface="Arial" panose="020B0604020202020204" pitchFamily="34" charset="0"/>
              </a:rPr>
              <a:t>62% de la 1</a:t>
            </a:r>
            <a:r>
              <a:rPr lang="fr-FR" sz="900" b="0" baseline="30000" dirty="0">
                <a:solidFill>
                  <a:srgbClr val="3EB1CC"/>
                </a:solidFill>
                <a:latin typeface="Arial" panose="020B0604020202020204" pitchFamily="34" charset="0"/>
                <a:cs typeface="Arial" panose="020B0604020202020204" pitchFamily="34" charset="0"/>
              </a:rPr>
              <a:t>ère</a:t>
            </a:r>
            <a:r>
              <a:rPr lang="fr-FR" sz="900" b="0" dirty="0">
                <a:solidFill>
                  <a:srgbClr val="3EB1CC"/>
                </a:solidFill>
                <a:latin typeface="Arial" panose="020B0604020202020204" pitchFamily="34" charset="0"/>
                <a:cs typeface="Arial" panose="020B0604020202020204" pitchFamily="34" charset="0"/>
              </a:rPr>
              <a:t> couronne  (vs 61% en 2016)</a:t>
            </a:r>
          </a:p>
          <a:p>
            <a:pPr lvl="0" algn="ctr"/>
            <a:r>
              <a:rPr lang="fr-FR" sz="900" b="0" dirty="0">
                <a:solidFill>
                  <a:srgbClr val="3EB1CC"/>
                </a:solidFill>
                <a:latin typeface="Arial" panose="020B0604020202020204" pitchFamily="34" charset="0"/>
                <a:cs typeface="Arial" panose="020B0604020202020204" pitchFamily="34" charset="0"/>
              </a:rPr>
              <a:t>82% de la 2</a:t>
            </a:r>
            <a:r>
              <a:rPr lang="fr-FR" sz="900" b="0" baseline="30000" dirty="0">
                <a:solidFill>
                  <a:srgbClr val="3EB1CC"/>
                </a:solidFill>
                <a:latin typeface="Arial" panose="020B0604020202020204" pitchFamily="34" charset="0"/>
                <a:cs typeface="Arial" panose="020B0604020202020204" pitchFamily="34" charset="0"/>
              </a:rPr>
              <a:t>ème</a:t>
            </a:r>
            <a:r>
              <a:rPr lang="fr-FR" sz="900" b="0" dirty="0">
                <a:solidFill>
                  <a:srgbClr val="3EB1CC"/>
                </a:solidFill>
                <a:latin typeface="Arial" panose="020B0604020202020204" pitchFamily="34" charset="0"/>
                <a:cs typeface="Arial" panose="020B0604020202020204" pitchFamily="34" charset="0"/>
              </a:rPr>
              <a:t> couronne</a:t>
            </a:r>
          </a:p>
          <a:p>
            <a:pPr lvl="0" algn="ctr"/>
            <a:endParaRPr lang="fr-FR" sz="900" dirty="0">
              <a:solidFill>
                <a:srgbClr val="4655A5"/>
              </a:solidFill>
              <a:latin typeface="Arial" panose="020B0604020202020204" pitchFamily="34" charset="0"/>
              <a:cs typeface="Arial" panose="020B0604020202020204" pitchFamily="34" charset="0"/>
            </a:endParaRPr>
          </a:p>
          <a:p>
            <a:pPr lvl="0" algn="ctr"/>
            <a:r>
              <a:rPr lang="fr-FR" sz="900" dirty="0">
                <a:solidFill>
                  <a:srgbClr val="4655A5"/>
                </a:solidFill>
                <a:latin typeface="Arial" panose="020B0604020202020204" pitchFamily="34" charset="0"/>
                <a:cs typeface="Arial" panose="020B0604020202020204" pitchFamily="34" charset="0"/>
              </a:rPr>
              <a:t>Taux de multi-motorisation 2017</a:t>
            </a:r>
            <a:endParaRPr lang="fr-FR" sz="900" b="0" dirty="0">
              <a:solidFill>
                <a:srgbClr val="3EB1CC"/>
              </a:solidFill>
              <a:latin typeface="Arial" panose="020B0604020202020204" pitchFamily="34" charset="0"/>
              <a:cs typeface="Arial" panose="020B0604020202020204" pitchFamily="34" charset="0"/>
            </a:endParaRPr>
          </a:p>
          <a:p>
            <a:pPr lvl="0" algn="ctr"/>
            <a:r>
              <a:rPr lang="fr-FR" sz="900" b="0" dirty="0">
                <a:solidFill>
                  <a:srgbClr val="4655A5"/>
                </a:solidFill>
                <a:latin typeface="Arial" panose="020B0604020202020204" pitchFamily="34" charset="0"/>
                <a:cs typeface="Arial" panose="020B0604020202020204" pitchFamily="34" charset="0"/>
              </a:rPr>
              <a:t>2% des habitants de Paris </a:t>
            </a:r>
          </a:p>
          <a:p>
            <a:pPr lvl="0" algn="ctr"/>
            <a:r>
              <a:rPr lang="fr-FR" sz="900" b="0" dirty="0">
                <a:solidFill>
                  <a:srgbClr val="4655A5"/>
                </a:solidFill>
                <a:latin typeface="Arial" panose="020B0604020202020204" pitchFamily="34" charset="0"/>
                <a:cs typeface="Arial" panose="020B0604020202020204" pitchFamily="34" charset="0"/>
              </a:rPr>
              <a:t>16% de la 1</a:t>
            </a:r>
            <a:r>
              <a:rPr lang="fr-FR" sz="900" b="0" baseline="30000" dirty="0">
                <a:solidFill>
                  <a:srgbClr val="4655A5"/>
                </a:solidFill>
                <a:latin typeface="Arial" panose="020B0604020202020204" pitchFamily="34" charset="0"/>
                <a:cs typeface="Arial" panose="020B0604020202020204" pitchFamily="34" charset="0"/>
              </a:rPr>
              <a:t>ère</a:t>
            </a:r>
            <a:r>
              <a:rPr lang="fr-FR" sz="900" b="0" dirty="0">
                <a:solidFill>
                  <a:srgbClr val="4655A5"/>
                </a:solidFill>
                <a:latin typeface="Arial" panose="020B0604020202020204" pitchFamily="34" charset="0"/>
                <a:cs typeface="Arial" panose="020B0604020202020204" pitchFamily="34" charset="0"/>
              </a:rPr>
              <a:t> couronne </a:t>
            </a:r>
          </a:p>
          <a:p>
            <a:pPr lvl="0" algn="ctr"/>
            <a:r>
              <a:rPr lang="fr-FR" sz="900" b="0" dirty="0">
                <a:solidFill>
                  <a:srgbClr val="4655A5"/>
                </a:solidFill>
                <a:latin typeface="Arial" panose="020B0604020202020204" pitchFamily="34" charset="0"/>
                <a:cs typeface="Arial" panose="020B0604020202020204" pitchFamily="34" charset="0"/>
              </a:rPr>
              <a:t>34% de la 2</a:t>
            </a:r>
            <a:r>
              <a:rPr lang="fr-FR" sz="900" b="0" baseline="30000" dirty="0">
                <a:solidFill>
                  <a:srgbClr val="4655A5"/>
                </a:solidFill>
                <a:latin typeface="Arial" panose="020B0604020202020204" pitchFamily="34" charset="0"/>
                <a:cs typeface="Arial" panose="020B0604020202020204" pitchFamily="34" charset="0"/>
              </a:rPr>
              <a:t>ème</a:t>
            </a:r>
            <a:r>
              <a:rPr lang="fr-FR" sz="900" b="0" dirty="0">
                <a:solidFill>
                  <a:srgbClr val="4655A5"/>
                </a:solidFill>
                <a:latin typeface="Arial" panose="020B0604020202020204" pitchFamily="34" charset="0"/>
                <a:cs typeface="Arial" panose="020B0604020202020204" pitchFamily="34" charset="0"/>
              </a:rPr>
              <a:t> </a:t>
            </a:r>
            <a:r>
              <a:rPr lang="fr-FR" sz="900" b="0" dirty="0" smtClean="0">
                <a:solidFill>
                  <a:srgbClr val="4655A5"/>
                </a:solidFill>
                <a:latin typeface="Arial" panose="020B0604020202020204" pitchFamily="34" charset="0"/>
                <a:cs typeface="Arial" panose="020B0604020202020204" pitchFamily="34" charset="0"/>
              </a:rPr>
              <a:t>couronne</a:t>
            </a:r>
            <a:endParaRPr lang="fr-FR" sz="900" b="0" dirty="0">
              <a:solidFill>
                <a:srgbClr val="3EB1CC"/>
              </a:solidFill>
              <a:latin typeface="Arial" panose="020B0604020202020204" pitchFamily="34" charset="0"/>
              <a:cs typeface="Arial" panose="020B0604020202020204" pitchFamily="34" charset="0"/>
            </a:endParaRPr>
          </a:p>
          <a:p>
            <a:pPr lvl="0" algn="ctr"/>
            <a:endParaRPr lang="fr-FR" sz="900" dirty="0">
              <a:solidFill>
                <a:srgbClr val="3EB1CC"/>
              </a:solidFill>
              <a:latin typeface="Arial" panose="020B0604020202020204" pitchFamily="34" charset="0"/>
              <a:cs typeface="Arial" panose="020B0604020202020204" pitchFamily="34" charset="0"/>
            </a:endParaRPr>
          </a:p>
        </p:txBody>
      </p:sp>
      <p:sp>
        <p:nvSpPr>
          <p:cNvPr id="6" name="Triangle isocèle 5"/>
          <p:cNvSpPr/>
          <p:nvPr/>
        </p:nvSpPr>
        <p:spPr bwMode="ltGray">
          <a:xfrm flipV="1">
            <a:off x="2533981" y="4982938"/>
            <a:ext cx="1199283" cy="188476"/>
          </a:xfrm>
          <a:prstGeom prst="triangle">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sp>
        <p:nvSpPr>
          <p:cNvPr id="12" name="Espace réservé du numéro de diapositive 11"/>
          <p:cNvSpPr>
            <a:spLocks noGrp="1"/>
          </p:cNvSpPr>
          <p:nvPr>
            <p:ph type="sldNum" sz="quarter" idx="4"/>
          </p:nvPr>
        </p:nvSpPr>
        <p:spPr/>
        <p:txBody>
          <a:bodyPr/>
          <a:lstStyle/>
          <a:p>
            <a:fld id="{9784CBA3-D598-4B1F-BAA3-EE14B5154290}" type="slidenum">
              <a:rPr lang="en-AU" smtClean="0"/>
              <a:pPr/>
              <a:t>14</a:t>
            </a:fld>
            <a:endParaRPr lang="en-AU" dirty="0"/>
          </a:p>
        </p:txBody>
      </p:sp>
    </p:spTree>
    <p:extLst>
      <p:ext uri="{BB962C8B-B14F-4D97-AF65-F5344CB8AC3E}">
        <p14:creationId xmlns:p14="http://schemas.microsoft.com/office/powerpoint/2010/main" val="2154691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3848251829"/>
              </p:ext>
            </p:extLst>
          </p:nvPr>
        </p:nvGraphicFramePr>
        <p:xfrm>
          <a:off x="1" y="4013720"/>
          <a:ext cx="5029200" cy="229537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4494" y="1"/>
            <a:ext cx="9792000" cy="852723"/>
          </a:xfrm>
        </p:spPr>
        <p:txBody>
          <a:bodyPr lIns="0" tIns="234876" rIns="0" bIns="0"/>
          <a:lstStyle/>
          <a:p>
            <a:r>
              <a:rPr lang="fr-FR" sz="2000" dirty="0"/>
              <a:t>Taux de motorisation / multi motorisation selon le revenu du </a:t>
            </a:r>
            <a:r>
              <a:rPr lang="fr-FR" sz="2000" dirty="0" smtClean="0"/>
              <a:t>foyer, l’</a:t>
            </a:r>
            <a:r>
              <a:rPr lang="fr-FR" sz="2000" dirty="0" smtClean="0">
                <a:solidFill>
                  <a:schemeClr val="tx1"/>
                </a:solidFill>
              </a:rPr>
              <a:t>âge et la PCS du chef de famille.</a:t>
            </a:r>
            <a:endParaRPr lang="fr-FR" sz="2000" dirty="0"/>
          </a:p>
        </p:txBody>
      </p:sp>
      <p:sp>
        <p:nvSpPr>
          <p:cNvPr id="10" name="Rectangle 9"/>
          <p:cNvSpPr/>
          <p:nvPr/>
        </p:nvSpPr>
        <p:spPr>
          <a:xfrm>
            <a:off x="3797306" y="6335154"/>
            <a:ext cx="6370575" cy="4975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 </a:t>
            </a:r>
          </a:p>
          <a:p>
            <a:pPr algn="r"/>
            <a:r>
              <a:rPr lang="fr-FR" sz="900" b="0" i="1" dirty="0">
                <a:latin typeface="Arial" panose="020B0604020202020204" pitchFamily="34" charset="0"/>
                <a:cs typeface="Arial" panose="020B0604020202020204" pitchFamily="34" charset="0"/>
              </a:rPr>
              <a:t>Champ : Ensemble des véhicules à disposition des </a:t>
            </a:r>
            <a:r>
              <a:rPr lang="fr-FR" sz="900" b="0" i="1" dirty="0" smtClean="0">
                <a:latin typeface="Arial" panose="020B0604020202020204" pitchFamily="34" charset="0"/>
                <a:cs typeface="Arial" panose="020B0604020202020204" pitchFamily="34" charset="0"/>
              </a:rPr>
              <a:t>ménages</a:t>
            </a:r>
          </a:p>
          <a:p>
            <a:pPr algn="r"/>
            <a:r>
              <a:rPr lang="fr-FR" sz="900" b="0" i="1" dirty="0" smtClean="0">
                <a:latin typeface="Arial" panose="020B0604020202020204" pitchFamily="34" charset="0"/>
                <a:cs typeface="Arial" panose="020B0604020202020204" pitchFamily="34" charset="0"/>
              </a:rPr>
              <a:t>Q22: </a:t>
            </a:r>
            <a:r>
              <a:rPr lang="fr-FR" sz="900" b="0" i="1" dirty="0">
                <a:latin typeface="Arial" panose="020B0604020202020204" pitchFamily="34" charset="0"/>
                <a:cs typeface="Arial" panose="020B0604020202020204" pitchFamily="34" charset="0"/>
              </a:rPr>
              <a:t>De combien de voitures dispose–t-on actuellement dans votre foyer? </a:t>
            </a:r>
          </a:p>
        </p:txBody>
      </p:sp>
      <p:graphicFrame>
        <p:nvGraphicFramePr>
          <p:cNvPr id="13" name="Graphique 12"/>
          <p:cNvGraphicFramePr/>
          <p:nvPr>
            <p:extLst>
              <p:ext uri="{D42A27DB-BD31-4B8C-83A1-F6EECF244321}">
                <p14:modId xmlns:p14="http://schemas.microsoft.com/office/powerpoint/2010/main" val="4251897578"/>
              </p:ext>
            </p:extLst>
          </p:nvPr>
        </p:nvGraphicFramePr>
        <p:xfrm>
          <a:off x="4986671" y="3951540"/>
          <a:ext cx="5181210" cy="24741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p:nvPr>
            <p:extLst>
              <p:ext uri="{D42A27DB-BD31-4B8C-83A1-F6EECF244321}">
                <p14:modId xmlns:p14="http://schemas.microsoft.com/office/powerpoint/2010/main" val="3973966830"/>
              </p:ext>
            </p:extLst>
          </p:nvPr>
        </p:nvGraphicFramePr>
        <p:xfrm>
          <a:off x="909130" y="1614887"/>
          <a:ext cx="8631931" cy="2276558"/>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p:cNvSpPr/>
          <p:nvPr/>
        </p:nvSpPr>
        <p:spPr>
          <a:xfrm>
            <a:off x="878119" y="3909105"/>
            <a:ext cx="3361994" cy="244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200" dirty="0">
                <a:solidFill>
                  <a:schemeClr val="tx1"/>
                </a:solidFill>
                <a:latin typeface="Arial" panose="020B0604020202020204" pitchFamily="34" charset="0"/>
                <a:cs typeface="Arial" panose="020B0604020202020204" pitchFamily="34" charset="0"/>
              </a:rPr>
              <a:t>Motorisation selon l’Age du chef de famille</a:t>
            </a:r>
          </a:p>
        </p:txBody>
      </p:sp>
      <p:sp>
        <p:nvSpPr>
          <p:cNvPr id="23" name="Rectangle 22"/>
          <p:cNvSpPr/>
          <p:nvPr/>
        </p:nvSpPr>
        <p:spPr>
          <a:xfrm>
            <a:off x="3526651" y="1723548"/>
            <a:ext cx="3215672" cy="244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200" dirty="0">
                <a:solidFill>
                  <a:schemeClr val="tx1"/>
                </a:solidFill>
                <a:latin typeface="Arial" panose="020B0604020202020204" pitchFamily="34" charset="0"/>
                <a:cs typeface="Arial" panose="020B0604020202020204" pitchFamily="34" charset="0"/>
              </a:rPr>
              <a:t>Motorisation selon </a:t>
            </a:r>
            <a:r>
              <a:rPr lang="fr-FR" sz="1200" dirty="0" smtClean="0">
                <a:solidFill>
                  <a:schemeClr val="tx1"/>
                </a:solidFill>
                <a:latin typeface="Arial" panose="020B0604020202020204" pitchFamily="34" charset="0"/>
                <a:cs typeface="Arial" panose="020B0604020202020204" pitchFamily="34" charset="0"/>
              </a:rPr>
              <a:t>le Revenu </a:t>
            </a:r>
            <a:r>
              <a:rPr lang="fr-FR" sz="1200" dirty="0">
                <a:solidFill>
                  <a:schemeClr val="tx1"/>
                </a:solidFill>
                <a:latin typeface="Arial" panose="020B0604020202020204" pitchFamily="34" charset="0"/>
                <a:cs typeface="Arial" panose="020B0604020202020204" pitchFamily="34" charset="0"/>
              </a:rPr>
              <a:t>du foyer</a:t>
            </a:r>
          </a:p>
        </p:txBody>
      </p:sp>
      <p:sp>
        <p:nvSpPr>
          <p:cNvPr id="24" name="Rectangle 23"/>
          <p:cNvSpPr/>
          <p:nvPr/>
        </p:nvSpPr>
        <p:spPr>
          <a:xfrm>
            <a:off x="5759532" y="3873786"/>
            <a:ext cx="3835731" cy="3239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200" dirty="0">
                <a:solidFill>
                  <a:schemeClr val="tx1"/>
                </a:solidFill>
                <a:latin typeface="Arial" panose="020B0604020202020204" pitchFamily="34" charset="0"/>
                <a:cs typeface="Arial" panose="020B0604020202020204" pitchFamily="34" charset="0"/>
              </a:rPr>
              <a:t>Motorisation selon </a:t>
            </a:r>
            <a:r>
              <a:rPr lang="fr-FR" sz="1200" dirty="0" smtClean="0">
                <a:solidFill>
                  <a:schemeClr val="tx1"/>
                </a:solidFill>
                <a:latin typeface="Arial" panose="020B0604020202020204" pitchFamily="34" charset="0"/>
                <a:cs typeface="Arial" panose="020B0604020202020204" pitchFamily="34" charset="0"/>
              </a:rPr>
              <a:t>la PCS </a:t>
            </a:r>
            <a:r>
              <a:rPr lang="fr-FR" sz="1200" dirty="0">
                <a:solidFill>
                  <a:schemeClr val="tx1"/>
                </a:solidFill>
                <a:latin typeface="Arial" panose="020B0604020202020204" pitchFamily="34" charset="0"/>
                <a:cs typeface="Arial" panose="020B0604020202020204" pitchFamily="34" charset="0"/>
              </a:rPr>
              <a:t>du chef de </a:t>
            </a:r>
            <a:r>
              <a:rPr lang="fr-FR" sz="1200" dirty="0" smtClean="0">
                <a:solidFill>
                  <a:schemeClr val="tx1"/>
                </a:solidFill>
                <a:latin typeface="Arial" panose="020B0604020202020204" pitchFamily="34" charset="0"/>
                <a:cs typeface="Arial" panose="020B0604020202020204" pitchFamily="34" charset="0"/>
              </a:rPr>
              <a:t>famille</a:t>
            </a:r>
            <a:endParaRPr lang="fr-FR" sz="1200" dirty="0">
              <a:solidFill>
                <a:schemeClr val="tx1"/>
              </a:solidFill>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850145055"/>
              </p:ext>
            </p:extLst>
          </p:nvPr>
        </p:nvGraphicFramePr>
        <p:xfrm>
          <a:off x="1681583" y="6198920"/>
          <a:ext cx="6559892" cy="261258"/>
        </p:xfrm>
        <a:graphic>
          <a:graphicData uri="http://schemas.openxmlformats.org/drawingml/2006/table">
            <a:tbl>
              <a:tblPr>
                <a:tableStyleId>{5C22544A-7EE6-4342-B048-85BDC9FD1C3A}</a:tableStyleId>
              </a:tblPr>
              <a:tblGrid>
                <a:gridCol w="3511861"/>
                <a:gridCol w="3048031"/>
              </a:tblGrid>
              <a:tr h="261258">
                <a:tc>
                  <a:txBody>
                    <a:bodyPr/>
                    <a:lstStyle/>
                    <a:p>
                      <a:pPr algn="ctr" fontAlgn="b"/>
                      <a:r>
                        <a:rPr lang="fr-FR" sz="1100" u="none" strike="noStrike" dirty="0" smtClean="0">
                          <a:effectLst/>
                          <a:latin typeface="Arial" panose="020B0604020202020204" pitchFamily="34" charset="0"/>
                          <a:cs typeface="Arial" panose="020B0604020202020204" pitchFamily="34" charset="0"/>
                        </a:rPr>
                        <a:t>Motorisation </a:t>
                      </a:r>
                      <a:r>
                        <a:rPr lang="fr-FR" sz="1100" u="none" strike="noStrike" dirty="0">
                          <a:effectLst/>
                          <a:latin typeface="Arial" panose="020B0604020202020204" pitchFamily="34" charset="0"/>
                          <a:cs typeface="Arial" panose="020B0604020202020204" pitchFamily="34" charset="0"/>
                        </a:rPr>
                        <a:t>des ménages</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100" u="none" strike="noStrike" dirty="0" smtClean="0">
                          <a:effectLst/>
                          <a:latin typeface="Arial" panose="020B0604020202020204" pitchFamily="34" charset="0"/>
                          <a:cs typeface="Arial" panose="020B0604020202020204" pitchFamily="34" charset="0"/>
                        </a:rPr>
                        <a:t>Ménages </a:t>
                      </a:r>
                      <a:r>
                        <a:rPr lang="fr-FR" sz="1100" u="none" strike="noStrike" dirty="0">
                          <a:effectLst/>
                          <a:latin typeface="Arial" panose="020B0604020202020204" pitchFamily="34" charset="0"/>
                          <a:cs typeface="Arial" panose="020B0604020202020204" pitchFamily="34" charset="0"/>
                        </a:rPr>
                        <a:t>multi motorisés</a:t>
                      </a:r>
                      <a:endParaRPr lang="fr-FR"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chorCtr="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7" name="Connecteur droit 16"/>
          <p:cNvCxnSpPr/>
          <p:nvPr/>
        </p:nvCxnSpPr>
        <p:spPr>
          <a:xfrm>
            <a:off x="1990341" y="6309094"/>
            <a:ext cx="213756"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5352594" y="6309094"/>
            <a:ext cx="21375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239716" y="842379"/>
            <a:ext cx="9928164" cy="6539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defRPr/>
            </a:pPr>
            <a:r>
              <a:rPr lang="fr-FR" sz="1400" b="0" dirty="0">
                <a:solidFill>
                  <a:prstClr val="black"/>
                </a:solidFill>
                <a:latin typeface="Arial" panose="020B0604020202020204" pitchFamily="34" charset="0"/>
                <a:cs typeface="Arial" panose="020B0604020202020204" pitchFamily="34" charset="0"/>
              </a:rPr>
              <a:t>U</a:t>
            </a:r>
            <a:r>
              <a:rPr lang="fr-FR" sz="1400" b="0" dirty="0" smtClean="0">
                <a:solidFill>
                  <a:prstClr val="black"/>
                </a:solidFill>
                <a:latin typeface="Arial" panose="020B0604020202020204" pitchFamily="34" charset="0"/>
                <a:cs typeface="Arial" panose="020B0604020202020204" pitchFamily="34" charset="0"/>
              </a:rPr>
              <a:t>ne corrélation forte entre le revenu et la motorisation ou multi-motorisation. </a:t>
            </a:r>
          </a:p>
          <a:p>
            <a:pPr algn="ctr">
              <a:defRPr/>
            </a:pPr>
            <a:r>
              <a:rPr lang="fr-FR" sz="1400" b="0" dirty="0" smtClean="0">
                <a:solidFill>
                  <a:prstClr val="black"/>
                </a:solidFill>
                <a:latin typeface="Arial" panose="020B0604020202020204" pitchFamily="34" charset="0"/>
                <a:cs typeface="Arial" panose="020B0604020202020204" pitchFamily="34" charset="0"/>
              </a:rPr>
              <a:t>En revanche, le taux de multi motorisation est élevé chez les ménages dont le chef de famille est agriculteur </a:t>
            </a:r>
            <a:r>
              <a:rPr lang="fr-FR" sz="1400" b="0" dirty="0">
                <a:solidFill>
                  <a:prstClr val="black"/>
                </a:solidFill>
                <a:latin typeface="Arial" panose="020B0604020202020204" pitchFamily="34" charset="0"/>
                <a:cs typeface="Arial" panose="020B0604020202020204" pitchFamily="34" charset="0"/>
              </a:rPr>
              <a:t>(en lien avec les niveaux observés en milieu rural) ou ouvrier, en comparaison des autres PCS. </a:t>
            </a:r>
          </a:p>
        </p:txBody>
      </p:sp>
      <p:sp>
        <p:nvSpPr>
          <p:cNvPr id="32" name="ZoneTexte 31"/>
          <p:cNvSpPr txBox="1"/>
          <p:nvPr/>
        </p:nvSpPr>
        <p:spPr>
          <a:xfrm>
            <a:off x="9123646" y="5988219"/>
            <a:ext cx="1317342" cy="369332"/>
          </a:xfrm>
          <a:prstGeom prst="rect">
            <a:avLst/>
          </a:prstGeom>
          <a:noFill/>
        </p:spPr>
        <p:txBody>
          <a:bodyPr wrap="square" rtlCol="0">
            <a:spAutoFit/>
          </a:bodyPr>
          <a:lstStyle/>
          <a:p>
            <a:r>
              <a:rPr lang="fr-FR" sz="1000" dirty="0" smtClean="0">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 </a:t>
            </a:r>
            <a:r>
              <a:rPr lang="fr-FR" sz="1000" b="0" dirty="0" smtClean="0">
                <a:latin typeface="Arial" panose="020B0604020202020204" pitchFamily="34" charset="0"/>
                <a:cs typeface="Arial" panose="020B0604020202020204" pitchFamily="34" charset="0"/>
              </a:rPr>
              <a:t>Base faible</a:t>
            </a:r>
            <a:endParaRPr lang="fr-FR" sz="1000" b="0" dirty="0">
              <a:latin typeface="Arial" panose="020B0604020202020204" pitchFamily="34" charset="0"/>
              <a:cs typeface="Arial" panose="020B0604020202020204" pitchFamily="34" charset="0"/>
            </a:endParaRPr>
          </a:p>
        </p:txBody>
      </p:sp>
      <p:grpSp>
        <p:nvGrpSpPr>
          <p:cNvPr id="8" name="Groupe 7"/>
          <p:cNvGrpSpPr/>
          <p:nvPr/>
        </p:nvGrpSpPr>
        <p:grpSpPr>
          <a:xfrm>
            <a:off x="826096" y="2364418"/>
            <a:ext cx="429403" cy="246221"/>
            <a:chOff x="180915" y="4281354"/>
            <a:chExt cx="429403" cy="246221"/>
          </a:xfrm>
        </p:grpSpPr>
        <p:sp>
          <p:nvSpPr>
            <p:cNvPr id="15" name="Freeform 5"/>
            <p:cNvSpPr>
              <a:spLocks noEditPoints="1"/>
            </p:cNvSpPr>
            <p:nvPr/>
          </p:nvSpPr>
          <p:spPr bwMode="auto">
            <a:xfrm flipH="1">
              <a:off x="180915" y="4313343"/>
              <a:ext cx="429403" cy="188121"/>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4"/>
            </a:solidFill>
            <a:ln w="9525">
              <a:noFill/>
              <a:round/>
              <a:headEnd/>
              <a:tailEnd/>
            </a:ln>
          </p:spPr>
          <p:txBody>
            <a:bodyPr vert="horz" wrap="square" lIns="91431" tIns="45716" rIns="91431" bIns="45716" numCol="1" anchor="ctr" anchorCtr="0" compatLnSpc="1">
              <a:prstTxWarp prst="textNoShape">
                <a:avLst/>
              </a:prstTxWarp>
            </a:bodyPr>
            <a:lstStyle/>
            <a:p>
              <a:endParaRPr lang="fr-FR" sz="1100" dirty="0">
                <a:solidFill>
                  <a:schemeClr val="bg1"/>
                </a:solidFill>
                <a:latin typeface="Arial" panose="020B0604020202020204" pitchFamily="34" charset="0"/>
                <a:cs typeface="Arial" panose="020B0604020202020204" pitchFamily="34" charset="0"/>
              </a:endParaRPr>
            </a:p>
          </p:txBody>
        </p:sp>
        <p:sp>
          <p:nvSpPr>
            <p:cNvPr id="33" name="ZoneTexte 32"/>
            <p:cNvSpPr txBox="1"/>
            <p:nvPr/>
          </p:nvSpPr>
          <p:spPr>
            <a:xfrm>
              <a:off x="180915" y="4281354"/>
              <a:ext cx="340403" cy="246221"/>
            </a:xfrm>
            <a:prstGeom prst="rect">
              <a:avLst/>
            </a:prstGeom>
            <a:noFill/>
          </p:spPr>
          <p:txBody>
            <a:bodyPr wrap="square" rtlCol="0">
              <a:spAutoFit/>
            </a:bodyPr>
            <a:lstStyle/>
            <a:p>
              <a:pPr algn="ctr"/>
              <a:r>
                <a:rPr lang="fr-FR" sz="1000" dirty="0" smtClean="0">
                  <a:solidFill>
                    <a:schemeClr val="bg1"/>
                  </a:solidFill>
                  <a:latin typeface="Arial" panose="020B0604020202020204" pitchFamily="34" charset="0"/>
                  <a:cs typeface="Arial" panose="020B0604020202020204" pitchFamily="34" charset="0"/>
                </a:rPr>
                <a:t>1</a:t>
              </a:r>
              <a:endParaRPr lang="fr-FR" sz="1000" dirty="0">
                <a:solidFill>
                  <a:schemeClr val="bg1"/>
                </a:solidFill>
                <a:latin typeface="Arial" panose="020B0604020202020204" pitchFamily="34" charset="0"/>
                <a:cs typeface="Arial" panose="020B0604020202020204" pitchFamily="34" charset="0"/>
              </a:endParaRPr>
            </a:p>
          </p:txBody>
        </p:sp>
      </p:grpSp>
      <p:grpSp>
        <p:nvGrpSpPr>
          <p:cNvPr id="9" name="Groupe 8"/>
          <p:cNvGrpSpPr/>
          <p:nvPr/>
        </p:nvGrpSpPr>
        <p:grpSpPr>
          <a:xfrm>
            <a:off x="793045" y="2799509"/>
            <a:ext cx="483753" cy="246221"/>
            <a:chOff x="109239" y="5080001"/>
            <a:chExt cx="483753" cy="246221"/>
          </a:xfrm>
        </p:grpSpPr>
        <p:sp>
          <p:nvSpPr>
            <p:cNvPr id="26" name="Freeform 5"/>
            <p:cNvSpPr>
              <a:spLocks noEditPoints="1"/>
            </p:cNvSpPr>
            <p:nvPr/>
          </p:nvSpPr>
          <p:spPr bwMode="auto">
            <a:xfrm flipH="1">
              <a:off x="157680" y="5105210"/>
              <a:ext cx="429403" cy="188121"/>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bg2"/>
            </a:solidFill>
            <a:ln w="9525">
              <a:noFill/>
              <a:round/>
              <a:headEnd/>
              <a:tailEnd/>
            </a:ln>
          </p:spPr>
          <p:txBody>
            <a:bodyPr vert="horz" wrap="square" lIns="91431" tIns="45716" rIns="91431" bIns="45716" numCol="1" anchor="ctr" anchorCtr="0" compatLnSpc="1">
              <a:prstTxWarp prst="textNoShape">
                <a:avLst/>
              </a:prstTxWarp>
            </a:bodyPr>
            <a:lstStyle/>
            <a:p>
              <a:endParaRPr lang="fr-FR" sz="1100" dirty="0">
                <a:solidFill>
                  <a:schemeClr val="bg1"/>
                </a:solidFill>
                <a:latin typeface="Arial" panose="020B0604020202020204" pitchFamily="34" charset="0"/>
                <a:cs typeface="Arial" panose="020B0604020202020204" pitchFamily="34" charset="0"/>
              </a:endParaRPr>
            </a:p>
          </p:txBody>
        </p:sp>
        <p:sp>
          <p:nvSpPr>
            <p:cNvPr id="34" name="ZoneTexte 33"/>
            <p:cNvSpPr txBox="1"/>
            <p:nvPr/>
          </p:nvSpPr>
          <p:spPr>
            <a:xfrm>
              <a:off x="109239" y="5080001"/>
              <a:ext cx="483753" cy="246221"/>
            </a:xfrm>
            <a:prstGeom prst="rect">
              <a:avLst/>
            </a:prstGeom>
            <a:noFill/>
          </p:spPr>
          <p:txBody>
            <a:bodyPr wrap="square" rtlCol="0">
              <a:spAutoFit/>
            </a:bodyPr>
            <a:lstStyle/>
            <a:p>
              <a:pPr algn="ctr"/>
              <a:r>
                <a:rPr lang="fr-FR" sz="1000" dirty="0" smtClean="0">
                  <a:solidFill>
                    <a:schemeClr val="bg1"/>
                  </a:solidFill>
                  <a:latin typeface="Arial" panose="020B0604020202020204" pitchFamily="34" charset="0"/>
                  <a:cs typeface="Arial" panose="020B0604020202020204" pitchFamily="34" charset="0"/>
                </a:rPr>
                <a:t>2+</a:t>
              </a:r>
              <a:endParaRPr lang="fr-FR" sz="1000" dirty="0">
                <a:solidFill>
                  <a:schemeClr val="bg1"/>
                </a:solidFill>
                <a:latin typeface="Arial" panose="020B0604020202020204" pitchFamily="34" charset="0"/>
                <a:cs typeface="Arial" panose="020B0604020202020204" pitchFamily="34" charset="0"/>
              </a:endParaRPr>
            </a:p>
          </p:txBody>
        </p:sp>
      </p:grpSp>
      <p:sp>
        <p:nvSpPr>
          <p:cNvPr id="35" name="Text Box 4"/>
          <p:cNvSpPr txBox="1">
            <a:spLocks noChangeArrowheads="1"/>
          </p:cNvSpPr>
          <p:nvPr/>
        </p:nvSpPr>
        <p:spPr bwMode="auto">
          <a:xfrm>
            <a:off x="239716" y="1798820"/>
            <a:ext cx="170607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pourcentage</a:t>
            </a:r>
          </a:p>
        </p:txBody>
      </p:sp>
      <p:sp>
        <p:nvSpPr>
          <p:cNvPr id="27" name="ZoneTexte 26"/>
          <p:cNvSpPr txBox="1"/>
          <p:nvPr/>
        </p:nvSpPr>
        <p:spPr>
          <a:xfrm>
            <a:off x="854651" y="5739019"/>
            <a:ext cx="261257"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
        <p:nvSpPr>
          <p:cNvPr id="36" name="ZoneTexte 35"/>
          <p:cNvSpPr txBox="1"/>
          <p:nvPr/>
        </p:nvSpPr>
        <p:spPr>
          <a:xfrm>
            <a:off x="5340288" y="5684719"/>
            <a:ext cx="261257"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a:t>
            </a:r>
            <a:endParaRPr lang="fr-FR" dirty="0">
              <a:latin typeface="Arial" panose="020B0604020202020204" pitchFamily="34" charset="0"/>
              <a:cs typeface="Arial" panose="020B0604020202020204" pitchFamily="34" charset="0"/>
            </a:endParaRPr>
          </a:p>
        </p:txBody>
      </p:sp>
      <p:sp>
        <p:nvSpPr>
          <p:cNvPr id="19" name="Espace réservé du numéro de diapositive 18"/>
          <p:cNvSpPr>
            <a:spLocks noGrp="1"/>
          </p:cNvSpPr>
          <p:nvPr>
            <p:ph type="sldNum" sz="quarter" idx="12"/>
          </p:nvPr>
        </p:nvSpPr>
        <p:spPr/>
        <p:txBody>
          <a:bodyPr/>
          <a:lstStyle/>
          <a:p>
            <a:fld id="{4034BEE3-566C-4068-A777-C3A4762E861B}" type="slidenum">
              <a:rPr lang="en-GB" smtClean="0"/>
              <a:pPr/>
              <a:t>15</a:t>
            </a:fld>
            <a:endParaRPr lang="en-GB" dirty="0"/>
          </a:p>
        </p:txBody>
      </p:sp>
    </p:spTree>
    <p:extLst>
      <p:ext uri="{BB962C8B-B14F-4D97-AF65-F5344CB8AC3E}">
        <p14:creationId xmlns:p14="http://schemas.microsoft.com/office/powerpoint/2010/main" val="78028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5"/>
          <p:cNvSpPr>
            <a:spLocks noGrp="1"/>
          </p:cNvSpPr>
          <p:nvPr>
            <p:ph type="title"/>
          </p:nvPr>
        </p:nvSpPr>
        <p:spPr>
          <a:xfrm>
            <a:off x="324494" y="1"/>
            <a:ext cx="9792000" cy="544828"/>
          </a:xfrm>
        </p:spPr>
        <p:txBody>
          <a:bodyPr lIns="0" tIns="234759" rIns="0" bIns="0"/>
          <a:lstStyle/>
          <a:p>
            <a:r>
              <a:rPr lang="fr-FR" sz="2000" dirty="0">
                <a:solidFill>
                  <a:schemeClr val="tx1"/>
                </a:solidFill>
              </a:rPr>
              <a:t>Evolution de la taille du parc des ménages</a:t>
            </a:r>
            <a:endParaRPr lang="fr-FR" sz="2000" dirty="0"/>
          </a:p>
        </p:txBody>
      </p:sp>
      <p:sp>
        <p:nvSpPr>
          <p:cNvPr id="23" name="Rectangle 22"/>
          <p:cNvSpPr/>
          <p:nvPr/>
        </p:nvSpPr>
        <p:spPr>
          <a:xfrm>
            <a:off x="5029205" y="6462751"/>
            <a:ext cx="5138675" cy="359018"/>
          </a:xfrm>
          <a:prstGeom prst="rect">
            <a:avLst/>
          </a:prstGeom>
        </p:spPr>
        <p:txBody>
          <a:bodyPr wrap="square" lIns="81224" tIns="40613" rIns="81224" bIns="40613">
            <a:spAutoFit/>
          </a:bodyPr>
          <a:lstStyle/>
          <a:p>
            <a:pPr algn="r"/>
            <a:r>
              <a:rPr lang="fr-FR" sz="900" b="0" i="1" dirty="0">
                <a:solidFill>
                  <a:srgbClr val="717171"/>
                </a:solidFill>
                <a:latin typeface="Arial" panose="020B0604020202020204" pitchFamily="34" charset="0"/>
                <a:cs typeface="Arial" panose="020B0604020202020204" pitchFamily="34" charset="0"/>
              </a:rPr>
              <a:t>Base : 10 000 ménages </a:t>
            </a:r>
          </a:p>
          <a:p>
            <a:pPr algn="r"/>
            <a:r>
              <a:rPr lang="fr-FR" sz="900" b="0" i="1" dirty="0">
                <a:solidFill>
                  <a:srgbClr val="717171"/>
                </a:solidFill>
                <a:latin typeface="Arial" panose="020B0604020202020204" pitchFamily="34" charset="0"/>
                <a:cs typeface="Arial" panose="020B0604020202020204" pitchFamily="34" charset="0"/>
              </a:rPr>
              <a:t>Champ : Ensemble des véhicules à disposition des ménages (Parc Total)</a:t>
            </a:r>
          </a:p>
        </p:txBody>
      </p:sp>
      <p:sp>
        <p:nvSpPr>
          <p:cNvPr id="24"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milliers</a:t>
            </a:r>
          </a:p>
        </p:txBody>
      </p:sp>
      <p:graphicFrame>
        <p:nvGraphicFramePr>
          <p:cNvPr id="25" name="Graphique 24"/>
          <p:cNvGraphicFramePr/>
          <p:nvPr>
            <p:extLst>
              <p:ext uri="{D42A27DB-BD31-4B8C-83A1-F6EECF244321}">
                <p14:modId xmlns:p14="http://schemas.microsoft.com/office/powerpoint/2010/main" val="3090710217"/>
              </p:ext>
            </p:extLst>
          </p:nvPr>
        </p:nvGraphicFramePr>
        <p:xfrm>
          <a:off x="339008" y="1922218"/>
          <a:ext cx="9576991" cy="4351448"/>
        </p:xfrm>
        <a:graphic>
          <a:graphicData uri="http://schemas.openxmlformats.org/drawingml/2006/chart">
            <c:chart xmlns:c="http://schemas.openxmlformats.org/drawingml/2006/chart" xmlns:r="http://schemas.openxmlformats.org/officeDocument/2006/relationships" r:id="rId3"/>
          </a:graphicData>
        </a:graphic>
      </p:graphicFrame>
      <p:sp>
        <p:nvSpPr>
          <p:cNvPr id="26" name="Freeform 5"/>
          <p:cNvSpPr>
            <a:spLocks noEditPoints="1"/>
          </p:cNvSpPr>
          <p:nvPr/>
        </p:nvSpPr>
        <p:spPr bwMode="auto">
          <a:xfrm flipH="1">
            <a:off x="9403555" y="2176475"/>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tx1"/>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rgbClr val="FFFFFF"/>
                </a:solidFill>
                <a:latin typeface="Arial" panose="020B0604020202020204" pitchFamily="34" charset="0"/>
                <a:cs typeface="Arial" panose="020B0604020202020204" pitchFamily="34" charset="0"/>
              </a:rPr>
              <a:t>33  883</a:t>
            </a:r>
            <a:endParaRPr lang="fr-FR" sz="1100" dirty="0">
              <a:solidFill>
                <a:srgbClr val="FFFFFF"/>
              </a:solidFill>
              <a:latin typeface="Arial" panose="020B0604020202020204" pitchFamily="34" charset="0"/>
              <a:cs typeface="Arial" panose="020B0604020202020204" pitchFamily="34" charset="0"/>
            </a:endParaRPr>
          </a:p>
        </p:txBody>
      </p:sp>
      <p:grpSp>
        <p:nvGrpSpPr>
          <p:cNvPr id="27" name="Groupe 26"/>
          <p:cNvGrpSpPr/>
          <p:nvPr/>
        </p:nvGrpSpPr>
        <p:grpSpPr>
          <a:xfrm>
            <a:off x="9572492" y="3386091"/>
            <a:ext cx="522288" cy="350044"/>
            <a:chOff x="1270000" y="1270000"/>
            <a:chExt cx="746125" cy="509588"/>
          </a:xfrm>
          <a:solidFill>
            <a:schemeClr val="accent1"/>
          </a:solidFill>
        </p:grpSpPr>
        <p:sp>
          <p:nvSpPr>
            <p:cNvPr id="30" name="Freeform 5"/>
            <p:cNvSpPr>
              <a:spLocks/>
            </p:cNvSpPr>
            <p:nvPr/>
          </p:nvSpPr>
          <p:spPr bwMode="auto">
            <a:xfrm>
              <a:off x="1727200" y="1492250"/>
              <a:ext cx="288925" cy="92075"/>
            </a:xfrm>
            <a:custGeom>
              <a:avLst/>
              <a:gdLst>
                <a:gd name="T0" fmla="*/ 76 w 76"/>
                <a:gd name="T1" fmla="*/ 15 h 24"/>
                <a:gd name="T2" fmla="*/ 50 w 76"/>
                <a:gd name="T3" fmla="*/ 0 h 24"/>
                <a:gd name="T4" fmla="*/ 49 w 76"/>
                <a:gd name="T5" fmla="*/ 0 h 24"/>
                <a:gd name="T6" fmla="*/ 48 w 76"/>
                <a:gd name="T7" fmla="*/ 0 h 24"/>
                <a:gd name="T8" fmla="*/ 47 w 76"/>
                <a:gd name="T9" fmla="*/ 0 h 24"/>
                <a:gd name="T10" fmla="*/ 36 w 76"/>
                <a:gd name="T11" fmla="*/ 3 h 24"/>
                <a:gd name="T12" fmla="*/ 25 w 76"/>
                <a:gd name="T13" fmla="*/ 0 h 24"/>
                <a:gd name="T14" fmla="*/ 25 w 76"/>
                <a:gd name="T15" fmla="*/ 0 h 24"/>
                <a:gd name="T16" fmla="*/ 24 w 76"/>
                <a:gd name="T17" fmla="*/ 0 h 24"/>
                <a:gd name="T18" fmla="*/ 24 w 76"/>
                <a:gd name="T19" fmla="*/ 0 h 24"/>
                <a:gd name="T20" fmla="*/ 11 w 76"/>
                <a:gd name="T21" fmla="*/ 5 h 24"/>
                <a:gd name="T22" fmla="*/ 0 w 76"/>
                <a:gd name="T23" fmla="*/ 24 h 24"/>
                <a:gd name="T24" fmla="*/ 75 w 76"/>
                <a:gd name="T25" fmla="*/ 24 h 24"/>
                <a:gd name="T26" fmla="*/ 76 w 76"/>
                <a:gd name="T27" fmla="*/ 22 h 24"/>
                <a:gd name="T28" fmla="*/ 76 w 76"/>
                <a:gd name="T29" fmla="*/ 16 h 24"/>
                <a:gd name="T30" fmla="*/ 76 w 76"/>
                <a:gd name="T3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24">
                  <a:moveTo>
                    <a:pt x="76" y="15"/>
                  </a:moveTo>
                  <a:cubicBezTo>
                    <a:pt x="69" y="8"/>
                    <a:pt x="60" y="3"/>
                    <a:pt x="50" y="0"/>
                  </a:cubicBezTo>
                  <a:cubicBezTo>
                    <a:pt x="50" y="0"/>
                    <a:pt x="49" y="0"/>
                    <a:pt x="49" y="0"/>
                  </a:cubicBezTo>
                  <a:cubicBezTo>
                    <a:pt x="48" y="0"/>
                    <a:pt x="48" y="0"/>
                    <a:pt x="48" y="0"/>
                  </a:cubicBezTo>
                  <a:cubicBezTo>
                    <a:pt x="48" y="0"/>
                    <a:pt x="48" y="0"/>
                    <a:pt x="47" y="0"/>
                  </a:cubicBezTo>
                  <a:cubicBezTo>
                    <a:pt x="44" y="2"/>
                    <a:pt x="40" y="3"/>
                    <a:pt x="36" y="3"/>
                  </a:cubicBezTo>
                  <a:cubicBezTo>
                    <a:pt x="32" y="3"/>
                    <a:pt x="28" y="2"/>
                    <a:pt x="25" y="0"/>
                  </a:cubicBezTo>
                  <a:cubicBezTo>
                    <a:pt x="25" y="0"/>
                    <a:pt x="25" y="0"/>
                    <a:pt x="25" y="0"/>
                  </a:cubicBezTo>
                  <a:cubicBezTo>
                    <a:pt x="24" y="0"/>
                    <a:pt x="24" y="0"/>
                    <a:pt x="24" y="0"/>
                  </a:cubicBezTo>
                  <a:cubicBezTo>
                    <a:pt x="24" y="0"/>
                    <a:pt x="24" y="0"/>
                    <a:pt x="24" y="0"/>
                  </a:cubicBezTo>
                  <a:cubicBezTo>
                    <a:pt x="19" y="1"/>
                    <a:pt x="15" y="3"/>
                    <a:pt x="11" y="5"/>
                  </a:cubicBezTo>
                  <a:cubicBezTo>
                    <a:pt x="9" y="12"/>
                    <a:pt x="5" y="18"/>
                    <a:pt x="0" y="24"/>
                  </a:cubicBezTo>
                  <a:cubicBezTo>
                    <a:pt x="75" y="24"/>
                    <a:pt x="75" y="24"/>
                    <a:pt x="75" y="24"/>
                  </a:cubicBezTo>
                  <a:cubicBezTo>
                    <a:pt x="76" y="24"/>
                    <a:pt x="76" y="23"/>
                    <a:pt x="76" y="22"/>
                  </a:cubicBezTo>
                  <a:cubicBezTo>
                    <a:pt x="76" y="16"/>
                    <a:pt x="76" y="16"/>
                    <a:pt x="76" y="16"/>
                  </a:cubicBezTo>
                  <a:cubicBezTo>
                    <a:pt x="76" y="16"/>
                    <a:pt x="76" y="15"/>
                    <a:pt x="76" y="15"/>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1" name="Freeform 6"/>
            <p:cNvSpPr>
              <a:spLocks/>
            </p:cNvSpPr>
            <p:nvPr/>
          </p:nvSpPr>
          <p:spPr bwMode="auto">
            <a:xfrm>
              <a:off x="1792288" y="1281113"/>
              <a:ext cx="144463" cy="188913"/>
            </a:xfrm>
            <a:custGeom>
              <a:avLst/>
              <a:gdLst>
                <a:gd name="T0" fmla="*/ 0 w 38"/>
                <a:gd name="T1" fmla="*/ 28 h 49"/>
                <a:gd name="T2" fmla="*/ 4 w 38"/>
                <a:gd name="T3" fmla="*/ 32 h 49"/>
                <a:gd name="T4" fmla="*/ 4 w 38"/>
                <a:gd name="T5" fmla="*/ 32 h 49"/>
                <a:gd name="T6" fmla="*/ 19 w 38"/>
                <a:gd name="T7" fmla="*/ 49 h 49"/>
                <a:gd name="T8" fmla="*/ 35 w 38"/>
                <a:gd name="T9" fmla="*/ 32 h 49"/>
                <a:gd name="T10" fmla="*/ 35 w 38"/>
                <a:gd name="T11" fmla="*/ 32 h 49"/>
                <a:gd name="T12" fmla="*/ 38 w 38"/>
                <a:gd name="T13" fmla="*/ 28 h 49"/>
                <a:gd name="T14" fmla="*/ 36 w 38"/>
                <a:gd name="T15" fmla="*/ 25 h 49"/>
                <a:gd name="T16" fmla="*/ 37 w 38"/>
                <a:gd name="T17" fmla="*/ 19 h 49"/>
                <a:gd name="T18" fmla="*/ 19 w 38"/>
                <a:gd name="T19" fmla="*/ 0 h 49"/>
                <a:gd name="T20" fmla="*/ 1 w 38"/>
                <a:gd name="T21" fmla="*/ 19 h 49"/>
                <a:gd name="T22" fmla="*/ 2 w 38"/>
                <a:gd name="T23" fmla="*/ 25 h 49"/>
                <a:gd name="T24" fmla="*/ 0 w 38"/>
                <a:gd name="T25"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9">
                  <a:moveTo>
                    <a:pt x="0" y="28"/>
                  </a:moveTo>
                  <a:cubicBezTo>
                    <a:pt x="0" y="30"/>
                    <a:pt x="2" y="32"/>
                    <a:pt x="4" y="32"/>
                  </a:cubicBezTo>
                  <a:cubicBezTo>
                    <a:pt x="4" y="32"/>
                    <a:pt x="4" y="32"/>
                    <a:pt x="4" y="32"/>
                  </a:cubicBezTo>
                  <a:cubicBezTo>
                    <a:pt x="4" y="40"/>
                    <a:pt x="11" y="49"/>
                    <a:pt x="19" y="49"/>
                  </a:cubicBezTo>
                  <a:cubicBezTo>
                    <a:pt x="28" y="49"/>
                    <a:pt x="34" y="40"/>
                    <a:pt x="35" y="32"/>
                  </a:cubicBezTo>
                  <a:cubicBezTo>
                    <a:pt x="35" y="32"/>
                    <a:pt x="35" y="32"/>
                    <a:pt x="35" y="32"/>
                  </a:cubicBezTo>
                  <a:cubicBezTo>
                    <a:pt x="37" y="32"/>
                    <a:pt x="38" y="30"/>
                    <a:pt x="38" y="28"/>
                  </a:cubicBezTo>
                  <a:cubicBezTo>
                    <a:pt x="38" y="27"/>
                    <a:pt x="38" y="26"/>
                    <a:pt x="36" y="25"/>
                  </a:cubicBezTo>
                  <a:cubicBezTo>
                    <a:pt x="37" y="23"/>
                    <a:pt x="37" y="21"/>
                    <a:pt x="37" y="19"/>
                  </a:cubicBezTo>
                  <a:cubicBezTo>
                    <a:pt x="37" y="9"/>
                    <a:pt x="29" y="0"/>
                    <a:pt x="19" y="0"/>
                  </a:cubicBezTo>
                  <a:cubicBezTo>
                    <a:pt x="9" y="0"/>
                    <a:pt x="1" y="9"/>
                    <a:pt x="1" y="19"/>
                  </a:cubicBezTo>
                  <a:cubicBezTo>
                    <a:pt x="1" y="21"/>
                    <a:pt x="2" y="23"/>
                    <a:pt x="2" y="25"/>
                  </a:cubicBezTo>
                  <a:cubicBezTo>
                    <a:pt x="1" y="26"/>
                    <a:pt x="0" y="27"/>
                    <a:pt x="0" y="28"/>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2" name="Freeform 7"/>
            <p:cNvSpPr>
              <a:spLocks/>
            </p:cNvSpPr>
            <p:nvPr/>
          </p:nvSpPr>
          <p:spPr bwMode="auto">
            <a:xfrm>
              <a:off x="1270000" y="1492250"/>
              <a:ext cx="288925" cy="92075"/>
            </a:xfrm>
            <a:custGeom>
              <a:avLst/>
              <a:gdLst>
                <a:gd name="T0" fmla="*/ 64 w 76"/>
                <a:gd name="T1" fmla="*/ 4 h 24"/>
                <a:gd name="T2" fmla="*/ 53 w 76"/>
                <a:gd name="T3" fmla="*/ 0 h 24"/>
                <a:gd name="T4" fmla="*/ 53 w 76"/>
                <a:gd name="T5" fmla="*/ 0 h 24"/>
                <a:gd name="T6" fmla="*/ 52 w 76"/>
                <a:gd name="T7" fmla="*/ 0 h 24"/>
                <a:gd name="T8" fmla="*/ 51 w 76"/>
                <a:gd name="T9" fmla="*/ 0 h 24"/>
                <a:gd name="T10" fmla="*/ 40 w 76"/>
                <a:gd name="T11" fmla="*/ 3 h 24"/>
                <a:gd name="T12" fmla="*/ 29 w 76"/>
                <a:gd name="T13" fmla="*/ 0 h 24"/>
                <a:gd name="T14" fmla="*/ 28 w 76"/>
                <a:gd name="T15" fmla="*/ 0 h 24"/>
                <a:gd name="T16" fmla="*/ 28 w 76"/>
                <a:gd name="T17" fmla="*/ 0 h 24"/>
                <a:gd name="T18" fmla="*/ 27 w 76"/>
                <a:gd name="T19" fmla="*/ 0 h 24"/>
                <a:gd name="T20" fmla="*/ 0 w 76"/>
                <a:gd name="T21" fmla="*/ 15 h 24"/>
                <a:gd name="T22" fmla="*/ 0 w 76"/>
                <a:gd name="T23" fmla="*/ 16 h 24"/>
                <a:gd name="T24" fmla="*/ 0 w 76"/>
                <a:gd name="T25" fmla="*/ 22 h 24"/>
                <a:gd name="T26" fmla="*/ 2 w 76"/>
                <a:gd name="T27" fmla="*/ 24 h 24"/>
                <a:gd name="T28" fmla="*/ 76 w 76"/>
                <a:gd name="T29" fmla="*/ 24 h 24"/>
                <a:gd name="T30" fmla="*/ 64 w 76"/>
                <a:gd name="T3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24">
                  <a:moveTo>
                    <a:pt x="64" y="4"/>
                  </a:moveTo>
                  <a:cubicBezTo>
                    <a:pt x="61" y="2"/>
                    <a:pt x="57" y="1"/>
                    <a:pt x="53" y="0"/>
                  </a:cubicBezTo>
                  <a:cubicBezTo>
                    <a:pt x="53" y="0"/>
                    <a:pt x="53" y="0"/>
                    <a:pt x="53" y="0"/>
                  </a:cubicBezTo>
                  <a:cubicBezTo>
                    <a:pt x="52" y="0"/>
                    <a:pt x="52" y="0"/>
                    <a:pt x="52" y="0"/>
                  </a:cubicBezTo>
                  <a:cubicBezTo>
                    <a:pt x="52" y="0"/>
                    <a:pt x="51" y="0"/>
                    <a:pt x="51" y="0"/>
                  </a:cubicBezTo>
                  <a:cubicBezTo>
                    <a:pt x="48" y="2"/>
                    <a:pt x="44" y="3"/>
                    <a:pt x="40" y="3"/>
                  </a:cubicBezTo>
                  <a:cubicBezTo>
                    <a:pt x="36" y="3"/>
                    <a:pt x="32" y="2"/>
                    <a:pt x="29" y="0"/>
                  </a:cubicBezTo>
                  <a:cubicBezTo>
                    <a:pt x="29" y="0"/>
                    <a:pt x="28" y="0"/>
                    <a:pt x="28" y="0"/>
                  </a:cubicBezTo>
                  <a:cubicBezTo>
                    <a:pt x="28" y="0"/>
                    <a:pt x="28" y="0"/>
                    <a:pt x="28" y="0"/>
                  </a:cubicBezTo>
                  <a:cubicBezTo>
                    <a:pt x="27" y="0"/>
                    <a:pt x="27" y="0"/>
                    <a:pt x="27" y="0"/>
                  </a:cubicBezTo>
                  <a:cubicBezTo>
                    <a:pt x="17" y="2"/>
                    <a:pt x="8" y="7"/>
                    <a:pt x="0" y="15"/>
                  </a:cubicBezTo>
                  <a:cubicBezTo>
                    <a:pt x="0" y="15"/>
                    <a:pt x="0" y="16"/>
                    <a:pt x="0" y="16"/>
                  </a:cubicBezTo>
                  <a:cubicBezTo>
                    <a:pt x="0" y="22"/>
                    <a:pt x="0" y="22"/>
                    <a:pt x="0" y="22"/>
                  </a:cubicBezTo>
                  <a:cubicBezTo>
                    <a:pt x="0" y="23"/>
                    <a:pt x="1" y="24"/>
                    <a:pt x="2" y="24"/>
                  </a:cubicBezTo>
                  <a:cubicBezTo>
                    <a:pt x="76" y="24"/>
                    <a:pt x="76" y="24"/>
                    <a:pt x="76" y="24"/>
                  </a:cubicBezTo>
                  <a:cubicBezTo>
                    <a:pt x="70" y="18"/>
                    <a:pt x="66" y="11"/>
                    <a:pt x="64" y="4"/>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3" name="Freeform 8"/>
            <p:cNvSpPr>
              <a:spLocks/>
            </p:cNvSpPr>
            <p:nvPr/>
          </p:nvSpPr>
          <p:spPr bwMode="auto">
            <a:xfrm>
              <a:off x="1349375" y="1281113"/>
              <a:ext cx="144463" cy="188913"/>
            </a:xfrm>
            <a:custGeom>
              <a:avLst/>
              <a:gdLst>
                <a:gd name="T0" fmla="*/ 0 w 38"/>
                <a:gd name="T1" fmla="*/ 28 h 49"/>
                <a:gd name="T2" fmla="*/ 3 w 38"/>
                <a:gd name="T3" fmla="*/ 32 h 49"/>
                <a:gd name="T4" fmla="*/ 3 w 38"/>
                <a:gd name="T5" fmla="*/ 32 h 49"/>
                <a:gd name="T6" fmla="*/ 19 w 38"/>
                <a:gd name="T7" fmla="*/ 49 h 49"/>
                <a:gd name="T8" fmla="*/ 35 w 38"/>
                <a:gd name="T9" fmla="*/ 32 h 49"/>
                <a:gd name="T10" fmla="*/ 35 w 38"/>
                <a:gd name="T11" fmla="*/ 32 h 49"/>
                <a:gd name="T12" fmla="*/ 38 w 38"/>
                <a:gd name="T13" fmla="*/ 28 h 49"/>
                <a:gd name="T14" fmla="*/ 36 w 38"/>
                <a:gd name="T15" fmla="*/ 25 h 49"/>
                <a:gd name="T16" fmla="*/ 37 w 38"/>
                <a:gd name="T17" fmla="*/ 19 h 49"/>
                <a:gd name="T18" fmla="*/ 19 w 38"/>
                <a:gd name="T19" fmla="*/ 0 h 49"/>
                <a:gd name="T20" fmla="*/ 1 w 38"/>
                <a:gd name="T21" fmla="*/ 19 h 49"/>
                <a:gd name="T22" fmla="*/ 2 w 38"/>
                <a:gd name="T23" fmla="*/ 25 h 49"/>
                <a:gd name="T24" fmla="*/ 0 w 38"/>
                <a:gd name="T25" fmla="*/ 2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9">
                  <a:moveTo>
                    <a:pt x="0" y="28"/>
                  </a:moveTo>
                  <a:cubicBezTo>
                    <a:pt x="0" y="30"/>
                    <a:pt x="1" y="32"/>
                    <a:pt x="3" y="32"/>
                  </a:cubicBezTo>
                  <a:cubicBezTo>
                    <a:pt x="3" y="32"/>
                    <a:pt x="3" y="32"/>
                    <a:pt x="3" y="32"/>
                  </a:cubicBezTo>
                  <a:cubicBezTo>
                    <a:pt x="4" y="40"/>
                    <a:pt x="11" y="49"/>
                    <a:pt x="19" y="49"/>
                  </a:cubicBezTo>
                  <a:cubicBezTo>
                    <a:pt x="27" y="49"/>
                    <a:pt x="34" y="40"/>
                    <a:pt x="35" y="32"/>
                  </a:cubicBezTo>
                  <a:cubicBezTo>
                    <a:pt x="35" y="32"/>
                    <a:pt x="35" y="32"/>
                    <a:pt x="35" y="32"/>
                  </a:cubicBezTo>
                  <a:cubicBezTo>
                    <a:pt x="37" y="32"/>
                    <a:pt x="38" y="30"/>
                    <a:pt x="38" y="28"/>
                  </a:cubicBezTo>
                  <a:cubicBezTo>
                    <a:pt x="38" y="27"/>
                    <a:pt x="37" y="26"/>
                    <a:pt x="36" y="25"/>
                  </a:cubicBezTo>
                  <a:cubicBezTo>
                    <a:pt x="37" y="23"/>
                    <a:pt x="37" y="21"/>
                    <a:pt x="37" y="19"/>
                  </a:cubicBezTo>
                  <a:cubicBezTo>
                    <a:pt x="37" y="9"/>
                    <a:pt x="29" y="0"/>
                    <a:pt x="19" y="0"/>
                  </a:cubicBezTo>
                  <a:cubicBezTo>
                    <a:pt x="9" y="0"/>
                    <a:pt x="1" y="9"/>
                    <a:pt x="1" y="19"/>
                  </a:cubicBezTo>
                  <a:cubicBezTo>
                    <a:pt x="1" y="21"/>
                    <a:pt x="1" y="23"/>
                    <a:pt x="2" y="25"/>
                  </a:cubicBezTo>
                  <a:cubicBezTo>
                    <a:pt x="1" y="26"/>
                    <a:pt x="0" y="27"/>
                    <a:pt x="0" y="28"/>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4" name="Freeform 9"/>
            <p:cNvSpPr>
              <a:spLocks/>
            </p:cNvSpPr>
            <p:nvPr/>
          </p:nvSpPr>
          <p:spPr bwMode="auto">
            <a:xfrm>
              <a:off x="1517650" y="1270000"/>
              <a:ext cx="247650" cy="319088"/>
            </a:xfrm>
            <a:custGeom>
              <a:avLst/>
              <a:gdLst>
                <a:gd name="T0" fmla="*/ 0 w 65"/>
                <a:gd name="T1" fmla="*/ 48 h 83"/>
                <a:gd name="T2" fmla="*/ 6 w 65"/>
                <a:gd name="T3" fmla="*/ 54 h 83"/>
                <a:gd name="T4" fmla="*/ 6 w 65"/>
                <a:gd name="T5" fmla="*/ 54 h 83"/>
                <a:gd name="T6" fmla="*/ 11 w 65"/>
                <a:gd name="T7" fmla="*/ 70 h 83"/>
                <a:gd name="T8" fmla="*/ 15 w 65"/>
                <a:gd name="T9" fmla="*/ 75 h 83"/>
                <a:gd name="T10" fmla="*/ 33 w 65"/>
                <a:gd name="T11" fmla="*/ 83 h 83"/>
                <a:gd name="T12" fmla="*/ 51 w 65"/>
                <a:gd name="T13" fmla="*/ 74 h 83"/>
                <a:gd name="T14" fmla="*/ 53 w 65"/>
                <a:gd name="T15" fmla="*/ 72 h 83"/>
                <a:gd name="T16" fmla="*/ 60 w 65"/>
                <a:gd name="T17" fmla="*/ 54 h 83"/>
                <a:gd name="T18" fmla="*/ 60 w 65"/>
                <a:gd name="T19" fmla="*/ 54 h 83"/>
                <a:gd name="T20" fmla="*/ 65 w 65"/>
                <a:gd name="T21" fmla="*/ 48 h 83"/>
                <a:gd name="T22" fmla="*/ 62 w 65"/>
                <a:gd name="T23" fmla="*/ 43 h 83"/>
                <a:gd name="T24" fmla="*/ 64 w 65"/>
                <a:gd name="T25" fmla="*/ 33 h 83"/>
                <a:gd name="T26" fmla="*/ 33 w 65"/>
                <a:gd name="T27" fmla="*/ 0 h 83"/>
                <a:gd name="T28" fmla="*/ 2 w 65"/>
                <a:gd name="T29" fmla="*/ 33 h 83"/>
                <a:gd name="T30" fmla="*/ 4 w 65"/>
                <a:gd name="T31" fmla="*/ 43 h 83"/>
                <a:gd name="T32" fmla="*/ 0 w 65"/>
                <a:gd name="T3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83">
                  <a:moveTo>
                    <a:pt x="0" y="48"/>
                  </a:moveTo>
                  <a:cubicBezTo>
                    <a:pt x="0" y="51"/>
                    <a:pt x="3" y="54"/>
                    <a:pt x="6" y="54"/>
                  </a:cubicBezTo>
                  <a:cubicBezTo>
                    <a:pt x="6" y="54"/>
                    <a:pt x="6" y="54"/>
                    <a:pt x="6" y="54"/>
                  </a:cubicBezTo>
                  <a:cubicBezTo>
                    <a:pt x="6" y="59"/>
                    <a:pt x="8" y="65"/>
                    <a:pt x="11" y="70"/>
                  </a:cubicBezTo>
                  <a:cubicBezTo>
                    <a:pt x="12" y="72"/>
                    <a:pt x="14" y="73"/>
                    <a:pt x="15" y="75"/>
                  </a:cubicBezTo>
                  <a:cubicBezTo>
                    <a:pt x="20" y="80"/>
                    <a:pt x="26" y="83"/>
                    <a:pt x="33" y="83"/>
                  </a:cubicBezTo>
                  <a:cubicBezTo>
                    <a:pt x="40" y="83"/>
                    <a:pt x="47" y="80"/>
                    <a:pt x="51" y="74"/>
                  </a:cubicBezTo>
                  <a:cubicBezTo>
                    <a:pt x="52" y="73"/>
                    <a:pt x="53" y="72"/>
                    <a:pt x="53" y="72"/>
                  </a:cubicBezTo>
                  <a:cubicBezTo>
                    <a:pt x="57" y="66"/>
                    <a:pt x="59" y="60"/>
                    <a:pt x="60" y="54"/>
                  </a:cubicBezTo>
                  <a:cubicBezTo>
                    <a:pt x="60" y="54"/>
                    <a:pt x="60" y="54"/>
                    <a:pt x="60" y="54"/>
                  </a:cubicBezTo>
                  <a:cubicBezTo>
                    <a:pt x="63" y="54"/>
                    <a:pt x="65" y="51"/>
                    <a:pt x="65" y="48"/>
                  </a:cubicBezTo>
                  <a:cubicBezTo>
                    <a:pt x="65" y="46"/>
                    <a:pt x="64" y="44"/>
                    <a:pt x="62" y="43"/>
                  </a:cubicBezTo>
                  <a:cubicBezTo>
                    <a:pt x="63" y="40"/>
                    <a:pt x="64" y="36"/>
                    <a:pt x="64" y="33"/>
                  </a:cubicBezTo>
                  <a:cubicBezTo>
                    <a:pt x="64" y="14"/>
                    <a:pt x="50" y="0"/>
                    <a:pt x="33" y="0"/>
                  </a:cubicBezTo>
                  <a:cubicBezTo>
                    <a:pt x="16" y="0"/>
                    <a:pt x="2" y="14"/>
                    <a:pt x="2" y="33"/>
                  </a:cubicBezTo>
                  <a:cubicBezTo>
                    <a:pt x="2" y="36"/>
                    <a:pt x="2" y="40"/>
                    <a:pt x="4" y="43"/>
                  </a:cubicBezTo>
                  <a:cubicBezTo>
                    <a:pt x="2" y="44"/>
                    <a:pt x="0" y="46"/>
                    <a:pt x="0" y="48"/>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sp>
          <p:nvSpPr>
            <p:cNvPr id="35" name="Freeform 10"/>
            <p:cNvSpPr>
              <a:spLocks/>
            </p:cNvSpPr>
            <p:nvPr/>
          </p:nvSpPr>
          <p:spPr bwMode="auto">
            <a:xfrm>
              <a:off x="1379538" y="1622425"/>
              <a:ext cx="522288" cy="157163"/>
            </a:xfrm>
            <a:custGeom>
              <a:avLst/>
              <a:gdLst>
                <a:gd name="T0" fmla="*/ 92 w 137"/>
                <a:gd name="T1" fmla="*/ 1 h 41"/>
                <a:gd name="T2" fmla="*/ 90 w 137"/>
                <a:gd name="T3" fmla="*/ 0 h 41"/>
                <a:gd name="T4" fmla="*/ 89 w 137"/>
                <a:gd name="T5" fmla="*/ 0 h 41"/>
                <a:gd name="T6" fmla="*/ 88 w 137"/>
                <a:gd name="T7" fmla="*/ 1 h 41"/>
                <a:gd name="T8" fmla="*/ 69 w 137"/>
                <a:gd name="T9" fmla="*/ 5 h 41"/>
                <a:gd name="T10" fmla="*/ 50 w 137"/>
                <a:gd name="T11" fmla="*/ 1 h 41"/>
                <a:gd name="T12" fmla="*/ 49 w 137"/>
                <a:gd name="T13" fmla="*/ 0 h 41"/>
                <a:gd name="T14" fmla="*/ 47 w 137"/>
                <a:gd name="T15" fmla="*/ 0 h 41"/>
                <a:gd name="T16" fmla="*/ 47 w 137"/>
                <a:gd name="T17" fmla="*/ 0 h 41"/>
                <a:gd name="T18" fmla="*/ 1 w 137"/>
                <a:gd name="T19" fmla="*/ 26 h 41"/>
                <a:gd name="T20" fmla="*/ 0 w 137"/>
                <a:gd name="T21" fmla="*/ 28 h 41"/>
                <a:gd name="T22" fmla="*/ 0 w 137"/>
                <a:gd name="T23" fmla="*/ 38 h 41"/>
                <a:gd name="T24" fmla="*/ 3 w 137"/>
                <a:gd name="T25" fmla="*/ 41 h 41"/>
                <a:gd name="T26" fmla="*/ 134 w 137"/>
                <a:gd name="T27" fmla="*/ 41 h 41"/>
                <a:gd name="T28" fmla="*/ 137 w 137"/>
                <a:gd name="T29" fmla="*/ 38 h 41"/>
                <a:gd name="T30" fmla="*/ 137 w 137"/>
                <a:gd name="T31" fmla="*/ 28 h 41"/>
                <a:gd name="T32" fmla="*/ 136 w 137"/>
                <a:gd name="T33" fmla="*/ 26 h 41"/>
                <a:gd name="T34" fmla="*/ 92 w 137"/>
                <a:gd name="T35"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41">
                  <a:moveTo>
                    <a:pt x="92" y="1"/>
                  </a:moveTo>
                  <a:cubicBezTo>
                    <a:pt x="91" y="0"/>
                    <a:pt x="91" y="0"/>
                    <a:pt x="90" y="0"/>
                  </a:cubicBezTo>
                  <a:cubicBezTo>
                    <a:pt x="89" y="0"/>
                    <a:pt x="89" y="0"/>
                    <a:pt x="89" y="0"/>
                  </a:cubicBezTo>
                  <a:cubicBezTo>
                    <a:pt x="88" y="0"/>
                    <a:pt x="88" y="0"/>
                    <a:pt x="88" y="1"/>
                  </a:cubicBezTo>
                  <a:cubicBezTo>
                    <a:pt x="83" y="3"/>
                    <a:pt x="76" y="5"/>
                    <a:pt x="69" y="5"/>
                  </a:cubicBezTo>
                  <a:cubicBezTo>
                    <a:pt x="62" y="5"/>
                    <a:pt x="55" y="3"/>
                    <a:pt x="50" y="1"/>
                  </a:cubicBezTo>
                  <a:cubicBezTo>
                    <a:pt x="50" y="0"/>
                    <a:pt x="49" y="0"/>
                    <a:pt x="49" y="0"/>
                  </a:cubicBezTo>
                  <a:cubicBezTo>
                    <a:pt x="47" y="0"/>
                    <a:pt x="47" y="0"/>
                    <a:pt x="47" y="0"/>
                  </a:cubicBezTo>
                  <a:cubicBezTo>
                    <a:pt x="47" y="0"/>
                    <a:pt x="47" y="0"/>
                    <a:pt x="47" y="0"/>
                  </a:cubicBezTo>
                  <a:cubicBezTo>
                    <a:pt x="30" y="4"/>
                    <a:pt x="14" y="13"/>
                    <a:pt x="1" y="26"/>
                  </a:cubicBezTo>
                  <a:cubicBezTo>
                    <a:pt x="1" y="26"/>
                    <a:pt x="0" y="27"/>
                    <a:pt x="0" y="28"/>
                  </a:cubicBezTo>
                  <a:cubicBezTo>
                    <a:pt x="0" y="38"/>
                    <a:pt x="0" y="38"/>
                    <a:pt x="0" y="38"/>
                  </a:cubicBezTo>
                  <a:cubicBezTo>
                    <a:pt x="0" y="39"/>
                    <a:pt x="2" y="41"/>
                    <a:pt x="3" y="41"/>
                  </a:cubicBezTo>
                  <a:cubicBezTo>
                    <a:pt x="134" y="41"/>
                    <a:pt x="134" y="41"/>
                    <a:pt x="134" y="41"/>
                  </a:cubicBezTo>
                  <a:cubicBezTo>
                    <a:pt x="136" y="41"/>
                    <a:pt x="137" y="39"/>
                    <a:pt x="137" y="38"/>
                  </a:cubicBezTo>
                  <a:cubicBezTo>
                    <a:pt x="137" y="28"/>
                    <a:pt x="137" y="28"/>
                    <a:pt x="137" y="28"/>
                  </a:cubicBezTo>
                  <a:cubicBezTo>
                    <a:pt x="137" y="27"/>
                    <a:pt x="137" y="26"/>
                    <a:pt x="136" y="26"/>
                  </a:cubicBezTo>
                  <a:cubicBezTo>
                    <a:pt x="124" y="13"/>
                    <a:pt x="108" y="5"/>
                    <a:pt x="92" y="1"/>
                  </a:cubicBezTo>
                  <a:close/>
                </a:path>
              </a:pathLst>
            </a:custGeom>
            <a:grp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grpSp>
      <p:sp>
        <p:nvSpPr>
          <p:cNvPr id="36" name="Freeform 5"/>
          <p:cNvSpPr>
            <a:spLocks noEditPoints="1"/>
          </p:cNvSpPr>
          <p:nvPr/>
        </p:nvSpPr>
        <p:spPr bwMode="auto">
          <a:xfrm flipH="1">
            <a:off x="9346300" y="1846753"/>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tx2"/>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rgbClr val="FFFFFF"/>
                </a:solidFill>
                <a:latin typeface="Arial" panose="020B0604020202020204" pitchFamily="34" charset="0"/>
                <a:cs typeface="Arial" panose="020B0604020202020204" pitchFamily="34" charset="0"/>
              </a:rPr>
              <a:t>35 138</a:t>
            </a:r>
            <a:endParaRPr lang="fr-FR" sz="1100" dirty="0">
              <a:solidFill>
                <a:srgbClr val="FFFFFF"/>
              </a:solidFill>
              <a:latin typeface="Arial" panose="020B0604020202020204" pitchFamily="34" charset="0"/>
              <a:cs typeface="Arial" panose="020B0604020202020204" pitchFamily="34" charset="0"/>
            </a:endParaRPr>
          </a:p>
        </p:txBody>
      </p:sp>
      <p:sp>
        <p:nvSpPr>
          <p:cNvPr id="37" name="Rectangle à coins arrondis 36"/>
          <p:cNvSpPr/>
          <p:nvPr/>
        </p:nvSpPr>
        <p:spPr>
          <a:xfrm>
            <a:off x="239716" y="797265"/>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Comme l’an passé, le parc  croît fortement (+</a:t>
            </a:r>
            <a:r>
              <a:rPr lang="fr-FR" sz="1400" b="0" dirty="0">
                <a:solidFill>
                  <a:prstClr val="black"/>
                </a:solidFill>
                <a:latin typeface="Arial" panose="020B0604020202020204" pitchFamily="34" charset="0"/>
                <a:cs typeface="Arial" panose="020B0604020202020204" pitchFamily="34" charset="0"/>
              </a:rPr>
              <a:t>3</a:t>
            </a:r>
            <a:r>
              <a:rPr lang="fr-FR" sz="1400" b="0" dirty="0" smtClean="0">
                <a:solidFill>
                  <a:prstClr val="black"/>
                </a:solidFill>
                <a:latin typeface="Arial" panose="020B0604020202020204" pitchFamily="34" charset="0"/>
                <a:cs typeface="Arial" panose="020B0604020202020204" pitchFamily="34" charset="0"/>
              </a:rPr>
              <a:t>%), et plus rapidement que la population des ménages (+0,3%). Le </a:t>
            </a:r>
            <a:r>
              <a:rPr lang="fr-FR" sz="1400" b="0" dirty="0">
                <a:solidFill>
                  <a:prstClr val="black"/>
                </a:solidFill>
                <a:latin typeface="Arial" panose="020B0604020202020204" pitchFamily="34" charset="0"/>
                <a:cs typeface="Arial" panose="020B0604020202020204" pitchFamily="34" charset="0"/>
              </a:rPr>
              <a:t>parc </a:t>
            </a:r>
            <a:r>
              <a:rPr lang="fr-FR" sz="1400" b="0" dirty="0" smtClean="0">
                <a:solidFill>
                  <a:prstClr val="black"/>
                </a:solidFill>
                <a:latin typeface="Arial" panose="020B0604020202020204" pitchFamily="34" charset="0"/>
                <a:cs typeface="Arial" panose="020B0604020202020204" pitchFamily="34" charset="0"/>
              </a:rPr>
              <a:t>atteint ainsi 35,14 </a:t>
            </a:r>
            <a:r>
              <a:rPr lang="fr-FR" sz="1400" b="0" dirty="0">
                <a:solidFill>
                  <a:prstClr val="black"/>
                </a:solidFill>
                <a:latin typeface="Arial" panose="020B0604020202020204" pitchFamily="34" charset="0"/>
                <a:cs typeface="Arial" panose="020B0604020202020204" pitchFamily="34" charset="0"/>
              </a:rPr>
              <a:t>millions de véhicules </a:t>
            </a:r>
            <a:r>
              <a:rPr lang="fr-FR" sz="1400" b="0" dirty="0" smtClean="0">
                <a:solidFill>
                  <a:prstClr val="black"/>
                </a:solidFill>
                <a:latin typeface="Arial" panose="020B0604020202020204" pitchFamily="34" charset="0"/>
                <a:cs typeface="Arial" panose="020B0604020202020204" pitchFamily="34" charset="0"/>
              </a:rPr>
              <a:t>au 1</a:t>
            </a:r>
            <a:r>
              <a:rPr lang="fr-FR" sz="1400" b="0" baseline="30000" dirty="0" smtClean="0">
                <a:solidFill>
                  <a:prstClr val="black"/>
                </a:solidFill>
                <a:latin typeface="Arial" panose="020B0604020202020204" pitchFamily="34" charset="0"/>
                <a:cs typeface="Arial" panose="020B0604020202020204" pitchFamily="34" charset="0"/>
              </a:rPr>
              <a:t>er</a:t>
            </a:r>
            <a:r>
              <a:rPr lang="fr-FR" sz="1400" b="0" dirty="0" smtClean="0">
                <a:solidFill>
                  <a:prstClr val="black"/>
                </a:solidFill>
                <a:latin typeface="Arial" panose="020B0604020202020204" pitchFamily="34" charset="0"/>
                <a:cs typeface="Arial" panose="020B0604020202020204" pitchFamily="34" charset="0"/>
              </a:rPr>
              <a:t> janvier 2018.</a:t>
            </a:r>
          </a:p>
        </p:txBody>
      </p:sp>
      <p:sp>
        <p:nvSpPr>
          <p:cNvPr id="8" name="Espace réservé du numéro de diapositive 7"/>
          <p:cNvSpPr>
            <a:spLocks noGrp="1"/>
          </p:cNvSpPr>
          <p:nvPr>
            <p:ph type="sldNum" sz="quarter" idx="12"/>
          </p:nvPr>
        </p:nvSpPr>
        <p:spPr/>
        <p:txBody>
          <a:bodyPr/>
          <a:lstStyle/>
          <a:p>
            <a:fld id="{4034BEE3-566C-4068-A777-C3A4762E861B}" type="slidenum">
              <a:rPr lang="en-GB" smtClean="0"/>
              <a:pPr/>
              <a:t>16</a:t>
            </a:fld>
            <a:endParaRPr lang="en-GB" dirty="0"/>
          </a:p>
        </p:txBody>
      </p:sp>
    </p:spTree>
    <p:extLst>
      <p:ext uri="{BB962C8B-B14F-4D97-AF65-F5344CB8AC3E}">
        <p14:creationId xmlns:p14="http://schemas.microsoft.com/office/powerpoint/2010/main" val="1531784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5"/>
          <p:cNvSpPr txBox="1">
            <a:spLocks/>
          </p:cNvSpPr>
          <p:nvPr/>
        </p:nvSpPr>
        <p:spPr>
          <a:xfrm>
            <a:off x="334713" y="0"/>
            <a:ext cx="10201275" cy="1005359"/>
          </a:xfrm>
          <a:prstGeom prst="rect">
            <a:avLst/>
          </a:prstGeom>
        </p:spPr>
        <p:txBody>
          <a:bodyPr vert="horz" lIns="0" tIns="234853" rIns="0" bIns="0" rtlCol="0" anchor="t">
            <a:noAutofit/>
          </a:bodyPr>
          <a:lstStyle>
            <a:lvl1pPr algn="l" defTabSz="909479" rtl="0" eaLnBrk="1" latinLnBrk="0" hangingPunct="1">
              <a:spcBef>
                <a:spcPct val="0"/>
              </a:spcBef>
              <a:buNone/>
              <a:defRPr lang="en-AU" sz="2000" kern="1200" dirty="0">
                <a:solidFill>
                  <a:srgbClr val="333333"/>
                </a:solidFill>
                <a:latin typeface="+mj-lt"/>
                <a:ea typeface="+mj-ea"/>
                <a:cs typeface="+mj-cs"/>
              </a:defRPr>
            </a:lvl1pPr>
          </a:lstStyle>
          <a:p>
            <a:pPr defTabSz="1028700" fontAlgn="auto">
              <a:spcAft>
                <a:spcPts val="0"/>
              </a:spcAft>
            </a:pPr>
            <a:r>
              <a:rPr lang="fr-FR" dirty="0">
                <a:solidFill>
                  <a:schemeClr val="tx1"/>
                </a:solidFill>
                <a:latin typeface="Arial" panose="020B0604020202020204" pitchFamily="34" charset="0"/>
                <a:cs typeface="Arial" panose="020B0604020202020204" pitchFamily="34" charset="0"/>
              </a:rPr>
              <a:t>Intention de démotorisation dans les 2 ans à venir des foyers motorisés</a:t>
            </a:r>
          </a:p>
        </p:txBody>
      </p:sp>
      <p:cxnSp>
        <p:nvCxnSpPr>
          <p:cNvPr id="19" name="Connecteur droit 18"/>
          <p:cNvCxnSpPr/>
          <p:nvPr/>
        </p:nvCxnSpPr>
        <p:spPr>
          <a:xfrm>
            <a:off x="5119608" y="1801366"/>
            <a:ext cx="0" cy="432000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7577" y="6175499"/>
            <a:ext cx="10032703" cy="636009"/>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Q77: (</a:t>
            </a:r>
            <a:r>
              <a:rPr lang="fr-FR" sz="900" b="0" i="1" dirty="0">
                <a:latin typeface="Arial" panose="020B0604020202020204" pitchFamily="34" charset="0"/>
                <a:cs typeface="Arial" panose="020B0604020202020204" pitchFamily="34" charset="0"/>
              </a:rPr>
              <a:t>Si votre foyer possède 1 seule voiture) Comptez-vous renoncer à posséder une voiture pour votre foyer dans les deux ans à venir ? </a:t>
            </a:r>
            <a:endParaRPr lang="fr-FR" sz="900" b="0" i="1" dirty="0" smtClean="0">
              <a:latin typeface="Arial" panose="020B0604020202020204" pitchFamily="34" charset="0"/>
              <a:cs typeface="Arial" panose="020B0604020202020204" pitchFamily="34" charset="0"/>
            </a:endParaRPr>
          </a:p>
          <a:p>
            <a:pPr algn="r"/>
            <a:r>
              <a:rPr lang="fr-FR" sz="900" b="0" i="1" dirty="0" smtClean="0">
                <a:latin typeface="Arial" panose="020B0604020202020204" pitchFamily="34" charset="0"/>
                <a:cs typeface="Arial" panose="020B0604020202020204" pitchFamily="34" charset="0"/>
              </a:rPr>
              <a:t>Q78: (</a:t>
            </a:r>
            <a:r>
              <a:rPr lang="fr-FR" sz="900" b="0" i="1" dirty="0">
                <a:latin typeface="Arial" panose="020B0604020202020204" pitchFamily="34" charset="0"/>
                <a:cs typeface="Arial" panose="020B0604020202020204" pitchFamily="34" charset="0"/>
              </a:rPr>
              <a:t>Si votre foyer possède plusieurs voitures) Comptez-vous réduire le nombre </a:t>
            </a:r>
            <a:endParaRPr lang="fr-FR" sz="900" b="0" i="1" dirty="0" smtClean="0">
              <a:latin typeface="Arial" panose="020B0604020202020204" pitchFamily="34" charset="0"/>
              <a:cs typeface="Arial" panose="020B0604020202020204" pitchFamily="34" charset="0"/>
            </a:endParaRPr>
          </a:p>
          <a:p>
            <a:pPr algn="r"/>
            <a:r>
              <a:rPr lang="fr-FR" sz="900" b="0" i="1" dirty="0" smtClean="0">
                <a:latin typeface="Arial" panose="020B0604020202020204" pitchFamily="34" charset="0"/>
                <a:cs typeface="Arial" panose="020B0604020202020204" pitchFamily="34" charset="0"/>
              </a:rPr>
              <a:t>de </a:t>
            </a:r>
            <a:r>
              <a:rPr lang="fr-FR" sz="900" b="0" i="1" dirty="0">
                <a:latin typeface="Arial" panose="020B0604020202020204" pitchFamily="34" charset="0"/>
                <a:cs typeface="Arial" panose="020B0604020202020204" pitchFamily="34" charset="0"/>
              </a:rPr>
              <a:t>voitures </a:t>
            </a:r>
            <a:r>
              <a:rPr lang="fr-FR" sz="900" b="0" i="1" dirty="0" smtClean="0">
                <a:latin typeface="Arial" panose="020B0604020202020204" pitchFamily="34" charset="0"/>
                <a:cs typeface="Arial" panose="020B0604020202020204" pitchFamily="34" charset="0"/>
              </a:rPr>
              <a:t>possédées par </a:t>
            </a:r>
            <a:r>
              <a:rPr lang="fr-FR" sz="900" b="0" i="1" dirty="0">
                <a:latin typeface="Arial" panose="020B0604020202020204" pitchFamily="34" charset="0"/>
                <a:cs typeface="Arial" panose="020B0604020202020204" pitchFamily="34" charset="0"/>
              </a:rPr>
              <a:t>votre foyer dans les deux ans </a:t>
            </a:r>
            <a:r>
              <a:rPr lang="fr-FR" sz="900" b="0" i="1" dirty="0" smtClean="0">
                <a:latin typeface="Arial" panose="020B0604020202020204" pitchFamily="34" charset="0"/>
                <a:cs typeface="Arial" panose="020B0604020202020204" pitchFamily="34" charset="0"/>
              </a:rPr>
              <a:t>à venir ?</a:t>
            </a:r>
            <a:endParaRPr lang="fr-FR" sz="900" b="0" i="1" dirty="0">
              <a:latin typeface="Arial" panose="020B0604020202020204" pitchFamily="34" charset="0"/>
              <a:cs typeface="Arial" panose="020B0604020202020204" pitchFamily="34" charset="0"/>
            </a:endParaRPr>
          </a:p>
          <a:p>
            <a:pPr algn="r"/>
            <a:r>
              <a:rPr lang="fr-FR" sz="900" b="0" i="1" dirty="0" smtClean="0">
                <a:latin typeface="Arial" panose="020B0604020202020204" pitchFamily="34" charset="0"/>
                <a:cs typeface="Arial" panose="020B0604020202020204" pitchFamily="34" charset="0"/>
              </a:rPr>
              <a:t>Base</a:t>
            </a:r>
            <a:r>
              <a:rPr lang="fr-FR" sz="900" b="0" i="1" dirty="0">
                <a:latin typeface="Arial" panose="020B0604020202020204" pitchFamily="34" charset="0"/>
                <a:cs typeface="Arial" panose="020B0604020202020204" pitchFamily="34" charset="0"/>
              </a:rPr>
              <a:t>: Foyers mono motorisés</a:t>
            </a:r>
          </a:p>
        </p:txBody>
      </p:sp>
      <p:sp>
        <p:nvSpPr>
          <p:cNvPr id="22" name="Rectangle 21"/>
          <p:cNvSpPr/>
          <p:nvPr/>
        </p:nvSpPr>
        <p:spPr>
          <a:xfrm>
            <a:off x="2" y="1959367"/>
            <a:ext cx="5128266" cy="475073"/>
          </a:xfrm>
          <a:prstGeom prst="rect">
            <a:avLst/>
          </a:prstGeom>
        </p:spPr>
        <p:txBody>
          <a:bodyPr wrap="square" lIns="102860" tIns="51429" rIns="102860" bIns="51429">
            <a:spAutoFit/>
          </a:bodyPr>
          <a:lstStyle/>
          <a:p>
            <a:pPr algn="ctr"/>
            <a:r>
              <a:rPr lang="fr-FR" sz="1200" dirty="0">
                <a:latin typeface="Arial" panose="020B0604020202020204" pitchFamily="34" charset="0"/>
                <a:cs typeface="Arial" panose="020B0604020202020204" pitchFamily="34" charset="0"/>
              </a:rPr>
              <a:t>Intention de démotorisation des foyers </a:t>
            </a:r>
          </a:p>
          <a:p>
            <a:pPr algn="ctr"/>
            <a:r>
              <a:rPr lang="fr-FR" sz="1200" u="sng" dirty="0">
                <a:latin typeface="Arial" panose="020B0604020202020204" pitchFamily="34" charset="0"/>
                <a:cs typeface="Arial" panose="020B0604020202020204" pitchFamily="34" charset="0"/>
              </a:rPr>
              <a:t> mono motorisés</a:t>
            </a:r>
          </a:p>
        </p:txBody>
      </p:sp>
      <p:sp>
        <p:nvSpPr>
          <p:cNvPr id="23" name="Rectangle 22"/>
          <p:cNvSpPr/>
          <p:nvPr/>
        </p:nvSpPr>
        <p:spPr>
          <a:xfrm>
            <a:off x="5286500" y="1956997"/>
            <a:ext cx="4707644" cy="475073"/>
          </a:xfrm>
          <a:prstGeom prst="rect">
            <a:avLst/>
          </a:prstGeom>
        </p:spPr>
        <p:txBody>
          <a:bodyPr wrap="square" lIns="102860" tIns="51429" rIns="102860" bIns="51429">
            <a:spAutoFit/>
          </a:bodyPr>
          <a:lstStyle/>
          <a:p>
            <a:pPr algn="ctr"/>
            <a:r>
              <a:rPr lang="fr-FR" sz="1200" dirty="0">
                <a:latin typeface="Arial" panose="020B0604020202020204" pitchFamily="34" charset="0"/>
                <a:cs typeface="Arial" panose="020B0604020202020204" pitchFamily="34" charset="0"/>
              </a:rPr>
              <a:t>Intention de démultimotorisation des foyers</a:t>
            </a:r>
          </a:p>
          <a:p>
            <a:pPr algn="ctr"/>
            <a:r>
              <a:rPr lang="fr-FR" sz="1200" dirty="0">
                <a:latin typeface="Arial" panose="020B0604020202020204" pitchFamily="34" charset="0"/>
                <a:cs typeface="Arial" panose="020B0604020202020204" pitchFamily="34" charset="0"/>
              </a:rPr>
              <a:t> </a:t>
            </a:r>
            <a:r>
              <a:rPr lang="fr-FR" sz="1200" u="sng" dirty="0">
                <a:latin typeface="Arial" panose="020B0604020202020204" pitchFamily="34" charset="0"/>
                <a:cs typeface="Arial" panose="020B0604020202020204" pitchFamily="34" charset="0"/>
              </a:rPr>
              <a:t>multi motorisés</a:t>
            </a:r>
          </a:p>
        </p:txBody>
      </p:sp>
      <p:graphicFrame>
        <p:nvGraphicFramePr>
          <p:cNvPr id="30" name="Graphique 29"/>
          <p:cNvGraphicFramePr/>
          <p:nvPr>
            <p:extLst>
              <p:ext uri="{D42A27DB-BD31-4B8C-83A1-F6EECF244321}">
                <p14:modId xmlns:p14="http://schemas.microsoft.com/office/powerpoint/2010/main" val="2497389531"/>
              </p:ext>
            </p:extLst>
          </p:nvPr>
        </p:nvGraphicFramePr>
        <p:xfrm>
          <a:off x="6141670" y="2535595"/>
          <a:ext cx="3031010" cy="2643665"/>
        </p:xfrm>
        <a:graphic>
          <a:graphicData uri="http://schemas.openxmlformats.org/drawingml/2006/chart">
            <c:chart xmlns:c="http://schemas.openxmlformats.org/drawingml/2006/chart" xmlns:r="http://schemas.openxmlformats.org/officeDocument/2006/relationships" r:id="rId3"/>
          </a:graphicData>
        </a:graphic>
      </p:graphicFrame>
      <p:sp>
        <p:nvSpPr>
          <p:cNvPr id="32" name="ZoneTexte 10"/>
          <p:cNvSpPr txBox="1"/>
          <p:nvPr/>
        </p:nvSpPr>
        <p:spPr>
          <a:xfrm>
            <a:off x="9158094" y="3870395"/>
            <a:ext cx="638519" cy="350096"/>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dirty="0">
                <a:solidFill>
                  <a:schemeClr val="accent3"/>
                </a:solidFill>
                <a:latin typeface="Arial" panose="020B0604020202020204" pitchFamily="34" charset="0"/>
                <a:cs typeface="Arial" panose="020B0604020202020204" pitchFamily="34" charset="0"/>
              </a:rPr>
              <a:t>Oui</a:t>
            </a:r>
          </a:p>
        </p:txBody>
      </p:sp>
      <p:cxnSp>
        <p:nvCxnSpPr>
          <p:cNvPr id="33" name="Connecteur droit 32"/>
          <p:cNvCxnSpPr/>
          <p:nvPr/>
        </p:nvCxnSpPr>
        <p:spPr>
          <a:xfrm flipH="1">
            <a:off x="8913101" y="3870394"/>
            <a:ext cx="91530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8896314" y="3148972"/>
            <a:ext cx="1259427" cy="719416"/>
          </a:xfrm>
          <a:prstGeom prst="rect">
            <a:avLst/>
          </a:prstGeom>
          <a:noFill/>
        </p:spPr>
        <p:txBody>
          <a:bodyPr wrap="square" lIns="102860" tIns="51429" rIns="102860" bIns="51429" rtlCol="0">
            <a:spAutoFit/>
          </a:bodyPr>
          <a:lstStyle/>
          <a:p>
            <a:pPr algn="ctr"/>
            <a:r>
              <a:rPr lang="fr-FR" dirty="0">
                <a:solidFill>
                  <a:schemeClr val="accent3"/>
                </a:solidFill>
                <a:latin typeface="Arial" panose="020B0604020202020204" pitchFamily="34" charset="0"/>
                <a:cs typeface="Arial" panose="020B0604020202020204" pitchFamily="34" charset="0"/>
              </a:rPr>
              <a:t>9</a:t>
            </a:r>
            <a:r>
              <a:rPr lang="fr-FR" dirty="0" smtClean="0">
                <a:solidFill>
                  <a:schemeClr val="accent3"/>
                </a:solidFill>
                <a:latin typeface="Arial" panose="020B0604020202020204" pitchFamily="34" charset="0"/>
                <a:cs typeface="Arial" panose="020B0604020202020204" pitchFamily="34" charset="0"/>
              </a:rPr>
              <a:t>%</a:t>
            </a:r>
          </a:p>
          <a:p>
            <a:pPr algn="ctr"/>
            <a:r>
              <a:rPr lang="fr-FR" sz="1100" b="0" i="1" dirty="0" smtClean="0">
                <a:solidFill>
                  <a:schemeClr val="accent3"/>
                </a:solidFill>
                <a:latin typeface="Arial" panose="020B0604020202020204" pitchFamily="34" charset="0"/>
                <a:cs typeface="Arial" panose="020B0604020202020204" pitchFamily="34" charset="0"/>
              </a:rPr>
              <a:t>(vs. 7% en 2016</a:t>
            </a:r>
          </a:p>
          <a:p>
            <a:pPr algn="ctr"/>
            <a:r>
              <a:rPr lang="fr-FR" sz="1100" b="0" i="1" dirty="0" smtClean="0">
                <a:solidFill>
                  <a:schemeClr val="accent3"/>
                </a:solidFill>
                <a:latin typeface="Arial" panose="020B0604020202020204" pitchFamily="34" charset="0"/>
                <a:cs typeface="Arial" panose="020B0604020202020204" pitchFamily="34" charset="0"/>
              </a:rPr>
              <a:t>8% en 2015)</a:t>
            </a:r>
            <a:endParaRPr lang="fr-FR" sz="1100" b="0" i="1" dirty="0">
              <a:solidFill>
                <a:schemeClr val="accent3"/>
              </a:solidFill>
              <a:latin typeface="Arial" panose="020B0604020202020204" pitchFamily="34" charset="0"/>
              <a:cs typeface="Arial" panose="020B0604020202020204" pitchFamily="34" charset="0"/>
            </a:endParaRPr>
          </a:p>
        </p:txBody>
      </p:sp>
      <p:sp>
        <p:nvSpPr>
          <p:cNvPr id="37" name="ZoneTexte 10"/>
          <p:cNvSpPr txBox="1"/>
          <p:nvPr/>
        </p:nvSpPr>
        <p:spPr>
          <a:xfrm>
            <a:off x="5791954" y="3955448"/>
            <a:ext cx="740769" cy="350096"/>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dirty="0">
                <a:solidFill>
                  <a:schemeClr val="bg2">
                    <a:lumMod val="75000"/>
                  </a:schemeClr>
                </a:solidFill>
                <a:latin typeface="Arial" panose="020B0604020202020204" pitchFamily="34" charset="0"/>
                <a:cs typeface="Arial" panose="020B0604020202020204" pitchFamily="34" charset="0"/>
              </a:rPr>
              <a:t>Non</a:t>
            </a:r>
          </a:p>
        </p:txBody>
      </p:sp>
      <p:cxnSp>
        <p:nvCxnSpPr>
          <p:cNvPr id="38" name="Connecteur droit 37"/>
          <p:cNvCxnSpPr/>
          <p:nvPr/>
        </p:nvCxnSpPr>
        <p:spPr>
          <a:xfrm flipH="1">
            <a:off x="5883896" y="3959456"/>
            <a:ext cx="903837"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5438966" y="3256448"/>
            <a:ext cx="1458937" cy="719416"/>
          </a:xfrm>
          <a:prstGeom prst="rect">
            <a:avLst/>
          </a:prstGeom>
          <a:noFill/>
        </p:spPr>
        <p:txBody>
          <a:bodyPr wrap="square" lIns="102860" tIns="51429" rIns="102860" bIns="51429" rtlCol="0">
            <a:spAutoFit/>
          </a:bodyPr>
          <a:lstStyle/>
          <a:p>
            <a:pPr algn="ctr"/>
            <a:r>
              <a:rPr lang="fr-FR" dirty="0" smtClean="0">
                <a:solidFill>
                  <a:schemeClr val="bg2">
                    <a:lumMod val="75000"/>
                  </a:schemeClr>
                </a:solidFill>
                <a:latin typeface="Arial" panose="020B0604020202020204" pitchFamily="34" charset="0"/>
                <a:cs typeface="Arial" panose="020B0604020202020204" pitchFamily="34" charset="0"/>
              </a:rPr>
              <a:t>91%</a:t>
            </a:r>
          </a:p>
          <a:p>
            <a:pPr algn="ctr"/>
            <a:r>
              <a:rPr lang="fr-FR" sz="1100" b="0" i="1" dirty="0" smtClean="0">
                <a:solidFill>
                  <a:schemeClr val="bg2">
                    <a:lumMod val="75000"/>
                  </a:schemeClr>
                </a:solidFill>
                <a:latin typeface="Arial" panose="020B0604020202020204" pitchFamily="34" charset="0"/>
                <a:cs typeface="Arial" panose="020B0604020202020204" pitchFamily="34" charset="0"/>
              </a:rPr>
              <a:t>(vs. 93% en 2016</a:t>
            </a:r>
          </a:p>
          <a:p>
            <a:pPr algn="ctr"/>
            <a:r>
              <a:rPr lang="fr-FR" sz="1100" b="0" i="1" dirty="0" smtClean="0">
                <a:solidFill>
                  <a:schemeClr val="bg2">
                    <a:lumMod val="75000"/>
                  </a:schemeClr>
                </a:solidFill>
                <a:latin typeface="Arial" panose="020B0604020202020204" pitchFamily="34" charset="0"/>
                <a:cs typeface="Arial" panose="020B0604020202020204" pitchFamily="34" charset="0"/>
              </a:rPr>
              <a:t>93% en 2015)</a:t>
            </a:r>
            <a:endParaRPr lang="fr-FR" sz="1100" b="0" i="1" dirty="0">
              <a:solidFill>
                <a:schemeClr val="bg2">
                  <a:lumMod val="75000"/>
                </a:schemeClr>
              </a:solidFill>
              <a:latin typeface="Arial" panose="020B0604020202020204" pitchFamily="34" charset="0"/>
              <a:cs typeface="Arial" panose="020B0604020202020204" pitchFamily="34" charset="0"/>
            </a:endParaRPr>
          </a:p>
        </p:txBody>
      </p:sp>
      <p:graphicFrame>
        <p:nvGraphicFramePr>
          <p:cNvPr id="35" name="Graphique 34"/>
          <p:cNvGraphicFramePr/>
          <p:nvPr>
            <p:extLst>
              <p:ext uri="{D42A27DB-BD31-4B8C-83A1-F6EECF244321}">
                <p14:modId xmlns:p14="http://schemas.microsoft.com/office/powerpoint/2010/main" val="2536513408"/>
              </p:ext>
            </p:extLst>
          </p:nvPr>
        </p:nvGraphicFramePr>
        <p:xfrm>
          <a:off x="920669" y="2353823"/>
          <a:ext cx="3089456" cy="3007208"/>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10"/>
          <p:cNvSpPr txBox="1"/>
          <p:nvPr/>
        </p:nvSpPr>
        <p:spPr>
          <a:xfrm>
            <a:off x="3947618" y="3955448"/>
            <a:ext cx="938851" cy="350084"/>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600" dirty="0">
                <a:solidFill>
                  <a:schemeClr val="accent6"/>
                </a:solidFill>
                <a:latin typeface="Arial" panose="020B0604020202020204" pitchFamily="34" charset="0"/>
                <a:cs typeface="Arial" panose="020B0604020202020204" pitchFamily="34" charset="0"/>
              </a:rPr>
              <a:t>Oui</a:t>
            </a:r>
          </a:p>
        </p:txBody>
      </p:sp>
      <p:cxnSp>
        <p:nvCxnSpPr>
          <p:cNvPr id="47" name="Connecteur droit 46"/>
          <p:cNvCxnSpPr/>
          <p:nvPr/>
        </p:nvCxnSpPr>
        <p:spPr>
          <a:xfrm>
            <a:off x="3789032" y="3898933"/>
            <a:ext cx="88212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3683847" y="3148972"/>
            <a:ext cx="1264958" cy="719416"/>
          </a:xfrm>
          <a:prstGeom prst="rect">
            <a:avLst/>
          </a:prstGeom>
          <a:noFill/>
        </p:spPr>
        <p:txBody>
          <a:bodyPr wrap="square" lIns="102860" tIns="51429" rIns="102860" bIns="51429" rtlCol="0">
            <a:spAutoFit/>
          </a:bodyPr>
          <a:lstStyle/>
          <a:p>
            <a:pPr algn="ctr"/>
            <a:r>
              <a:rPr lang="fr-FR" dirty="0" smtClean="0">
                <a:solidFill>
                  <a:schemeClr val="accent6"/>
                </a:solidFill>
                <a:latin typeface="Arial" panose="020B0604020202020204" pitchFamily="34" charset="0"/>
                <a:cs typeface="Arial" panose="020B0604020202020204" pitchFamily="34" charset="0"/>
              </a:rPr>
              <a:t>10%</a:t>
            </a:r>
          </a:p>
          <a:p>
            <a:pPr algn="ctr"/>
            <a:r>
              <a:rPr lang="fr-FR" sz="1100" b="0" i="1" dirty="0" smtClean="0">
                <a:solidFill>
                  <a:schemeClr val="accent6"/>
                </a:solidFill>
                <a:latin typeface="Arial" panose="020B0604020202020204" pitchFamily="34" charset="0"/>
                <a:cs typeface="Arial" panose="020B0604020202020204" pitchFamily="34" charset="0"/>
              </a:rPr>
              <a:t>(vs. 9% en 2016</a:t>
            </a:r>
          </a:p>
          <a:p>
            <a:pPr algn="ctr"/>
            <a:r>
              <a:rPr lang="fr-FR" sz="1100" b="0" i="1" dirty="0" smtClean="0">
                <a:solidFill>
                  <a:schemeClr val="accent6"/>
                </a:solidFill>
                <a:latin typeface="Arial" panose="020B0604020202020204" pitchFamily="34" charset="0"/>
                <a:cs typeface="Arial" panose="020B0604020202020204" pitchFamily="34" charset="0"/>
              </a:rPr>
              <a:t>4% en 2015)</a:t>
            </a:r>
            <a:endParaRPr lang="fr-FR" sz="1100" b="0" i="1" dirty="0">
              <a:solidFill>
                <a:schemeClr val="accent6"/>
              </a:solidFill>
              <a:latin typeface="Arial" panose="020B0604020202020204" pitchFamily="34" charset="0"/>
              <a:cs typeface="Arial" panose="020B0604020202020204" pitchFamily="34" charset="0"/>
            </a:endParaRPr>
          </a:p>
        </p:txBody>
      </p:sp>
      <p:sp>
        <p:nvSpPr>
          <p:cNvPr id="49" name="ZoneTexte 10"/>
          <p:cNvSpPr txBox="1"/>
          <p:nvPr/>
        </p:nvSpPr>
        <p:spPr>
          <a:xfrm>
            <a:off x="227577" y="3909213"/>
            <a:ext cx="1022935" cy="350084"/>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FR" sz="1600" dirty="0">
                <a:solidFill>
                  <a:schemeClr val="accent4">
                    <a:lumMod val="75000"/>
                  </a:schemeClr>
                </a:solidFill>
                <a:latin typeface="Arial" panose="020B0604020202020204" pitchFamily="34" charset="0"/>
                <a:cs typeface="Arial" panose="020B0604020202020204" pitchFamily="34" charset="0"/>
              </a:rPr>
              <a:t>Non</a:t>
            </a:r>
          </a:p>
        </p:txBody>
      </p:sp>
      <p:sp>
        <p:nvSpPr>
          <p:cNvPr id="50" name="ZoneTexte 49"/>
          <p:cNvSpPr txBox="1"/>
          <p:nvPr/>
        </p:nvSpPr>
        <p:spPr>
          <a:xfrm>
            <a:off x="205822" y="3149822"/>
            <a:ext cx="1494086" cy="719416"/>
          </a:xfrm>
          <a:prstGeom prst="rect">
            <a:avLst/>
          </a:prstGeom>
          <a:noFill/>
        </p:spPr>
        <p:txBody>
          <a:bodyPr wrap="square" lIns="102860" tIns="51429" rIns="102860" bIns="51429" rtlCol="0">
            <a:spAutoFit/>
          </a:bodyPr>
          <a:lstStyle/>
          <a:p>
            <a:pPr algn="ctr"/>
            <a:r>
              <a:rPr lang="fr-FR" dirty="0" smtClean="0">
                <a:solidFill>
                  <a:schemeClr val="accent4">
                    <a:lumMod val="75000"/>
                  </a:schemeClr>
                </a:solidFill>
                <a:latin typeface="Arial" panose="020B0604020202020204" pitchFamily="34" charset="0"/>
                <a:cs typeface="Arial" panose="020B0604020202020204" pitchFamily="34" charset="0"/>
              </a:rPr>
              <a:t>90%</a:t>
            </a:r>
          </a:p>
          <a:p>
            <a:pPr algn="ctr"/>
            <a:r>
              <a:rPr lang="fr-FR" sz="1100" b="0" i="1" dirty="0" smtClean="0">
                <a:solidFill>
                  <a:schemeClr val="accent4">
                    <a:lumMod val="75000"/>
                  </a:schemeClr>
                </a:solidFill>
                <a:latin typeface="Arial" panose="020B0604020202020204" pitchFamily="34" charset="0"/>
                <a:cs typeface="Arial" panose="020B0604020202020204" pitchFamily="34" charset="0"/>
              </a:rPr>
              <a:t>(vs. 91% en 2016</a:t>
            </a:r>
          </a:p>
          <a:p>
            <a:pPr algn="ctr"/>
            <a:r>
              <a:rPr lang="fr-FR" sz="1100" b="0" i="1" dirty="0" smtClean="0">
                <a:solidFill>
                  <a:schemeClr val="accent4">
                    <a:lumMod val="75000"/>
                  </a:schemeClr>
                </a:solidFill>
                <a:latin typeface="Arial" panose="020B0604020202020204" pitchFamily="34" charset="0"/>
                <a:cs typeface="Arial" panose="020B0604020202020204" pitchFamily="34" charset="0"/>
              </a:rPr>
              <a:t>96% en 2015)</a:t>
            </a:r>
            <a:endParaRPr lang="fr-FR" sz="1100" b="0" i="1" dirty="0">
              <a:solidFill>
                <a:schemeClr val="accent4">
                  <a:lumMod val="75000"/>
                </a:schemeClr>
              </a:solidFill>
              <a:latin typeface="Arial" panose="020B0604020202020204" pitchFamily="34" charset="0"/>
              <a:cs typeface="Arial" panose="020B0604020202020204" pitchFamily="34" charset="0"/>
            </a:endParaRPr>
          </a:p>
        </p:txBody>
      </p:sp>
      <p:cxnSp>
        <p:nvCxnSpPr>
          <p:cNvPr id="51" name="Connecteur droit 50"/>
          <p:cNvCxnSpPr/>
          <p:nvPr/>
        </p:nvCxnSpPr>
        <p:spPr>
          <a:xfrm>
            <a:off x="441398" y="3898933"/>
            <a:ext cx="1087331"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à coins arrondis 43"/>
          <p:cNvSpPr/>
          <p:nvPr/>
        </p:nvSpPr>
        <p:spPr>
          <a:xfrm>
            <a:off x="227577" y="897862"/>
            <a:ext cx="9928164" cy="66968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9" tIns="40520" rIns="81039" bIns="40520"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Chez les foyers mono-motorisés</a:t>
            </a:r>
            <a:r>
              <a:rPr lang="fr-FR" sz="1400" b="0" dirty="0">
                <a:solidFill>
                  <a:prstClr val="black"/>
                </a:solidFill>
                <a:latin typeface="Arial" panose="020B0604020202020204" pitchFamily="34" charset="0"/>
                <a:cs typeface="Arial" panose="020B0604020202020204" pitchFamily="34" charset="0"/>
              </a:rPr>
              <a:t>, la croissance des intentions de démotorisation s’est confirmée cette année, </a:t>
            </a:r>
            <a:r>
              <a:rPr lang="fr-FR" sz="1400" b="0" dirty="0" smtClean="0">
                <a:solidFill>
                  <a:prstClr val="black"/>
                </a:solidFill>
                <a:latin typeface="Arial" panose="020B0604020202020204" pitchFamily="34" charset="0"/>
                <a:cs typeface="Arial" panose="020B0604020202020204" pitchFamily="34" charset="0"/>
              </a:rPr>
              <a:t>même si la proportion reste faible. Les intentions de </a:t>
            </a:r>
            <a:r>
              <a:rPr lang="fr-FR" sz="1400" b="0" dirty="0" err="1" smtClean="0">
                <a:solidFill>
                  <a:prstClr val="black"/>
                </a:solidFill>
                <a:latin typeface="Arial" panose="020B0604020202020204" pitchFamily="34" charset="0"/>
                <a:cs typeface="Arial" panose="020B0604020202020204" pitchFamily="34" charset="0"/>
              </a:rPr>
              <a:t>démultimotorisation</a:t>
            </a:r>
            <a:r>
              <a:rPr lang="fr-FR" sz="1400" b="0" dirty="0" smtClean="0">
                <a:solidFill>
                  <a:prstClr val="black"/>
                </a:solidFill>
                <a:latin typeface="Arial" panose="020B0604020202020204" pitchFamily="34" charset="0"/>
                <a:cs typeface="Arial" panose="020B0604020202020204" pitchFamily="34" charset="0"/>
              </a:rPr>
              <a:t> augmentent versus l’année dernière.</a:t>
            </a:r>
            <a:endParaRPr lang="fr-FR" sz="1400" b="0" dirty="0">
              <a:solidFill>
                <a:prstClr val="black"/>
              </a:solidFill>
              <a:latin typeface="Arial" panose="020B0604020202020204" pitchFamily="34" charset="0"/>
              <a:cs typeface="Arial" panose="020B0604020202020204" pitchFamily="34" charset="0"/>
            </a:endParaRPr>
          </a:p>
        </p:txBody>
      </p:sp>
      <p:sp>
        <p:nvSpPr>
          <p:cNvPr id="9" name="Espace réservé du numéro de diapositive 8"/>
          <p:cNvSpPr>
            <a:spLocks noGrp="1"/>
          </p:cNvSpPr>
          <p:nvPr>
            <p:ph type="sldNum" sz="quarter" idx="12"/>
          </p:nvPr>
        </p:nvSpPr>
        <p:spPr/>
        <p:txBody>
          <a:bodyPr/>
          <a:lstStyle/>
          <a:p>
            <a:fld id="{4034BEE3-566C-4068-A777-C3A4762E861B}" type="slidenum">
              <a:rPr lang="en-GB" smtClean="0"/>
              <a:pPr/>
              <a:t>17</a:t>
            </a:fld>
            <a:endParaRPr lang="en-GB" dirty="0"/>
          </a:p>
        </p:txBody>
      </p:sp>
    </p:spTree>
    <p:extLst>
      <p:ext uri="{BB962C8B-B14F-4D97-AF65-F5344CB8AC3E}">
        <p14:creationId xmlns:p14="http://schemas.microsoft.com/office/powerpoint/2010/main" val="337498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3.2</a:t>
            </a:r>
            <a:endParaRPr lang="fr-FR" dirty="0"/>
          </a:p>
        </p:txBody>
      </p:sp>
      <p:sp>
        <p:nvSpPr>
          <p:cNvPr id="2" name="Espace réservé du texte 1"/>
          <p:cNvSpPr>
            <a:spLocks noGrp="1"/>
          </p:cNvSpPr>
          <p:nvPr>
            <p:ph type="subTitle" idx="1"/>
            <p:custDataLst>
              <p:tags r:id="rId3"/>
            </p:custDataLst>
          </p:nvPr>
        </p:nvSpPr>
        <p:spPr>
          <a:xfrm>
            <a:off x="324000" y="3469604"/>
            <a:ext cx="8886101" cy="461665"/>
          </a:xfrm>
        </p:spPr>
        <p:txBody>
          <a:bodyPr/>
          <a:lstStyle/>
          <a:p>
            <a:r>
              <a:rPr lang="fr-FR" dirty="0"/>
              <a:t>Ménages </a:t>
            </a:r>
            <a:r>
              <a:rPr lang="fr-FR" dirty="0" smtClean="0"/>
              <a:t>non-motorisés.</a:t>
            </a:r>
            <a:endParaRPr lang="fr-FR" dirty="0"/>
          </a:p>
        </p:txBody>
      </p:sp>
    </p:spTree>
    <p:custDataLst>
      <p:tags r:id="rId1"/>
    </p:custDataLst>
    <p:extLst>
      <p:ext uri="{BB962C8B-B14F-4D97-AF65-F5344CB8AC3E}">
        <p14:creationId xmlns:p14="http://schemas.microsoft.com/office/powerpoint/2010/main" val="3031179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3885406463"/>
              </p:ext>
            </p:extLst>
          </p:nvPr>
        </p:nvGraphicFramePr>
        <p:xfrm>
          <a:off x="239717" y="1994635"/>
          <a:ext cx="9787983" cy="455372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3797366" y="6473383"/>
            <a:ext cx="6370575" cy="359010"/>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Q91:  </a:t>
            </a:r>
            <a:r>
              <a:rPr lang="fr-FR" sz="900" b="0" i="1" dirty="0">
                <a:latin typeface="Arial" panose="020B0604020202020204" pitchFamily="34" charset="0"/>
                <a:cs typeface="Arial" panose="020B0604020202020204" pitchFamily="34" charset="0"/>
              </a:rPr>
              <a:t>Dans le passé, votre foyer a-t-il disposé d'une voiture ?</a:t>
            </a:r>
          </a:p>
          <a:p>
            <a:pPr algn="r"/>
            <a:r>
              <a:rPr lang="fr-FR" sz="900" b="0" i="1" dirty="0" smtClean="0">
                <a:latin typeface="Arial" panose="020B0604020202020204" pitchFamily="34" charset="0"/>
                <a:cs typeface="Arial" panose="020B0604020202020204" pitchFamily="34" charset="0"/>
              </a:rPr>
              <a:t>Base </a:t>
            </a:r>
            <a:r>
              <a:rPr lang="fr-FR" sz="900" b="0" i="1" dirty="0">
                <a:latin typeface="Arial" panose="020B0604020202020204" pitchFamily="34" charset="0"/>
                <a:cs typeface="Arial" panose="020B0604020202020204" pitchFamily="34" charset="0"/>
              </a:rPr>
              <a:t>: Ensemble des foyers non </a:t>
            </a:r>
            <a:r>
              <a:rPr lang="fr-FR" sz="900" b="0" i="1" dirty="0" smtClean="0">
                <a:latin typeface="Arial" panose="020B0604020202020204" pitchFamily="34" charset="0"/>
                <a:cs typeface="Arial" panose="020B0604020202020204" pitchFamily="34" charset="0"/>
              </a:rPr>
              <a:t>motorisés</a:t>
            </a:r>
            <a:endParaRPr lang="fr-FR" sz="900" b="0" i="1" dirty="0">
              <a:latin typeface="Arial" panose="020B0604020202020204" pitchFamily="34" charset="0"/>
              <a:cs typeface="Arial" panose="020B0604020202020204" pitchFamily="34" charset="0"/>
            </a:endParaRPr>
          </a:p>
        </p:txBody>
      </p:sp>
      <p:sp>
        <p:nvSpPr>
          <p:cNvPr id="12" name="Titre 5"/>
          <p:cNvSpPr txBox="1">
            <a:spLocks/>
          </p:cNvSpPr>
          <p:nvPr/>
        </p:nvSpPr>
        <p:spPr>
          <a:xfrm>
            <a:off x="326282" y="1"/>
            <a:ext cx="9784800" cy="1137649"/>
          </a:xfrm>
          <a:prstGeom prst="rect">
            <a:avLst/>
          </a:prstGeom>
        </p:spPr>
        <p:txBody>
          <a:bodyPr vert="horz" lIns="0" tIns="234876" rIns="0" bIns="0" rtlCol="0" anchor="t">
            <a:noAutofit/>
          </a:bodyPr>
          <a:lstStyle>
            <a:lvl1pPr algn="l" defTabSz="1028700" rtl="0" eaLnBrk="1" latinLnBrk="0" hangingPunct="1">
              <a:spcBef>
                <a:spcPct val="0"/>
              </a:spcBef>
              <a:buNone/>
              <a:defRPr sz="2000" kern="1200">
                <a:solidFill>
                  <a:srgbClr val="333333"/>
                </a:solidFill>
                <a:latin typeface="+mj-lt"/>
                <a:ea typeface="+mj-ea"/>
                <a:cs typeface="+mj-cs"/>
              </a:defRPr>
            </a:lvl1pPr>
          </a:lstStyle>
          <a:p>
            <a:pPr fontAlgn="auto">
              <a:spcAft>
                <a:spcPts val="0"/>
              </a:spcAft>
            </a:pPr>
            <a:r>
              <a:rPr lang="fr-FR" dirty="0" smtClean="0">
                <a:solidFill>
                  <a:schemeClr val="tx1"/>
                </a:solidFill>
                <a:latin typeface="Arial" panose="020B0604020202020204" pitchFamily="34" charset="0"/>
                <a:cs typeface="Arial" panose="020B0604020202020204" pitchFamily="34" charset="0"/>
              </a:rPr>
              <a:t>Possession d’un véhicule dans le passé chez les foyers non-motorisés</a:t>
            </a:r>
            <a:endParaRPr lang="fr-FR" b="0" dirty="0">
              <a:latin typeface="Arial" panose="020B0604020202020204" pitchFamily="34" charset="0"/>
              <a:cs typeface="Arial" panose="020B0604020202020204" pitchFamily="34" charset="0"/>
            </a:endParaRPr>
          </a:p>
        </p:txBody>
      </p:sp>
      <p:sp>
        <p:nvSpPr>
          <p:cNvPr id="11" name="Rectangle à coins arrondis 10"/>
          <p:cNvSpPr/>
          <p:nvPr/>
        </p:nvSpPr>
        <p:spPr>
          <a:xfrm>
            <a:off x="298641" y="902835"/>
            <a:ext cx="9840081"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578" tIns="40319" rIns="80578" bIns="40319"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Depuis 7 ans, la proportion de foyers démotorisés au sein des foyers non motorisés tend à progresser. Cette proportion a gagné 12 points sur cette période. En 2017, cette proportion est de 57%, elle est plutôt stable vs l’an passé.</a:t>
            </a:r>
            <a:endParaRPr lang="fr-FR" sz="1400" b="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26280" y="1497317"/>
            <a:ext cx="6049119" cy="276999"/>
          </a:xfrm>
          <a:prstGeom prst="rect">
            <a:avLst/>
          </a:prstGeom>
        </p:spPr>
        <p:txBody>
          <a:bodyPr wrap="square">
            <a:spAutoFit/>
          </a:bodyPr>
          <a:lstStyle/>
          <a:p>
            <a:r>
              <a:rPr lang="fr-FR" sz="1200" dirty="0">
                <a:latin typeface="Arial" panose="020B0604020202020204" pitchFamily="34" charset="0"/>
                <a:cs typeface="Arial" panose="020B0604020202020204" pitchFamily="34" charset="0"/>
              </a:rPr>
              <a:t>Dans le passé, votre foyer a-t-il disposé d'une voiture </a:t>
            </a:r>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p:txBody>
      </p:sp>
      <p:cxnSp>
        <p:nvCxnSpPr>
          <p:cNvPr id="15" name="Connecteur droit avec flèche 14"/>
          <p:cNvCxnSpPr/>
          <p:nvPr/>
        </p:nvCxnSpPr>
        <p:spPr>
          <a:xfrm flipV="1">
            <a:off x="6127668" y="4299046"/>
            <a:ext cx="3494004" cy="815214"/>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au 16"/>
          <p:cNvGraphicFramePr>
            <a:graphicFrameLocks noGrp="1"/>
          </p:cNvGraphicFramePr>
          <p:nvPr>
            <p:extLst>
              <p:ext uri="{D42A27DB-BD31-4B8C-83A1-F6EECF244321}">
                <p14:modId xmlns:p14="http://schemas.microsoft.com/office/powerpoint/2010/main" val="1496755415"/>
              </p:ext>
            </p:extLst>
          </p:nvPr>
        </p:nvGraphicFramePr>
        <p:xfrm>
          <a:off x="925035" y="1849934"/>
          <a:ext cx="8899452" cy="297846"/>
        </p:xfrm>
        <a:graphic>
          <a:graphicData uri="http://schemas.openxmlformats.org/drawingml/2006/table">
            <a:tbl>
              <a:tblPr>
                <a:tableStyleId>{5C22544A-7EE6-4342-B048-85BDC9FD1C3A}</a:tableStyleId>
              </a:tblPr>
              <a:tblGrid>
                <a:gridCol w="494414"/>
                <a:gridCol w="494414"/>
                <a:gridCol w="494414"/>
                <a:gridCol w="494414"/>
                <a:gridCol w="494414"/>
                <a:gridCol w="494414"/>
                <a:gridCol w="494414"/>
                <a:gridCol w="494414"/>
                <a:gridCol w="494414"/>
                <a:gridCol w="494414"/>
                <a:gridCol w="494414"/>
                <a:gridCol w="494414"/>
                <a:gridCol w="494414"/>
                <a:gridCol w="494414"/>
                <a:gridCol w="494414"/>
                <a:gridCol w="494414"/>
                <a:gridCol w="494414"/>
                <a:gridCol w="494414"/>
              </a:tblGrid>
              <a:tr h="297846">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19,7</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19,8</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19,7</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i="0" u="none" strike="noStrike" dirty="0" smtClean="0">
                          <a:solidFill>
                            <a:schemeClr val="accent5"/>
                          </a:solidFill>
                          <a:effectLst/>
                          <a:latin typeface="Arial" panose="020B0604020202020204" pitchFamily="34" charset="0"/>
                          <a:cs typeface="Arial" panose="020B0604020202020204" pitchFamily="34" charset="0"/>
                        </a:rPr>
                        <a:t>20,3</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19,5</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18,8</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17,4</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16,6</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16,4</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16,1</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15,5</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15,4</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dirty="0" smtClean="0">
                          <a:solidFill>
                            <a:schemeClr val="accent5"/>
                          </a:solidFill>
                          <a:effectLst/>
                          <a:latin typeface="Arial" panose="020B0604020202020204" pitchFamily="34" charset="0"/>
                          <a:cs typeface="Arial" panose="020B0604020202020204" pitchFamily="34" charset="0"/>
                        </a:rPr>
                        <a:t>15,7</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u="none" strike="noStrike" kern="1200" dirty="0" smtClean="0">
                          <a:solidFill>
                            <a:schemeClr val="accent5"/>
                          </a:solidFill>
                          <a:effectLst/>
                          <a:latin typeface="Arial" panose="020B0604020202020204" pitchFamily="34" charset="0"/>
                          <a:ea typeface="+mn-ea"/>
                          <a:cs typeface="Arial" panose="020B0604020202020204" pitchFamily="34" charset="0"/>
                        </a:rPr>
                        <a:t>15,9</a:t>
                      </a:r>
                      <a:endParaRPr lang="fr-FR" sz="900" b="1" u="none" strike="noStrike" kern="1200" dirty="0">
                        <a:solidFill>
                          <a:schemeClr val="accent5"/>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ctr"/>
                      <a:r>
                        <a:rPr lang="fr-FR" sz="900" b="1" i="0" u="none" strike="noStrike" dirty="0" smtClean="0">
                          <a:solidFill>
                            <a:schemeClr val="accent5"/>
                          </a:solidFill>
                          <a:effectLst/>
                          <a:latin typeface="Arial" panose="020B0604020202020204" pitchFamily="34" charset="0"/>
                          <a:cs typeface="Arial" panose="020B0604020202020204" pitchFamily="34" charset="0"/>
                        </a:rPr>
                        <a:t>16</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i="0" u="none" strike="noStrike" dirty="0" smtClean="0">
                          <a:solidFill>
                            <a:schemeClr val="accent5"/>
                          </a:solidFill>
                          <a:effectLst/>
                          <a:latin typeface="Arial" panose="020B0604020202020204" pitchFamily="34" charset="0"/>
                          <a:cs typeface="Arial" panose="020B0604020202020204" pitchFamily="34" charset="0"/>
                        </a:rPr>
                        <a:t>16,1</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i="0" u="none" strike="noStrike" dirty="0" smtClean="0">
                          <a:solidFill>
                            <a:schemeClr val="accent5"/>
                          </a:solidFill>
                          <a:effectLst/>
                          <a:latin typeface="Arial" panose="020B0604020202020204" pitchFamily="34" charset="0"/>
                          <a:cs typeface="Arial" panose="020B0604020202020204" pitchFamily="34" charset="0"/>
                        </a:rPr>
                        <a:t>15,6</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900" b="1" i="0" u="none" strike="noStrike" dirty="0" smtClean="0">
                          <a:solidFill>
                            <a:schemeClr val="accent5"/>
                          </a:solidFill>
                          <a:effectLst/>
                          <a:latin typeface="Arial" panose="020B0604020202020204" pitchFamily="34" charset="0"/>
                          <a:cs typeface="Arial" panose="020B0604020202020204" pitchFamily="34" charset="0"/>
                        </a:rPr>
                        <a:t>15,0</a:t>
                      </a:r>
                      <a:endParaRPr lang="fr-FR" sz="900" b="1" i="0" u="none" strike="noStrike" dirty="0">
                        <a:solidFill>
                          <a:schemeClr val="accent5"/>
                        </a:solidFill>
                        <a:effectLst/>
                        <a:latin typeface="Arial" panose="020B0604020202020204" pitchFamily="34" charset="0"/>
                        <a:cs typeface="Arial" panose="020B0604020202020204" pitchFamily="34" charset="0"/>
                      </a:endParaRPr>
                    </a:p>
                  </a:txBody>
                  <a:tcPr marL="9525" marR="9525" marT="9525" marB="0" anchor="ctr">
                    <a:noFill/>
                  </a:tcPr>
                </a:tc>
              </a:tr>
            </a:tbl>
          </a:graphicData>
        </a:graphic>
      </p:graphicFrame>
      <p:sp>
        <p:nvSpPr>
          <p:cNvPr id="19" name="Rectangle 18"/>
          <p:cNvSpPr/>
          <p:nvPr/>
        </p:nvSpPr>
        <p:spPr>
          <a:xfrm>
            <a:off x="6999427" y="1710104"/>
            <a:ext cx="2627243" cy="246019"/>
          </a:xfrm>
          <a:prstGeom prst="rect">
            <a:avLst/>
          </a:prstGeom>
        </p:spPr>
        <p:txBody>
          <a:bodyPr wrap="none" lIns="91242" tIns="45620" rIns="91242" bIns="45620">
            <a:spAutoFit/>
          </a:bodyPr>
          <a:lstStyle/>
          <a:p>
            <a:pPr algn="ctr" fontAlgn="b"/>
            <a:r>
              <a:rPr lang="fr-FR" sz="1000" dirty="0">
                <a:solidFill>
                  <a:schemeClr val="accent5"/>
                </a:solidFill>
                <a:latin typeface="Arial" panose="020B0604020202020204" pitchFamily="34" charset="0"/>
                <a:cs typeface="Arial" panose="020B0604020202020204" pitchFamily="34" charset="0"/>
              </a:rPr>
              <a:t>Taux de </a:t>
            </a:r>
            <a:r>
              <a:rPr lang="fr-FR" sz="1000" dirty="0" smtClean="0">
                <a:solidFill>
                  <a:schemeClr val="accent5"/>
                </a:solidFill>
                <a:latin typeface="Arial" panose="020B0604020202020204" pitchFamily="34" charset="0"/>
                <a:cs typeface="Arial" panose="020B0604020202020204" pitchFamily="34" charset="0"/>
              </a:rPr>
              <a:t> non motorisation </a:t>
            </a:r>
            <a:r>
              <a:rPr lang="fr-FR" sz="1000" dirty="0">
                <a:solidFill>
                  <a:schemeClr val="accent5"/>
                </a:solidFill>
                <a:latin typeface="Arial" panose="020B0604020202020204" pitchFamily="34" charset="0"/>
                <a:cs typeface="Arial" panose="020B0604020202020204" pitchFamily="34" charset="0"/>
              </a:rPr>
              <a:t>des ménages</a:t>
            </a:r>
          </a:p>
        </p:txBody>
      </p:sp>
      <p:sp>
        <p:nvSpPr>
          <p:cNvPr id="13" name="Espace réservé du numéro de diapositive 12"/>
          <p:cNvSpPr>
            <a:spLocks noGrp="1"/>
          </p:cNvSpPr>
          <p:nvPr>
            <p:ph type="sldNum" sz="quarter" idx="4"/>
          </p:nvPr>
        </p:nvSpPr>
        <p:spPr/>
        <p:txBody>
          <a:bodyPr/>
          <a:lstStyle/>
          <a:p>
            <a:fld id="{9784CBA3-D598-4B1F-BAA3-EE14B5154290}" type="slidenum">
              <a:rPr lang="en-AU" smtClean="0"/>
              <a:pPr/>
              <a:t>19</a:t>
            </a:fld>
            <a:endParaRPr lang="en-AU" dirty="0"/>
          </a:p>
        </p:txBody>
      </p:sp>
    </p:spTree>
    <p:extLst>
      <p:ext uri="{BB962C8B-B14F-4D97-AF65-F5344CB8AC3E}">
        <p14:creationId xmlns:p14="http://schemas.microsoft.com/office/powerpoint/2010/main" val="63382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20"/>
          <p:cNvSpPr>
            <a:spLocks noGrp="1"/>
          </p:cNvSpPr>
          <p:nvPr>
            <p:ph sz="quarter" idx="17"/>
          </p:nvPr>
        </p:nvSpPr>
        <p:spPr>
          <a:xfrm>
            <a:off x="7074631" y="1936659"/>
            <a:ext cx="3041863" cy="2877903"/>
          </a:xfrm>
        </p:spPr>
        <p:txBody>
          <a:bodyPr/>
          <a:lstStyle/>
          <a:p>
            <a:pPr lvl="1"/>
            <a:r>
              <a:rPr lang="fr-FR" dirty="0"/>
              <a:t>Fabien DELACOSTE</a:t>
            </a:r>
          </a:p>
          <a:p>
            <a:pPr>
              <a:spcBef>
                <a:spcPts val="200"/>
              </a:spcBef>
            </a:pPr>
            <a:r>
              <a:rPr lang="fr-FR" dirty="0"/>
              <a:t>Fabien.delacoste@kantartns.com </a:t>
            </a:r>
            <a:br>
              <a:rPr lang="fr-FR" dirty="0"/>
            </a:br>
            <a:r>
              <a:rPr lang="fr-FR" dirty="0"/>
              <a:t>+33 1 40 92 27 95</a:t>
            </a:r>
          </a:p>
          <a:p>
            <a:pPr lvl="1"/>
            <a:r>
              <a:rPr lang="fr-FR" dirty="0" smtClean="0"/>
              <a:t>Muriel GOFFARD</a:t>
            </a:r>
          </a:p>
          <a:p>
            <a:pPr>
              <a:spcBef>
                <a:spcPts val="200"/>
              </a:spcBef>
            </a:pPr>
            <a:r>
              <a:rPr lang="fr-FR" dirty="0" smtClean="0"/>
              <a:t>Muriel.goffard@kantartns.com</a:t>
            </a:r>
            <a:r>
              <a:rPr lang="fr-FR" dirty="0"/>
              <a:t/>
            </a:r>
            <a:br>
              <a:rPr lang="fr-FR" dirty="0"/>
            </a:br>
            <a:r>
              <a:rPr lang="fr-FR" dirty="0" smtClean="0"/>
              <a:t>+33 </a:t>
            </a:r>
            <a:r>
              <a:rPr lang="fr-FR" dirty="0"/>
              <a:t>1 40 92 27 47</a:t>
            </a:r>
          </a:p>
          <a:p>
            <a:pPr lvl="1"/>
            <a:r>
              <a:rPr lang="fr-FR" dirty="0" smtClean="0"/>
              <a:t>Frédéric LOS</a:t>
            </a:r>
          </a:p>
          <a:p>
            <a:pPr>
              <a:spcBef>
                <a:spcPts val="200"/>
              </a:spcBef>
            </a:pPr>
            <a:r>
              <a:rPr lang="fr-FR" dirty="0" smtClean="0"/>
              <a:t>Frederic.los@kantartns.com </a:t>
            </a:r>
            <a:br>
              <a:rPr lang="fr-FR" dirty="0" smtClean="0"/>
            </a:br>
            <a:r>
              <a:rPr lang="fr-FR" dirty="0"/>
              <a:t>+33 1 40 92 </a:t>
            </a:r>
            <a:r>
              <a:rPr lang="fr-FR" dirty="0" smtClean="0"/>
              <a:t>45 04</a:t>
            </a:r>
            <a:endParaRPr lang="fr-FR" dirty="0"/>
          </a:p>
          <a:p>
            <a:pPr>
              <a:spcBef>
                <a:spcPts val="200"/>
              </a:spcBef>
            </a:pPr>
            <a:endParaRPr lang="fr-FR" dirty="0"/>
          </a:p>
          <a:p>
            <a:pPr>
              <a:spcBef>
                <a:spcPts val="200"/>
              </a:spcBef>
            </a:pPr>
            <a:endParaRPr lang="fr-FR" dirty="0"/>
          </a:p>
        </p:txBody>
      </p:sp>
      <p:sp>
        <p:nvSpPr>
          <p:cNvPr id="2" name="Titre 1"/>
          <p:cNvSpPr>
            <a:spLocks noGrp="1"/>
          </p:cNvSpPr>
          <p:nvPr>
            <p:ph type="title"/>
            <p:custDataLst>
              <p:tags r:id="rId1"/>
            </p:custDataLst>
          </p:nvPr>
        </p:nvSpPr>
        <p:spPr/>
        <p:txBody>
          <a:bodyPr/>
          <a:lstStyle/>
          <a:p>
            <a:r>
              <a:rPr lang="fr-FR" dirty="0" smtClean="0"/>
              <a:t>Introduction</a:t>
            </a:r>
            <a:endParaRPr lang="fr-FR" dirty="0"/>
          </a:p>
        </p:txBody>
      </p:sp>
      <p:sp>
        <p:nvSpPr>
          <p:cNvPr id="22" name="Text Box 13"/>
          <p:cNvSpPr txBox="1">
            <a:spLocks noChangeArrowheads="1"/>
          </p:cNvSpPr>
          <p:nvPr/>
        </p:nvSpPr>
        <p:spPr bwMode="auto">
          <a:xfrm>
            <a:off x="3136153" y="6356499"/>
            <a:ext cx="618331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lnSpc>
                <a:spcPct val="95000"/>
              </a:lnSpc>
            </a:pPr>
            <a:r>
              <a:rPr lang="fr-FR" sz="1000" b="0" dirty="0">
                <a:solidFill>
                  <a:srgbClr val="333333"/>
                </a:solidFill>
                <a:latin typeface="Arial" panose="020B0604020202020204" pitchFamily="34" charset="0"/>
                <a:cs typeface="Arial" panose="020B0604020202020204" pitchFamily="34" charset="0"/>
              </a:rPr>
              <a:t>Ce document a été rédigé en accord avec les procédures Qualité </a:t>
            </a:r>
            <a:r>
              <a:rPr lang="fr-FR" sz="1000" b="0" dirty="0" err="1" smtClean="0">
                <a:solidFill>
                  <a:srgbClr val="333333"/>
                </a:solidFill>
                <a:latin typeface="Arial" panose="020B0604020202020204" pitchFamily="34" charset="0"/>
                <a:cs typeface="Arial" panose="020B0604020202020204" pitchFamily="34" charset="0"/>
              </a:rPr>
              <a:t>Kantar</a:t>
            </a:r>
            <a:r>
              <a:rPr lang="fr-FR" sz="1000" b="0" dirty="0" smtClean="0">
                <a:solidFill>
                  <a:srgbClr val="333333"/>
                </a:solidFill>
                <a:latin typeface="Arial" panose="020B0604020202020204" pitchFamily="34" charset="0"/>
                <a:cs typeface="Arial" panose="020B0604020202020204" pitchFamily="34" charset="0"/>
              </a:rPr>
              <a:t> TNS.</a:t>
            </a:r>
            <a:r>
              <a:rPr lang="fr-FR" sz="1000" b="0" dirty="0">
                <a:solidFill>
                  <a:srgbClr val="333333"/>
                </a:solidFill>
                <a:latin typeface="Arial" panose="020B0604020202020204" pitchFamily="34" charset="0"/>
                <a:cs typeface="Arial" panose="020B0604020202020204" pitchFamily="34" charset="0"/>
              </a:rPr>
              <a:t/>
            </a:r>
            <a:br>
              <a:rPr lang="fr-FR" sz="1000" b="0" dirty="0">
                <a:solidFill>
                  <a:srgbClr val="333333"/>
                </a:solidFill>
                <a:latin typeface="Arial" panose="020B0604020202020204" pitchFamily="34" charset="0"/>
                <a:cs typeface="Arial" panose="020B0604020202020204" pitchFamily="34" charset="0"/>
              </a:rPr>
            </a:br>
            <a:r>
              <a:rPr lang="fr-FR" sz="1000" b="0" dirty="0">
                <a:solidFill>
                  <a:srgbClr val="333333"/>
                </a:solidFill>
                <a:latin typeface="Arial" panose="020B0604020202020204" pitchFamily="34" charset="0"/>
                <a:cs typeface="Arial" panose="020B0604020202020204" pitchFamily="34" charset="0"/>
              </a:rPr>
              <a:t>Il a été </a:t>
            </a:r>
            <a:r>
              <a:rPr lang="fr-FR" sz="1000" b="0" dirty="0" smtClean="0">
                <a:solidFill>
                  <a:srgbClr val="333333"/>
                </a:solidFill>
                <a:latin typeface="Arial" panose="020B0604020202020204" pitchFamily="34" charset="0"/>
                <a:cs typeface="Arial" panose="020B0604020202020204" pitchFamily="34" charset="0"/>
              </a:rPr>
              <a:t>contrôlé </a:t>
            </a:r>
            <a:r>
              <a:rPr lang="fr-FR" sz="1000" b="0" dirty="0">
                <a:solidFill>
                  <a:srgbClr val="333333"/>
                </a:solidFill>
                <a:latin typeface="Arial" panose="020B0604020202020204" pitchFamily="34" charset="0"/>
                <a:cs typeface="Arial" panose="020B0604020202020204" pitchFamily="34" charset="0"/>
              </a:rPr>
              <a:t>par </a:t>
            </a:r>
            <a:r>
              <a:rPr lang="fr-FR" sz="1000" b="0" dirty="0" smtClean="0">
                <a:solidFill>
                  <a:srgbClr val="333333"/>
                </a:solidFill>
                <a:latin typeface="Arial" panose="020B0604020202020204" pitchFamily="34" charset="0"/>
                <a:cs typeface="Arial" panose="020B0604020202020204" pitchFamily="34" charset="0"/>
              </a:rPr>
              <a:t>Muriel Goffard, senior client </a:t>
            </a:r>
            <a:r>
              <a:rPr lang="fr-FR" sz="1000" b="0" dirty="0" err="1" smtClean="0">
                <a:solidFill>
                  <a:srgbClr val="333333"/>
                </a:solidFill>
                <a:latin typeface="Arial" panose="020B0604020202020204" pitchFamily="34" charset="0"/>
                <a:cs typeface="Arial" panose="020B0604020202020204" pitchFamily="34" charset="0"/>
              </a:rPr>
              <a:t>advisor</a:t>
            </a:r>
            <a:r>
              <a:rPr lang="fr-FR" sz="1000" b="0" dirty="0" smtClean="0">
                <a:solidFill>
                  <a:srgbClr val="333333"/>
                </a:solidFill>
                <a:latin typeface="Arial" panose="020B0604020202020204" pitchFamily="34" charset="0"/>
                <a:cs typeface="Arial" panose="020B0604020202020204" pitchFamily="34" charset="0"/>
              </a:rPr>
              <a:t> </a:t>
            </a:r>
            <a:endParaRPr lang="fr-FR" sz="1000" b="0" dirty="0">
              <a:solidFill>
                <a:srgbClr val="333333"/>
              </a:solidFill>
              <a:latin typeface="Arial" panose="020B0604020202020204" pitchFamily="34" charset="0"/>
              <a:cs typeface="Arial" panose="020B0604020202020204" pitchFamily="34" charset="0"/>
            </a:endParaRPr>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5686" y="5988724"/>
            <a:ext cx="662615" cy="681129"/>
          </a:xfrm>
          <a:prstGeom prst="rect">
            <a:avLst/>
          </a:prstGeom>
        </p:spPr>
      </p:pic>
      <p:sp>
        <p:nvSpPr>
          <p:cNvPr id="10" name="Espace réservé du contenu 6"/>
          <p:cNvSpPr>
            <a:spLocks noGrp="1"/>
          </p:cNvSpPr>
          <p:nvPr>
            <p:ph sz="quarter" idx="11"/>
          </p:nvPr>
        </p:nvSpPr>
        <p:spPr>
          <a:xfrm>
            <a:off x="290656" y="1936659"/>
            <a:ext cx="2215038" cy="1626278"/>
          </a:xfrm>
        </p:spPr>
        <p:txBody>
          <a:bodyPr/>
          <a:lstStyle/>
          <a:p>
            <a:pPr lvl="1"/>
            <a:r>
              <a:rPr lang="fr-FR" sz="1200" dirty="0" smtClean="0"/>
              <a:t>Contacts Clients </a:t>
            </a:r>
            <a:r>
              <a:rPr lang="fr-FR" sz="1200" dirty="0"/>
              <a:t>:</a:t>
            </a:r>
            <a:br>
              <a:rPr lang="fr-FR" sz="1200" dirty="0"/>
            </a:br>
            <a:endParaRPr lang="fr-FR" sz="1200" dirty="0" smtClean="0"/>
          </a:p>
          <a:p>
            <a:pPr lvl="1"/>
            <a:r>
              <a:rPr lang="fr-FR" sz="1200" dirty="0" smtClean="0"/>
              <a:t>ADEME</a:t>
            </a:r>
          </a:p>
          <a:p>
            <a:pPr lvl="1"/>
            <a:r>
              <a:rPr lang="fr-FR" sz="1200" dirty="0" smtClean="0"/>
              <a:t>IFSTTAR</a:t>
            </a:r>
          </a:p>
          <a:p>
            <a:pPr lvl="1"/>
            <a:r>
              <a:rPr lang="fr-FR" sz="1200" dirty="0" smtClean="0"/>
              <a:t>DSR</a:t>
            </a:r>
          </a:p>
        </p:txBody>
      </p:sp>
      <p:sp>
        <p:nvSpPr>
          <p:cNvPr id="12" name="Espace réservé du contenu 7"/>
          <p:cNvSpPr>
            <a:spLocks noGrp="1"/>
          </p:cNvSpPr>
          <p:nvPr>
            <p:ph sz="quarter" idx="16"/>
          </p:nvPr>
        </p:nvSpPr>
        <p:spPr>
          <a:xfrm>
            <a:off x="1972020" y="1936659"/>
            <a:ext cx="4770304" cy="4514248"/>
          </a:xfrm>
        </p:spPr>
        <p:txBody>
          <a:bodyPr/>
          <a:lstStyle/>
          <a:p>
            <a:r>
              <a:rPr lang="fr-FR" dirty="0" smtClean="0"/>
              <a:t>Nous sommes heureux de vous livrer le </a:t>
            </a:r>
            <a:r>
              <a:rPr lang="fr-FR" b="1" dirty="0" smtClean="0"/>
              <a:t>Volume Général 2018 de Parc Auto</a:t>
            </a:r>
            <a:r>
              <a:rPr lang="fr-FR" dirty="0" smtClean="0"/>
              <a:t>.</a:t>
            </a:r>
          </a:p>
          <a:p>
            <a:r>
              <a:rPr lang="fr-FR" b="1" dirty="0" smtClean="0"/>
              <a:t>Parc Auto </a:t>
            </a:r>
            <a:r>
              <a:rPr lang="fr-FR" dirty="0" smtClean="0"/>
              <a:t>est </a:t>
            </a:r>
            <a:r>
              <a:rPr lang="fr-FR" dirty="0"/>
              <a:t>l’occasion </a:t>
            </a:r>
            <a:r>
              <a:rPr lang="fr-FR" dirty="0" smtClean="0"/>
              <a:t>de </a:t>
            </a:r>
            <a:r>
              <a:rPr lang="fr-FR" dirty="0"/>
              <a:t>disposer d’une analyse détaillée </a:t>
            </a:r>
            <a:r>
              <a:rPr lang="fr-FR" dirty="0" smtClean="0"/>
              <a:t>de l’évolution de la structure du </a:t>
            </a:r>
            <a:r>
              <a:rPr lang="fr-FR" dirty="0"/>
              <a:t>parc automobile </a:t>
            </a:r>
            <a:r>
              <a:rPr lang="fr-FR" dirty="0" smtClean="0"/>
              <a:t>des ménages et </a:t>
            </a:r>
            <a:r>
              <a:rPr lang="fr-FR" dirty="0"/>
              <a:t>des </a:t>
            </a:r>
            <a:r>
              <a:rPr lang="fr-FR" dirty="0" smtClean="0"/>
              <a:t>usages qui sont faits des véhicules, bilan pour 2017, arrêté début 2018.</a:t>
            </a:r>
            <a:endParaRPr lang="fr-FR" dirty="0"/>
          </a:p>
          <a:p>
            <a:r>
              <a:rPr lang="fr-FR" dirty="0" smtClean="0"/>
              <a:t>Comme chaque année, vous retrouverez dans ce volume tous les éléments de cadrage utiles à vos réflexions :</a:t>
            </a:r>
            <a:endParaRPr lang="fr-FR" dirty="0"/>
          </a:p>
          <a:p>
            <a:pPr marL="351450" lvl="2" indent="-171450">
              <a:buSzPct val="100000"/>
              <a:buFont typeface="Wingdings"/>
              <a:buChar char=""/>
            </a:pPr>
            <a:r>
              <a:rPr lang="fr-FR" dirty="0" smtClean="0"/>
              <a:t>Description du </a:t>
            </a:r>
            <a:r>
              <a:rPr lang="fr-FR" dirty="0"/>
              <a:t>parc automobile en circulation détenu par les ménages,</a:t>
            </a:r>
          </a:p>
          <a:p>
            <a:pPr marL="351450" lvl="2" indent="-171450">
              <a:buSzPct val="100000"/>
              <a:buFont typeface="Wingdings"/>
              <a:buChar char=""/>
            </a:pPr>
            <a:r>
              <a:rPr lang="fr-FR" dirty="0" smtClean="0"/>
              <a:t>Analyse des </a:t>
            </a:r>
            <a:r>
              <a:rPr lang="fr-FR" dirty="0"/>
              <a:t>tendances </a:t>
            </a:r>
            <a:r>
              <a:rPr lang="fr-FR" dirty="0" smtClean="0"/>
              <a:t>longues et identification des </a:t>
            </a:r>
            <a:r>
              <a:rPr lang="fr-FR" dirty="0"/>
              <a:t>évolutions </a:t>
            </a:r>
            <a:r>
              <a:rPr lang="fr-FR" dirty="0" smtClean="0"/>
              <a:t>récentes,</a:t>
            </a:r>
            <a:endParaRPr lang="fr-FR" dirty="0"/>
          </a:p>
          <a:p>
            <a:pPr marL="351450" lvl="2" indent="-171450">
              <a:buSzPct val="100000"/>
              <a:buFont typeface="Wingdings"/>
              <a:buChar char=""/>
            </a:pPr>
            <a:r>
              <a:rPr lang="fr-FR" dirty="0" smtClean="0"/>
              <a:t>Eléments explicatifs de </a:t>
            </a:r>
            <a:r>
              <a:rPr lang="fr-FR" dirty="0"/>
              <a:t>ces évolutions </a:t>
            </a:r>
            <a:r>
              <a:rPr lang="fr-FR" dirty="0" smtClean="0"/>
              <a:t>liés aux  </a:t>
            </a:r>
            <a:r>
              <a:rPr lang="fr-FR" dirty="0"/>
              <a:t>comportements </a:t>
            </a:r>
            <a:r>
              <a:rPr lang="fr-FR" dirty="0" smtClean="0"/>
              <a:t>des ménages,</a:t>
            </a:r>
            <a:endParaRPr lang="fr-FR" dirty="0"/>
          </a:p>
          <a:p>
            <a:pPr marL="351450" lvl="2" indent="-171450">
              <a:buSzPct val="100000"/>
              <a:buFont typeface="Wingdings"/>
              <a:buChar char=""/>
            </a:pPr>
            <a:r>
              <a:rPr lang="fr-FR" dirty="0" smtClean="0"/>
              <a:t>Etude des </a:t>
            </a:r>
            <a:r>
              <a:rPr lang="fr-FR" dirty="0"/>
              <a:t>profils </a:t>
            </a:r>
            <a:r>
              <a:rPr lang="fr-FR" dirty="0" smtClean="0"/>
              <a:t>des ménages motorisés vs. multi-motorisés et des utilisateurs principaux des véhicules.</a:t>
            </a:r>
            <a:endParaRPr lang="fr-FR" dirty="0"/>
          </a:p>
          <a:p>
            <a:endParaRPr lang="fr-FR" dirty="0"/>
          </a:p>
        </p:txBody>
      </p:sp>
      <p:sp>
        <p:nvSpPr>
          <p:cNvPr id="9" name="Espace réservé du numéro de diapositive 8"/>
          <p:cNvSpPr>
            <a:spLocks noGrp="1"/>
          </p:cNvSpPr>
          <p:nvPr>
            <p:ph type="sldNum" sz="quarter" idx="18"/>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2647791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p:cNvSpPr txBox="1"/>
          <p:nvPr/>
        </p:nvSpPr>
        <p:spPr>
          <a:xfrm>
            <a:off x="6241788" y="3771461"/>
            <a:ext cx="980359" cy="400110"/>
          </a:xfrm>
          <a:prstGeom prst="rect">
            <a:avLst/>
          </a:prstGeom>
          <a:noFill/>
        </p:spPr>
        <p:txBody>
          <a:bodyPr wrap="square" rtlCol="0">
            <a:spAutoFit/>
          </a:bodyPr>
          <a:lstStyle/>
          <a:p>
            <a:pPr algn="r"/>
            <a:r>
              <a:rPr lang="fr-FR" sz="1000" dirty="0" smtClean="0">
                <a:solidFill>
                  <a:schemeClr val="accent5"/>
                </a:solidFill>
                <a:latin typeface="Arial" panose="020B0604020202020204" pitchFamily="34" charset="0"/>
                <a:cs typeface="Arial" panose="020B0604020202020204" pitchFamily="34" charset="0"/>
              </a:rPr>
              <a:t>Plus de 10 ans</a:t>
            </a:r>
            <a:endParaRPr lang="fr-FR" sz="1000" dirty="0">
              <a:solidFill>
                <a:schemeClr val="accent5"/>
              </a:solidFill>
              <a:latin typeface="Arial" panose="020B0604020202020204" pitchFamily="34" charset="0"/>
              <a:cs typeface="Arial" panose="020B0604020202020204" pitchFamily="34" charset="0"/>
            </a:endParaRPr>
          </a:p>
        </p:txBody>
      </p:sp>
      <p:sp>
        <p:nvSpPr>
          <p:cNvPr id="33" name="ZoneTexte 32"/>
          <p:cNvSpPr txBox="1"/>
          <p:nvPr/>
        </p:nvSpPr>
        <p:spPr>
          <a:xfrm>
            <a:off x="6187646" y="5606982"/>
            <a:ext cx="980359" cy="400110"/>
          </a:xfrm>
          <a:prstGeom prst="rect">
            <a:avLst/>
          </a:prstGeom>
          <a:noFill/>
        </p:spPr>
        <p:txBody>
          <a:bodyPr wrap="square" rtlCol="0">
            <a:spAutoFit/>
          </a:bodyPr>
          <a:lstStyle/>
          <a:p>
            <a:pPr algn="r"/>
            <a:r>
              <a:rPr lang="fr-FR" sz="1000" dirty="0" smtClean="0">
                <a:solidFill>
                  <a:schemeClr val="accent6"/>
                </a:solidFill>
                <a:latin typeface="Arial" panose="020B0604020202020204" pitchFamily="34" charset="0"/>
                <a:cs typeface="Arial" panose="020B0604020202020204" pitchFamily="34" charset="0"/>
              </a:rPr>
              <a:t>Moins de 5 ans</a:t>
            </a:r>
            <a:endParaRPr lang="fr-FR" sz="1000" dirty="0">
              <a:solidFill>
                <a:schemeClr val="accent6"/>
              </a:solidFill>
              <a:latin typeface="Arial" panose="020B0604020202020204" pitchFamily="34" charset="0"/>
              <a:cs typeface="Arial" panose="020B0604020202020204" pitchFamily="34" charset="0"/>
            </a:endParaRPr>
          </a:p>
        </p:txBody>
      </p:sp>
      <p:graphicFrame>
        <p:nvGraphicFramePr>
          <p:cNvPr id="5" name="Graphique 4"/>
          <p:cNvGraphicFramePr/>
          <p:nvPr>
            <p:extLst>
              <p:ext uri="{D42A27DB-BD31-4B8C-83A1-F6EECF244321}">
                <p14:modId xmlns:p14="http://schemas.microsoft.com/office/powerpoint/2010/main" val="397067370"/>
              </p:ext>
            </p:extLst>
          </p:nvPr>
        </p:nvGraphicFramePr>
        <p:xfrm>
          <a:off x="6535647" y="2800170"/>
          <a:ext cx="2124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aphique 19"/>
          <p:cNvGraphicFramePr/>
          <p:nvPr>
            <p:extLst>
              <p:ext uri="{D42A27DB-BD31-4B8C-83A1-F6EECF244321}">
                <p14:modId xmlns:p14="http://schemas.microsoft.com/office/powerpoint/2010/main" val="3654172620"/>
              </p:ext>
            </p:extLst>
          </p:nvPr>
        </p:nvGraphicFramePr>
        <p:xfrm>
          <a:off x="798163" y="2861230"/>
          <a:ext cx="3132000" cy="2952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re 1"/>
          <p:cNvSpPr>
            <a:spLocks noGrp="1"/>
          </p:cNvSpPr>
          <p:nvPr>
            <p:ph type="title"/>
          </p:nvPr>
        </p:nvSpPr>
        <p:spPr>
          <a:xfrm>
            <a:off x="324494" y="1"/>
            <a:ext cx="9792000" cy="945080"/>
          </a:xfrm>
        </p:spPr>
        <p:txBody>
          <a:bodyPr/>
          <a:lstStyle/>
          <a:p>
            <a:r>
              <a:rPr lang="fr-FR" sz="2000" dirty="0" smtClean="0"/>
              <a:t>Ancienneté </a:t>
            </a:r>
            <a:r>
              <a:rPr lang="fr-FR" sz="2000" dirty="0"/>
              <a:t>de démotorisation </a:t>
            </a:r>
            <a:r>
              <a:rPr lang="fr-FR" sz="2000" dirty="0" smtClean="0"/>
              <a:t>des foyers non-motorisés </a:t>
            </a:r>
            <a:r>
              <a:rPr lang="fr-FR" dirty="0"/>
              <a:t/>
            </a:r>
            <a:br>
              <a:rPr lang="fr-FR" dirty="0"/>
            </a:br>
            <a:endParaRPr lang="fr-FR" b="0" dirty="0"/>
          </a:p>
        </p:txBody>
      </p:sp>
      <p:sp>
        <p:nvSpPr>
          <p:cNvPr id="4" name="ZoneTexte 3"/>
          <p:cNvSpPr txBox="1"/>
          <p:nvPr/>
        </p:nvSpPr>
        <p:spPr>
          <a:xfrm>
            <a:off x="659295" y="1859779"/>
            <a:ext cx="3636281" cy="288437"/>
          </a:xfrm>
          <a:prstGeom prst="rect">
            <a:avLst/>
          </a:prstGeom>
          <a:noFill/>
        </p:spPr>
        <p:txBody>
          <a:bodyPr wrap="square" lIns="102860" tIns="51429" rIns="102860" bIns="51429" rtlCol="0">
            <a:spAutoFit/>
          </a:bodyPr>
          <a:lstStyle/>
          <a:p>
            <a:r>
              <a:rPr lang="fr-FR" sz="1200" dirty="0">
                <a:latin typeface="Arial" panose="020B0604020202020204" pitchFamily="34" charset="0"/>
                <a:cs typeface="Arial" panose="020B0604020202020204" pitchFamily="34" charset="0"/>
              </a:rPr>
              <a:t>Possession d’un véhicule dans le passé</a:t>
            </a:r>
          </a:p>
        </p:txBody>
      </p:sp>
      <p:sp>
        <p:nvSpPr>
          <p:cNvPr id="10" name="Rectangle 7"/>
          <p:cNvSpPr>
            <a:spLocks noChangeArrowheads="1"/>
          </p:cNvSpPr>
          <p:nvPr/>
        </p:nvSpPr>
        <p:spPr bwMode="auto">
          <a:xfrm>
            <a:off x="6236134" y="2156412"/>
            <a:ext cx="1480953"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rPr>
              <a:t>En pourcentage</a:t>
            </a:r>
          </a:p>
        </p:txBody>
      </p:sp>
      <p:sp>
        <p:nvSpPr>
          <p:cNvPr id="22" name="Rectangle 21"/>
          <p:cNvSpPr/>
          <p:nvPr/>
        </p:nvSpPr>
        <p:spPr>
          <a:xfrm>
            <a:off x="4412512" y="6462750"/>
            <a:ext cx="5755429" cy="359010"/>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Q91:  </a:t>
            </a:r>
            <a:r>
              <a:rPr lang="fr-FR" sz="900" b="0" i="1" dirty="0">
                <a:latin typeface="Arial" panose="020B0604020202020204" pitchFamily="34" charset="0"/>
                <a:cs typeface="Arial" panose="020B0604020202020204" pitchFamily="34" charset="0"/>
              </a:rPr>
              <a:t>Dans le passé, votre foyer a-t-il disposé d'une voiture </a:t>
            </a:r>
            <a:r>
              <a:rPr lang="fr-FR" sz="900" b="0" i="1" dirty="0" smtClean="0">
                <a:latin typeface="Arial" panose="020B0604020202020204" pitchFamily="34" charset="0"/>
                <a:cs typeface="Arial" panose="020B0604020202020204" pitchFamily="34" charset="0"/>
              </a:rPr>
              <a:t>? Q92: Depuis quelle année votre foyer n’a-t-il plus de voiture? Base </a:t>
            </a:r>
            <a:r>
              <a:rPr lang="fr-FR" sz="900" b="0" i="1" dirty="0">
                <a:latin typeface="Arial" panose="020B0604020202020204" pitchFamily="34" charset="0"/>
                <a:cs typeface="Arial" panose="020B0604020202020204" pitchFamily="34" charset="0"/>
              </a:rPr>
              <a:t>: Ensemble des foyers non motorisés</a:t>
            </a:r>
          </a:p>
        </p:txBody>
      </p:sp>
      <p:sp>
        <p:nvSpPr>
          <p:cNvPr id="27" name="Rectangle à coins arrondis 26"/>
          <p:cNvSpPr/>
          <p:nvPr/>
        </p:nvSpPr>
        <p:spPr>
          <a:xfrm>
            <a:off x="287087" y="902834"/>
            <a:ext cx="9863761" cy="612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578" tIns="40319" rIns="80578" bIns="40319" spcCol="0" rtlCol="0" anchor="ctr"/>
          <a:lstStyle/>
          <a:p>
            <a:pPr algn="ctr">
              <a:defRPr/>
            </a:pPr>
            <a:r>
              <a:rPr lang="fr-FR" sz="1400" b="0" dirty="0" smtClean="0">
                <a:solidFill>
                  <a:prstClr val="black"/>
                </a:solidFill>
                <a:latin typeface="Arial" panose="020B0604020202020204" pitchFamily="34" charset="0"/>
                <a:cs typeface="Arial" panose="020B0604020202020204" pitchFamily="34" charset="0"/>
              </a:rPr>
              <a:t>Deux modes prédominants chez ces 57% de foyers démotorisés</a:t>
            </a:r>
            <a:r>
              <a:rPr lang="fr-FR" sz="1400" b="0" dirty="0">
                <a:solidFill>
                  <a:prstClr val="black"/>
                </a:solidFill>
                <a:latin typeface="Arial" panose="020B0604020202020204" pitchFamily="34" charset="0"/>
                <a:cs typeface="Arial" panose="020B0604020202020204" pitchFamily="34" charset="0"/>
              </a:rPr>
              <a:t> </a:t>
            </a:r>
            <a:r>
              <a:rPr lang="fr-FR" sz="1400" b="0" dirty="0" smtClean="0">
                <a:solidFill>
                  <a:prstClr val="black"/>
                </a:solidFill>
                <a:latin typeface="Arial" panose="020B0604020202020204" pitchFamily="34" charset="0"/>
                <a:cs typeface="Arial" panose="020B0604020202020204" pitchFamily="34" charset="0"/>
              </a:rPr>
              <a:t>: soit une démotorisation récente (moins de 5 ans) qui concerne environ 4 foyers sur 10, ou une démotorisation ancienne (plus de 10 ans) qui concerne elle aussi un peu plus de 4 foyers sur 10.</a:t>
            </a:r>
            <a:endParaRPr lang="fr-FR" sz="1400" b="0" dirty="0">
              <a:solidFill>
                <a:prstClr val="black"/>
              </a:solidFill>
              <a:latin typeface="Arial" panose="020B0604020202020204" pitchFamily="34" charset="0"/>
              <a:cs typeface="Arial" panose="020B0604020202020204" pitchFamily="34" charset="0"/>
            </a:endParaRPr>
          </a:p>
        </p:txBody>
      </p:sp>
      <p:sp>
        <p:nvSpPr>
          <p:cNvPr id="26" name="ZoneTexte 25"/>
          <p:cNvSpPr txBox="1"/>
          <p:nvPr/>
        </p:nvSpPr>
        <p:spPr>
          <a:xfrm>
            <a:off x="3133539" y="4368783"/>
            <a:ext cx="1208571" cy="230832"/>
          </a:xfrm>
          <a:prstGeom prst="rect">
            <a:avLst/>
          </a:prstGeom>
          <a:noFill/>
        </p:spPr>
        <p:txBody>
          <a:bodyPr wrap="square" rtlCol="0">
            <a:spAutoFit/>
          </a:bodyPr>
          <a:lstStyle/>
          <a:p>
            <a:r>
              <a:rPr lang="fr-FR" sz="900" b="0" i="1" dirty="0" smtClean="0">
                <a:solidFill>
                  <a:schemeClr val="bg1">
                    <a:lumMod val="50000"/>
                  </a:schemeClr>
                </a:solidFill>
                <a:latin typeface="Arial" panose="020B0604020202020204" pitchFamily="34" charset="0"/>
                <a:cs typeface="Arial" panose="020B0604020202020204" pitchFamily="34" charset="0"/>
              </a:rPr>
              <a:t>(vs. 56% en 2016)</a:t>
            </a:r>
            <a:endParaRPr lang="fr-FR" sz="900" b="0" i="1" dirty="0">
              <a:solidFill>
                <a:schemeClr val="bg1">
                  <a:lumMod val="50000"/>
                </a:schemeClr>
              </a:solidFill>
              <a:latin typeface="Arial" panose="020B0604020202020204" pitchFamily="34" charset="0"/>
              <a:cs typeface="Arial" panose="020B0604020202020204" pitchFamily="34" charset="0"/>
            </a:endParaRPr>
          </a:p>
        </p:txBody>
      </p:sp>
      <p:sp>
        <p:nvSpPr>
          <p:cNvPr id="29" name="ZoneTexte 28"/>
          <p:cNvSpPr txBox="1"/>
          <p:nvPr/>
        </p:nvSpPr>
        <p:spPr>
          <a:xfrm>
            <a:off x="287087" y="4374364"/>
            <a:ext cx="1208571" cy="230832"/>
          </a:xfrm>
          <a:prstGeom prst="rect">
            <a:avLst/>
          </a:prstGeom>
          <a:noFill/>
        </p:spPr>
        <p:txBody>
          <a:bodyPr wrap="square" rtlCol="0">
            <a:spAutoFit/>
          </a:bodyPr>
          <a:lstStyle/>
          <a:p>
            <a:r>
              <a:rPr lang="fr-FR" sz="900" b="0" i="1" dirty="0" smtClean="0">
                <a:solidFill>
                  <a:schemeClr val="bg1">
                    <a:lumMod val="50000"/>
                  </a:schemeClr>
                </a:solidFill>
                <a:latin typeface="Arial" panose="020B0604020202020204" pitchFamily="34" charset="0"/>
                <a:cs typeface="Arial" panose="020B0604020202020204" pitchFamily="34" charset="0"/>
              </a:rPr>
              <a:t>(vs. 44% en 2016)</a:t>
            </a:r>
            <a:endParaRPr lang="fr-FR" sz="900" b="0" i="1" dirty="0">
              <a:solidFill>
                <a:schemeClr val="bg1">
                  <a:lumMod val="50000"/>
                </a:schemeClr>
              </a:solidFill>
              <a:latin typeface="Arial" panose="020B0604020202020204" pitchFamily="34" charset="0"/>
              <a:cs typeface="Arial" panose="020B0604020202020204" pitchFamily="34" charset="0"/>
            </a:endParaRPr>
          </a:p>
        </p:txBody>
      </p:sp>
      <p:sp>
        <p:nvSpPr>
          <p:cNvPr id="3" name="Flèche droite 2"/>
          <p:cNvSpPr/>
          <p:nvPr/>
        </p:nvSpPr>
        <p:spPr>
          <a:xfrm>
            <a:off x="4444435" y="3965967"/>
            <a:ext cx="1152000" cy="360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i="1" dirty="0" smtClean="0">
                <a:latin typeface="Arial" panose="020B0604020202020204" pitchFamily="34" charset="0"/>
                <a:cs typeface="Arial" panose="020B0604020202020204" pitchFamily="34" charset="0"/>
              </a:rPr>
              <a:t>Parmi eux</a:t>
            </a:r>
            <a:endParaRPr lang="fr-FR" sz="1200" b="0" i="1" dirty="0">
              <a:latin typeface="Arial" panose="020B0604020202020204" pitchFamily="34" charset="0"/>
              <a:cs typeface="Arial" panose="020B0604020202020204" pitchFamily="34" charset="0"/>
            </a:endParaRPr>
          </a:p>
        </p:txBody>
      </p:sp>
      <p:sp>
        <p:nvSpPr>
          <p:cNvPr id="30" name="ZoneTexte 29"/>
          <p:cNvSpPr txBox="1"/>
          <p:nvPr/>
        </p:nvSpPr>
        <p:spPr>
          <a:xfrm>
            <a:off x="6135085" y="1871959"/>
            <a:ext cx="2844000" cy="288437"/>
          </a:xfrm>
          <a:prstGeom prst="rect">
            <a:avLst/>
          </a:prstGeom>
          <a:noFill/>
        </p:spPr>
        <p:txBody>
          <a:bodyPr wrap="square" lIns="102860" tIns="51429" rIns="102860" bIns="51429" rtlCol="0">
            <a:spAutoFit/>
          </a:bodyPr>
          <a:lstStyle/>
          <a:p>
            <a:r>
              <a:rPr lang="fr-FR" sz="1200" dirty="0" smtClean="0">
                <a:latin typeface="Arial" panose="020B0604020202020204" pitchFamily="34" charset="0"/>
                <a:cs typeface="Arial" panose="020B0604020202020204" pitchFamily="34" charset="0"/>
              </a:rPr>
              <a:t>Ancienneté de démotorisation</a:t>
            </a:r>
            <a:endParaRPr lang="fr-FR" sz="1200" dirty="0">
              <a:latin typeface="Arial" panose="020B0604020202020204" pitchFamily="34" charset="0"/>
              <a:cs typeface="Arial" panose="020B0604020202020204" pitchFamily="34" charset="0"/>
            </a:endParaRPr>
          </a:p>
        </p:txBody>
      </p:sp>
      <p:cxnSp>
        <p:nvCxnSpPr>
          <p:cNvPr id="8" name="Connecteur droit 7"/>
          <p:cNvCxnSpPr/>
          <p:nvPr/>
        </p:nvCxnSpPr>
        <p:spPr>
          <a:xfrm flipH="1">
            <a:off x="6632271" y="5986187"/>
            <a:ext cx="68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H="1">
            <a:off x="6632271" y="4818906"/>
            <a:ext cx="68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a:off x="6589739" y="4149913"/>
            <a:ext cx="684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305214" y="4555904"/>
            <a:ext cx="926590" cy="246221"/>
          </a:xfrm>
          <a:prstGeom prst="rect">
            <a:avLst/>
          </a:prstGeom>
          <a:noFill/>
        </p:spPr>
        <p:txBody>
          <a:bodyPr wrap="square" rtlCol="0">
            <a:spAutoFit/>
          </a:bodyPr>
          <a:lstStyle/>
          <a:p>
            <a:pPr algn="r"/>
            <a:r>
              <a:rPr lang="fr-FR" sz="1000" dirty="0" smtClean="0">
                <a:solidFill>
                  <a:schemeClr val="accent4"/>
                </a:solidFill>
                <a:latin typeface="Arial" panose="020B0604020202020204" pitchFamily="34" charset="0"/>
                <a:cs typeface="Arial" panose="020B0604020202020204" pitchFamily="34" charset="0"/>
              </a:rPr>
              <a:t>5 à 10 ans</a:t>
            </a:r>
            <a:endParaRPr lang="fr-FR" sz="1000" dirty="0">
              <a:solidFill>
                <a:schemeClr val="accent4"/>
              </a:solidFill>
              <a:latin typeface="Arial" panose="020B0604020202020204" pitchFamily="34" charset="0"/>
              <a:cs typeface="Arial" panose="020B0604020202020204" pitchFamily="34" charset="0"/>
            </a:endParaRPr>
          </a:p>
        </p:txBody>
      </p:sp>
      <p:sp>
        <p:nvSpPr>
          <p:cNvPr id="36" name="ZoneTexte 35"/>
          <p:cNvSpPr txBox="1"/>
          <p:nvPr/>
        </p:nvSpPr>
        <p:spPr>
          <a:xfrm>
            <a:off x="6317399" y="2543753"/>
            <a:ext cx="2231260" cy="261610"/>
          </a:xfrm>
          <a:prstGeom prst="rect">
            <a:avLst/>
          </a:prstGeom>
          <a:noFill/>
        </p:spPr>
        <p:txBody>
          <a:bodyPr wrap="square" rtlCol="0">
            <a:spAutoFit/>
          </a:bodyPr>
          <a:lstStyle/>
          <a:p>
            <a:pPr algn="ctr"/>
            <a:r>
              <a:rPr lang="fr-FR" sz="1100" dirty="0" smtClean="0">
                <a:solidFill>
                  <a:schemeClr val="accent4"/>
                </a:solidFill>
                <a:latin typeface="Arial" panose="020B0604020202020204" pitchFamily="34" charset="0"/>
                <a:cs typeface="Arial" panose="020B0604020202020204" pitchFamily="34" charset="0"/>
              </a:rPr>
              <a:t>11 ans en moyenne</a:t>
            </a:r>
            <a:endParaRPr lang="fr-FR" sz="1100" dirty="0">
              <a:solidFill>
                <a:schemeClr val="accent4"/>
              </a:solidFill>
              <a:latin typeface="Arial" panose="020B0604020202020204" pitchFamily="34" charset="0"/>
              <a:cs typeface="Arial" panose="020B0604020202020204" pitchFamily="34" charset="0"/>
            </a:endParaRPr>
          </a:p>
        </p:txBody>
      </p:sp>
      <p:sp>
        <p:nvSpPr>
          <p:cNvPr id="23" name="ZoneTexte 22"/>
          <p:cNvSpPr txBox="1"/>
          <p:nvPr/>
        </p:nvSpPr>
        <p:spPr>
          <a:xfrm>
            <a:off x="8024884" y="3357402"/>
            <a:ext cx="1487251" cy="369332"/>
          </a:xfrm>
          <a:prstGeom prst="rect">
            <a:avLst/>
          </a:prstGeom>
          <a:noFill/>
        </p:spPr>
        <p:txBody>
          <a:bodyPr wrap="square" rtlCol="0">
            <a:spAutoFit/>
          </a:bodyPr>
          <a:lstStyle/>
          <a:p>
            <a:r>
              <a:rPr lang="fr-FR" sz="900" b="0" i="1" dirty="0" smtClean="0">
                <a:latin typeface="Arial" panose="020B0604020202020204" pitchFamily="34" charset="0"/>
                <a:cs typeface="Arial" panose="020B0604020202020204" pitchFamily="34" charset="0"/>
              </a:rPr>
              <a:t>(vs 43% en 2016</a:t>
            </a:r>
          </a:p>
          <a:p>
            <a:r>
              <a:rPr lang="fr-FR" sz="900" b="0" i="1" dirty="0" smtClean="0">
                <a:latin typeface="Arial" panose="020B0604020202020204" pitchFamily="34" charset="0"/>
                <a:cs typeface="Arial" panose="020B0604020202020204" pitchFamily="34" charset="0"/>
              </a:rPr>
              <a:t>vs. 43% en 2015)</a:t>
            </a:r>
            <a:endParaRPr lang="fr-FR" sz="900" b="0" i="1" dirty="0">
              <a:latin typeface="Arial" panose="020B0604020202020204" pitchFamily="34" charset="0"/>
              <a:cs typeface="Arial" panose="020B0604020202020204" pitchFamily="34" charset="0"/>
            </a:endParaRPr>
          </a:p>
        </p:txBody>
      </p:sp>
      <p:sp>
        <p:nvSpPr>
          <p:cNvPr id="24" name="ZoneTexte 23"/>
          <p:cNvSpPr txBox="1"/>
          <p:nvPr/>
        </p:nvSpPr>
        <p:spPr>
          <a:xfrm>
            <a:off x="8024884" y="4471564"/>
            <a:ext cx="1487251" cy="369332"/>
          </a:xfrm>
          <a:prstGeom prst="rect">
            <a:avLst/>
          </a:prstGeom>
          <a:noFill/>
        </p:spPr>
        <p:txBody>
          <a:bodyPr wrap="square" rtlCol="0">
            <a:spAutoFit/>
          </a:bodyPr>
          <a:lstStyle/>
          <a:p>
            <a:r>
              <a:rPr lang="fr-FR" sz="900" b="0" i="1" dirty="0" smtClean="0">
                <a:latin typeface="Arial" panose="020B0604020202020204" pitchFamily="34" charset="0"/>
                <a:cs typeface="Arial" panose="020B0604020202020204" pitchFamily="34" charset="0"/>
              </a:rPr>
              <a:t>(vs 20% en 2016</a:t>
            </a:r>
          </a:p>
          <a:p>
            <a:r>
              <a:rPr lang="fr-FR" sz="900" b="0" i="1" dirty="0" smtClean="0">
                <a:latin typeface="Arial" panose="020B0604020202020204" pitchFamily="34" charset="0"/>
                <a:cs typeface="Arial" panose="020B0604020202020204" pitchFamily="34" charset="0"/>
              </a:rPr>
              <a:t>vs. 21% en 2015)</a:t>
            </a:r>
            <a:endParaRPr lang="fr-FR" sz="900" b="0" i="1" dirty="0">
              <a:latin typeface="Arial" panose="020B0604020202020204" pitchFamily="34" charset="0"/>
              <a:cs typeface="Arial" panose="020B0604020202020204" pitchFamily="34" charset="0"/>
            </a:endParaRPr>
          </a:p>
        </p:txBody>
      </p:sp>
      <p:sp>
        <p:nvSpPr>
          <p:cNvPr id="28" name="ZoneTexte 27"/>
          <p:cNvSpPr txBox="1"/>
          <p:nvPr/>
        </p:nvSpPr>
        <p:spPr>
          <a:xfrm>
            <a:off x="8024884" y="5360072"/>
            <a:ext cx="1487251" cy="369332"/>
          </a:xfrm>
          <a:prstGeom prst="rect">
            <a:avLst/>
          </a:prstGeom>
          <a:noFill/>
        </p:spPr>
        <p:txBody>
          <a:bodyPr wrap="square" rtlCol="0">
            <a:spAutoFit/>
          </a:bodyPr>
          <a:lstStyle/>
          <a:p>
            <a:r>
              <a:rPr lang="fr-FR" sz="900" b="0" i="1" dirty="0" smtClean="0">
                <a:latin typeface="Arial" panose="020B0604020202020204" pitchFamily="34" charset="0"/>
                <a:cs typeface="Arial" panose="020B0604020202020204" pitchFamily="34" charset="0"/>
              </a:rPr>
              <a:t>(vs 37% en 2016</a:t>
            </a:r>
          </a:p>
          <a:p>
            <a:r>
              <a:rPr lang="fr-FR" sz="900" b="0" i="1" dirty="0" smtClean="0">
                <a:latin typeface="Arial" panose="020B0604020202020204" pitchFamily="34" charset="0"/>
                <a:cs typeface="Arial" panose="020B0604020202020204" pitchFamily="34" charset="0"/>
              </a:rPr>
              <a:t>vs. 36% en 2015)</a:t>
            </a:r>
            <a:endParaRPr lang="fr-FR" sz="900" b="0" i="1" dirty="0">
              <a:latin typeface="Arial" panose="020B0604020202020204" pitchFamily="34" charset="0"/>
              <a:cs typeface="Arial" panose="020B0604020202020204" pitchFamily="34" charset="0"/>
            </a:endParaRPr>
          </a:p>
        </p:txBody>
      </p:sp>
      <p:sp>
        <p:nvSpPr>
          <p:cNvPr id="14" name="Espace réservé du numéro de diapositive 13"/>
          <p:cNvSpPr>
            <a:spLocks noGrp="1"/>
          </p:cNvSpPr>
          <p:nvPr>
            <p:ph type="sldNum" sz="quarter" idx="4"/>
          </p:nvPr>
        </p:nvSpPr>
        <p:spPr/>
        <p:txBody>
          <a:bodyPr/>
          <a:lstStyle/>
          <a:p>
            <a:fld id="{9784CBA3-D598-4B1F-BAA3-EE14B5154290}" type="slidenum">
              <a:rPr lang="en-AU" smtClean="0"/>
              <a:pPr/>
              <a:t>20</a:t>
            </a:fld>
            <a:endParaRPr lang="en-AU" dirty="0"/>
          </a:p>
        </p:txBody>
      </p:sp>
    </p:spTree>
    <p:extLst>
      <p:ext uri="{BB962C8B-B14F-4D97-AF65-F5344CB8AC3E}">
        <p14:creationId xmlns:p14="http://schemas.microsoft.com/office/powerpoint/2010/main" val="4111203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p:cNvGraphicFramePr/>
          <p:nvPr>
            <p:extLst>
              <p:ext uri="{D42A27DB-BD31-4B8C-83A1-F6EECF244321}">
                <p14:modId xmlns:p14="http://schemas.microsoft.com/office/powerpoint/2010/main" val="2346269984"/>
              </p:ext>
            </p:extLst>
          </p:nvPr>
        </p:nvGraphicFramePr>
        <p:xfrm>
          <a:off x="6055946" y="2549575"/>
          <a:ext cx="3744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324494" y="1"/>
            <a:ext cx="9792000" cy="852747"/>
          </a:xfrm>
        </p:spPr>
        <p:txBody>
          <a:bodyPr/>
          <a:lstStyle/>
          <a:p>
            <a:r>
              <a:rPr lang="fr-FR" sz="2000" dirty="0"/>
              <a:t>Raison de non motorisation et intention de remotorisation au cours des 2 prochaines années</a:t>
            </a:r>
          </a:p>
        </p:txBody>
      </p:sp>
      <p:sp>
        <p:nvSpPr>
          <p:cNvPr id="3" name="ZoneTexte 2"/>
          <p:cNvSpPr txBox="1"/>
          <p:nvPr/>
        </p:nvSpPr>
        <p:spPr>
          <a:xfrm>
            <a:off x="5847907" y="1964760"/>
            <a:ext cx="3891516" cy="473206"/>
          </a:xfrm>
          <a:prstGeom prst="rect">
            <a:avLst/>
          </a:prstGeom>
          <a:noFill/>
        </p:spPr>
        <p:txBody>
          <a:bodyPr wrap="square" lIns="102860" tIns="51429" rIns="102860" bIns="51429" rtlCol="0">
            <a:spAutoFit/>
          </a:bodyPr>
          <a:lstStyle/>
          <a:p>
            <a:pPr algn="ctr"/>
            <a:r>
              <a:rPr lang="fr-FR" sz="1200" dirty="0">
                <a:latin typeface="Arial" panose="020B0604020202020204" pitchFamily="34" charset="0"/>
                <a:cs typeface="Arial" panose="020B0604020202020204" pitchFamily="34" charset="0"/>
              </a:rPr>
              <a:t>Intention de remotorisation au cours des 2 prochaines années</a:t>
            </a:r>
          </a:p>
        </p:txBody>
      </p:sp>
      <p:sp>
        <p:nvSpPr>
          <p:cNvPr id="9" name="Rectangle 7"/>
          <p:cNvSpPr>
            <a:spLocks noChangeArrowheads="1"/>
          </p:cNvSpPr>
          <p:nvPr/>
        </p:nvSpPr>
        <p:spPr bwMode="auto">
          <a:xfrm>
            <a:off x="58007" y="1819066"/>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Arial" panose="020B0604020202020204" pitchFamily="34" charset="0"/>
                <a:cs typeface="Arial" panose="020B0604020202020204" pitchFamily="34" charset="0"/>
              </a:rPr>
              <a:t>En pourcentage</a:t>
            </a:r>
          </a:p>
        </p:txBody>
      </p:sp>
      <p:sp>
        <p:nvSpPr>
          <p:cNvPr id="8" name="Rectangle 7"/>
          <p:cNvSpPr/>
          <p:nvPr/>
        </p:nvSpPr>
        <p:spPr>
          <a:xfrm>
            <a:off x="4472673" y="6312876"/>
            <a:ext cx="5638408" cy="497519"/>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Ensemble des foyers non motorisés</a:t>
            </a:r>
          </a:p>
          <a:p>
            <a:pPr algn="r"/>
            <a:r>
              <a:rPr lang="fr-FR" sz="900" b="0" i="1" dirty="0" smtClean="0">
                <a:latin typeface="Arial" panose="020B0604020202020204" pitchFamily="34" charset="0"/>
                <a:cs typeface="Arial" panose="020B0604020202020204" pitchFamily="34" charset="0"/>
              </a:rPr>
              <a:t>Q93: </a:t>
            </a:r>
            <a:r>
              <a:rPr lang="fr-FR" sz="900" b="0" i="1" dirty="0">
                <a:latin typeface="Arial" panose="020B0604020202020204" pitchFamily="34" charset="0"/>
                <a:cs typeface="Arial" panose="020B0604020202020204" pitchFamily="34" charset="0"/>
              </a:rPr>
              <a:t>Pour quelle(s) raison(s) </a:t>
            </a:r>
            <a:r>
              <a:rPr lang="fr-FR" sz="900" b="0" i="1" dirty="0" smtClean="0">
                <a:latin typeface="Arial" panose="020B0604020202020204" pitchFamily="34" charset="0"/>
                <a:cs typeface="Arial" panose="020B0604020202020204" pitchFamily="34" charset="0"/>
              </a:rPr>
              <a:t>n’avez-vous plus ou pas de voiture dans votre foyer?</a:t>
            </a:r>
            <a:endParaRPr lang="fr-FR" sz="900" b="0" i="1" dirty="0">
              <a:latin typeface="Arial" panose="020B0604020202020204" pitchFamily="34" charset="0"/>
              <a:cs typeface="Arial" panose="020B0604020202020204" pitchFamily="34" charset="0"/>
            </a:endParaRPr>
          </a:p>
          <a:p>
            <a:pPr algn="r"/>
            <a:r>
              <a:rPr lang="fr-FR" sz="900" b="0" i="1" dirty="0" smtClean="0">
                <a:latin typeface="Arial" panose="020B0604020202020204" pitchFamily="34" charset="0"/>
                <a:cs typeface="Arial" panose="020B0604020202020204" pitchFamily="34" charset="0"/>
              </a:rPr>
              <a:t>Q94: </a:t>
            </a:r>
            <a:r>
              <a:rPr lang="fr-FR" sz="900" b="0" i="1" dirty="0">
                <a:latin typeface="Arial" panose="020B0604020202020204" pitchFamily="34" charset="0"/>
                <a:cs typeface="Arial" panose="020B0604020202020204" pitchFamily="34" charset="0"/>
              </a:rPr>
              <a:t>Envisagez-vous d’acquérir une voiture au cours des deux prochaines années? </a:t>
            </a:r>
          </a:p>
        </p:txBody>
      </p:sp>
      <p:cxnSp>
        <p:nvCxnSpPr>
          <p:cNvPr id="5" name="Connecteur droit 4"/>
          <p:cNvCxnSpPr/>
          <p:nvPr/>
        </p:nvCxnSpPr>
        <p:spPr>
          <a:xfrm>
            <a:off x="5823596" y="2068445"/>
            <a:ext cx="0" cy="4392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9"/>
          <p:cNvSpPr>
            <a:spLocks noChangeArrowheads="1"/>
          </p:cNvSpPr>
          <p:nvPr/>
        </p:nvSpPr>
        <p:spPr bwMode="auto">
          <a:xfrm>
            <a:off x="1461383" y="1983529"/>
            <a:ext cx="3011290" cy="288528"/>
          </a:xfrm>
          <a:prstGeom prst="rect">
            <a:avLst/>
          </a:prstGeom>
          <a:noFill/>
        </p:spPr>
        <p:txBody>
          <a:bodyPr wrap="square" lIns="102860" tIns="51429" rIns="102860" bIns="51429" rtlCol="0">
            <a:spAutoFit/>
          </a:bodyPr>
          <a:lstStyle/>
          <a:p>
            <a:r>
              <a:rPr lang="fr-FR" sz="1200" dirty="0">
                <a:latin typeface="Arial" panose="020B0604020202020204" pitchFamily="34" charset="0"/>
                <a:cs typeface="Arial" panose="020B0604020202020204" pitchFamily="34" charset="0"/>
              </a:rPr>
              <a:t>Raison de </a:t>
            </a:r>
            <a:r>
              <a:rPr lang="fr-FR" sz="1200" dirty="0" smtClean="0">
                <a:latin typeface="Arial" panose="020B0604020202020204" pitchFamily="34" charset="0"/>
                <a:cs typeface="Arial" panose="020B0604020202020204" pitchFamily="34" charset="0"/>
              </a:rPr>
              <a:t>non motorisation</a:t>
            </a:r>
            <a:endParaRPr lang="fr-FR" sz="1200" dirty="0">
              <a:latin typeface="Arial" panose="020B0604020202020204" pitchFamily="34" charset="0"/>
              <a:cs typeface="Arial" panose="020B0604020202020204" pitchFamily="34" charset="0"/>
            </a:endParaRPr>
          </a:p>
        </p:txBody>
      </p:sp>
      <p:sp>
        <p:nvSpPr>
          <p:cNvPr id="16" name="Rectangle à coins arrondis 15"/>
          <p:cNvSpPr/>
          <p:nvPr/>
        </p:nvSpPr>
        <p:spPr>
          <a:xfrm>
            <a:off x="327798" y="1150086"/>
            <a:ext cx="9840081" cy="612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578" tIns="40319" rIns="80578" bIns="40319"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Ces ménages ressentent de moins en moins le besoin d’être motorisés. La part des intentionnistes de se remotoriser dans les 2 ans demeure très stable et assez faible. </a:t>
            </a:r>
            <a:endParaRPr lang="fr-FR" sz="1400" b="0" dirty="0">
              <a:solidFill>
                <a:prstClr val="black"/>
              </a:solidFill>
              <a:latin typeface="Arial" panose="020B0604020202020204" pitchFamily="34" charset="0"/>
              <a:cs typeface="Arial" panose="020B0604020202020204" pitchFamily="34" charset="0"/>
            </a:endParaRPr>
          </a:p>
        </p:txBody>
      </p:sp>
      <p:sp>
        <p:nvSpPr>
          <p:cNvPr id="4" name="ZoneTexte 3"/>
          <p:cNvSpPr txBox="1"/>
          <p:nvPr/>
        </p:nvSpPr>
        <p:spPr>
          <a:xfrm>
            <a:off x="9021213" y="3559793"/>
            <a:ext cx="1674967" cy="246221"/>
          </a:xfrm>
          <a:prstGeom prst="rect">
            <a:avLst/>
          </a:prstGeom>
          <a:noFill/>
        </p:spPr>
        <p:txBody>
          <a:bodyPr wrap="square" rtlCol="0">
            <a:spAutoFit/>
          </a:bodyPr>
          <a:lstStyle/>
          <a:p>
            <a:r>
              <a:rPr lang="fr-FR" sz="1000" b="0" i="1" dirty="0" smtClean="0">
                <a:solidFill>
                  <a:schemeClr val="accent3"/>
                </a:solidFill>
                <a:latin typeface="Arial" panose="020B0604020202020204" pitchFamily="34" charset="0"/>
                <a:cs typeface="Arial" panose="020B0604020202020204" pitchFamily="34" charset="0"/>
              </a:rPr>
              <a:t>(vs 13% 2015 &amp; 2016)</a:t>
            </a:r>
            <a:endParaRPr lang="fr-FR" sz="1000" b="0" i="1" dirty="0">
              <a:solidFill>
                <a:schemeClr val="accent3"/>
              </a:solidFill>
              <a:latin typeface="Arial" panose="020B0604020202020204" pitchFamily="34" charset="0"/>
              <a:cs typeface="Arial" panose="020B0604020202020204" pitchFamily="34" charset="0"/>
            </a:endParaRPr>
          </a:p>
        </p:txBody>
      </p:sp>
      <p:sp>
        <p:nvSpPr>
          <p:cNvPr id="19" name="ZoneTexte 18"/>
          <p:cNvSpPr txBox="1"/>
          <p:nvPr/>
        </p:nvSpPr>
        <p:spPr>
          <a:xfrm>
            <a:off x="5879815" y="5682350"/>
            <a:ext cx="1794911" cy="246221"/>
          </a:xfrm>
          <a:prstGeom prst="rect">
            <a:avLst/>
          </a:prstGeom>
          <a:noFill/>
        </p:spPr>
        <p:txBody>
          <a:bodyPr wrap="square" rtlCol="0">
            <a:spAutoFit/>
          </a:bodyPr>
          <a:lstStyle/>
          <a:p>
            <a:pPr algn="r"/>
            <a:r>
              <a:rPr lang="fr-FR" sz="1000" b="0" i="1" dirty="0" smtClean="0">
                <a:solidFill>
                  <a:schemeClr val="tx1">
                    <a:lumMod val="75000"/>
                  </a:schemeClr>
                </a:solidFill>
                <a:latin typeface="Arial" panose="020B0604020202020204" pitchFamily="34" charset="0"/>
                <a:cs typeface="Arial" panose="020B0604020202020204" pitchFamily="34" charset="0"/>
              </a:rPr>
              <a:t>(vs 87% 2015 &amp; 2016)</a:t>
            </a:r>
            <a:endParaRPr lang="fr-FR" sz="1000" b="0" i="1" dirty="0">
              <a:solidFill>
                <a:schemeClr val="tx1">
                  <a:lumMod val="75000"/>
                </a:schemeClr>
              </a:solidFill>
              <a:latin typeface="Arial" panose="020B0604020202020204" pitchFamily="34" charset="0"/>
              <a:cs typeface="Arial" panose="020B0604020202020204" pitchFamily="34" charset="0"/>
            </a:endParaRPr>
          </a:p>
        </p:txBody>
      </p:sp>
      <p:graphicFrame>
        <p:nvGraphicFramePr>
          <p:cNvPr id="18" name="Graphique 17"/>
          <p:cNvGraphicFramePr/>
          <p:nvPr>
            <p:extLst>
              <p:ext uri="{D42A27DB-BD31-4B8C-83A1-F6EECF244321}">
                <p14:modId xmlns:p14="http://schemas.microsoft.com/office/powerpoint/2010/main" val="836642771"/>
              </p:ext>
            </p:extLst>
          </p:nvPr>
        </p:nvGraphicFramePr>
        <p:xfrm>
          <a:off x="55118" y="2354293"/>
          <a:ext cx="5436000" cy="4311086"/>
        </p:xfrm>
        <a:graphic>
          <a:graphicData uri="http://schemas.openxmlformats.org/drawingml/2006/chart">
            <c:chart xmlns:c="http://schemas.openxmlformats.org/drawingml/2006/chart" xmlns:r="http://schemas.openxmlformats.org/officeDocument/2006/relationships" r:id="rId4"/>
          </a:graphicData>
        </a:graphic>
      </p:graphicFrame>
      <p:sp>
        <p:nvSpPr>
          <p:cNvPr id="15" name="ZoneTexte 14"/>
          <p:cNvSpPr txBox="1"/>
          <p:nvPr/>
        </p:nvSpPr>
        <p:spPr>
          <a:xfrm>
            <a:off x="4744691" y="2765574"/>
            <a:ext cx="1174602" cy="203580"/>
          </a:xfrm>
          <a:prstGeom prst="rect">
            <a:avLst/>
          </a:prstGeom>
          <a:noFill/>
        </p:spPr>
        <p:txBody>
          <a:bodyPr wrap="squar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(vs </a:t>
            </a:r>
            <a:r>
              <a:rPr lang="fr-FR" sz="1050" b="0" i="1" dirty="0" smtClean="0">
                <a:latin typeface="Arial" panose="020B0604020202020204" pitchFamily="34" charset="0"/>
                <a:cs typeface="Arial" panose="020B0604020202020204" pitchFamily="34" charset="0"/>
              </a:rPr>
              <a:t>56</a:t>
            </a:r>
            <a:r>
              <a:rPr lang="fr-FR" sz="1050" b="0" i="1" dirty="0" smtClean="0">
                <a:solidFill>
                  <a:schemeClr val="tx1"/>
                </a:solidFill>
                <a:latin typeface="Arial" panose="020B0604020202020204" pitchFamily="34" charset="0"/>
                <a:cs typeface="Arial" panose="020B0604020202020204" pitchFamily="34" charset="0"/>
              </a:rPr>
              <a:t>% en 2016) </a:t>
            </a:r>
          </a:p>
        </p:txBody>
      </p:sp>
      <p:sp>
        <p:nvSpPr>
          <p:cNvPr id="17" name="ZoneTexte 16"/>
          <p:cNvSpPr txBox="1"/>
          <p:nvPr/>
        </p:nvSpPr>
        <p:spPr>
          <a:xfrm>
            <a:off x="3804015" y="3581168"/>
            <a:ext cx="1174602" cy="203580"/>
          </a:xfrm>
          <a:prstGeom prst="rect">
            <a:avLst/>
          </a:prstGeom>
          <a:noFill/>
        </p:spPr>
        <p:txBody>
          <a:bodyPr wrap="squar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(vs </a:t>
            </a:r>
            <a:r>
              <a:rPr lang="fr-FR" sz="1050" b="0" i="1" dirty="0" smtClean="0">
                <a:latin typeface="Arial" panose="020B0604020202020204" pitchFamily="34" charset="0"/>
                <a:cs typeface="Arial" panose="020B0604020202020204" pitchFamily="34" charset="0"/>
              </a:rPr>
              <a:t>26</a:t>
            </a:r>
            <a:r>
              <a:rPr lang="fr-FR" sz="1050" b="0" i="1" dirty="0" smtClean="0">
                <a:solidFill>
                  <a:schemeClr val="tx1"/>
                </a:solidFill>
                <a:latin typeface="Arial" panose="020B0604020202020204" pitchFamily="34" charset="0"/>
                <a:cs typeface="Arial" panose="020B0604020202020204" pitchFamily="34" charset="0"/>
              </a:rPr>
              <a:t>% en 2016) </a:t>
            </a:r>
          </a:p>
        </p:txBody>
      </p:sp>
      <p:sp>
        <p:nvSpPr>
          <p:cNvPr id="20" name="ZoneTexte 19"/>
          <p:cNvSpPr txBox="1"/>
          <p:nvPr/>
        </p:nvSpPr>
        <p:spPr>
          <a:xfrm>
            <a:off x="3765021" y="3946228"/>
            <a:ext cx="1174602" cy="203580"/>
          </a:xfrm>
          <a:prstGeom prst="rect">
            <a:avLst/>
          </a:prstGeom>
          <a:noFill/>
        </p:spPr>
        <p:txBody>
          <a:bodyPr wrap="squar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(vs </a:t>
            </a:r>
            <a:r>
              <a:rPr lang="fr-FR" sz="1050" b="0" i="1" dirty="0" smtClean="0">
                <a:latin typeface="Arial" panose="020B0604020202020204" pitchFamily="34" charset="0"/>
                <a:cs typeface="Arial" panose="020B0604020202020204" pitchFamily="34" charset="0"/>
              </a:rPr>
              <a:t>26</a:t>
            </a:r>
            <a:r>
              <a:rPr lang="fr-FR" sz="1050" b="0" i="1" dirty="0" smtClean="0">
                <a:solidFill>
                  <a:schemeClr val="tx1"/>
                </a:solidFill>
                <a:latin typeface="Arial" panose="020B0604020202020204" pitchFamily="34" charset="0"/>
                <a:cs typeface="Arial" panose="020B0604020202020204" pitchFamily="34" charset="0"/>
              </a:rPr>
              <a:t>% en 2016) </a:t>
            </a:r>
          </a:p>
        </p:txBody>
      </p:sp>
      <p:sp>
        <p:nvSpPr>
          <p:cNvPr id="21" name="ZoneTexte 20"/>
          <p:cNvSpPr txBox="1"/>
          <p:nvPr/>
        </p:nvSpPr>
        <p:spPr>
          <a:xfrm>
            <a:off x="3740217" y="4270309"/>
            <a:ext cx="1174602" cy="203580"/>
          </a:xfrm>
          <a:prstGeom prst="rect">
            <a:avLst/>
          </a:prstGeom>
          <a:noFill/>
        </p:spPr>
        <p:txBody>
          <a:bodyPr wrap="squar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(vs </a:t>
            </a:r>
            <a:r>
              <a:rPr lang="fr-FR" sz="1050" b="0" i="1" dirty="0" smtClean="0">
                <a:latin typeface="Arial" panose="020B0604020202020204" pitchFamily="34" charset="0"/>
                <a:cs typeface="Arial" panose="020B0604020202020204" pitchFamily="34" charset="0"/>
              </a:rPr>
              <a:t>18</a:t>
            </a:r>
            <a:r>
              <a:rPr lang="fr-FR" sz="1050" b="0" i="1" dirty="0" smtClean="0">
                <a:solidFill>
                  <a:schemeClr val="tx1"/>
                </a:solidFill>
                <a:latin typeface="Arial" panose="020B0604020202020204" pitchFamily="34" charset="0"/>
                <a:cs typeface="Arial" panose="020B0604020202020204" pitchFamily="34" charset="0"/>
              </a:rPr>
              <a:t>% en 2016) </a:t>
            </a:r>
          </a:p>
        </p:txBody>
      </p:sp>
      <p:sp>
        <p:nvSpPr>
          <p:cNvPr id="22" name="ZoneTexte 21"/>
          <p:cNvSpPr txBox="1"/>
          <p:nvPr/>
        </p:nvSpPr>
        <p:spPr>
          <a:xfrm>
            <a:off x="3520473" y="4627415"/>
            <a:ext cx="1174602" cy="203580"/>
          </a:xfrm>
          <a:prstGeom prst="rect">
            <a:avLst/>
          </a:prstGeom>
          <a:noFill/>
        </p:spPr>
        <p:txBody>
          <a:bodyPr wrap="square" lIns="0" tIns="0" rIns="0" bIns="0" rtlCol="0">
            <a:noAutofit/>
          </a:bodyPr>
          <a:lstStyle/>
          <a:p>
            <a:pPr algn="l"/>
            <a:r>
              <a:rPr lang="fr-FR" sz="1050" b="0" i="1" dirty="0" smtClean="0">
                <a:solidFill>
                  <a:schemeClr val="tx1"/>
                </a:solidFill>
                <a:latin typeface="Arial" panose="020B0604020202020204" pitchFamily="34" charset="0"/>
                <a:cs typeface="Arial" panose="020B0604020202020204" pitchFamily="34" charset="0"/>
              </a:rPr>
              <a:t>(vs </a:t>
            </a:r>
            <a:r>
              <a:rPr lang="fr-FR" sz="1050" b="0" i="1" dirty="0" smtClean="0">
                <a:latin typeface="Arial" panose="020B0604020202020204" pitchFamily="34" charset="0"/>
                <a:cs typeface="Arial" panose="020B0604020202020204" pitchFamily="34" charset="0"/>
              </a:rPr>
              <a:t>15</a:t>
            </a:r>
            <a:r>
              <a:rPr lang="fr-FR" sz="1050" b="0" i="1" dirty="0" smtClean="0">
                <a:solidFill>
                  <a:schemeClr val="tx1"/>
                </a:solidFill>
                <a:latin typeface="Arial" panose="020B0604020202020204" pitchFamily="34" charset="0"/>
                <a:cs typeface="Arial" panose="020B0604020202020204" pitchFamily="34" charset="0"/>
              </a:rPr>
              <a:t>% en 2016) </a:t>
            </a:r>
          </a:p>
        </p:txBody>
      </p:sp>
      <p:sp>
        <p:nvSpPr>
          <p:cNvPr id="24" name="Espace réservé du numéro de diapositive 23"/>
          <p:cNvSpPr>
            <a:spLocks noGrp="1"/>
          </p:cNvSpPr>
          <p:nvPr>
            <p:ph type="sldNum" sz="quarter" idx="4"/>
          </p:nvPr>
        </p:nvSpPr>
        <p:spPr/>
        <p:txBody>
          <a:bodyPr/>
          <a:lstStyle/>
          <a:p>
            <a:fld id="{9784CBA3-D598-4B1F-BAA3-EE14B5154290}" type="slidenum">
              <a:rPr lang="en-AU" smtClean="0"/>
              <a:pPr/>
              <a:t>21</a:t>
            </a:fld>
            <a:endParaRPr lang="en-AU" dirty="0"/>
          </a:p>
        </p:txBody>
      </p:sp>
    </p:spTree>
    <p:extLst>
      <p:ext uri="{BB962C8B-B14F-4D97-AF65-F5344CB8AC3E}">
        <p14:creationId xmlns:p14="http://schemas.microsoft.com/office/powerpoint/2010/main" val="511455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3.3</a:t>
            </a:r>
            <a:endParaRPr lang="fr-FR" dirty="0"/>
          </a:p>
        </p:txBody>
      </p:sp>
      <p:sp>
        <p:nvSpPr>
          <p:cNvPr id="2" name="Espace réservé du texte 1"/>
          <p:cNvSpPr>
            <a:spLocks noGrp="1"/>
          </p:cNvSpPr>
          <p:nvPr>
            <p:ph type="subTitle" idx="1"/>
            <p:custDataLst>
              <p:tags r:id="rId3"/>
            </p:custDataLst>
          </p:nvPr>
        </p:nvSpPr>
        <p:spPr>
          <a:xfrm>
            <a:off x="324000" y="3469604"/>
            <a:ext cx="5680193" cy="923330"/>
          </a:xfrm>
        </p:spPr>
        <p:txBody>
          <a:bodyPr/>
          <a:lstStyle/>
          <a:p>
            <a:r>
              <a:rPr lang="fr-FR" dirty="0"/>
              <a:t>Caractéristiques des véhicules du parc des </a:t>
            </a:r>
            <a:r>
              <a:rPr lang="fr-FR" dirty="0" smtClean="0"/>
              <a:t>ménages.</a:t>
            </a:r>
            <a:endParaRPr lang="fr-FR" dirty="0"/>
          </a:p>
        </p:txBody>
      </p:sp>
    </p:spTree>
    <p:custDataLst>
      <p:tags r:id="rId1"/>
    </p:custDataLst>
    <p:extLst>
      <p:ext uri="{BB962C8B-B14F-4D97-AF65-F5344CB8AC3E}">
        <p14:creationId xmlns:p14="http://schemas.microsoft.com/office/powerpoint/2010/main" val="1258559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5"/>
          <p:cNvSpPr>
            <a:spLocks noGrp="1"/>
          </p:cNvSpPr>
          <p:nvPr>
            <p:ph type="title"/>
          </p:nvPr>
        </p:nvSpPr>
        <p:spPr>
          <a:xfrm>
            <a:off x="324494" y="1"/>
            <a:ext cx="9792000" cy="544971"/>
          </a:xfrm>
        </p:spPr>
        <p:txBody>
          <a:bodyPr lIns="0" tIns="234900" rIns="0" bIns="0"/>
          <a:lstStyle/>
          <a:p>
            <a:r>
              <a:rPr lang="fr-FR" sz="2000" dirty="0">
                <a:solidFill>
                  <a:schemeClr val="tx1"/>
                </a:solidFill>
              </a:rPr>
              <a:t>Poids des voitures diesel (parc versus nouvelles immatriculations)</a:t>
            </a:r>
            <a:endParaRPr lang="fr-FR" sz="2000" dirty="0"/>
          </a:p>
        </p:txBody>
      </p:sp>
      <p:sp>
        <p:nvSpPr>
          <p:cNvPr id="16" name="Rectangle à coins arrondis 15"/>
          <p:cNvSpPr/>
          <p:nvPr/>
        </p:nvSpPr>
        <p:spPr>
          <a:xfrm>
            <a:off x="239716" y="777925"/>
            <a:ext cx="9928164" cy="67053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La part du diesel poursuit son déclin dans les nouvelles immatriculations et passe désormais sous la barre des 50%. </a:t>
            </a:r>
          </a:p>
          <a:p>
            <a:pPr algn="ctr"/>
            <a:r>
              <a:rPr lang="fr-FR" sz="1400" b="0" dirty="0" smtClean="0">
                <a:solidFill>
                  <a:prstClr val="black"/>
                </a:solidFill>
                <a:latin typeface="Arial" panose="020B0604020202020204" pitchFamily="34" charset="0"/>
                <a:cs typeface="Arial" panose="020B0604020202020204" pitchFamily="34" charset="0"/>
              </a:rPr>
              <a:t>Ce repli des immatriculations depuis 2012 entame pour la deuxième année consécutive la baisse de son poids dans le parc (58%).</a:t>
            </a:r>
            <a:endParaRPr lang="fr-FR" sz="1400" b="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3797305" y="6462750"/>
            <a:ext cx="6370575" cy="359018"/>
          </a:xfrm>
          <a:prstGeom prst="rect">
            <a:avLst/>
          </a:prstGeom>
        </p:spPr>
        <p:txBody>
          <a:bodyPr wrap="square" lIns="81224" tIns="40613" rIns="81224" bIns="40613">
            <a:spAutoFit/>
          </a:bodyPr>
          <a:lstStyle/>
          <a:p>
            <a:pPr algn="r"/>
            <a:r>
              <a:rPr lang="fr-FR" sz="900" b="0" i="1" dirty="0" smtClean="0">
                <a:latin typeface="Arial" panose="020B0604020202020204" pitchFamily="34" charset="0"/>
                <a:cs typeface="Arial" panose="020B0604020202020204" pitchFamily="34" charset="0"/>
              </a:rPr>
              <a:t>Champ : AVANT 2006: Ensemble des véhicules à disposition des ménages hors gros utilitaires</a:t>
            </a:r>
          </a:p>
          <a:p>
            <a:pPr algn="r"/>
            <a:r>
              <a:rPr lang="fr-FR" sz="900" b="0" i="1" dirty="0" smtClean="0">
                <a:latin typeface="Arial" panose="020B0604020202020204" pitchFamily="34" charset="0"/>
                <a:cs typeface="Arial" panose="020B0604020202020204" pitchFamily="34" charset="0"/>
              </a:rPr>
              <a:t>               APRES 2006: Ensemble des véhicules à disposition des ménages (parc total)</a:t>
            </a:r>
            <a:endParaRPr lang="fr-FR" sz="900" b="0" i="1" dirty="0">
              <a:latin typeface="Arial" panose="020B0604020202020204" pitchFamily="34" charset="0"/>
              <a:cs typeface="Arial" panose="020B0604020202020204" pitchFamily="34" charset="0"/>
            </a:endParaRPr>
          </a:p>
        </p:txBody>
      </p:sp>
      <p:sp>
        <p:nvSpPr>
          <p:cNvPr id="18" name="Text Box 4"/>
          <p:cNvSpPr txBox="1">
            <a:spLocks noChangeArrowheads="1"/>
          </p:cNvSpPr>
          <p:nvPr/>
        </p:nvSpPr>
        <p:spPr bwMode="auto">
          <a:xfrm>
            <a:off x="239713" y="1779750"/>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smtClean="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graphicFrame>
        <p:nvGraphicFramePr>
          <p:cNvPr id="19" name="Graphique 18"/>
          <p:cNvGraphicFramePr/>
          <p:nvPr>
            <p:extLst>
              <p:ext uri="{D42A27DB-BD31-4B8C-83A1-F6EECF244321}">
                <p14:modId xmlns:p14="http://schemas.microsoft.com/office/powerpoint/2010/main" val="2985629265"/>
              </p:ext>
            </p:extLst>
          </p:nvPr>
        </p:nvGraphicFramePr>
        <p:xfrm>
          <a:off x="102870" y="1995193"/>
          <a:ext cx="9742879" cy="4462899"/>
        </p:xfrm>
        <a:graphic>
          <a:graphicData uri="http://schemas.openxmlformats.org/drawingml/2006/chart">
            <c:chart xmlns:c="http://schemas.openxmlformats.org/drawingml/2006/chart" xmlns:r="http://schemas.openxmlformats.org/officeDocument/2006/relationships" r:id="rId3"/>
          </a:graphicData>
        </a:graphic>
      </p:graphicFrame>
      <p:sp>
        <p:nvSpPr>
          <p:cNvPr id="20" name="Freeform 5"/>
          <p:cNvSpPr>
            <a:spLocks noEditPoints="1"/>
          </p:cNvSpPr>
          <p:nvPr/>
        </p:nvSpPr>
        <p:spPr bwMode="auto">
          <a:xfrm flipH="1">
            <a:off x="9359950" y="3403920"/>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6"/>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47%</a:t>
            </a:r>
            <a:endParaRPr lang="fr-FR" sz="1100" dirty="0">
              <a:solidFill>
                <a:schemeClr val="bg1"/>
              </a:solidFill>
              <a:latin typeface="Arial" panose="020B0604020202020204" pitchFamily="34" charset="0"/>
              <a:cs typeface="Arial" panose="020B0604020202020204" pitchFamily="34" charset="0"/>
            </a:endParaRPr>
          </a:p>
        </p:txBody>
      </p:sp>
      <p:sp>
        <p:nvSpPr>
          <p:cNvPr id="21" name="Freeform 5"/>
          <p:cNvSpPr>
            <a:spLocks noEditPoints="1"/>
          </p:cNvSpPr>
          <p:nvPr/>
        </p:nvSpPr>
        <p:spPr bwMode="auto">
          <a:xfrm flipH="1">
            <a:off x="9394195" y="2813366"/>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3"/>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58%</a:t>
            </a:r>
            <a:endParaRPr lang="fr-FR" sz="1100" dirty="0">
              <a:solidFill>
                <a:schemeClr val="bg1"/>
              </a:solidFill>
              <a:latin typeface="Arial" panose="020B0604020202020204" pitchFamily="34" charset="0"/>
              <a:cs typeface="Arial" panose="020B0604020202020204" pitchFamily="34" charset="0"/>
            </a:endParaRPr>
          </a:p>
        </p:txBody>
      </p:sp>
      <p:cxnSp>
        <p:nvCxnSpPr>
          <p:cNvPr id="3" name="Connecteur droit 2"/>
          <p:cNvCxnSpPr/>
          <p:nvPr/>
        </p:nvCxnSpPr>
        <p:spPr>
          <a:xfrm flipV="1">
            <a:off x="5628902" y="1864388"/>
            <a:ext cx="0" cy="3812017"/>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ltGray">
          <a:xfrm>
            <a:off x="688769" y="3348996"/>
            <a:ext cx="6012282" cy="317500"/>
          </a:xfrm>
          <a:prstGeom prst="rect">
            <a:avLst/>
          </a:prstGeom>
          <a:solidFill>
            <a:schemeClr val="tx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sp>
        <p:nvSpPr>
          <p:cNvPr id="13" name="Rectangle 12"/>
          <p:cNvSpPr/>
          <p:nvPr/>
        </p:nvSpPr>
        <p:spPr bwMode="ltGray">
          <a:xfrm>
            <a:off x="7272262" y="2818996"/>
            <a:ext cx="2567773" cy="3145076"/>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fr-FR" sz="1200" b="0" dirty="0" smtClean="0">
                <a:solidFill>
                  <a:srgbClr val="333333"/>
                </a:solidFill>
                <a:latin typeface="Arial" panose="020B0604020202020204" pitchFamily="34" charset="0"/>
                <a:cs typeface="Arial" panose="020B0604020202020204" pitchFamily="34" charset="0"/>
              </a:rPr>
              <a:t>Le déclin du diesel touche le plus les particuliers (seuls 25% de véhicules diesel en Avril 2018 parmi </a:t>
            </a:r>
            <a:r>
              <a:rPr lang="fr-FR" sz="1200" b="0" dirty="0">
                <a:solidFill>
                  <a:srgbClr val="333333"/>
                </a:solidFill>
                <a:latin typeface="Arial" panose="020B0604020202020204" pitchFamily="34" charset="0"/>
                <a:cs typeface="Arial" panose="020B0604020202020204" pitchFamily="34" charset="0"/>
              </a:rPr>
              <a:t>l</a:t>
            </a:r>
            <a:r>
              <a:rPr lang="fr-FR" sz="1200" b="0" dirty="0" smtClean="0">
                <a:solidFill>
                  <a:srgbClr val="333333"/>
                </a:solidFill>
                <a:latin typeface="Arial" panose="020B0604020202020204" pitchFamily="34" charset="0"/>
                <a:cs typeface="Arial" panose="020B0604020202020204" pitchFamily="34" charset="0"/>
              </a:rPr>
              <a:t>es immatriculations des véhicules particuliers hors flottes). </a:t>
            </a:r>
          </a:p>
          <a:p>
            <a:pPr algn="l"/>
            <a:endParaRPr lang="fr-FR" sz="1200" b="0" dirty="0">
              <a:solidFill>
                <a:srgbClr val="333333"/>
              </a:solidFill>
              <a:latin typeface="Arial" panose="020B0604020202020204" pitchFamily="34" charset="0"/>
              <a:cs typeface="Arial" panose="020B0604020202020204" pitchFamily="34" charset="0"/>
            </a:endParaRPr>
          </a:p>
          <a:p>
            <a:pPr algn="l"/>
            <a:r>
              <a:rPr lang="fr-FR" sz="1200" b="0" dirty="0" smtClean="0">
                <a:solidFill>
                  <a:srgbClr val="333333"/>
                </a:solidFill>
                <a:latin typeface="Arial" panose="020B0604020202020204" pitchFamily="34" charset="0"/>
                <a:cs typeface="Arial" panose="020B0604020202020204" pitchFamily="34" charset="0"/>
              </a:rPr>
              <a:t>Les flottes commerciales, jusqu’ici préservées commencent à être entamées également.</a:t>
            </a:r>
            <a:endParaRPr lang="fr-FR" sz="1200" b="0" dirty="0" smtClean="0">
              <a:solidFill>
                <a:srgbClr val="333333"/>
              </a:solidFill>
              <a:latin typeface="Arial" panose="020B0604020202020204" pitchFamily="34" charset="0"/>
              <a:cs typeface="Arial" panose="020B0604020202020204" pitchFamily="34" charset="0"/>
            </a:endParaRPr>
          </a:p>
          <a:p>
            <a:pPr algn="l"/>
            <a:endParaRPr lang="fr-FR" sz="1200" b="0" dirty="0" smtClean="0">
              <a:solidFill>
                <a:srgbClr val="333333"/>
              </a:solidFill>
              <a:latin typeface="Arial" panose="020B0604020202020204" pitchFamily="34" charset="0"/>
              <a:cs typeface="Arial" panose="020B0604020202020204" pitchFamily="34" charset="0"/>
            </a:endParaRPr>
          </a:p>
          <a:p>
            <a:r>
              <a:rPr lang="fr-FR" sz="1200" b="0" dirty="0" smtClean="0">
                <a:solidFill>
                  <a:srgbClr val="333333"/>
                </a:solidFill>
                <a:latin typeface="Arial" panose="020B0604020202020204" pitchFamily="34" charset="0"/>
                <a:cs typeface="Arial" panose="020B0604020202020204" pitchFamily="34" charset="0"/>
              </a:rPr>
              <a:t>En 2018, L’augmentation des taxes carburants, plus fortes pour le diesel </a:t>
            </a:r>
            <a:r>
              <a:rPr lang="fr-FR" sz="1200" b="0" dirty="0">
                <a:solidFill>
                  <a:srgbClr val="333333"/>
                </a:solidFill>
                <a:latin typeface="Arial" panose="020B0604020202020204" pitchFamily="34" charset="0"/>
                <a:cs typeface="Arial" panose="020B0604020202020204" pitchFamily="34" charset="0"/>
              </a:rPr>
              <a:t>(+7.6 cts) </a:t>
            </a:r>
            <a:r>
              <a:rPr lang="fr-FR" sz="1200" b="0" dirty="0" smtClean="0">
                <a:solidFill>
                  <a:srgbClr val="333333"/>
                </a:solidFill>
                <a:latin typeface="Arial" panose="020B0604020202020204" pitchFamily="34" charset="0"/>
                <a:cs typeface="Arial" panose="020B0604020202020204" pitchFamily="34" charset="0"/>
              </a:rPr>
              <a:t>que pour l’essence (+</a:t>
            </a:r>
            <a:r>
              <a:rPr lang="fr-FR" sz="1200" b="0" dirty="0">
                <a:solidFill>
                  <a:srgbClr val="333333"/>
                </a:solidFill>
                <a:latin typeface="Arial" panose="020B0604020202020204" pitchFamily="34" charset="0"/>
                <a:cs typeface="Arial" panose="020B0604020202020204" pitchFamily="34" charset="0"/>
              </a:rPr>
              <a:t>3.9 cts</a:t>
            </a:r>
            <a:r>
              <a:rPr lang="fr-FR" sz="1200" b="0" dirty="0" smtClean="0">
                <a:solidFill>
                  <a:srgbClr val="333333"/>
                </a:solidFill>
                <a:latin typeface="Arial" panose="020B0604020202020204" pitchFamily="34" charset="0"/>
                <a:cs typeface="Arial" panose="020B0604020202020204" pitchFamily="34" charset="0"/>
              </a:rPr>
              <a:t>) alimenteront sans doute ce déclin dans les immatriculations.</a:t>
            </a:r>
          </a:p>
          <a:p>
            <a:pPr algn="r"/>
            <a:r>
              <a:rPr lang="fr-FR" sz="1000" b="0" dirty="0" smtClean="0">
                <a:solidFill>
                  <a:srgbClr val="333333"/>
                </a:solidFill>
                <a:latin typeface="Arial" panose="020B0604020202020204" pitchFamily="34" charset="0"/>
                <a:cs typeface="Arial" panose="020B0604020202020204" pitchFamily="34" charset="0"/>
              </a:rPr>
              <a:t>Source: Les Echos – 9 mai 2018</a:t>
            </a:r>
            <a:endParaRPr lang="en-US" sz="1000" b="0" dirty="0" err="1" smtClean="0">
              <a:solidFill>
                <a:srgbClr val="333333"/>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5"/>
          </p:nvPr>
        </p:nvSpPr>
        <p:spPr>
          <a:xfrm>
            <a:off x="324494" y="924720"/>
            <a:ext cx="9792000" cy="215444"/>
          </a:xfrm>
        </p:spPr>
        <p:txBody>
          <a:bodyPr/>
          <a:lstStyle/>
          <a:p>
            <a:r>
              <a:rPr lang="fr-FR" sz="1400" dirty="0" smtClean="0"/>
              <a:t>Part du Diesel dans les nouvelles immatriculations </a:t>
            </a:r>
            <a:endParaRPr lang="en-US" sz="1400" dirty="0"/>
          </a:p>
        </p:txBody>
      </p:sp>
      <p:graphicFrame>
        <p:nvGraphicFramePr>
          <p:cNvPr id="5" name="Graphique 4"/>
          <p:cNvGraphicFramePr/>
          <p:nvPr>
            <p:extLst>
              <p:ext uri="{D42A27DB-BD31-4B8C-83A1-F6EECF244321}">
                <p14:modId xmlns:p14="http://schemas.microsoft.com/office/powerpoint/2010/main" val="156654188"/>
              </p:ext>
            </p:extLst>
          </p:nvPr>
        </p:nvGraphicFramePr>
        <p:xfrm>
          <a:off x="661972" y="1050878"/>
          <a:ext cx="6960659" cy="5704764"/>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6482648" y="6537278"/>
            <a:ext cx="3958340" cy="272955"/>
          </a:xfrm>
          <a:prstGeom prst="rect">
            <a:avLst/>
          </a:prstGeom>
          <a:noFill/>
        </p:spPr>
        <p:txBody>
          <a:bodyPr wrap="none" lIns="0" tIns="0" rIns="0" bIns="0" rtlCol="0">
            <a:noAutofit/>
          </a:bodyPr>
          <a:lstStyle/>
          <a:p>
            <a:pPr algn="l"/>
            <a:r>
              <a:rPr lang="fr-FR" sz="1000" b="0" dirty="0" err="1" smtClean="0">
                <a:solidFill>
                  <a:schemeClr val="tx1"/>
                </a:solidFill>
                <a:latin typeface="Arial" panose="020B0604020202020204" pitchFamily="34" charset="0"/>
                <a:cs typeface="Arial" panose="020B0604020202020204" pitchFamily="34" charset="0"/>
              </a:rPr>
              <a:t>Soure</a:t>
            </a:r>
            <a:r>
              <a:rPr lang="fr-FR" sz="1000" b="0" dirty="0" smtClean="0">
                <a:solidFill>
                  <a:schemeClr val="tx1"/>
                </a:solidFill>
                <a:latin typeface="Arial" panose="020B0604020202020204" pitchFamily="34" charset="0"/>
                <a:cs typeface="Arial" panose="020B0604020202020204" pitchFamily="34" charset="0"/>
              </a:rPr>
              <a:t>: </a:t>
            </a:r>
            <a:r>
              <a:rPr lang="fr-FR" sz="1000" b="0" dirty="0" err="1" smtClean="0">
                <a:solidFill>
                  <a:schemeClr val="tx1"/>
                </a:solidFill>
                <a:latin typeface="Arial" panose="020B0604020202020204" pitchFamily="34" charset="0"/>
                <a:cs typeface="Arial" panose="020B0604020202020204" pitchFamily="34" charset="0"/>
              </a:rPr>
              <a:t>European</a:t>
            </a:r>
            <a:r>
              <a:rPr lang="fr-FR" sz="1000" b="0" dirty="0" smtClean="0">
                <a:solidFill>
                  <a:schemeClr val="tx1"/>
                </a:solidFill>
                <a:latin typeface="Arial" panose="020B0604020202020204" pitchFamily="34" charset="0"/>
                <a:cs typeface="Arial" panose="020B0604020202020204" pitchFamily="34" charset="0"/>
              </a:rPr>
              <a:t> Automobile </a:t>
            </a:r>
            <a:r>
              <a:rPr lang="fr-FR" sz="1000" b="0" dirty="0" err="1" smtClean="0">
                <a:solidFill>
                  <a:schemeClr val="tx1"/>
                </a:solidFill>
                <a:latin typeface="Arial" panose="020B0604020202020204" pitchFamily="34" charset="0"/>
                <a:cs typeface="Arial" panose="020B0604020202020204" pitchFamily="34" charset="0"/>
              </a:rPr>
              <a:t>Manufacturers</a:t>
            </a:r>
            <a:r>
              <a:rPr lang="fr-FR" sz="1000" b="0" dirty="0" smtClean="0">
                <a:solidFill>
                  <a:schemeClr val="tx1"/>
                </a:solidFill>
                <a:latin typeface="Arial" panose="020B0604020202020204" pitchFamily="34" charset="0"/>
                <a:cs typeface="Arial" panose="020B0604020202020204" pitchFamily="34" charset="0"/>
              </a:rPr>
              <a:t> association</a:t>
            </a:r>
            <a:endParaRPr lang="en-US" sz="1000" b="0" dirty="0" err="1" smtClean="0">
              <a:solidFill>
                <a:schemeClr val="tx1"/>
              </a:solidFill>
              <a:latin typeface="Arial" panose="020B0604020202020204" pitchFamily="34" charset="0"/>
              <a:cs typeface="Arial" panose="020B0604020202020204" pitchFamily="34" charset="0"/>
            </a:endParaRPr>
          </a:p>
        </p:txBody>
      </p:sp>
      <p:sp>
        <p:nvSpPr>
          <p:cNvPr id="11" name="ZoneTexte 10"/>
          <p:cNvSpPr txBox="1"/>
          <p:nvPr/>
        </p:nvSpPr>
        <p:spPr>
          <a:xfrm>
            <a:off x="5377219" y="6223377"/>
            <a:ext cx="723312" cy="354841"/>
          </a:xfrm>
          <a:prstGeom prst="rect">
            <a:avLst/>
          </a:prstGeom>
          <a:noFill/>
        </p:spPr>
        <p:txBody>
          <a:bodyPr wrap="none" lIns="0" tIns="0" rIns="0" bIns="0" rtlCol="0">
            <a:noAutofit/>
          </a:bodyPr>
          <a:lstStyle/>
          <a:p>
            <a:pPr algn="l"/>
            <a:r>
              <a:rPr lang="fr-FR" sz="1300" dirty="0" smtClean="0">
                <a:solidFill>
                  <a:schemeClr val="accent6"/>
                </a:solidFill>
                <a:latin typeface="Arial" panose="020B0604020202020204" pitchFamily="34" charset="0"/>
                <a:cs typeface="Arial" panose="020B0604020202020204" pitchFamily="34" charset="0"/>
              </a:rPr>
              <a:t>- 5 pts</a:t>
            </a:r>
            <a:endParaRPr lang="en-US" sz="1300" dirty="0" err="1" smtClean="0">
              <a:solidFill>
                <a:schemeClr val="accent6"/>
              </a:solidFill>
              <a:latin typeface="Arial" panose="020B0604020202020204" pitchFamily="34" charset="0"/>
              <a:cs typeface="Arial" panose="020B0604020202020204" pitchFamily="34" charset="0"/>
            </a:endParaRPr>
          </a:p>
        </p:txBody>
      </p:sp>
      <p:pic>
        <p:nvPicPr>
          <p:cNvPr id="12" name="Flg_France">
            <a:extLst>
              <a:ext uri="{FF2B5EF4-FFF2-40B4-BE49-F238E27FC236}">
                <a16:creationId xmlns:a16="http://schemas.microsoft.com/office/drawing/2014/main" xmlns="" id="{9AD0E760-7809-4AC3-B160-8C95E9809C3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113513" y="2636495"/>
            <a:ext cx="317500" cy="317500"/>
          </a:xfrm>
          <a:prstGeom prst="rect">
            <a:avLst/>
          </a:prstGeom>
        </p:spPr>
      </p:pic>
      <p:cxnSp>
        <p:nvCxnSpPr>
          <p:cNvPr id="15" name="Connecteur droit 14"/>
          <p:cNvCxnSpPr/>
          <p:nvPr/>
        </p:nvCxnSpPr>
        <p:spPr>
          <a:xfrm>
            <a:off x="436709" y="5964072"/>
            <a:ext cx="6264342" cy="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C:\Users\fabien.delacoste\Desktop\810px-Flag_of_Europ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589" y="6193230"/>
            <a:ext cx="372768" cy="248512"/>
          </a:xfrm>
          <a:prstGeom prst="rect">
            <a:avLst/>
          </a:prstGeom>
          <a:extLst>
            <a:ext uri="{909E8E84-426E-40DD-AFC4-6F175D3DCCD1}">
              <a14:hiddenFill xmlns:a14="http://schemas.microsoft.com/office/drawing/2010/main">
                <a:solidFill>
                  <a:srgbClr val="FFFFFF"/>
                </a:solidFill>
              </a14:hiddenFill>
            </a:ext>
          </a:extLst>
        </p:spPr>
      </p:pic>
      <p:sp>
        <p:nvSpPr>
          <p:cNvPr id="14" name="Titre 5"/>
          <p:cNvSpPr txBox="1">
            <a:spLocks/>
          </p:cNvSpPr>
          <p:nvPr/>
        </p:nvSpPr>
        <p:spPr>
          <a:xfrm>
            <a:off x="324494" y="1"/>
            <a:ext cx="9792000" cy="544971"/>
          </a:xfrm>
          <a:prstGeom prst="rect">
            <a:avLst/>
          </a:prstGeom>
        </p:spPr>
        <p:txBody>
          <a:bodyPr vert="horz" lIns="0" tIns="234900" rIns="0" bIns="0" rtlCol="0" anchor="t">
            <a:spAutoFit/>
          </a:bodyPr>
          <a:lstStyle>
            <a:lvl1pPr algn="l" defTabSz="1028700" rtl="0" eaLnBrk="1" latinLnBrk="0" hangingPunct="1">
              <a:spcBef>
                <a:spcPct val="0"/>
              </a:spcBef>
              <a:buNone/>
              <a:defRPr sz="2400" kern="1200">
                <a:solidFill>
                  <a:srgbClr val="333333"/>
                </a:solidFill>
                <a:latin typeface="Arial" panose="020B0604020202020204" pitchFamily="34" charset="0"/>
                <a:ea typeface="+mj-ea"/>
                <a:cs typeface="Arial" panose="020B0604020202020204" pitchFamily="34" charset="0"/>
              </a:defRPr>
            </a:lvl1pPr>
          </a:lstStyle>
          <a:p>
            <a:pPr fontAlgn="auto">
              <a:spcAft>
                <a:spcPts val="0"/>
              </a:spcAft>
            </a:pPr>
            <a:r>
              <a:rPr lang="fr-FR" sz="2000" b="0" dirty="0" smtClean="0">
                <a:solidFill>
                  <a:schemeClr val="tx1"/>
                </a:solidFill>
              </a:rPr>
              <a:t>Poids des voitures diesel dans les immatriculations – France vs. UE</a:t>
            </a:r>
            <a:endParaRPr lang="fr-FR" sz="2000" b="0" dirty="0"/>
          </a:p>
        </p:txBody>
      </p:sp>
      <p:sp>
        <p:nvSpPr>
          <p:cNvPr id="17" name="Rectangle à coins arrondis 16"/>
          <p:cNvSpPr/>
          <p:nvPr/>
        </p:nvSpPr>
        <p:spPr>
          <a:xfrm>
            <a:off x="283550" y="777925"/>
            <a:ext cx="9928164" cy="3352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a:solidFill>
                  <a:prstClr val="black"/>
                </a:solidFill>
                <a:latin typeface="Arial" panose="020B0604020202020204" pitchFamily="34" charset="0"/>
                <a:cs typeface="Arial" panose="020B0604020202020204" pitchFamily="34" charset="0"/>
              </a:rPr>
              <a:t>Un déclin des immatriculations </a:t>
            </a:r>
            <a:r>
              <a:rPr lang="fr-FR" sz="1400" b="0" dirty="0" smtClean="0">
                <a:solidFill>
                  <a:prstClr val="black"/>
                </a:solidFill>
                <a:latin typeface="Arial" panose="020B0604020202020204" pitchFamily="34" charset="0"/>
                <a:cs typeface="Arial" panose="020B0604020202020204" pitchFamily="34" charset="0"/>
              </a:rPr>
              <a:t>diesel </a:t>
            </a:r>
            <a:r>
              <a:rPr lang="fr-FR" sz="1400" b="0" dirty="0">
                <a:solidFill>
                  <a:prstClr val="black"/>
                </a:solidFill>
                <a:latin typeface="Arial" panose="020B0604020202020204" pitchFamily="34" charset="0"/>
                <a:cs typeface="Arial" panose="020B0604020202020204" pitchFamily="34" charset="0"/>
              </a:rPr>
              <a:t>en France à même hauteur qu’en moyenne sur l’Europe</a:t>
            </a:r>
            <a:endParaRPr lang="fr-FR" sz="1400" b="0" dirty="0">
              <a:solidFill>
                <a:schemeClr val="tx1"/>
              </a:solidFill>
              <a:latin typeface="Arial" panose="020B0604020202020204" pitchFamily="34" charset="0"/>
              <a:cs typeface="Arial" panose="020B0604020202020204" pitchFamily="34" charset="0"/>
            </a:endParaRPr>
          </a:p>
        </p:txBody>
      </p:sp>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86" y="126350"/>
            <a:ext cx="394671" cy="419561"/>
          </a:xfrm>
          <a:prstGeom prst="rect">
            <a:avLst/>
          </a:prstGeom>
        </p:spPr>
      </p:pic>
      <p:sp>
        <p:nvSpPr>
          <p:cNvPr id="10" name="ZoneTexte 9"/>
          <p:cNvSpPr txBox="1"/>
          <p:nvPr/>
        </p:nvSpPr>
        <p:spPr>
          <a:xfrm>
            <a:off x="5868537" y="3411936"/>
            <a:ext cx="723312" cy="354841"/>
          </a:xfrm>
          <a:prstGeom prst="rect">
            <a:avLst/>
          </a:prstGeom>
          <a:noFill/>
        </p:spPr>
        <p:txBody>
          <a:bodyPr wrap="none" lIns="0" tIns="0" rIns="0" bIns="0" rtlCol="0">
            <a:noAutofit/>
          </a:bodyPr>
          <a:lstStyle/>
          <a:p>
            <a:pPr algn="l"/>
            <a:r>
              <a:rPr lang="fr-FR" sz="1300" dirty="0" smtClean="0">
                <a:solidFill>
                  <a:schemeClr val="accent6"/>
                </a:solidFill>
                <a:latin typeface="Arial" panose="020B0604020202020204" pitchFamily="34" charset="0"/>
                <a:cs typeface="Arial" panose="020B0604020202020204" pitchFamily="34" charset="0"/>
              </a:rPr>
              <a:t>- 5 pts</a:t>
            </a:r>
            <a:endParaRPr lang="en-US" sz="1300" dirty="0" err="1" smtClean="0">
              <a:solidFill>
                <a:schemeClr val="accent6"/>
              </a:solidFill>
              <a:latin typeface="Arial" panose="020B0604020202020204" pitchFamily="34" charset="0"/>
              <a:cs typeface="Arial" panose="020B0604020202020204" pitchFamily="34" charset="0"/>
            </a:endParaRPr>
          </a:p>
        </p:txBody>
      </p:sp>
      <p:pic>
        <p:nvPicPr>
          <p:cNvPr id="16" name="Flg_France">
            <a:extLst>
              <a:ext uri="{FF2B5EF4-FFF2-40B4-BE49-F238E27FC236}">
                <a16:creationId xmlns:a16="http://schemas.microsoft.com/office/drawing/2014/main" xmlns="" id="{9AD0E760-7809-4AC3-B160-8C95E9809C37}"/>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40260" y="3347242"/>
            <a:ext cx="317500" cy="317500"/>
          </a:xfrm>
          <a:prstGeom prst="rect">
            <a:avLst/>
          </a:prstGeom>
        </p:spPr>
      </p:pic>
    </p:spTree>
    <p:extLst>
      <p:ext uri="{BB962C8B-B14F-4D97-AF65-F5344CB8AC3E}">
        <p14:creationId xmlns:p14="http://schemas.microsoft.com/office/powerpoint/2010/main" val="2895251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04464" y="4526719"/>
            <a:ext cx="943604" cy="307777"/>
          </a:xfrm>
          <a:prstGeom prst="rect">
            <a:avLst/>
          </a:prstGeom>
          <a:noFill/>
        </p:spPr>
        <p:txBody>
          <a:bodyPr wrap="square" rtlCol="0">
            <a:spAutoFit/>
          </a:bodyPr>
          <a:lstStyle/>
          <a:p>
            <a:r>
              <a:rPr lang="fr-FR" sz="1400" dirty="0" smtClean="0">
                <a:solidFill>
                  <a:srgbClr val="F7911E"/>
                </a:solidFill>
                <a:latin typeface="Arial" panose="020B0604020202020204" pitchFamily="34" charset="0"/>
                <a:cs typeface="Arial" panose="020B0604020202020204" pitchFamily="34" charset="0"/>
              </a:rPr>
              <a:t>Gazole</a:t>
            </a:r>
            <a:endParaRPr lang="fr-FR" sz="1400" dirty="0">
              <a:solidFill>
                <a:srgbClr val="F7911E"/>
              </a:solidFill>
              <a:latin typeface="Arial" panose="020B0604020202020204" pitchFamily="34" charset="0"/>
              <a:cs typeface="Arial" panose="020B0604020202020204" pitchFamily="34" charset="0"/>
            </a:endParaRPr>
          </a:p>
        </p:txBody>
      </p:sp>
      <p:sp>
        <p:nvSpPr>
          <p:cNvPr id="12" name="ZoneTexte 11"/>
          <p:cNvSpPr txBox="1"/>
          <p:nvPr/>
        </p:nvSpPr>
        <p:spPr>
          <a:xfrm>
            <a:off x="9195875" y="4069632"/>
            <a:ext cx="1260779" cy="307777"/>
          </a:xfrm>
          <a:prstGeom prst="rect">
            <a:avLst/>
          </a:prstGeom>
          <a:noFill/>
        </p:spPr>
        <p:txBody>
          <a:bodyPr wrap="square" rtlCol="0">
            <a:spAutoFit/>
          </a:bodyPr>
          <a:lstStyle/>
          <a:p>
            <a:r>
              <a:rPr lang="fr-FR" sz="1400" dirty="0" smtClean="0">
                <a:solidFill>
                  <a:srgbClr val="3EB1CC"/>
                </a:solidFill>
                <a:latin typeface="Arial" panose="020B0604020202020204" pitchFamily="34" charset="0"/>
                <a:cs typeface="Arial" panose="020B0604020202020204" pitchFamily="34" charset="0"/>
              </a:rPr>
              <a:t>Super SP95</a:t>
            </a:r>
            <a:endParaRPr lang="fr-FR" sz="1400" dirty="0">
              <a:solidFill>
                <a:srgbClr val="3EB1CC"/>
              </a:solidFill>
              <a:latin typeface="Arial" panose="020B0604020202020204" pitchFamily="34" charset="0"/>
              <a:cs typeface="Arial" panose="020B0604020202020204" pitchFamily="34" charset="0"/>
            </a:endParaRPr>
          </a:p>
        </p:txBody>
      </p:sp>
      <p:sp>
        <p:nvSpPr>
          <p:cNvPr id="14" name="ZoneTexte 13"/>
          <p:cNvSpPr txBox="1"/>
          <p:nvPr/>
        </p:nvSpPr>
        <p:spPr>
          <a:xfrm>
            <a:off x="9195875" y="3576718"/>
            <a:ext cx="1260779" cy="307777"/>
          </a:xfrm>
          <a:prstGeom prst="rect">
            <a:avLst/>
          </a:prstGeom>
          <a:noFill/>
        </p:spPr>
        <p:txBody>
          <a:bodyPr wrap="square" rtlCol="0">
            <a:spAutoFit/>
          </a:bodyPr>
          <a:lstStyle/>
          <a:p>
            <a:r>
              <a:rPr lang="fr-FR" sz="1400" dirty="0" smtClean="0">
                <a:solidFill>
                  <a:srgbClr val="131C6B"/>
                </a:solidFill>
                <a:latin typeface="Arial" panose="020B0604020202020204" pitchFamily="34" charset="0"/>
                <a:cs typeface="Arial" panose="020B0604020202020204" pitchFamily="34" charset="0"/>
              </a:rPr>
              <a:t>Super SP98</a:t>
            </a:r>
            <a:endParaRPr lang="fr-FR" sz="1400" dirty="0">
              <a:solidFill>
                <a:srgbClr val="131C6B"/>
              </a:solidFill>
              <a:latin typeface="Arial" panose="020B0604020202020204" pitchFamily="34" charset="0"/>
              <a:cs typeface="Arial" panose="020B0604020202020204" pitchFamily="34" charset="0"/>
            </a:endParaRPr>
          </a:p>
        </p:txBody>
      </p:sp>
      <p:sp>
        <p:nvSpPr>
          <p:cNvPr id="6" name="Titre 5"/>
          <p:cNvSpPr>
            <a:spLocks noGrp="1"/>
          </p:cNvSpPr>
          <p:nvPr>
            <p:ph type="title"/>
          </p:nvPr>
        </p:nvSpPr>
        <p:spPr>
          <a:xfrm>
            <a:off x="324494" y="1"/>
            <a:ext cx="9792000" cy="544828"/>
          </a:xfrm>
        </p:spPr>
        <p:txBody>
          <a:bodyPr lIns="0" tIns="234759" rIns="0" bIns="0"/>
          <a:lstStyle/>
          <a:p>
            <a:r>
              <a:rPr lang="fr-FR" sz="2000" dirty="0" smtClean="0"/>
              <a:t>Evolution du prix des carburants 2007-2017</a:t>
            </a:r>
            <a:endParaRPr lang="fr-FR" sz="2000" dirty="0">
              <a:latin typeface="Verdana"/>
            </a:endParaRPr>
          </a:p>
        </p:txBody>
      </p:sp>
      <p:sp>
        <p:nvSpPr>
          <p:cNvPr id="20" name="Rectangle à coins arrondis 19"/>
          <p:cNvSpPr/>
          <p:nvPr/>
        </p:nvSpPr>
        <p:spPr>
          <a:xfrm>
            <a:off x="239716" y="545911"/>
            <a:ext cx="9928164" cy="64323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Les écarts de prix entre le gazole et le SSP se sont réduits en 2017, contribuant aussi à limiter l’attractivité du diesel.</a:t>
            </a:r>
          </a:p>
          <a:p>
            <a:pPr algn="ctr"/>
            <a:r>
              <a:rPr lang="fr-FR" sz="1400" b="0" dirty="0" smtClean="0">
                <a:solidFill>
                  <a:prstClr val="black"/>
                </a:solidFill>
                <a:latin typeface="Arial" panose="020B0604020202020204" pitchFamily="34" charset="0"/>
                <a:cs typeface="Arial" panose="020B0604020202020204" pitchFamily="34" charset="0"/>
              </a:rPr>
              <a:t>2017 a par ailleurs été marqué par des fluctuations à la baisse puis à la hausse des prix du SSP et du Gazole.</a:t>
            </a:r>
            <a:endParaRPr lang="fr-FR" sz="1400" b="0" dirty="0">
              <a:solidFill>
                <a:prstClr val="black"/>
              </a:solidFill>
              <a:latin typeface="Arial" panose="020B0604020202020204" pitchFamily="34" charset="0"/>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3161824857"/>
              </p:ext>
            </p:extLst>
          </p:nvPr>
        </p:nvGraphicFramePr>
        <p:xfrm>
          <a:off x="239717" y="2661314"/>
          <a:ext cx="8705894" cy="3630038"/>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p:cNvSpPr txBox="1"/>
          <p:nvPr/>
        </p:nvSpPr>
        <p:spPr>
          <a:xfrm>
            <a:off x="292100" y="1302266"/>
            <a:ext cx="1320800" cy="461665"/>
          </a:xfrm>
          <a:prstGeom prst="rect">
            <a:avLst/>
          </a:prstGeom>
          <a:noFill/>
        </p:spPr>
        <p:txBody>
          <a:bodyPr wrap="square" rtlCol="0">
            <a:spAutoFit/>
          </a:bodyPr>
          <a:lstStyle/>
          <a:p>
            <a:r>
              <a:rPr lang="fr-FR" sz="2400" dirty="0" smtClean="0">
                <a:solidFill>
                  <a:prstClr val="black"/>
                </a:solidFill>
                <a:latin typeface="Verdana"/>
              </a:rPr>
              <a:t>€</a:t>
            </a:r>
            <a:endParaRPr lang="fr-FR" sz="2400" dirty="0">
              <a:solidFill>
                <a:prstClr val="black"/>
              </a:solidFill>
              <a:latin typeface="Verdana"/>
            </a:endParaRPr>
          </a:p>
        </p:txBody>
      </p:sp>
      <p:graphicFrame>
        <p:nvGraphicFramePr>
          <p:cNvPr id="10" name="Tableau 9"/>
          <p:cNvGraphicFramePr>
            <a:graphicFrameLocks noGrp="1"/>
          </p:cNvGraphicFramePr>
          <p:nvPr>
            <p:extLst>
              <p:ext uri="{D42A27DB-BD31-4B8C-83A1-F6EECF244321}">
                <p14:modId xmlns:p14="http://schemas.microsoft.com/office/powerpoint/2010/main" val="762989985"/>
              </p:ext>
            </p:extLst>
          </p:nvPr>
        </p:nvGraphicFramePr>
        <p:xfrm>
          <a:off x="641444" y="6146712"/>
          <a:ext cx="8175009" cy="370840"/>
        </p:xfrm>
        <a:graphic>
          <a:graphicData uri="http://schemas.openxmlformats.org/drawingml/2006/table">
            <a:tbl>
              <a:tblPr firstRow="1" bandRow="1">
                <a:tableStyleId>{5C22544A-7EE6-4342-B048-85BDC9FD1C3A}</a:tableStyleId>
              </a:tblPr>
              <a:tblGrid>
                <a:gridCol w="747874"/>
                <a:gridCol w="746812"/>
                <a:gridCol w="734859"/>
                <a:gridCol w="743183"/>
                <a:gridCol w="743183"/>
                <a:gridCol w="743183"/>
                <a:gridCol w="743183"/>
                <a:gridCol w="743183"/>
                <a:gridCol w="743183"/>
                <a:gridCol w="743183"/>
                <a:gridCol w="743183"/>
              </a:tblGrid>
              <a:tr h="370840">
                <a:tc>
                  <a:txBody>
                    <a:bodyPr/>
                    <a:lstStyle/>
                    <a:p>
                      <a:pPr algn="ctr"/>
                      <a:r>
                        <a:rPr lang="fr-FR" sz="1200" b="0" dirty="0" smtClean="0">
                          <a:solidFill>
                            <a:schemeClr val="tx1"/>
                          </a:solidFill>
                          <a:latin typeface="Arial" panose="020B0604020202020204" pitchFamily="34" charset="0"/>
                          <a:cs typeface="Arial" panose="020B0604020202020204" pitchFamily="34" charset="0"/>
                        </a:rPr>
                        <a:t>2007</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2008</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2009</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2010</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2011</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2012</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2013</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2014</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2015</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2016</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smtClean="0">
                          <a:solidFill>
                            <a:schemeClr val="tx1"/>
                          </a:solidFill>
                          <a:latin typeface="Arial" panose="020B0604020202020204" pitchFamily="34" charset="0"/>
                          <a:cs typeface="Arial" panose="020B0604020202020204" pitchFamily="34" charset="0"/>
                        </a:rPr>
                        <a:t>2017</a:t>
                      </a:r>
                      <a:endParaRPr lang="fr-FR"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 name="Rectangle 28"/>
          <p:cNvSpPr/>
          <p:nvPr/>
        </p:nvSpPr>
        <p:spPr>
          <a:xfrm>
            <a:off x="5029205" y="6590347"/>
            <a:ext cx="5138675" cy="220519"/>
          </a:xfrm>
          <a:prstGeom prst="rect">
            <a:avLst/>
          </a:prstGeom>
        </p:spPr>
        <p:txBody>
          <a:bodyPr wrap="square" lIns="81224" tIns="40613" rIns="81224" bIns="40613">
            <a:spAutoFit/>
          </a:bodyPr>
          <a:lstStyle/>
          <a:p>
            <a:pPr algn="r"/>
            <a:r>
              <a:rPr lang="fr-FR" sz="900" b="0" i="1" dirty="0" smtClean="0">
                <a:latin typeface="Arial" panose="020B0604020202020204" pitchFamily="34" charset="0"/>
                <a:cs typeface="Arial" panose="020B0604020202020204" pitchFamily="34" charset="0"/>
              </a:rPr>
              <a:t>Source </a:t>
            </a:r>
            <a:r>
              <a:rPr lang="fr-FR" sz="900" b="0" i="1" dirty="0">
                <a:latin typeface="Arial" panose="020B0604020202020204" pitchFamily="34" charset="0"/>
                <a:cs typeface="Arial" panose="020B0604020202020204" pitchFamily="34" charset="0"/>
              </a:rPr>
              <a:t>: DGEC</a:t>
            </a:r>
          </a:p>
        </p:txBody>
      </p:sp>
      <p:sp>
        <p:nvSpPr>
          <p:cNvPr id="4" name="Rectangle 3"/>
          <p:cNvSpPr/>
          <p:nvPr/>
        </p:nvSpPr>
        <p:spPr>
          <a:xfrm>
            <a:off x="825500" y="1423304"/>
            <a:ext cx="8137514" cy="276999"/>
          </a:xfrm>
          <a:prstGeom prst="rect">
            <a:avLst/>
          </a:prstGeom>
        </p:spPr>
        <p:txBody>
          <a:bodyPr wrap="square">
            <a:spAutoFit/>
          </a:bodyPr>
          <a:lstStyle/>
          <a:p>
            <a:r>
              <a:rPr lang="fr-FR" sz="1200" dirty="0">
                <a:solidFill>
                  <a:prstClr val="black">
                    <a:lumMod val="50000"/>
                    <a:lumOff val="50000"/>
                  </a:prstClr>
                </a:solidFill>
                <a:latin typeface="Arial" panose="020B0604020202020204" pitchFamily="34" charset="0"/>
                <a:cs typeface="Arial" panose="020B0604020202020204" pitchFamily="34" charset="0"/>
              </a:rPr>
              <a:t>Prix de vente moyens nationaux des carburants TTC (par hectolitre)</a:t>
            </a:r>
          </a:p>
        </p:txBody>
      </p:sp>
      <p:sp>
        <p:nvSpPr>
          <p:cNvPr id="16" name="Freeform 40"/>
          <p:cNvSpPr>
            <a:spLocks noChangeAspect="1" noEditPoints="1"/>
          </p:cNvSpPr>
          <p:nvPr/>
        </p:nvSpPr>
        <p:spPr bwMode="auto">
          <a:xfrm>
            <a:off x="8918063" y="3581572"/>
            <a:ext cx="277812" cy="361156"/>
          </a:xfrm>
          <a:custGeom>
            <a:avLst/>
            <a:gdLst>
              <a:gd name="T0" fmla="*/ 146 w 175"/>
              <a:gd name="T1" fmla="*/ 202 h 227"/>
              <a:gd name="T2" fmla="*/ 6 w 175"/>
              <a:gd name="T3" fmla="*/ 202 h 227"/>
              <a:gd name="T4" fmla="*/ 0 w 175"/>
              <a:gd name="T5" fmla="*/ 208 h 227"/>
              <a:gd name="T6" fmla="*/ 0 w 175"/>
              <a:gd name="T7" fmla="*/ 221 h 227"/>
              <a:gd name="T8" fmla="*/ 6 w 175"/>
              <a:gd name="T9" fmla="*/ 227 h 227"/>
              <a:gd name="T10" fmla="*/ 146 w 175"/>
              <a:gd name="T11" fmla="*/ 227 h 227"/>
              <a:gd name="T12" fmla="*/ 153 w 175"/>
              <a:gd name="T13" fmla="*/ 221 h 227"/>
              <a:gd name="T14" fmla="*/ 153 w 175"/>
              <a:gd name="T15" fmla="*/ 208 h 227"/>
              <a:gd name="T16" fmla="*/ 146 w 175"/>
              <a:gd name="T17" fmla="*/ 202 h 227"/>
              <a:gd name="T18" fmla="*/ 163 w 175"/>
              <a:gd name="T19" fmla="*/ 22 h 227"/>
              <a:gd name="T20" fmla="*/ 148 w 175"/>
              <a:gd name="T21" fmla="*/ 22 h 227"/>
              <a:gd name="T22" fmla="*/ 148 w 175"/>
              <a:gd name="T23" fmla="*/ 34 h 227"/>
              <a:gd name="T24" fmla="*/ 163 w 175"/>
              <a:gd name="T25" fmla="*/ 34 h 227"/>
              <a:gd name="T26" fmla="*/ 163 w 175"/>
              <a:gd name="T27" fmla="*/ 35 h 227"/>
              <a:gd name="T28" fmla="*/ 163 w 175"/>
              <a:gd name="T29" fmla="*/ 151 h 227"/>
              <a:gd name="T30" fmla="*/ 161 w 175"/>
              <a:gd name="T31" fmla="*/ 153 h 227"/>
              <a:gd name="T32" fmla="*/ 160 w 175"/>
              <a:gd name="T33" fmla="*/ 153 h 227"/>
              <a:gd name="T34" fmla="*/ 157 w 175"/>
              <a:gd name="T35" fmla="*/ 151 h 227"/>
              <a:gd name="T36" fmla="*/ 157 w 175"/>
              <a:gd name="T37" fmla="*/ 109 h 227"/>
              <a:gd name="T38" fmla="*/ 145 w 175"/>
              <a:gd name="T39" fmla="*/ 97 h 227"/>
              <a:gd name="T40" fmla="*/ 140 w 175"/>
              <a:gd name="T41" fmla="*/ 97 h 227"/>
              <a:gd name="T42" fmla="*/ 140 w 175"/>
              <a:gd name="T43" fmla="*/ 7 h 227"/>
              <a:gd name="T44" fmla="*/ 134 w 175"/>
              <a:gd name="T45" fmla="*/ 0 h 227"/>
              <a:gd name="T46" fmla="*/ 19 w 175"/>
              <a:gd name="T47" fmla="*/ 0 h 227"/>
              <a:gd name="T48" fmla="*/ 13 w 175"/>
              <a:gd name="T49" fmla="*/ 7 h 227"/>
              <a:gd name="T50" fmla="*/ 13 w 175"/>
              <a:gd name="T51" fmla="*/ 187 h 227"/>
              <a:gd name="T52" fmla="*/ 19 w 175"/>
              <a:gd name="T53" fmla="*/ 194 h 227"/>
              <a:gd name="T54" fmla="*/ 134 w 175"/>
              <a:gd name="T55" fmla="*/ 194 h 227"/>
              <a:gd name="T56" fmla="*/ 140 w 175"/>
              <a:gd name="T57" fmla="*/ 187 h 227"/>
              <a:gd name="T58" fmla="*/ 140 w 175"/>
              <a:gd name="T59" fmla="*/ 109 h 227"/>
              <a:gd name="T60" fmla="*/ 145 w 175"/>
              <a:gd name="T61" fmla="*/ 109 h 227"/>
              <a:gd name="T62" fmla="*/ 145 w 175"/>
              <a:gd name="T63" fmla="*/ 151 h 227"/>
              <a:gd name="T64" fmla="*/ 160 w 175"/>
              <a:gd name="T65" fmla="*/ 165 h 227"/>
              <a:gd name="T66" fmla="*/ 161 w 175"/>
              <a:gd name="T67" fmla="*/ 165 h 227"/>
              <a:gd name="T68" fmla="*/ 175 w 175"/>
              <a:gd name="T69" fmla="*/ 151 h 227"/>
              <a:gd name="T70" fmla="*/ 175 w 175"/>
              <a:gd name="T71" fmla="*/ 35 h 227"/>
              <a:gd name="T72" fmla="*/ 163 w 175"/>
              <a:gd name="T73" fmla="*/ 22 h 227"/>
              <a:gd name="T74" fmla="*/ 124 w 175"/>
              <a:gd name="T75" fmla="*/ 69 h 227"/>
              <a:gd name="T76" fmla="*/ 120 w 175"/>
              <a:gd name="T77" fmla="*/ 74 h 227"/>
              <a:gd name="T78" fmla="*/ 94 w 175"/>
              <a:gd name="T79" fmla="*/ 74 h 227"/>
              <a:gd name="T80" fmla="*/ 76 w 175"/>
              <a:gd name="T81" fmla="*/ 62 h 227"/>
              <a:gd name="T82" fmla="*/ 73 w 175"/>
              <a:gd name="T83" fmla="*/ 62 h 227"/>
              <a:gd name="T84" fmla="*/ 55 w 175"/>
              <a:gd name="T85" fmla="*/ 33 h 227"/>
              <a:gd name="T86" fmla="*/ 53 w 175"/>
              <a:gd name="T87" fmla="*/ 33 h 227"/>
              <a:gd name="T88" fmla="*/ 53 w 175"/>
              <a:gd name="T89" fmla="*/ 34 h 227"/>
              <a:gd name="T90" fmla="*/ 65 w 175"/>
              <a:gd name="T91" fmla="*/ 65 h 227"/>
              <a:gd name="T92" fmla="*/ 58 w 175"/>
              <a:gd name="T93" fmla="*/ 74 h 227"/>
              <a:gd name="T94" fmla="*/ 33 w 175"/>
              <a:gd name="T95" fmla="*/ 74 h 227"/>
              <a:gd name="T96" fmla="*/ 28 w 175"/>
              <a:gd name="T97" fmla="*/ 69 h 227"/>
              <a:gd name="T98" fmla="*/ 28 w 175"/>
              <a:gd name="T99" fmla="*/ 20 h 227"/>
              <a:gd name="T100" fmla="*/ 33 w 175"/>
              <a:gd name="T101" fmla="*/ 16 h 227"/>
              <a:gd name="T102" fmla="*/ 120 w 175"/>
              <a:gd name="T103" fmla="*/ 16 h 227"/>
              <a:gd name="T104" fmla="*/ 124 w 175"/>
              <a:gd name="T105" fmla="*/ 20 h 227"/>
              <a:gd name="T106" fmla="*/ 124 w 175"/>
              <a:gd name="T107" fmla="*/ 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227">
                <a:moveTo>
                  <a:pt x="146" y="202"/>
                </a:moveTo>
                <a:cubicBezTo>
                  <a:pt x="6" y="202"/>
                  <a:pt x="6" y="202"/>
                  <a:pt x="6" y="202"/>
                </a:cubicBezTo>
                <a:cubicBezTo>
                  <a:pt x="3" y="202"/>
                  <a:pt x="0" y="205"/>
                  <a:pt x="0" y="208"/>
                </a:cubicBezTo>
                <a:cubicBezTo>
                  <a:pt x="0" y="221"/>
                  <a:pt x="0" y="221"/>
                  <a:pt x="0" y="221"/>
                </a:cubicBezTo>
                <a:cubicBezTo>
                  <a:pt x="0" y="224"/>
                  <a:pt x="3" y="227"/>
                  <a:pt x="6" y="227"/>
                </a:cubicBezTo>
                <a:cubicBezTo>
                  <a:pt x="146" y="227"/>
                  <a:pt x="146" y="227"/>
                  <a:pt x="146" y="227"/>
                </a:cubicBezTo>
                <a:cubicBezTo>
                  <a:pt x="150" y="227"/>
                  <a:pt x="153" y="224"/>
                  <a:pt x="153" y="221"/>
                </a:cubicBezTo>
                <a:cubicBezTo>
                  <a:pt x="153" y="208"/>
                  <a:pt x="153" y="208"/>
                  <a:pt x="153" y="208"/>
                </a:cubicBezTo>
                <a:cubicBezTo>
                  <a:pt x="153" y="205"/>
                  <a:pt x="150" y="202"/>
                  <a:pt x="146" y="202"/>
                </a:cubicBezTo>
                <a:close/>
                <a:moveTo>
                  <a:pt x="163" y="22"/>
                </a:moveTo>
                <a:cubicBezTo>
                  <a:pt x="148" y="22"/>
                  <a:pt x="148" y="22"/>
                  <a:pt x="148" y="22"/>
                </a:cubicBezTo>
                <a:cubicBezTo>
                  <a:pt x="148" y="34"/>
                  <a:pt x="148" y="34"/>
                  <a:pt x="148" y="34"/>
                </a:cubicBezTo>
                <a:cubicBezTo>
                  <a:pt x="163" y="34"/>
                  <a:pt x="163" y="34"/>
                  <a:pt x="163" y="34"/>
                </a:cubicBezTo>
                <a:cubicBezTo>
                  <a:pt x="163" y="34"/>
                  <a:pt x="163" y="34"/>
                  <a:pt x="163" y="35"/>
                </a:cubicBezTo>
                <a:cubicBezTo>
                  <a:pt x="163" y="151"/>
                  <a:pt x="163" y="151"/>
                  <a:pt x="163" y="151"/>
                </a:cubicBezTo>
                <a:cubicBezTo>
                  <a:pt x="163" y="152"/>
                  <a:pt x="162" y="153"/>
                  <a:pt x="161" y="153"/>
                </a:cubicBezTo>
                <a:cubicBezTo>
                  <a:pt x="160" y="153"/>
                  <a:pt x="160" y="153"/>
                  <a:pt x="160" y="153"/>
                </a:cubicBezTo>
                <a:cubicBezTo>
                  <a:pt x="158" y="153"/>
                  <a:pt x="157" y="152"/>
                  <a:pt x="157" y="151"/>
                </a:cubicBezTo>
                <a:cubicBezTo>
                  <a:pt x="157" y="109"/>
                  <a:pt x="157" y="109"/>
                  <a:pt x="157" y="109"/>
                </a:cubicBezTo>
                <a:cubicBezTo>
                  <a:pt x="157" y="102"/>
                  <a:pt x="152" y="97"/>
                  <a:pt x="145" y="97"/>
                </a:cubicBezTo>
                <a:cubicBezTo>
                  <a:pt x="140" y="97"/>
                  <a:pt x="140" y="97"/>
                  <a:pt x="140" y="97"/>
                </a:cubicBezTo>
                <a:cubicBezTo>
                  <a:pt x="140" y="7"/>
                  <a:pt x="140" y="7"/>
                  <a:pt x="140" y="7"/>
                </a:cubicBezTo>
                <a:cubicBezTo>
                  <a:pt x="140" y="3"/>
                  <a:pt x="137" y="0"/>
                  <a:pt x="134" y="0"/>
                </a:cubicBezTo>
                <a:cubicBezTo>
                  <a:pt x="19" y="0"/>
                  <a:pt x="19" y="0"/>
                  <a:pt x="19" y="0"/>
                </a:cubicBezTo>
                <a:cubicBezTo>
                  <a:pt x="15" y="0"/>
                  <a:pt x="13" y="3"/>
                  <a:pt x="13" y="7"/>
                </a:cubicBezTo>
                <a:cubicBezTo>
                  <a:pt x="13" y="187"/>
                  <a:pt x="13" y="187"/>
                  <a:pt x="13" y="187"/>
                </a:cubicBezTo>
                <a:cubicBezTo>
                  <a:pt x="13" y="191"/>
                  <a:pt x="15" y="194"/>
                  <a:pt x="19" y="194"/>
                </a:cubicBezTo>
                <a:cubicBezTo>
                  <a:pt x="134" y="194"/>
                  <a:pt x="134" y="194"/>
                  <a:pt x="134" y="194"/>
                </a:cubicBezTo>
                <a:cubicBezTo>
                  <a:pt x="137" y="194"/>
                  <a:pt x="140" y="191"/>
                  <a:pt x="140" y="187"/>
                </a:cubicBezTo>
                <a:cubicBezTo>
                  <a:pt x="140" y="109"/>
                  <a:pt x="140" y="109"/>
                  <a:pt x="140" y="109"/>
                </a:cubicBezTo>
                <a:cubicBezTo>
                  <a:pt x="145" y="109"/>
                  <a:pt x="145" y="109"/>
                  <a:pt x="145" y="109"/>
                </a:cubicBezTo>
                <a:cubicBezTo>
                  <a:pt x="145" y="151"/>
                  <a:pt x="145" y="151"/>
                  <a:pt x="145" y="151"/>
                </a:cubicBezTo>
                <a:cubicBezTo>
                  <a:pt x="145" y="159"/>
                  <a:pt x="151" y="165"/>
                  <a:pt x="160" y="165"/>
                </a:cubicBezTo>
                <a:cubicBezTo>
                  <a:pt x="161" y="165"/>
                  <a:pt x="161" y="165"/>
                  <a:pt x="161" y="165"/>
                </a:cubicBezTo>
                <a:cubicBezTo>
                  <a:pt x="169" y="165"/>
                  <a:pt x="175" y="159"/>
                  <a:pt x="175" y="151"/>
                </a:cubicBezTo>
                <a:cubicBezTo>
                  <a:pt x="175" y="35"/>
                  <a:pt x="175" y="35"/>
                  <a:pt x="175" y="35"/>
                </a:cubicBezTo>
                <a:cubicBezTo>
                  <a:pt x="175" y="28"/>
                  <a:pt x="170" y="22"/>
                  <a:pt x="163" y="22"/>
                </a:cubicBezTo>
                <a:close/>
                <a:moveTo>
                  <a:pt x="124" y="69"/>
                </a:moveTo>
                <a:cubicBezTo>
                  <a:pt x="124" y="72"/>
                  <a:pt x="122" y="74"/>
                  <a:pt x="120" y="74"/>
                </a:cubicBezTo>
                <a:cubicBezTo>
                  <a:pt x="94" y="74"/>
                  <a:pt x="94" y="74"/>
                  <a:pt x="94" y="74"/>
                </a:cubicBezTo>
                <a:cubicBezTo>
                  <a:pt x="92" y="67"/>
                  <a:pt x="85" y="62"/>
                  <a:pt x="76" y="62"/>
                </a:cubicBezTo>
                <a:cubicBezTo>
                  <a:pt x="75" y="62"/>
                  <a:pt x="74" y="62"/>
                  <a:pt x="73" y="62"/>
                </a:cubicBezTo>
                <a:cubicBezTo>
                  <a:pt x="55" y="33"/>
                  <a:pt x="55" y="33"/>
                  <a:pt x="55" y="33"/>
                </a:cubicBezTo>
                <a:cubicBezTo>
                  <a:pt x="54" y="33"/>
                  <a:pt x="54" y="32"/>
                  <a:pt x="53" y="33"/>
                </a:cubicBezTo>
                <a:cubicBezTo>
                  <a:pt x="53" y="33"/>
                  <a:pt x="52" y="34"/>
                  <a:pt x="53" y="34"/>
                </a:cubicBezTo>
                <a:cubicBezTo>
                  <a:pt x="65" y="65"/>
                  <a:pt x="65" y="65"/>
                  <a:pt x="65" y="65"/>
                </a:cubicBezTo>
                <a:cubicBezTo>
                  <a:pt x="62" y="67"/>
                  <a:pt x="60" y="70"/>
                  <a:pt x="58" y="74"/>
                </a:cubicBezTo>
                <a:cubicBezTo>
                  <a:pt x="33" y="74"/>
                  <a:pt x="33" y="74"/>
                  <a:pt x="33" y="74"/>
                </a:cubicBezTo>
                <a:cubicBezTo>
                  <a:pt x="30" y="74"/>
                  <a:pt x="28" y="72"/>
                  <a:pt x="28" y="69"/>
                </a:cubicBezTo>
                <a:cubicBezTo>
                  <a:pt x="28" y="20"/>
                  <a:pt x="28" y="20"/>
                  <a:pt x="28" y="20"/>
                </a:cubicBezTo>
                <a:cubicBezTo>
                  <a:pt x="28" y="18"/>
                  <a:pt x="30" y="16"/>
                  <a:pt x="33" y="16"/>
                </a:cubicBezTo>
                <a:cubicBezTo>
                  <a:pt x="120" y="16"/>
                  <a:pt x="120" y="16"/>
                  <a:pt x="120" y="16"/>
                </a:cubicBezTo>
                <a:cubicBezTo>
                  <a:pt x="122" y="16"/>
                  <a:pt x="124" y="18"/>
                  <a:pt x="124" y="20"/>
                </a:cubicBezTo>
                <a:lnTo>
                  <a:pt x="124" y="69"/>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7" name="Freeform 40"/>
          <p:cNvSpPr>
            <a:spLocks noChangeAspect="1" noEditPoints="1"/>
          </p:cNvSpPr>
          <p:nvPr/>
        </p:nvSpPr>
        <p:spPr bwMode="auto">
          <a:xfrm>
            <a:off x="8918063" y="4042943"/>
            <a:ext cx="277812" cy="361156"/>
          </a:xfrm>
          <a:custGeom>
            <a:avLst/>
            <a:gdLst>
              <a:gd name="T0" fmla="*/ 146 w 175"/>
              <a:gd name="T1" fmla="*/ 202 h 227"/>
              <a:gd name="T2" fmla="*/ 6 w 175"/>
              <a:gd name="T3" fmla="*/ 202 h 227"/>
              <a:gd name="T4" fmla="*/ 0 w 175"/>
              <a:gd name="T5" fmla="*/ 208 h 227"/>
              <a:gd name="T6" fmla="*/ 0 w 175"/>
              <a:gd name="T7" fmla="*/ 221 h 227"/>
              <a:gd name="T8" fmla="*/ 6 w 175"/>
              <a:gd name="T9" fmla="*/ 227 h 227"/>
              <a:gd name="T10" fmla="*/ 146 w 175"/>
              <a:gd name="T11" fmla="*/ 227 h 227"/>
              <a:gd name="T12" fmla="*/ 153 w 175"/>
              <a:gd name="T13" fmla="*/ 221 h 227"/>
              <a:gd name="T14" fmla="*/ 153 w 175"/>
              <a:gd name="T15" fmla="*/ 208 h 227"/>
              <a:gd name="T16" fmla="*/ 146 w 175"/>
              <a:gd name="T17" fmla="*/ 202 h 227"/>
              <a:gd name="T18" fmla="*/ 163 w 175"/>
              <a:gd name="T19" fmla="*/ 22 h 227"/>
              <a:gd name="T20" fmla="*/ 148 w 175"/>
              <a:gd name="T21" fmla="*/ 22 h 227"/>
              <a:gd name="T22" fmla="*/ 148 w 175"/>
              <a:gd name="T23" fmla="*/ 34 h 227"/>
              <a:gd name="T24" fmla="*/ 163 w 175"/>
              <a:gd name="T25" fmla="*/ 34 h 227"/>
              <a:gd name="T26" fmla="*/ 163 w 175"/>
              <a:gd name="T27" fmla="*/ 35 h 227"/>
              <a:gd name="T28" fmla="*/ 163 w 175"/>
              <a:gd name="T29" fmla="*/ 151 h 227"/>
              <a:gd name="T30" fmla="*/ 161 w 175"/>
              <a:gd name="T31" fmla="*/ 153 h 227"/>
              <a:gd name="T32" fmla="*/ 160 w 175"/>
              <a:gd name="T33" fmla="*/ 153 h 227"/>
              <a:gd name="T34" fmla="*/ 157 w 175"/>
              <a:gd name="T35" fmla="*/ 151 h 227"/>
              <a:gd name="T36" fmla="*/ 157 w 175"/>
              <a:gd name="T37" fmla="*/ 109 h 227"/>
              <a:gd name="T38" fmla="*/ 145 w 175"/>
              <a:gd name="T39" fmla="*/ 97 h 227"/>
              <a:gd name="T40" fmla="*/ 140 w 175"/>
              <a:gd name="T41" fmla="*/ 97 h 227"/>
              <a:gd name="T42" fmla="*/ 140 w 175"/>
              <a:gd name="T43" fmla="*/ 7 h 227"/>
              <a:gd name="T44" fmla="*/ 134 w 175"/>
              <a:gd name="T45" fmla="*/ 0 h 227"/>
              <a:gd name="T46" fmla="*/ 19 w 175"/>
              <a:gd name="T47" fmla="*/ 0 h 227"/>
              <a:gd name="T48" fmla="*/ 13 w 175"/>
              <a:gd name="T49" fmla="*/ 7 h 227"/>
              <a:gd name="T50" fmla="*/ 13 w 175"/>
              <a:gd name="T51" fmla="*/ 187 h 227"/>
              <a:gd name="T52" fmla="*/ 19 w 175"/>
              <a:gd name="T53" fmla="*/ 194 h 227"/>
              <a:gd name="T54" fmla="*/ 134 w 175"/>
              <a:gd name="T55" fmla="*/ 194 h 227"/>
              <a:gd name="T56" fmla="*/ 140 w 175"/>
              <a:gd name="T57" fmla="*/ 187 h 227"/>
              <a:gd name="T58" fmla="*/ 140 w 175"/>
              <a:gd name="T59" fmla="*/ 109 h 227"/>
              <a:gd name="T60" fmla="*/ 145 w 175"/>
              <a:gd name="T61" fmla="*/ 109 h 227"/>
              <a:gd name="T62" fmla="*/ 145 w 175"/>
              <a:gd name="T63" fmla="*/ 151 h 227"/>
              <a:gd name="T64" fmla="*/ 160 w 175"/>
              <a:gd name="T65" fmla="*/ 165 h 227"/>
              <a:gd name="T66" fmla="*/ 161 w 175"/>
              <a:gd name="T67" fmla="*/ 165 h 227"/>
              <a:gd name="T68" fmla="*/ 175 w 175"/>
              <a:gd name="T69" fmla="*/ 151 h 227"/>
              <a:gd name="T70" fmla="*/ 175 w 175"/>
              <a:gd name="T71" fmla="*/ 35 h 227"/>
              <a:gd name="T72" fmla="*/ 163 w 175"/>
              <a:gd name="T73" fmla="*/ 22 h 227"/>
              <a:gd name="T74" fmla="*/ 124 w 175"/>
              <a:gd name="T75" fmla="*/ 69 h 227"/>
              <a:gd name="T76" fmla="*/ 120 w 175"/>
              <a:gd name="T77" fmla="*/ 74 h 227"/>
              <a:gd name="T78" fmla="*/ 94 w 175"/>
              <a:gd name="T79" fmla="*/ 74 h 227"/>
              <a:gd name="T80" fmla="*/ 76 w 175"/>
              <a:gd name="T81" fmla="*/ 62 h 227"/>
              <a:gd name="T82" fmla="*/ 73 w 175"/>
              <a:gd name="T83" fmla="*/ 62 h 227"/>
              <a:gd name="T84" fmla="*/ 55 w 175"/>
              <a:gd name="T85" fmla="*/ 33 h 227"/>
              <a:gd name="T86" fmla="*/ 53 w 175"/>
              <a:gd name="T87" fmla="*/ 33 h 227"/>
              <a:gd name="T88" fmla="*/ 53 w 175"/>
              <a:gd name="T89" fmla="*/ 34 h 227"/>
              <a:gd name="T90" fmla="*/ 65 w 175"/>
              <a:gd name="T91" fmla="*/ 65 h 227"/>
              <a:gd name="T92" fmla="*/ 58 w 175"/>
              <a:gd name="T93" fmla="*/ 74 h 227"/>
              <a:gd name="T94" fmla="*/ 33 w 175"/>
              <a:gd name="T95" fmla="*/ 74 h 227"/>
              <a:gd name="T96" fmla="*/ 28 w 175"/>
              <a:gd name="T97" fmla="*/ 69 h 227"/>
              <a:gd name="T98" fmla="*/ 28 w 175"/>
              <a:gd name="T99" fmla="*/ 20 h 227"/>
              <a:gd name="T100" fmla="*/ 33 w 175"/>
              <a:gd name="T101" fmla="*/ 16 h 227"/>
              <a:gd name="T102" fmla="*/ 120 w 175"/>
              <a:gd name="T103" fmla="*/ 16 h 227"/>
              <a:gd name="T104" fmla="*/ 124 w 175"/>
              <a:gd name="T105" fmla="*/ 20 h 227"/>
              <a:gd name="T106" fmla="*/ 124 w 175"/>
              <a:gd name="T107" fmla="*/ 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227">
                <a:moveTo>
                  <a:pt x="146" y="202"/>
                </a:moveTo>
                <a:cubicBezTo>
                  <a:pt x="6" y="202"/>
                  <a:pt x="6" y="202"/>
                  <a:pt x="6" y="202"/>
                </a:cubicBezTo>
                <a:cubicBezTo>
                  <a:pt x="3" y="202"/>
                  <a:pt x="0" y="205"/>
                  <a:pt x="0" y="208"/>
                </a:cubicBezTo>
                <a:cubicBezTo>
                  <a:pt x="0" y="221"/>
                  <a:pt x="0" y="221"/>
                  <a:pt x="0" y="221"/>
                </a:cubicBezTo>
                <a:cubicBezTo>
                  <a:pt x="0" y="224"/>
                  <a:pt x="3" y="227"/>
                  <a:pt x="6" y="227"/>
                </a:cubicBezTo>
                <a:cubicBezTo>
                  <a:pt x="146" y="227"/>
                  <a:pt x="146" y="227"/>
                  <a:pt x="146" y="227"/>
                </a:cubicBezTo>
                <a:cubicBezTo>
                  <a:pt x="150" y="227"/>
                  <a:pt x="153" y="224"/>
                  <a:pt x="153" y="221"/>
                </a:cubicBezTo>
                <a:cubicBezTo>
                  <a:pt x="153" y="208"/>
                  <a:pt x="153" y="208"/>
                  <a:pt x="153" y="208"/>
                </a:cubicBezTo>
                <a:cubicBezTo>
                  <a:pt x="153" y="205"/>
                  <a:pt x="150" y="202"/>
                  <a:pt x="146" y="202"/>
                </a:cubicBezTo>
                <a:close/>
                <a:moveTo>
                  <a:pt x="163" y="22"/>
                </a:moveTo>
                <a:cubicBezTo>
                  <a:pt x="148" y="22"/>
                  <a:pt x="148" y="22"/>
                  <a:pt x="148" y="22"/>
                </a:cubicBezTo>
                <a:cubicBezTo>
                  <a:pt x="148" y="34"/>
                  <a:pt x="148" y="34"/>
                  <a:pt x="148" y="34"/>
                </a:cubicBezTo>
                <a:cubicBezTo>
                  <a:pt x="163" y="34"/>
                  <a:pt x="163" y="34"/>
                  <a:pt x="163" y="34"/>
                </a:cubicBezTo>
                <a:cubicBezTo>
                  <a:pt x="163" y="34"/>
                  <a:pt x="163" y="34"/>
                  <a:pt x="163" y="35"/>
                </a:cubicBezTo>
                <a:cubicBezTo>
                  <a:pt x="163" y="151"/>
                  <a:pt x="163" y="151"/>
                  <a:pt x="163" y="151"/>
                </a:cubicBezTo>
                <a:cubicBezTo>
                  <a:pt x="163" y="152"/>
                  <a:pt x="162" y="153"/>
                  <a:pt x="161" y="153"/>
                </a:cubicBezTo>
                <a:cubicBezTo>
                  <a:pt x="160" y="153"/>
                  <a:pt x="160" y="153"/>
                  <a:pt x="160" y="153"/>
                </a:cubicBezTo>
                <a:cubicBezTo>
                  <a:pt x="158" y="153"/>
                  <a:pt x="157" y="152"/>
                  <a:pt x="157" y="151"/>
                </a:cubicBezTo>
                <a:cubicBezTo>
                  <a:pt x="157" y="109"/>
                  <a:pt x="157" y="109"/>
                  <a:pt x="157" y="109"/>
                </a:cubicBezTo>
                <a:cubicBezTo>
                  <a:pt x="157" y="102"/>
                  <a:pt x="152" y="97"/>
                  <a:pt x="145" y="97"/>
                </a:cubicBezTo>
                <a:cubicBezTo>
                  <a:pt x="140" y="97"/>
                  <a:pt x="140" y="97"/>
                  <a:pt x="140" y="97"/>
                </a:cubicBezTo>
                <a:cubicBezTo>
                  <a:pt x="140" y="7"/>
                  <a:pt x="140" y="7"/>
                  <a:pt x="140" y="7"/>
                </a:cubicBezTo>
                <a:cubicBezTo>
                  <a:pt x="140" y="3"/>
                  <a:pt x="137" y="0"/>
                  <a:pt x="134" y="0"/>
                </a:cubicBezTo>
                <a:cubicBezTo>
                  <a:pt x="19" y="0"/>
                  <a:pt x="19" y="0"/>
                  <a:pt x="19" y="0"/>
                </a:cubicBezTo>
                <a:cubicBezTo>
                  <a:pt x="15" y="0"/>
                  <a:pt x="13" y="3"/>
                  <a:pt x="13" y="7"/>
                </a:cubicBezTo>
                <a:cubicBezTo>
                  <a:pt x="13" y="187"/>
                  <a:pt x="13" y="187"/>
                  <a:pt x="13" y="187"/>
                </a:cubicBezTo>
                <a:cubicBezTo>
                  <a:pt x="13" y="191"/>
                  <a:pt x="15" y="194"/>
                  <a:pt x="19" y="194"/>
                </a:cubicBezTo>
                <a:cubicBezTo>
                  <a:pt x="134" y="194"/>
                  <a:pt x="134" y="194"/>
                  <a:pt x="134" y="194"/>
                </a:cubicBezTo>
                <a:cubicBezTo>
                  <a:pt x="137" y="194"/>
                  <a:pt x="140" y="191"/>
                  <a:pt x="140" y="187"/>
                </a:cubicBezTo>
                <a:cubicBezTo>
                  <a:pt x="140" y="109"/>
                  <a:pt x="140" y="109"/>
                  <a:pt x="140" y="109"/>
                </a:cubicBezTo>
                <a:cubicBezTo>
                  <a:pt x="145" y="109"/>
                  <a:pt x="145" y="109"/>
                  <a:pt x="145" y="109"/>
                </a:cubicBezTo>
                <a:cubicBezTo>
                  <a:pt x="145" y="151"/>
                  <a:pt x="145" y="151"/>
                  <a:pt x="145" y="151"/>
                </a:cubicBezTo>
                <a:cubicBezTo>
                  <a:pt x="145" y="159"/>
                  <a:pt x="151" y="165"/>
                  <a:pt x="160" y="165"/>
                </a:cubicBezTo>
                <a:cubicBezTo>
                  <a:pt x="161" y="165"/>
                  <a:pt x="161" y="165"/>
                  <a:pt x="161" y="165"/>
                </a:cubicBezTo>
                <a:cubicBezTo>
                  <a:pt x="169" y="165"/>
                  <a:pt x="175" y="159"/>
                  <a:pt x="175" y="151"/>
                </a:cubicBezTo>
                <a:cubicBezTo>
                  <a:pt x="175" y="35"/>
                  <a:pt x="175" y="35"/>
                  <a:pt x="175" y="35"/>
                </a:cubicBezTo>
                <a:cubicBezTo>
                  <a:pt x="175" y="28"/>
                  <a:pt x="170" y="22"/>
                  <a:pt x="163" y="22"/>
                </a:cubicBezTo>
                <a:close/>
                <a:moveTo>
                  <a:pt x="124" y="69"/>
                </a:moveTo>
                <a:cubicBezTo>
                  <a:pt x="124" y="72"/>
                  <a:pt x="122" y="74"/>
                  <a:pt x="120" y="74"/>
                </a:cubicBezTo>
                <a:cubicBezTo>
                  <a:pt x="94" y="74"/>
                  <a:pt x="94" y="74"/>
                  <a:pt x="94" y="74"/>
                </a:cubicBezTo>
                <a:cubicBezTo>
                  <a:pt x="92" y="67"/>
                  <a:pt x="85" y="62"/>
                  <a:pt x="76" y="62"/>
                </a:cubicBezTo>
                <a:cubicBezTo>
                  <a:pt x="75" y="62"/>
                  <a:pt x="74" y="62"/>
                  <a:pt x="73" y="62"/>
                </a:cubicBezTo>
                <a:cubicBezTo>
                  <a:pt x="55" y="33"/>
                  <a:pt x="55" y="33"/>
                  <a:pt x="55" y="33"/>
                </a:cubicBezTo>
                <a:cubicBezTo>
                  <a:pt x="54" y="33"/>
                  <a:pt x="54" y="32"/>
                  <a:pt x="53" y="33"/>
                </a:cubicBezTo>
                <a:cubicBezTo>
                  <a:pt x="53" y="33"/>
                  <a:pt x="52" y="34"/>
                  <a:pt x="53" y="34"/>
                </a:cubicBezTo>
                <a:cubicBezTo>
                  <a:pt x="65" y="65"/>
                  <a:pt x="65" y="65"/>
                  <a:pt x="65" y="65"/>
                </a:cubicBezTo>
                <a:cubicBezTo>
                  <a:pt x="62" y="67"/>
                  <a:pt x="60" y="70"/>
                  <a:pt x="58" y="74"/>
                </a:cubicBezTo>
                <a:cubicBezTo>
                  <a:pt x="33" y="74"/>
                  <a:pt x="33" y="74"/>
                  <a:pt x="33" y="74"/>
                </a:cubicBezTo>
                <a:cubicBezTo>
                  <a:pt x="30" y="74"/>
                  <a:pt x="28" y="72"/>
                  <a:pt x="28" y="69"/>
                </a:cubicBezTo>
                <a:cubicBezTo>
                  <a:pt x="28" y="20"/>
                  <a:pt x="28" y="20"/>
                  <a:pt x="28" y="20"/>
                </a:cubicBezTo>
                <a:cubicBezTo>
                  <a:pt x="28" y="18"/>
                  <a:pt x="30" y="16"/>
                  <a:pt x="33" y="16"/>
                </a:cubicBezTo>
                <a:cubicBezTo>
                  <a:pt x="120" y="16"/>
                  <a:pt x="120" y="16"/>
                  <a:pt x="120" y="16"/>
                </a:cubicBezTo>
                <a:cubicBezTo>
                  <a:pt x="122" y="16"/>
                  <a:pt x="124" y="18"/>
                  <a:pt x="124" y="20"/>
                </a:cubicBezTo>
                <a:lnTo>
                  <a:pt x="124" y="6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8" name="Freeform 40"/>
          <p:cNvSpPr>
            <a:spLocks noChangeAspect="1" noEditPoints="1"/>
          </p:cNvSpPr>
          <p:nvPr/>
        </p:nvSpPr>
        <p:spPr bwMode="auto">
          <a:xfrm>
            <a:off x="8904667" y="4500030"/>
            <a:ext cx="277812" cy="361156"/>
          </a:xfrm>
          <a:custGeom>
            <a:avLst/>
            <a:gdLst>
              <a:gd name="T0" fmla="*/ 146 w 175"/>
              <a:gd name="T1" fmla="*/ 202 h 227"/>
              <a:gd name="T2" fmla="*/ 6 w 175"/>
              <a:gd name="T3" fmla="*/ 202 h 227"/>
              <a:gd name="T4" fmla="*/ 0 w 175"/>
              <a:gd name="T5" fmla="*/ 208 h 227"/>
              <a:gd name="T6" fmla="*/ 0 w 175"/>
              <a:gd name="T7" fmla="*/ 221 h 227"/>
              <a:gd name="T8" fmla="*/ 6 w 175"/>
              <a:gd name="T9" fmla="*/ 227 h 227"/>
              <a:gd name="T10" fmla="*/ 146 w 175"/>
              <a:gd name="T11" fmla="*/ 227 h 227"/>
              <a:gd name="T12" fmla="*/ 153 w 175"/>
              <a:gd name="T13" fmla="*/ 221 h 227"/>
              <a:gd name="T14" fmla="*/ 153 w 175"/>
              <a:gd name="T15" fmla="*/ 208 h 227"/>
              <a:gd name="T16" fmla="*/ 146 w 175"/>
              <a:gd name="T17" fmla="*/ 202 h 227"/>
              <a:gd name="T18" fmla="*/ 163 w 175"/>
              <a:gd name="T19" fmla="*/ 22 h 227"/>
              <a:gd name="T20" fmla="*/ 148 w 175"/>
              <a:gd name="T21" fmla="*/ 22 h 227"/>
              <a:gd name="T22" fmla="*/ 148 w 175"/>
              <a:gd name="T23" fmla="*/ 34 h 227"/>
              <a:gd name="T24" fmla="*/ 163 w 175"/>
              <a:gd name="T25" fmla="*/ 34 h 227"/>
              <a:gd name="T26" fmla="*/ 163 w 175"/>
              <a:gd name="T27" fmla="*/ 35 h 227"/>
              <a:gd name="T28" fmla="*/ 163 w 175"/>
              <a:gd name="T29" fmla="*/ 151 h 227"/>
              <a:gd name="T30" fmla="*/ 161 w 175"/>
              <a:gd name="T31" fmla="*/ 153 h 227"/>
              <a:gd name="T32" fmla="*/ 160 w 175"/>
              <a:gd name="T33" fmla="*/ 153 h 227"/>
              <a:gd name="T34" fmla="*/ 157 w 175"/>
              <a:gd name="T35" fmla="*/ 151 h 227"/>
              <a:gd name="T36" fmla="*/ 157 w 175"/>
              <a:gd name="T37" fmla="*/ 109 h 227"/>
              <a:gd name="T38" fmla="*/ 145 w 175"/>
              <a:gd name="T39" fmla="*/ 97 h 227"/>
              <a:gd name="T40" fmla="*/ 140 w 175"/>
              <a:gd name="T41" fmla="*/ 97 h 227"/>
              <a:gd name="T42" fmla="*/ 140 w 175"/>
              <a:gd name="T43" fmla="*/ 7 h 227"/>
              <a:gd name="T44" fmla="*/ 134 w 175"/>
              <a:gd name="T45" fmla="*/ 0 h 227"/>
              <a:gd name="T46" fmla="*/ 19 w 175"/>
              <a:gd name="T47" fmla="*/ 0 h 227"/>
              <a:gd name="T48" fmla="*/ 13 w 175"/>
              <a:gd name="T49" fmla="*/ 7 h 227"/>
              <a:gd name="T50" fmla="*/ 13 w 175"/>
              <a:gd name="T51" fmla="*/ 187 h 227"/>
              <a:gd name="T52" fmla="*/ 19 w 175"/>
              <a:gd name="T53" fmla="*/ 194 h 227"/>
              <a:gd name="T54" fmla="*/ 134 w 175"/>
              <a:gd name="T55" fmla="*/ 194 h 227"/>
              <a:gd name="T56" fmla="*/ 140 w 175"/>
              <a:gd name="T57" fmla="*/ 187 h 227"/>
              <a:gd name="T58" fmla="*/ 140 w 175"/>
              <a:gd name="T59" fmla="*/ 109 h 227"/>
              <a:gd name="T60" fmla="*/ 145 w 175"/>
              <a:gd name="T61" fmla="*/ 109 h 227"/>
              <a:gd name="T62" fmla="*/ 145 w 175"/>
              <a:gd name="T63" fmla="*/ 151 h 227"/>
              <a:gd name="T64" fmla="*/ 160 w 175"/>
              <a:gd name="T65" fmla="*/ 165 h 227"/>
              <a:gd name="T66" fmla="*/ 161 w 175"/>
              <a:gd name="T67" fmla="*/ 165 h 227"/>
              <a:gd name="T68" fmla="*/ 175 w 175"/>
              <a:gd name="T69" fmla="*/ 151 h 227"/>
              <a:gd name="T70" fmla="*/ 175 w 175"/>
              <a:gd name="T71" fmla="*/ 35 h 227"/>
              <a:gd name="T72" fmla="*/ 163 w 175"/>
              <a:gd name="T73" fmla="*/ 22 h 227"/>
              <a:gd name="T74" fmla="*/ 124 w 175"/>
              <a:gd name="T75" fmla="*/ 69 h 227"/>
              <a:gd name="T76" fmla="*/ 120 w 175"/>
              <a:gd name="T77" fmla="*/ 74 h 227"/>
              <a:gd name="T78" fmla="*/ 94 w 175"/>
              <a:gd name="T79" fmla="*/ 74 h 227"/>
              <a:gd name="T80" fmla="*/ 76 w 175"/>
              <a:gd name="T81" fmla="*/ 62 h 227"/>
              <a:gd name="T82" fmla="*/ 73 w 175"/>
              <a:gd name="T83" fmla="*/ 62 h 227"/>
              <a:gd name="T84" fmla="*/ 55 w 175"/>
              <a:gd name="T85" fmla="*/ 33 h 227"/>
              <a:gd name="T86" fmla="*/ 53 w 175"/>
              <a:gd name="T87" fmla="*/ 33 h 227"/>
              <a:gd name="T88" fmla="*/ 53 w 175"/>
              <a:gd name="T89" fmla="*/ 34 h 227"/>
              <a:gd name="T90" fmla="*/ 65 w 175"/>
              <a:gd name="T91" fmla="*/ 65 h 227"/>
              <a:gd name="T92" fmla="*/ 58 w 175"/>
              <a:gd name="T93" fmla="*/ 74 h 227"/>
              <a:gd name="T94" fmla="*/ 33 w 175"/>
              <a:gd name="T95" fmla="*/ 74 h 227"/>
              <a:gd name="T96" fmla="*/ 28 w 175"/>
              <a:gd name="T97" fmla="*/ 69 h 227"/>
              <a:gd name="T98" fmla="*/ 28 w 175"/>
              <a:gd name="T99" fmla="*/ 20 h 227"/>
              <a:gd name="T100" fmla="*/ 33 w 175"/>
              <a:gd name="T101" fmla="*/ 16 h 227"/>
              <a:gd name="T102" fmla="*/ 120 w 175"/>
              <a:gd name="T103" fmla="*/ 16 h 227"/>
              <a:gd name="T104" fmla="*/ 124 w 175"/>
              <a:gd name="T105" fmla="*/ 20 h 227"/>
              <a:gd name="T106" fmla="*/ 124 w 175"/>
              <a:gd name="T107" fmla="*/ 6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227">
                <a:moveTo>
                  <a:pt x="146" y="202"/>
                </a:moveTo>
                <a:cubicBezTo>
                  <a:pt x="6" y="202"/>
                  <a:pt x="6" y="202"/>
                  <a:pt x="6" y="202"/>
                </a:cubicBezTo>
                <a:cubicBezTo>
                  <a:pt x="3" y="202"/>
                  <a:pt x="0" y="205"/>
                  <a:pt x="0" y="208"/>
                </a:cubicBezTo>
                <a:cubicBezTo>
                  <a:pt x="0" y="221"/>
                  <a:pt x="0" y="221"/>
                  <a:pt x="0" y="221"/>
                </a:cubicBezTo>
                <a:cubicBezTo>
                  <a:pt x="0" y="224"/>
                  <a:pt x="3" y="227"/>
                  <a:pt x="6" y="227"/>
                </a:cubicBezTo>
                <a:cubicBezTo>
                  <a:pt x="146" y="227"/>
                  <a:pt x="146" y="227"/>
                  <a:pt x="146" y="227"/>
                </a:cubicBezTo>
                <a:cubicBezTo>
                  <a:pt x="150" y="227"/>
                  <a:pt x="153" y="224"/>
                  <a:pt x="153" y="221"/>
                </a:cubicBezTo>
                <a:cubicBezTo>
                  <a:pt x="153" y="208"/>
                  <a:pt x="153" y="208"/>
                  <a:pt x="153" y="208"/>
                </a:cubicBezTo>
                <a:cubicBezTo>
                  <a:pt x="153" y="205"/>
                  <a:pt x="150" y="202"/>
                  <a:pt x="146" y="202"/>
                </a:cubicBezTo>
                <a:close/>
                <a:moveTo>
                  <a:pt x="163" y="22"/>
                </a:moveTo>
                <a:cubicBezTo>
                  <a:pt x="148" y="22"/>
                  <a:pt x="148" y="22"/>
                  <a:pt x="148" y="22"/>
                </a:cubicBezTo>
                <a:cubicBezTo>
                  <a:pt x="148" y="34"/>
                  <a:pt x="148" y="34"/>
                  <a:pt x="148" y="34"/>
                </a:cubicBezTo>
                <a:cubicBezTo>
                  <a:pt x="163" y="34"/>
                  <a:pt x="163" y="34"/>
                  <a:pt x="163" y="34"/>
                </a:cubicBezTo>
                <a:cubicBezTo>
                  <a:pt x="163" y="34"/>
                  <a:pt x="163" y="34"/>
                  <a:pt x="163" y="35"/>
                </a:cubicBezTo>
                <a:cubicBezTo>
                  <a:pt x="163" y="151"/>
                  <a:pt x="163" y="151"/>
                  <a:pt x="163" y="151"/>
                </a:cubicBezTo>
                <a:cubicBezTo>
                  <a:pt x="163" y="152"/>
                  <a:pt x="162" y="153"/>
                  <a:pt x="161" y="153"/>
                </a:cubicBezTo>
                <a:cubicBezTo>
                  <a:pt x="160" y="153"/>
                  <a:pt x="160" y="153"/>
                  <a:pt x="160" y="153"/>
                </a:cubicBezTo>
                <a:cubicBezTo>
                  <a:pt x="158" y="153"/>
                  <a:pt x="157" y="152"/>
                  <a:pt x="157" y="151"/>
                </a:cubicBezTo>
                <a:cubicBezTo>
                  <a:pt x="157" y="109"/>
                  <a:pt x="157" y="109"/>
                  <a:pt x="157" y="109"/>
                </a:cubicBezTo>
                <a:cubicBezTo>
                  <a:pt x="157" y="102"/>
                  <a:pt x="152" y="97"/>
                  <a:pt x="145" y="97"/>
                </a:cubicBezTo>
                <a:cubicBezTo>
                  <a:pt x="140" y="97"/>
                  <a:pt x="140" y="97"/>
                  <a:pt x="140" y="97"/>
                </a:cubicBezTo>
                <a:cubicBezTo>
                  <a:pt x="140" y="7"/>
                  <a:pt x="140" y="7"/>
                  <a:pt x="140" y="7"/>
                </a:cubicBezTo>
                <a:cubicBezTo>
                  <a:pt x="140" y="3"/>
                  <a:pt x="137" y="0"/>
                  <a:pt x="134" y="0"/>
                </a:cubicBezTo>
                <a:cubicBezTo>
                  <a:pt x="19" y="0"/>
                  <a:pt x="19" y="0"/>
                  <a:pt x="19" y="0"/>
                </a:cubicBezTo>
                <a:cubicBezTo>
                  <a:pt x="15" y="0"/>
                  <a:pt x="13" y="3"/>
                  <a:pt x="13" y="7"/>
                </a:cubicBezTo>
                <a:cubicBezTo>
                  <a:pt x="13" y="187"/>
                  <a:pt x="13" y="187"/>
                  <a:pt x="13" y="187"/>
                </a:cubicBezTo>
                <a:cubicBezTo>
                  <a:pt x="13" y="191"/>
                  <a:pt x="15" y="194"/>
                  <a:pt x="19" y="194"/>
                </a:cubicBezTo>
                <a:cubicBezTo>
                  <a:pt x="134" y="194"/>
                  <a:pt x="134" y="194"/>
                  <a:pt x="134" y="194"/>
                </a:cubicBezTo>
                <a:cubicBezTo>
                  <a:pt x="137" y="194"/>
                  <a:pt x="140" y="191"/>
                  <a:pt x="140" y="187"/>
                </a:cubicBezTo>
                <a:cubicBezTo>
                  <a:pt x="140" y="109"/>
                  <a:pt x="140" y="109"/>
                  <a:pt x="140" y="109"/>
                </a:cubicBezTo>
                <a:cubicBezTo>
                  <a:pt x="145" y="109"/>
                  <a:pt x="145" y="109"/>
                  <a:pt x="145" y="109"/>
                </a:cubicBezTo>
                <a:cubicBezTo>
                  <a:pt x="145" y="151"/>
                  <a:pt x="145" y="151"/>
                  <a:pt x="145" y="151"/>
                </a:cubicBezTo>
                <a:cubicBezTo>
                  <a:pt x="145" y="159"/>
                  <a:pt x="151" y="165"/>
                  <a:pt x="160" y="165"/>
                </a:cubicBezTo>
                <a:cubicBezTo>
                  <a:pt x="161" y="165"/>
                  <a:pt x="161" y="165"/>
                  <a:pt x="161" y="165"/>
                </a:cubicBezTo>
                <a:cubicBezTo>
                  <a:pt x="169" y="165"/>
                  <a:pt x="175" y="159"/>
                  <a:pt x="175" y="151"/>
                </a:cubicBezTo>
                <a:cubicBezTo>
                  <a:pt x="175" y="35"/>
                  <a:pt x="175" y="35"/>
                  <a:pt x="175" y="35"/>
                </a:cubicBezTo>
                <a:cubicBezTo>
                  <a:pt x="175" y="28"/>
                  <a:pt x="170" y="22"/>
                  <a:pt x="163" y="22"/>
                </a:cubicBezTo>
                <a:close/>
                <a:moveTo>
                  <a:pt x="124" y="69"/>
                </a:moveTo>
                <a:cubicBezTo>
                  <a:pt x="124" y="72"/>
                  <a:pt x="122" y="74"/>
                  <a:pt x="120" y="74"/>
                </a:cubicBezTo>
                <a:cubicBezTo>
                  <a:pt x="94" y="74"/>
                  <a:pt x="94" y="74"/>
                  <a:pt x="94" y="74"/>
                </a:cubicBezTo>
                <a:cubicBezTo>
                  <a:pt x="92" y="67"/>
                  <a:pt x="85" y="62"/>
                  <a:pt x="76" y="62"/>
                </a:cubicBezTo>
                <a:cubicBezTo>
                  <a:pt x="75" y="62"/>
                  <a:pt x="74" y="62"/>
                  <a:pt x="73" y="62"/>
                </a:cubicBezTo>
                <a:cubicBezTo>
                  <a:pt x="55" y="33"/>
                  <a:pt x="55" y="33"/>
                  <a:pt x="55" y="33"/>
                </a:cubicBezTo>
                <a:cubicBezTo>
                  <a:pt x="54" y="33"/>
                  <a:pt x="54" y="32"/>
                  <a:pt x="53" y="33"/>
                </a:cubicBezTo>
                <a:cubicBezTo>
                  <a:pt x="53" y="33"/>
                  <a:pt x="52" y="34"/>
                  <a:pt x="53" y="34"/>
                </a:cubicBezTo>
                <a:cubicBezTo>
                  <a:pt x="65" y="65"/>
                  <a:pt x="65" y="65"/>
                  <a:pt x="65" y="65"/>
                </a:cubicBezTo>
                <a:cubicBezTo>
                  <a:pt x="62" y="67"/>
                  <a:pt x="60" y="70"/>
                  <a:pt x="58" y="74"/>
                </a:cubicBezTo>
                <a:cubicBezTo>
                  <a:pt x="33" y="74"/>
                  <a:pt x="33" y="74"/>
                  <a:pt x="33" y="74"/>
                </a:cubicBezTo>
                <a:cubicBezTo>
                  <a:pt x="30" y="74"/>
                  <a:pt x="28" y="72"/>
                  <a:pt x="28" y="69"/>
                </a:cubicBezTo>
                <a:cubicBezTo>
                  <a:pt x="28" y="20"/>
                  <a:pt x="28" y="20"/>
                  <a:pt x="28" y="20"/>
                </a:cubicBezTo>
                <a:cubicBezTo>
                  <a:pt x="28" y="18"/>
                  <a:pt x="30" y="16"/>
                  <a:pt x="33" y="16"/>
                </a:cubicBezTo>
                <a:cubicBezTo>
                  <a:pt x="120" y="16"/>
                  <a:pt x="120" y="16"/>
                  <a:pt x="120" y="16"/>
                </a:cubicBezTo>
                <a:cubicBezTo>
                  <a:pt x="122" y="16"/>
                  <a:pt x="124" y="18"/>
                  <a:pt x="124" y="20"/>
                </a:cubicBezTo>
                <a:lnTo>
                  <a:pt x="124" y="69"/>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863049711"/>
              </p:ext>
            </p:extLst>
          </p:nvPr>
        </p:nvGraphicFramePr>
        <p:xfrm>
          <a:off x="292099" y="1763931"/>
          <a:ext cx="9855967" cy="822960"/>
        </p:xfrm>
        <a:graphic>
          <a:graphicData uri="http://schemas.openxmlformats.org/drawingml/2006/table">
            <a:tbl>
              <a:tblPr firstRow="1" bandRow="1">
                <a:tableStyleId>{00A15C55-8517-42AA-B614-E9B94910E393}</a:tableStyleId>
              </a:tblPr>
              <a:tblGrid>
                <a:gridCol w="3498952"/>
                <a:gridCol w="2119005"/>
                <a:gridCol w="2119005"/>
                <a:gridCol w="2119005"/>
              </a:tblGrid>
              <a:tr h="267184">
                <a:tc>
                  <a:txBody>
                    <a:bodyPr/>
                    <a:lstStyle/>
                    <a:p>
                      <a:r>
                        <a:rPr lang="fr-FR" sz="1200" dirty="0" smtClean="0">
                          <a:latin typeface="Arial" panose="020B0604020202020204" pitchFamily="34" charset="0"/>
                          <a:cs typeface="Arial" panose="020B0604020202020204" pitchFamily="34" charset="0"/>
                        </a:rPr>
                        <a:t>Ecart moyen de prix par litre</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2015</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2016</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2017</a:t>
                      </a:r>
                      <a:endParaRPr lang="en-US" sz="1200" dirty="0">
                        <a:latin typeface="Arial" panose="020B0604020202020204" pitchFamily="34" charset="0"/>
                        <a:cs typeface="Arial" panose="020B0604020202020204" pitchFamily="34" charset="0"/>
                      </a:endParaRPr>
                    </a:p>
                  </a:txBody>
                  <a:tcPr/>
                </a:tc>
              </a:tr>
              <a:tr h="267184">
                <a:tc>
                  <a:txBody>
                    <a:bodyPr/>
                    <a:lstStyle/>
                    <a:p>
                      <a:r>
                        <a:rPr lang="fr-FR" sz="1200" dirty="0" smtClean="0">
                          <a:latin typeface="Arial" panose="020B0604020202020204" pitchFamily="34" charset="0"/>
                          <a:cs typeface="Arial" panose="020B0604020202020204" pitchFamily="34" charset="0"/>
                        </a:rPr>
                        <a:t>Ecart gazole</a:t>
                      </a:r>
                      <a:r>
                        <a:rPr lang="fr-FR" sz="1200" baseline="0" dirty="0" smtClean="0">
                          <a:latin typeface="Arial" panose="020B0604020202020204" pitchFamily="34" charset="0"/>
                          <a:cs typeface="Arial" panose="020B0604020202020204" pitchFamily="34" charset="0"/>
                        </a:rPr>
                        <a:t> vs. </a:t>
                      </a:r>
                      <a:r>
                        <a:rPr lang="fr-FR" sz="1200" dirty="0" smtClean="0">
                          <a:latin typeface="Arial" panose="020B0604020202020204" pitchFamily="34" charset="0"/>
                          <a:cs typeface="Arial" panose="020B0604020202020204" pitchFamily="34" charset="0"/>
                        </a:rPr>
                        <a:t>SSP95</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20 cts</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baseline="0" dirty="0" smtClean="0">
                          <a:latin typeface="Arial" panose="020B0604020202020204" pitchFamily="34" charset="0"/>
                          <a:cs typeface="Arial" panose="020B0604020202020204" pitchFamily="34" charset="0"/>
                        </a:rPr>
                        <a:t>20 cts</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14 cts</a:t>
                      </a:r>
                      <a:endParaRPr lang="en-US" sz="1200" dirty="0">
                        <a:latin typeface="Arial" panose="020B0604020202020204" pitchFamily="34" charset="0"/>
                        <a:cs typeface="Arial" panose="020B0604020202020204" pitchFamily="34" charset="0"/>
                      </a:endParaRPr>
                    </a:p>
                  </a:txBody>
                  <a:tcPr/>
                </a:tc>
              </a:tr>
              <a:tr h="267184">
                <a:tc>
                  <a:txBody>
                    <a:bodyPr/>
                    <a:lstStyle/>
                    <a:p>
                      <a:r>
                        <a:rPr lang="fr-FR" sz="1200" dirty="0" smtClean="0">
                          <a:latin typeface="Arial" panose="020B0604020202020204" pitchFamily="34" charset="0"/>
                          <a:cs typeface="Arial" panose="020B0604020202020204" pitchFamily="34" charset="0"/>
                        </a:rPr>
                        <a:t>Ecart gazole vs. SSP98</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27 cts</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25 cts</a:t>
                      </a:r>
                      <a:endParaRPr lang="en-US" sz="1200" dirty="0">
                        <a:latin typeface="Arial" panose="020B0604020202020204" pitchFamily="34" charset="0"/>
                        <a:cs typeface="Arial" panose="020B0604020202020204" pitchFamily="34" charset="0"/>
                      </a:endParaRPr>
                    </a:p>
                  </a:txBody>
                  <a:tcPr/>
                </a:tc>
                <a:tc>
                  <a:txBody>
                    <a:bodyPr/>
                    <a:lstStyle/>
                    <a:p>
                      <a:pPr algn="ctr"/>
                      <a:r>
                        <a:rPr lang="fr-FR" sz="1200" dirty="0" smtClean="0">
                          <a:latin typeface="Arial" panose="020B0604020202020204" pitchFamily="34" charset="0"/>
                          <a:cs typeface="Arial" panose="020B0604020202020204" pitchFamily="34" charset="0"/>
                        </a:rPr>
                        <a:t>21 cts</a:t>
                      </a:r>
                      <a:endParaRPr lang="en-US" sz="1200" dirty="0">
                        <a:latin typeface="Arial" panose="020B0604020202020204" pitchFamily="34" charset="0"/>
                        <a:cs typeface="Arial" panose="020B0604020202020204" pitchFamily="34" charset="0"/>
                      </a:endParaRPr>
                    </a:p>
                  </a:txBody>
                  <a:tcPr/>
                </a:tc>
              </a:tr>
            </a:tbl>
          </a:graphicData>
        </a:graphic>
      </p:graphicFrame>
      <p:sp>
        <p:nvSpPr>
          <p:cNvPr id="22" name="Freeform 39"/>
          <p:cNvSpPr>
            <a:spLocks noChangeAspect="1" noEditPoints="1"/>
          </p:cNvSpPr>
          <p:nvPr/>
        </p:nvSpPr>
        <p:spPr bwMode="auto">
          <a:xfrm flipV="1">
            <a:off x="7279133" y="2400936"/>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23" name="Freeform 39"/>
          <p:cNvSpPr>
            <a:spLocks noChangeAspect="1" noEditPoints="1"/>
          </p:cNvSpPr>
          <p:nvPr/>
        </p:nvSpPr>
        <p:spPr bwMode="auto">
          <a:xfrm flipV="1">
            <a:off x="9408183" y="2400936"/>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24" name="Freeform 39"/>
          <p:cNvSpPr>
            <a:spLocks noChangeAspect="1" noEditPoints="1"/>
          </p:cNvSpPr>
          <p:nvPr/>
        </p:nvSpPr>
        <p:spPr bwMode="auto">
          <a:xfrm flipV="1">
            <a:off x="9408183" y="2100686"/>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86" y="126350"/>
            <a:ext cx="394671" cy="419561"/>
          </a:xfrm>
          <a:prstGeom prst="rect">
            <a:avLst/>
          </a:prstGeom>
        </p:spPr>
      </p:pic>
    </p:spTree>
    <p:extLst>
      <p:ext uri="{BB962C8B-B14F-4D97-AF65-F5344CB8AC3E}">
        <p14:creationId xmlns:p14="http://schemas.microsoft.com/office/powerpoint/2010/main" val="1100099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Poids des </a:t>
            </a:r>
            <a:r>
              <a:rPr lang="fr-FR" sz="2000" dirty="0">
                <a:solidFill>
                  <a:schemeClr val="tx1"/>
                </a:solidFill>
              </a:rPr>
              <a:t>voitures hybrides (parc versus nouvelles immatriculations)</a:t>
            </a:r>
            <a:endParaRPr lang="fr-FR" sz="2000" dirty="0">
              <a:latin typeface="Verdana"/>
            </a:endParaRPr>
          </a:p>
        </p:txBody>
      </p:sp>
      <p:sp>
        <p:nvSpPr>
          <p:cNvPr id="10" name="Rectangle 9"/>
          <p:cNvSpPr/>
          <p:nvPr/>
        </p:nvSpPr>
        <p:spPr>
          <a:xfrm>
            <a:off x="3797306" y="6452117"/>
            <a:ext cx="6370575" cy="359018"/>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 </a:t>
            </a:r>
          </a:p>
          <a:p>
            <a:pPr algn="r"/>
            <a:r>
              <a:rPr lang="fr-FR" sz="900" b="0" i="1" dirty="0">
                <a:latin typeface="Arial" panose="020B0604020202020204" pitchFamily="34" charset="0"/>
                <a:cs typeface="Arial" panose="020B0604020202020204" pitchFamily="34" charset="0"/>
              </a:rPr>
              <a:t>Champ: Ensemble des véhicules à disposition des ménages </a:t>
            </a:r>
            <a:r>
              <a:rPr lang="fr-FR" sz="900" b="0" i="1" dirty="0" smtClean="0">
                <a:latin typeface="Arial" panose="020B0604020202020204" pitchFamily="34" charset="0"/>
                <a:cs typeface="Arial" panose="020B0604020202020204" pitchFamily="34" charset="0"/>
              </a:rPr>
              <a:t>(Parc Total</a:t>
            </a:r>
            <a:r>
              <a:rPr lang="fr-FR" sz="900" b="0" i="1" dirty="0">
                <a:latin typeface="Arial" panose="020B0604020202020204" pitchFamily="34" charset="0"/>
                <a:cs typeface="Arial" panose="020B0604020202020204" pitchFamily="34" charset="0"/>
              </a:rPr>
              <a:t>)</a:t>
            </a:r>
          </a:p>
        </p:txBody>
      </p:sp>
      <p:sp>
        <p:nvSpPr>
          <p:cNvPr id="8" name="Text Box 4"/>
          <p:cNvSpPr txBox="1">
            <a:spLocks noChangeArrowheads="1"/>
          </p:cNvSpPr>
          <p:nvPr/>
        </p:nvSpPr>
        <p:spPr bwMode="auto">
          <a:xfrm>
            <a:off x="239713" y="1520438"/>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graphicFrame>
        <p:nvGraphicFramePr>
          <p:cNvPr id="7" name="Graphique 6"/>
          <p:cNvGraphicFramePr/>
          <p:nvPr>
            <p:extLst>
              <p:ext uri="{D42A27DB-BD31-4B8C-83A1-F6EECF244321}">
                <p14:modId xmlns:p14="http://schemas.microsoft.com/office/powerpoint/2010/main" val="3881398656"/>
              </p:ext>
            </p:extLst>
          </p:nvPr>
        </p:nvGraphicFramePr>
        <p:xfrm>
          <a:off x="1396789" y="1735882"/>
          <a:ext cx="7937216" cy="472871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à coins arrondis 18"/>
          <p:cNvSpPr/>
          <p:nvPr/>
        </p:nvSpPr>
        <p:spPr>
          <a:xfrm>
            <a:off x="239716" y="797266"/>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Les véhicules hybrides en légère hausse dans les nouvelles immatriculations mais restent un marché à développer.</a:t>
            </a:r>
            <a:endParaRPr lang="fr-FR" sz="1400"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00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ltGray">
          <a:xfrm>
            <a:off x="994911" y="2506637"/>
            <a:ext cx="4054762" cy="293882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3050" algn="l">
              <a:tabLst>
                <a:tab pos="273050" algn="l"/>
              </a:tabLst>
            </a:pPr>
            <a:endParaRPr lang="fr-FR" sz="1300" b="0" dirty="0" smtClean="0">
              <a:solidFill>
                <a:schemeClr val="tx1"/>
              </a:solidFill>
              <a:latin typeface="Arial" panose="020B0604020202020204" pitchFamily="34" charset="0"/>
              <a:cs typeface="Arial" panose="020B0604020202020204" pitchFamily="34" charset="0"/>
            </a:endParaRPr>
          </a:p>
          <a:p>
            <a:pPr marL="273050" algn="l">
              <a:tabLst>
                <a:tab pos="273050" algn="l"/>
              </a:tabLst>
            </a:pPr>
            <a:r>
              <a:rPr lang="fr-FR" sz="1300" b="0" dirty="0" smtClean="0">
                <a:solidFill>
                  <a:schemeClr val="tx1"/>
                </a:solidFill>
                <a:latin typeface="Arial" panose="020B0604020202020204" pitchFamily="34" charset="0"/>
                <a:cs typeface="Arial" panose="020B0604020202020204" pitchFamily="34" charset="0"/>
              </a:rPr>
              <a:t>Nombre de bornes de recharges multipliées par 7 via son service </a:t>
            </a:r>
            <a:r>
              <a:rPr lang="fr-FR" sz="1300" b="0" dirty="0" err="1" smtClean="0">
                <a:solidFill>
                  <a:schemeClr val="tx1"/>
                </a:solidFill>
                <a:latin typeface="Arial" panose="020B0604020202020204" pitchFamily="34" charset="0"/>
                <a:cs typeface="Arial" panose="020B0604020202020204" pitchFamily="34" charset="0"/>
              </a:rPr>
              <a:t>chareNow</a:t>
            </a:r>
            <a:r>
              <a:rPr lang="fr-FR" sz="1300" b="0" dirty="0" smtClean="0">
                <a:solidFill>
                  <a:schemeClr val="tx1"/>
                </a:solidFill>
                <a:latin typeface="Arial" panose="020B0604020202020204" pitchFamily="34" charset="0"/>
                <a:cs typeface="Arial" panose="020B0604020202020204" pitchFamily="34" charset="0"/>
              </a:rPr>
              <a:t> (4 300 points de recharge à fin 2017, soit 20% des 20 787 points de recharge publics en France recensés fin 2017)</a:t>
            </a:r>
          </a:p>
          <a:p>
            <a:pPr marL="273050" algn="l">
              <a:tabLst>
                <a:tab pos="273050" algn="l"/>
              </a:tabLst>
            </a:pPr>
            <a:endParaRPr lang="fr-FR" sz="1300" b="0" dirty="0" smtClean="0">
              <a:solidFill>
                <a:schemeClr val="tx1"/>
              </a:solidFill>
              <a:latin typeface="Arial" panose="020B0604020202020204" pitchFamily="34" charset="0"/>
              <a:cs typeface="Arial" panose="020B0604020202020204" pitchFamily="34" charset="0"/>
            </a:endParaRPr>
          </a:p>
          <a:p>
            <a:pPr marL="273050" algn="l">
              <a:tabLst>
                <a:tab pos="273050" algn="l"/>
              </a:tabLst>
            </a:pPr>
            <a:r>
              <a:rPr lang="fr-FR" sz="1300" b="0" dirty="0" smtClean="0">
                <a:solidFill>
                  <a:schemeClr val="tx1"/>
                </a:solidFill>
                <a:latin typeface="Arial" panose="020B0604020202020204" pitchFamily="34" charset="0"/>
                <a:cs typeface="Arial" panose="020B0604020202020204" pitchFamily="34" charset="0"/>
              </a:rPr>
              <a:t>2</a:t>
            </a:r>
            <a:r>
              <a:rPr lang="fr-FR" sz="1300" b="0" baseline="30000" dirty="0" smtClean="0">
                <a:solidFill>
                  <a:schemeClr val="tx1"/>
                </a:solidFill>
                <a:latin typeface="Arial" panose="020B0604020202020204" pitchFamily="34" charset="0"/>
                <a:cs typeface="Arial" panose="020B0604020202020204" pitchFamily="34" charset="0"/>
              </a:rPr>
              <a:t>ème</a:t>
            </a:r>
            <a:r>
              <a:rPr lang="fr-FR" sz="1300" b="0" dirty="0" smtClean="0">
                <a:solidFill>
                  <a:schemeClr val="tx1"/>
                </a:solidFill>
                <a:latin typeface="Arial" panose="020B0604020202020204" pitchFamily="34" charset="0"/>
                <a:cs typeface="Arial" panose="020B0604020202020204" pitchFamily="34" charset="0"/>
              </a:rPr>
              <a:t> réseau de bornes de recharge électriques derrière Renault (5 500 points de recharge</a:t>
            </a:r>
            <a:endParaRPr lang="fr-FR" sz="1300" b="0" dirty="0">
              <a:solidFill>
                <a:schemeClr val="tx1"/>
              </a:solidFill>
              <a:latin typeface="Arial" panose="020B0604020202020204" pitchFamily="34" charset="0"/>
              <a:cs typeface="Arial" panose="020B0604020202020204" pitchFamily="34" charset="0"/>
            </a:endParaRPr>
          </a:p>
          <a:p>
            <a:pPr marL="273050" algn="l">
              <a:tabLst>
                <a:tab pos="273050" algn="l"/>
              </a:tabLst>
            </a:pPr>
            <a:endParaRPr lang="fr-FR" sz="1300" b="0" dirty="0" smtClean="0">
              <a:solidFill>
                <a:schemeClr val="tx1"/>
              </a:solidFill>
              <a:latin typeface="Arial" panose="020B0604020202020204" pitchFamily="34" charset="0"/>
              <a:cs typeface="Arial" panose="020B0604020202020204" pitchFamily="34" charset="0"/>
            </a:endParaRPr>
          </a:p>
          <a:p>
            <a:pPr marL="273050" algn="l">
              <a:tabLst>
                <a:tab pos="273050" algn="l"/>
              </a:tabLst>
            </a:pPr>
            <a:r>
              <a:rPr lang="fr-FR" sz="1300" b="0" dirty="0" smtClean="0">
                <a:solidFill>
                  <a:schemeClr val="tx1"/>
                </a:solidFill>
                <a:latin typeface="Arial" panose="020B0604020202020204" pitchFamily="34" charset="0"/>
                <a:cs typeface="Arial" panose="020B0604020202020204" pitchFamily="34" charset="0"/>
              </a:rPr>
              <a:t>+ 68% sur les ventes de véhicules électrifiés BMW / Mini sur les 10 premiers mois 2017</a:t>
            </a:r>
          </a:p>
          <a:p>
            <a:pPr marL="273050" algn="l">
              <a:tabLst>
                <a:tab pos="273050" algn="l"/>
              </a:tabLst>
            </a:pPr>
            <a:endParaRPr lang="fr-FR" sz="1300" b="0" dirty="0">
              <a:solidFill>
                <a:schemeClr val="tx1"/>
              </a:solidFill>
              <a:latin typeface="Arial" panose="020B0604020202020204" pitchFamily="34" charset="0"/>
              <a:cs typeface="Arial" panose="020B0604020202020204" pitchFamily="34" charset="0"/>
            </a:endParaRPr>
          </a:p>
          <a:p>
            <a:pPr marL="273050" algn="r">
              <a:tabLst>
                <a:tab pos="273050" algn="l"/>
              </a:tabLst>
            </a:pPr>
            <a:r>
              <a:rPr lang="fr-FR" sz="1050" b="0" i="1" dirty="0" smtClean="0">
                <a:solidFill>
                  <a:schemeClr val="tx1"/>
                </a:solidFill>
                <a:latin typeface="Arial" panose="020B0604020202020204" pitchFamily="34" charset="0"/>
                <a:cs typeface="Arial" panose="020B0604020202020204" pitchFamily="34" charset="0"/>
              </a:rPr>
              <a:t>Source: Le Monde  </a:t>
            </a:r>
            <a:r>
              <a:rPr lang="fr-FR" sz="1050" b="0" i="1" dirty="0" err="1" smtClean="0">
                <a:solidFill>
                  <a:schemeClr val="tx1"/>
                </a:solidFill>
                <a:latin typeface="Arial" panose="020B0604020202020204" pitchFamily="34" charset="0"/>
                <a:cs typeface="Arial" panose="020B0604020202020204" pitchFamily="34" charset="0"/>
              </a:rPr>
              <a:t>Nov</a:t>
            </a:r>
            <a:r>
              <a:rPr lang="fr-FR" sz="1050" b="0" i="1" dirty="0" smtClean="0">
                <a:solidFill>
                  <a:schemeClr val="tx1"/>
                </a:solidFill>
                <a:latin typeface="Arial" panose="020B0604020202020204" pitchFamily="34" charset="0"/>
                <a:cs typeface="Arial" panose="020B0604020202020204" pitchFamily="34" charset="0"/>
              </a:rPr>
              <a:t> 2017</a:t>
            </a:r>
            <a:endParaRPr lang="en-US" sz="1050" b="0" i="1" dirty="0" err="1" smtClean="0">
              <a:solidFill>
                <a:schemeClr val="tx1"/>
              </a:solidFill>
              <a:latin typeface="Arial" panose="020B0604020202020204" pitchFamily="34" charset="0"/>
              <a:cs typeface="Arial" panose="020B0604020202020204" pitchFamily="34" charset="0"/>
            </a:endParaRPr>
          </a:p>
        </p:txBody>
      </p:sp>
      <p:sp>
        <p:nvSpPr>
          <p:cNvPr id="5" name="Titre 1"/>
          <p:cNvSpPr>
            <a:spLocks noGrp="1"/>
          </p:cNvSpPr>
          <p:nvPr>
            <p:ph type="title"/>
            <p:custDataLst>
              <p:tags r:id="rId1"/>
            </p:custDataLst>
          </p:nvPr>
        </p:nvSpPr>
        <p:spPr>
          <a:xfrm>
            <a:off x="324494" y="1"/>
            <a:ext cx="9234064" cy="1160524"/>
          </a:xfrm>
        </p:spPr>
        <p:txBody>
          <a:bodyPr vert="horz" wrap="square" lIns="0" tIns="234900" rIns="0" bIns="0" rtlCol="0" anchor="t">
            <a:spAutoFit/>
          </a:bodyPr>
          <a:lstStyle/>
          <a:p>
            <a:r>
              <a:rPr lang="fr-FR" sz="2000" dirty="0" smtClean="0">
                <a:solidFill>
                  <a:schemeClr val="tx1"/>
                </a:solidFill>
              </a:rPr>
              <a:t>Certaines initiatives des constructeurs vont dans le sens d’un développement de l’électrique et de l’arrêt du Diesel voire du thermique, même si l’essai reste à transformer dans les nouvelles immatriculations hybrides/électriques.</a:t>
            </a:r>
            <a:endParaRPr lang="fr-FR" sz="2000" dirty="0">
              <a:solidFill>
                <a:schemeClr val="tx1"/>
              </a:solidFill>
            </a:endParaRPr>
          </a:p>
        </p:txBody>
      </p:sp>
      <p:pic>
        <p:nvPicPr>
          <p:cNvPr id="2050" name="Picture 2" descr="RÃ©sultat de recherche d'images pour &quot;BMW logo&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07" y="2317350"/>
            <a:ext cx="425368" cy="4253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ltGray">
          <a:xfrm>
            <a:off x="6101003" y="2515727"/>
            <a:ext cx="3779979" cy="93514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3050" algn="l">
              <a:tabLst>
                <a:tab pos="273050" algn="l"/>
              </a:tabLst>
            </a:pPr>
            <a:endParaRPr lang="fr-FR" sz="1300" b="0" dirty="0" smtClean="0">
              <a:solidFill>
                <a:schemeClr val="tx1"/>
              </a:solidFill>
              <a:latin typeface="Arial" panose="020B0604020202020204" pitchFamily="34" charset="0"/>
              <a:cs typeface="Arial" panose="020B0604020202020204" pitchFamily="34" charset="0"/>
            </a:endParaRPr>
          </a:p>
          <a:p>
            <a:pPr marL="273050" algn="l">
              <a:tabLst>
                <a:tab pos="273050" algn="l"/>
              </a:tabLst>
            </a:pPr>
            <a:r>
              <a:rPr lang="fr-FR" sz="1300" b="0" dirty="0" smtClean="0">
                <a:solidFill>
                  <a:schemeClr val="tx1"/>
                </a:solidFill>
                <a:latin typeface="Arial" panose="020B0604020202020204" pitchFamily="34" charset="0"/>
                <a:cs typeface="Arial" panose="020B0604020202020204" pitchFamily="34" charset="0"/>
              </a:rPr>
              <a:t>Arrêt de la production de véhicules thermiques d’ici quelques mois.</a:t>
            </a:r>
          </a:p>
          <a:p>
            <a:pPr marL="273050" lvl="0" algn="r">
              <a:tabLst>
                <a:tab pos="273050" algn="l"/>
              </a:tabLst>
            </a:pPr>
            <a:r>
              <a:rPr lang="fr-FR" sz="1050" b="0" i="1" dirty="0">
                <a:solidFill>
                  <a:srgbClr val="717171"/>
                </a:solidFill>
                <a:latin typeface="Arial" panose="020B0604020202020204" pitchFamily="34" charset="0"/>
                <a:cs typeface="Arial" panose="020B0604020202020204" pitchFamily="34" charset="0"/>
              </a:rPr>
              <a:t>Source: </a:t>
            </a:r>
            <a:r>
              <a:rPr lang="fr-FR" sz="1050" b="0" i="1" dirty="0" smtClean="0">
                <a:solidFill>
                  <a:srgbClr val="717171"/>
                </a:solidFill>
                <a:latin typeface="Arial" panose="020B0604020202020204" pitchFamily="34" charset="0"/>
                <a:cs typeface="Arial" panose="020B0604020202020204" pitchFamily="34" charset="0"/>
              </a:rPr>
              <a:t>Les Echos – 12 avril 2018</a:t>
            </a:r>
            <a:endParaRPr lang="en-US" sz="1050" b="0" i="1" dirty="0">
              <a:solidFill>
                <a:srgbClr val="717171"/>
              </a:solidFill>
              <a:latin typeface="Arial" panose="020B0604020202020204" pitchFamily="34" charset="0"/>
              <a:cs typeface="Arial" panose="020B0604020202020204" pitchFamily="34" charset="0"/>
            </a:endParaRPr>
          </a:p>
          <a:p>
            <a:pPr marL="273050" algn="l">
              <a:tabLst>
                <a:tab pos="273050" algn="l"/>
              </a:tabLst>
            </a:pPr>
            <a:endParaRPr lang="fr-FR" sz="1300" b="0" dirty="0" smtClean="0">
              <a:solidFill>
                <a:schemeClr val="tx1"/>
              </a:solidFill>
              <a:latin typeface="Arial" panose="020B0604020202020204" pitchFamily="34" charset="0"/>
              <a:cs typeface="Arial" panose="020B0604020202020204" pitchFamily="34" charset="0"/>
            </a:endParaRPr>
          </a:p>
        </p:txBody>
      </p:sp>
      <p:pic>
        <p:nvPicPr>
          <p:cNvPr id="1026" name="Picture 2" descr="Volv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318" y="2319482"/>
            <a:ext cx="423235" cy="4232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ltGray">
          <a:xfrm>
            <a:off x="6101002" y="3801616"/>
            <a:ext cx="3779979" cy="1186020"/>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3050" algn="l">
              <a:tabLst>
                <a:tab pos="273050" algn="l"/>
              </a:tabLst>
            </a:pPr>
            <a:endParaRPr lang="fr-FR" sz="1300" b="0" dirty="0" smtClean="0">
              <a:solidFill>
                <a:schemeClr val="tx1"/>
              </a:solidFill>
              <a:latin typeface="Arial" panose="020B0604020202020204" pitchFamily="34" charset="0"/>
              <a:cs typeface="Arial" panose="020B0604020202020204" pitchFamily="34" charset="0"/>
            </a:endParaRPr>
          </a:p>
          <a:p>
            <a:pPr marL="273050" algn="l">
              <a:tabLst>
                <a:tab pos="273050" algn="l"/>
              </a:tabLst>
            </a:pPr>
            <a:r>
              <a:rPr lang="fr-FR" sz="1300" b="0" dirty="0" smtClean="0">
                <a:solidFill>
                  <a:schemeClr val="tx1"/>
                </a:solidFill>
                <a:latin typeface="Arial" panose="020B0604020202020204" pitchFamily="34" charset="0"/>
                <a:cs typeface="Arial" panose="020B0604020202020204" pitchFamily="34" charset="0"/>
              </a:rPr>
              <a:t>Toyota et Nissan: Décision d’arrêter à terme la commercialisation de motorisation Diesel en Europe</a:t>
            </a:r>
          </a:p>
          <a:p>
            <a:pPr marL="273050" algn="r">
              <a:tabLst>
                <a:tab pos="273050" algn="l"/>
              </a:tabLst>
            </a:pPr>
            <a:r>
              <a:rPr lang="fr-FR" sz="1050" b="0" i="1" dirty="0">
                <a:solidFill>
                  <a:srgbClr val="717171"/>
                </a:solidFill>
                <a:latin typeface="Arial" panose="020B0604020202020204" pitchFamily="34" charset="0"/>
                <a:cs typeface="Arial" panose="020B0604020202020204" pitchFamily="34" charset="0"/>
              </a:rPr>
              <a:t>Source: Les </a:t>
            </a:r>
            <a:r>
              <a:rPr lang="fr-FR" sz="1050" b="0" i="1" dirty="0" smtClean="0">
                <a:solidFill>
                  <a:srgbClr val="717171"/>
                </a:solidFill>
                <a:latin typeface="Arial" panose="020B0604020202020204" pitchFamily="34" charset="0"/>
                <a:cs typeface="Arial" panose="020B0604020202020204" pitchFamily="34" charset="0"/>
              </a:rPr>
              <a:t>Echos </a:t>
            </a:r>
            <a:r>
              <a:rPr lang="fr-FR" sz="1050" b="0" i="1" dirty="0">
                <a:solidFill>
                  <a:srgbClr val="717171"/>
                </a:solidFill>
                <a:latin typeface="Arial" panose="020B0604020202020204" pitchFamily="34" charset="0"/>
                <a:cs typeface="Arial" panose="020B0604020202020204" pitchFamily="34" charset="0"/>
              </a:rPr>
              <a:t>– 8 mai </a:t>
            </a:r>
            <a:r>
              <a:rPr lang="fr-FR" sz="1050" b="0" i="1" dirty="0" smtClean="0">
                <a:solidFill>
                  <a:srgbClr val="717171"/>
                </a:solidFill>
                <a:latin typeface="Arial" panose="020B0604020202020204" pitchFamily="34" charset="0"/>
                <a:cs typeface="Arial" panose="020B0604020202020204" pitchFamily="34" charset="0"/>
              </a:rPr>
              <a:t>2018 / Le Monde 6 Mars 2018</a:t>
            </a:r>
            <a:endParaRPr lang="fr-FR" sz="1050" b="0" i="1" dirty="0">
              <a:solidFill>
                <a:srgbClr val="717171"/>
              </a:solidFill>
              <a:latin typeface="Arial" panose="020B0604020202020204" pitchFamily="34" charset="0"/>
              <a:cs typeface="Arial" panose="020B0604020202020204" pitchFamily="34" charset="0"/>
            </a:endParaRPr>
          </a:p>
        </p:txBody>
      </p:sp>
      <p:sp>
        <p:nvSpPr>
          <p:cNvPr id="2" name="ZoneTexte 1"/>
          <p:cNvSpPr txBox="1"/>
          <p:nvPr/>
        </p:nvSpPr>
        <p:spPr>
          <a:xfrm>
            <a:off x="947240" y="1828808"/>
            <a:ext cx="4102433" cy="457200"/>
          </a:xfrm>
          <a:prstGeom prst="rect">
            <a:avLst/>
          </a:prstGeom>
          <a:noFill/>
        </p:spPr>
        <p:txBody>
          <a:bodyPr wrap="none" lIns="0" tIns="0" rIns="0" bIns="0" rtlCol="0">
            <a:noAutofit/>
          </a:bodyPr>
          <a:lstStyle/>
          <a:p>
            <a:pPr algn="l"/>
            <a:r>
              <a:rPr lang="fr-FR" sz="1300" dirty="0" smtClean="0">
                <a:solidFill>
                  <a:schemeClr val="accent4"/>
                </a:solidFill>
                <a:latin typeface="Arial" panose="020B0604020202020204" pitchFamily="34" charset="0"/>
                <a:cs typeface="Arial" panose="020B0604020202020204" pitchFamily="34" charset="0"/>
              </a:rPr>
              <a:t>Des engagements pour le déploiement de l’électrique</a:t>
            </a:r>
            <a:endParaRPr lang="en-US" sz="1300" dirty="0" err="1" smtClean="0">
              <a:solidFill>
                <a:schemeClr val="accent4"/>
              </a:solidFill>
              <a:latin typeface="Arial" panose="020B0604020202020204" pitchFamily="34" charset="0"/>
              <a:cs typeface="Arial" panose="020B0604020202020204" pitchFamily="34" charset="0"/>
            </a:endParaRPr>
          </a:p>
        </p:txBody>
      </p:sp>
      <p:sp>
        <p:nvSpPr>
          <p:cNvPr id="11" name="ZoneTexte 10"/>
          <p:cNvSpPr txBox="1"/>
          <p:nvPr/>
        </p:nvSpPr>
        <p:spPr>
          <a:xfrm>
            <a:off x="5778548" y="1828808"/>
            <a:ext cx="4102433" cy="457200"/>
          </a:xfrm>
          <a:prstGeom prst="rect">
            <a:avLst/>
          </a:prstGeom>
          <a:noFill/>
        </p:spPr>
        <p:txBody>
          <a:bodyPr wrap="none" lIns="0" tIns="0" rIns="0" bIns="0" rtlCol="0">
            <a:noAutofit/>
          </a:bodyPr>
          <a:lstStyle/>
          <a:p>
            <a:pPr algn="l"/>
            <a:r>
              <a:rPr lang="fr-FR" sz="1300" dirty="0" smtClean="0">
                <a:solidFill>
                  <a:schemeClr val="accent4"/>
                </a:solidFill>
                <a:latin typeface="Arial" panose="020B0604020202020204" pitchFamily="34" charset="0"/>
                <a:cs typeface="Arial" panose="020B0604020202020204" pitchFamily="34" charset="0"/>
              </a:rPr>
              <a:t>Et pour l’arrêt des véhicules thermiques / Diesel</a:t>
            </a:r>
            <a:endParaRPr lang="en-US" sz="1300" dirty="0" err="1" smtClean="0">
              <a:solidFill>
                <a:schemeClr val="accent4"/>
              </a:solidFill>
              <a:latin typeface="Arial" panose="020B0604020202020204" pitchFamily="34" charset="0"/>
              <a:cs typeface="Arial" panose="020B0604020202020204" pitchFamily="34" charset="0"/>
            </a:endParaRPr>
          </a:p>
        </p:txBody>
      </p:sp>
      <p:sp>
        <p:nvSpPr>
          <p:cNvPr id="3" name="AutoShape 2" descr="RÃ©sultat de recherche d'images pour &quot;Toyota log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105" r="11175"/>
          <a:stretch/>
        </p:blipFill>
        <p:spPr bwMode="auto">
          <a:xfrm>
            <a:off x="6438909" y="3522117"/>
            <a:ext cx="476153" cy="44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6370" y="3559005"/>
            <a:ext cx="476153" cy="40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40486" y="126350"/>
            <a:ext cx="394671" cy="419561"/>
          </a:xfrm>
          <a:prstGeom prst="rect">
            <a:avLst/>
          </a:prstGeom>
        </p:spPr>
      </p:pic>
    </p:spTree>
    <p:extLst>
      <p:ext uri="{BB962C8B-B14F-4D97-AF65-F5344CB8AC3E}">
        <p14:creationId xmlns:p14="http://schemas.microsoft.com/office/powerpoint/2010/main" val="3486002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324494" y="1"/>
            <a:ext cx="9792000" cy="544971"/>
          </a:xfrm>
        </p:spPr>
        <p:txBody>
          <a:bodyPr vert="horz" lIns="0" tIns="234900" rIns="0" bIns="0" rtlCol="0" anchor="t">
            <a:spAutoFit/>
          </a:bodyPr>
          <a:lstStyle/>
          <a:p>
            <a:r>
              <a:rPr lang="fr-FR" sz="2000" dirty="0" smtClean="0"/>
              <a:t>Focus sur le cas Norvégien pour favoriser le déploiement de l’électrique</a:t>
            </a:r>
            <a:endParaRPr lang="fr-FR" sz="2000" dirty="0"/>
          </a:p>
        </p:txBody>
      </p:sp>
      <p:pic>
        <p:nvPicPr>
          <p:cNvPr id="6" name="Image 5"/>
          <p:cNvPicPr>
            <a:picLocks/>
          </p:cNvPicPr>
          <p:nvPr/>
        </p:nvPicPr>
        <p:blipFill>
          <a:blip r:embed="rId4" cstate="print">
            <a:extLst>
              <a:ext uri="{28A0092B-C50C-407E-A947-70E740481C1C}">
                <a14:useLocalDpi xmlns:a14="http://schemas.microsoft.com/office/drawing/2010/main"/>
              </a:ext>
            </a:extLst>
          </a:blip>
          <a:stretch>
            <a:fillRect/>
          </a:stretch>
        </p:blipFill>
        <p:spPr>
          <a:xfrm>
            <a:off x="9272082" y="126350"/>
            <a:ext cx="419539" cy="419561"/>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525" y="3420656"/>
            <a:ext cx="702659" cy="707505"/>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12" y="1787857"/>
            <a:ext cx="494285" cy="499131"/>
          </a:xfrm>
          <a:prstGeom prst="rect">
            <a:avLst/>
          </a:prstGeom>
        </p:spPr>
      </p:pic>
      <p:sp>
        <p:nvSpPr>
          <p:cNvPr id="4" name="ZoneTexte 3"/>
          <p:cNvSpPr txBox="1"/>
          <p:nvPr/>
        </p:nvSpPr>
        <p:spPr>
          <a:xfrm>
            <a:off x="1221690" y="1787857"/>
            <a:ext cx="8127017" cy="4339650"/>
          </a:xfrm>
          <a:prstGeom prst="rect">
            <a:avLst/>
          </a:prstGeom>
          <a:noFill/>
        </p:spPr>
        <p:txBody>
          <a:bodyPr wrap="square" lIns="0" tIns="0" rIns="0" bIns="0" rtlCol="0">
            <a:spAutoFit/>
          </a:bodyPr>
          <a:lstStyle/>
          <a:p>
            <a:r>
              <a:rPr lang="fr-FR" sz="1600" dirty="0" smtClean="0">
                <a:solidFill>
                  <a:srgbClr val="717171"/>
                </a:solidFill>
                <a:latin typeface="Arial" panose="020B0604020202020204" pitchFamily="34" charset="0"/>
                <a:cs typeface="Arial" panose="020B0604020202020204" pitchFamily="34" charset="0"/>
              </a:rPr>
              <a:t>Un pays pionnier en  matière d’équipement</a:t>
            </a:r>
          </a:p>
          <a:p>
            <a:endParaRPr lang="fr-FR" sz="1300" b="0" dirty="0">
              <a:solidFill>
                <a:srgbClr val="71717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Le premier marché en termes de pénétration pour l’électrique: plus d’un véhicule neuf sur  2 vendu en 2017 était électrique (21% tout électrique et 31% hybride)</a:t>
            </a:r>
            <a:endParaRPr lang="fr-FR" sz="1300" b="0" dirty="0">
              <a:solidFill>
                <a:srgbClr val="71717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Objectif de 0 véhicule thermique vendu en Norvège à partir de 2025</a:t>
            </a:r>
          </a:p>
          <a:p>
            <a:pPr marL="285750" indent="-285750">
              <a:buFont typeface="Arial" panose="020B0604020202020204" pitchFamily="34" charset="0"/>
              <a:buChar char="•"/>
            </a:pPr>
            <a:endParaRPr lang="fr-FR" sz="1300" b="0" dirty="0">
              <a:solidFill>
                <a:srgbClr val="717171"/>
              </a:solidFill>
              <a:latin typeface="Arial" panose="020B0604020202020204" pitchFamily="34" charset="0"/>
              <a:cs typeface="Arial" panose="020B0604020202020204" pitchFamily="34" charset="0"/>
            </a:endParaRPr>
          </a:p>
          <a:p>
            <a:endParaRPr lang="fr-FR" sz="1300" b="0" dirty="0" smtClean="0">
              <a:solidFill>
                <a:srgbClr val="717171"/>
              </a:solidFill>
              <a:latin typeface="Arial" panose="020B0604020202020204" pitchFamily="34" charset="0"/>
              <a:cs typeface="Arial" panose="020B0604020202020204" pitchFamily="34" charset="0"/>
            </a:endParaRPr>
          </a:p>
          <a:p>
            <a:r>
              <a:rPr lang="fr-FR" sz="1600" dirty="0">
                <a:solidFill>
                  <a:srgbClr val="717171"/>
                </a:solidFill>
                <a:latin typeface="Arial" panose="020B0604020202020204" pitchFamily="34" charset="0"/>
                <a:cs typeface="Arial" panose="020B0604020202020204" pitchFamily="34" charset="0"/>
              </a:rPr>
              <a:t>Via des mesures très incitatives</a:t>
            </a: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Exonération complète de taxes</a:t>
            </a: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Possibilité de circuler sur les voies de bus</a:t>
            </a: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Péages et parking de villes gratuits avec recharges également gratuites</a:t>
            </a: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2000 points de recharge disponibles à </a:t>
            </a:r>
            <a:r>
              <a:rPr lang="fr-FR" sz="1300" b="0" dirty="0" err="1" smtClean="0">
                <a:solidFill>
                  <a:srgbClr val="717171"/>
                </a:solidFill>
                <a:latin typeface="Arial" panose="020B0604020202020204" pitchFamily="34" charset="0"/>
                <a:cs typeface="Arial" panose="020B0604020202020204" pitchFamily="34" charset="0"/>
              </a:rPr>
              <a:t>Olso</a:t>
            </a:r>
            <a:r>
              <a:rPr lang="fr-FR" sz="1300" b="0" dirty="0" smtClean="0">
                <a:solidFill>
                  <a:srgbClr val="717171"/>
                </a:solidFill>
                <a:latin typeface="Arial" panose="020B0604020202020204" pitchFamily="34" charset="0"/>
                <a:cs typeface="Arial" panose="020B0604020202020204" pitchFamily="34" charset="0"/>
              </a:rPr>
              <a:t> avec pour objectif 4000 d’ici 3 ans.</a:t>
            </a: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Parking dotés de chargeurs flexibles permettant de choisir la puissance et le coût de chargement. Des infrastructures prêtes à accueillir les nouvelles générations de super chargeurs</a:t>
            </a:r>
          </a:p>
          <a:p>
            <a:pPr marL="285750" indent="-285750">
              <a:buFont typeface="Arial" panose="020B0604020202020204" pitchFamily="34" charset="0"/>
              <a:buChar char="•"/>
            </a:pPr>
            <a:endParaRPr lang="fr-FR" sz="1300" b="0" dirty="0">
              <a:solidFill>
                <a:srgbClr val="717171"/>
              </a:solidFill>
              <a:latin typeface="Arial" panose="020B0604020202020204" pitchFamily="34" charset="0"/>
              <a:cs typeface="Arial" panose="020B0604020202020204" pitchFamily="34" charset="0"/>
            </a:endParaRPr>
          </a:p>
          <a:p>
            <a:r>
              <a:rPr lang="fr-FR" sz="1600" dirty="0">
                <a:solidFill>
                  <a:srgbClr val="717171"/>
                </a:solidFill>
                <a:latin typeface="Arial" panose="020B0604020202020204" pitchFamily="34" charset="0"/>
                <a:cs typeface="Arial" panose="020B0604020202020204" pitchFamily="34" charset="0"/>
              </a:rPr>
              <a:t>Quelques limites / des mesures temporaires pour faire adopter </a:t>
            </a:r>
            <a:r>
              <a:rPr lang="fr-FR" sz="1600" dirty="0" smtClean="0">
                <a:solidFill>
                  <a:srgbClr val="717171"/>
                </a:solidFill>
                <a:latin typeface="Arial" panose="020B0604020202020204" pitchFamily="34" charset="0"/>
                <a:cs typeface="Arial" panose="020B0604020202020204" pitchFamily="34" charset="0"/>
              </a:rPr>
              <a:t>l’électrique</a:t>
            </a:r>
            <a:endParaRPr lang="fr-FR" sz="1600" dirty="0">
              <a:solidFill>
                <a:srgbClr val="71717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Des voies de bus saturées </a:t>
            </a: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Baisses des recettes fiscales </a:t>
            </a:r>
          </a:p>
          <a:p>
            <a:pPr marL="285750" indent="-285750">
              <a:buFont typeface="Arial" panose="020B0604020202020204" pitchFamily="34" charset="0"/>
              <a:buChar char="•"/>
            </a:pPr>
            <a:r>
              <a:rPr lang="fr-FR" sz="1300" b="0" dirty="0" smtClean="0">
                <a:solidFill>
                  <a:srgbClr val="717171"/>
                </a:solidFill>
                <a:latin typeface="Arial" panose="020B0604020202020204" pitchFamily="34" charset="0"/>
                <a:cs typeface="Arial" panose="020B0604020202020204" pitchFamily="34" charset="0"/>
              </a:rPr>
              <a:t>Les mesures actuelles sont à priori destinées à être amoindries (passage de gratuité totale du stationnement à des tarifs réduits…)</a:t>
            </a:r>
          </a:p>
          <a:p>
            <a:pPr marL="285750" indent="-285750">
              <a:buFont typeface="Arial" panose="020B0604020202020204" pitchFamily="34" charset="0"/>
              <a:buChar char="•"/>
            </a:pPr>
            <a:endParaRPr lang="en-US" sz="1300" b="0" dirty="0" err="1" smtClean="0">
              <a:solidFill>
                <a:srgbClr val="717171"/>
              </a:solidFill>
              <a:latin typeface="Arial" panose="020B0604020202020204" pitchFamily="34" charset="0"/>
              <a:cs typeface="Arial" panose="020B0604020202020204" pitchFamily="34" charset="0"/>
            </a:endParaRPr>
          </a:p>
        </p:txBody>
      </p:sp>
      <p:sp>
        <p:nvSpPr>
          <p:cNvPr id="3" name="ZoneTexte 2"/>
          <p:cNvSpPr txBox="1"/>
          <p:nvPr/>
        </p:nvSpPr>
        <p:spPr>
          <a:xfrm>
            <a:off x="8202294" y="6545929"/>
            <a:ext cx="1489573" cy="250656"/>
          </a:xfrm>
          <a:prstGeom prst="rect">
            <a:avLst/>
          </a:prstGeom>
          <a:noFill/>
        </p:spPr>
        <p:txBody>
          <a:bodyPr wrap="none" lIns="0" tIns="0" rIns="0" bIns="0" rtlCol="0">
            <a:noAutofit/>
          </a:bodyPr>
          <a:lstStyle/>
          <a:p>
            <a:r>
              <a:rPr lang="fr-FR" sz="1200" b="0" i="1" dirty="0" smtClean="0">
                <a:solidFill>
                  <a:srgbClr val="717171"/>
                </a:solidFill>
                <a:latin typeface="Arial" panose="020B0604020202020204" pitchFamily="34" charset="0"/>
                <a:cs typeface="Arial" panose="020B0604020202020204" pitchFamily="34" charset="0"/>
              </a:rPr>
              <a:t>Source: Le </a:t>
            </a:r>
            <a:r>
              <a:rPr lang="fr-FR" sz="1200" b="0" i="1" dirty="0">
                <a:solidFill>
                  <a:srgbClr val="717171"/>
                </a:solidFill>
                <a:latin typeface="Arial" panose="020B0604020202020204" pitchFamily="34" charset="0"/>
                <a:cs typeface="Arial" panose="020B0604020202020204" pitchFamily="34" charset="0"/>
              </a:rPr>
              <a:t>F</a:t>
            </a:r>
            <a:r>
              <a:rPr lang="fr-FR" sz="1200" b="0" i="1" dirty="0" smtClean="0">
                <a:solidFill>
                  <a:srgbClr val="717171"/>
                </a:solidFill>
                <a:latin typeface="Arial" panose="020B0604020202020204" pitchFamily="34" charset="0"/>
                <a:cs typeface="Arial" panose="020B0604020202020204" pitchFamily="34" charset="0"/>
              </a:rPr>
              <a:t>igaro – 4/01/2018</a:t>
            </a:r>
            <a:endParaRPr lang="en-US" sz="1200" b="0" i="1" dirty="0" err="1" smtClean="0">
              <a:solidFill>
                <a:srgbClr val="717171"/>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558" y="5098079"/>
            <a:ext cx="484593" cy="596049"/>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40486" y="126350"/>
            <a:ext cx="394671" cy="419561"/>
          </a:xfrm>
          <a:prstGeom prst="rect">
            <a:avLst/>
          </a:prstGeom>
        </p:spPr>
      </p:pic>
    </p:spTree>
    <p:extLst>
      <p:ext uri="{BB962C8B-B14F-4D97-AF65-F5344CB8AC3E}">
        <p14:creationId xmlns:p14="http://schemas.microsoft.com/office/powerpoint/2010/main" val="13288234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a:solidFill>
                  <a:schemeClr val="tx1"/>
                </a:solidFill>
              </a:rPr>
              <a:t>Poids des marques françaises et étrangères (parc versus nouvelles immatriculations)</a:t>
            </a:r>
          </a:p>
        </p:txBody>
      </p:sp>
      <p:sp>
        <p:nvSpPr>
          <p:cNvPr id="10" name="Rectangle 9"/>
          <p:cNvSpPr/>
          <p:nvPr/>
        </p:nvSpPr>
        <p:spPr>
          <a:xfrm>
            <a:off x="3934048" y="6324522"/>
            <a:ext cx="6233833" cy="4975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smtClean="0">
                <a:latin typeface="Arial" panose="020B0604020202020204" pitchFamily="34" charset="0"/>
                <a:cs typeface="Arial" panose="020B0604020202020204" pitchFamily="34" charset="0"/>
              </a:rPr>
              <a:t>Q12: </a:t>
            </a:r>
            <a:r>
              <a:rPr lang="fr-FR" sz="900" b="0" i="1" dirty="0">
                <a:latin typeface="Arial" panose="020B0604020202020204" pitchFamily="34" charset="0"/>
                <a:cs typeface="Arial" panose="020B0604020202020204" pitchFamily="34" charset="0"/>
              </a:rPr>
              <a:t>De quel(s) MARQUE(S) et MODELE(S) s’agit-il?</a:t>
            </a:r>
          </a:p>
        </p:txBody>
      </p:sp>
      <p:sp>
        <p:nvSpPr>
          <p:cNvPr id="8" name="Text Box 4"/>
          <p:cNvSpPr txBox="1">
            <a:spLocks noChangeArrowheads="1"/>
          </p:cNvSpPr>
          <p:nvPr/>
        </p:nvSpPr>
        <p:spPr bwMode="auto">
          <a:xfrm>
            <a:off x="239713" y="1520438"/>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graphicFrame>
        <p:nvGraphicFramePr>
          <p:cNvPr id="14" name="Graphique 13"/>
          <p:cNvGraphicFramePr/>
          <p:nvPr>
            <p:extLst>
              <p:ext uri="{D42A27DB-BD31-4B8C-83A1-F6EECF244321}">
                <p14:modId xmlns:p14="http://schemas.microsoft.com/office/powerpoint/2010/main" val="1998396348"/>
              </p:ext>
            </p:extLst>
          </p:nvPr>
        </p:nvGraphicFramePr>
        <p:xfrm>
          <a:off x="239717" y="1837660"/>
          <a:ext cx="10044314" cy="454187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à coins arrondis 12"/>
          <p:cNvSpPr/>
          <p:nvPr/>
        </p:nvSpPr>
        <p:spPr>
          <a:xfrm>
            <a:off x="239716" y="868516"/>
            <a:ext cx="9928164" cy="52089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E</a:t>
            </a:r>
            <a:r>
              <a:rPr lang="fr-FR" sz="1400" b="0" dirty="0" smtClean="0">
                <a:solidFill>
                  <a:prstClr val="black"/>
                </a:solidFill>
                <a:latin typeface="Arial" panose="020B0604020202020204" pitchFamily="34" charset="0"/>
                <a:cs typeface="Arial" panose="020B0604020202020204" pitchFamily="34" charset="0"/>
              </a:rPr>
              <a:t>n série longue, le poids des marques françaises suit une tendance baissière. </a:t>
            </a:r>
          </a:p>
          <a:p>
            <a:pPr algn="ctr"/>
            <a:r>
              <a:rPr lang="fr-FR" sz="1400" b="0" dirty="0" smtClean="0">
                <a:solidFill>
                  <a:prstClr val="black"/>
                </a:solidFill>
                <a:latin typeface="Arial" panose="020B0604020202020204" pitchFamily="34" charset="0"/>
                <a:cs typeface="Arial" panose="020B0604020202020204" pitchFamily="34" charset="0"/>
              </a:rPr>
              <a:t>Une tendance qui </a:t>
            </a:r>
            <a:r>
              <a:rPr lang="fr-FR" sz="1400" b="0" dirty="0">
                <a:solidFill>
                  <a:prstClr val="black"/>
                </a:solidFill>
                <a:latin typeface="Arial" panose="020B0604020202020204" pitchFamily="34" charset="0"/>
                <a:cs typeface="Arial" panose="020B0604020202020204" pitchFamily="34" charset="0"/>
              </a:rPr>
              <a:t>poursuit cette année, notamment dans les nouvelles immatriculations</a:t>
            </a:r>
            <a:r>
              <a:rPr lang="fr-FR" sz="1400" b="0" dirty="0" smtClean="0">
                <a:solidFill>
                  <a:prstClr val="black"/>
                </a:solidFill>
                <a:latin typeface="Arial" panose="020B0604020202020204" pitchFamily="34" charset="0"/>
                <a:cs typeface="Arial" panose="020B0604020202020204" pitchFamily="34" charset="0"/>
              </a:rPr>
              <a:t>.</a:t>
            </a:r>
            <a:endParaRPr lang="fr-FR" sz="1400" b="0" dirty="0">
              <a:solidFill>
                <a:prstClr val="black"/>
              </a:solidFill>
              <a:latin typeface="Arial" panose="020B0604020202020204" pitchFamily="34" charset="0"/>
              <a:cs typeface="Arial" panose="020B0604020202020204" pitchFamily="34" charset="0"/>
            </a:endParaRPr>
          </a:p>
        </p:txBody>
      </p:sp>
      <p:cxnSp>
        <p:nvCxnSpPr>
          <p:cNvPr id="9" name="Connecteur droit 8"/>
          <p:cNvCxnSpPr/>
          <p:nvPr/>
        </p:nvCxnSpPr>
        <p:spPr>
          <a:xfrm flipV="1">
            <a:off x="5783820" y="1591286"/>
            <a:ext cx="0" cy="4140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9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1</a:t>
            </a:r>
            <a:endParaRPr lang="fr-FR" dirty="0"/>
          </a:p>
        </p:txBody>
      </p:sp>
      <p:sp>
        <p:nvSpPr>
          <p:cNvPr id="2" name="Espace réservé du texte 1"/>
          <p:cNvSpPr>
            <a:spLocks noGrp="1"/>
          </p:cNvSpPr>
          <p:nvPr>
            <p:ph type="subTitle" idx="1"/>
            <p:custDataLst>
              <p:tags r:id="rId3"/>
            </p:custDataLst>
          </p:nvPr>
        </p:nvSpPr>
        <p:spPr>
          <a:xfrm>
            <a:off x="324000" y="3469604"/>
            <a:ext cx="3995581" cy="923330"/>
          </a:xfrm>
        </p:spPr>
        <p:txBody>
          <a:bodyPr/>
          <a:lstStyle/>
          <a:p>
            <a:r>
              <a:rPr lang="fr-FR" dirty="0" smtClean="0"/>
              <a:t>Fiche Méthodologique.</a:t>
            </a:r>
            <a:endParaRPr lang="fr-FR" dirty="0"/>
          </a:p>
        </p:txBody>
      </p:sp>
    </p:spTree>
    <p:custDataLst>
      <p:tags r:id="rId1"/>
    </p:custDataLst>
    <p:extLst>
      <p:ext uri="{BB962C8B-B14F-4D97-AF65-F5344CB8AC3E}">
        <p14:creationId xmlns:p14="http://schemas.microsoft.com/office/powerpoint/2010/main" val="2897060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p:cNvGraphicFramePr/>
          <p:nvPr>
            <p:extLst>
              <p:ext uri="{D42A27DB-BD31-4B8C-83A1-F6EECF244321}">
                <p14:modId xmlns:p14="http://schemas.microsoft.com/office/powerpoint/2010/main" val="3535519797"/>
              </p:ext>
            </p:extLst>
          </p:nvPr>
        </p:nvGraphicFramePr>
        <p:xfrm>
          <a:off x="83128" y="898576"/>
          <a:ext cx="10232434" cy="5146159"/>
        </p:xfrm>
        <a:graphic>
          <a:graphicData uri="http://schemas.openxmlformats.org/drawingml/2006/chart">
            <c:chart xmlns:c="http://schemas.openxmlformats.org/drawingml/2006/chart" xmlns:r="http://schemas.openxmlformats.org/officeDocument/2006/relationships" r:id="rId3"/>
          </a:graphicData>
        </a:graphic>
      </p:graphicFrame>
      <p:pic>
        <p:nvPicPr>
          <p:cNvPr id="2056" name="Picture 8" descr="http://www.linternaute.com/auto/magazine/photo/les-logos-des-marques/image/logo-ford-1257392.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717622" y="2870498"/>
            <a:ext cx="432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797309" y="6324524"/>
            <a:ext cx="6370575" cy="497485"/>
          </a:xfrm>
          <a:prstGeom prst="rect">
            <a:avLst/>
          </a:prstGeom>
        </p:spPr>
        <p:txBody>
          <a:bodyPr wrap="square" lIns="81192" tIns="40597" rIns="81192" bIns="40597">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smtClean="0">
                <a:latin typeface="Arial" panose="020B0604020202020204" pitchFamily="34" charset="0"/>
                <a:cs typeface="Arial" panose="020B0604020202020204" pitchFamily="34" charset="0"/>
              </a:rPr>
              <a:t>Q12: </a:t>
            </a:r>
            <a:r>
              <a:rPr lang="fr-FR" sz="900" b="0" i="1" dirty="0">
                <a:latin typeface="Arial" panose="020B0604020202020204" pitchFamily="34" charset="0"/>
                <a:cs typeface="Arial" panose="020B0604020202020204" pitchFamily="34" charset="0"/>
              </a:rPr>
              <a:t>De quel(s) MARQUE(S) et MODELE(S) s’agit-il</a:t>
            </a:r>
            <a:r>
              <a:rPr lang="fr-FR" sz="900" b="0" i="1" dirty="0" smtClean="0">
                <a:latin typeface="Arial" panose="020B0604020202020204" pitchFamily="34" charset="0"/>
                <a:cs typeface="Arial" panose="020B0604020202020204" pitchFamily="34" charset="0"/>
              </a:rPr>
              <a:t>?</a:t>
            </a:r>
            <a:endParaRPr lang="fr-FR" sz="900" b="0" i="1" dirty="0">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4752826" y="6161699"/>
            <a:ext cx="6198829" cy="15270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spcBef>
                <a:spcPct val="50000"/>
              </a:spcBef>
              <a:spcAft>
                <a:spcPct val="30000"/>
              </a:spcAft>
              <a:buClr>
                <a:srgbClr val="6E6E6E"/>
              </a:buClr>
              <a:buSzPct val="80000"/>
            </a:pPr>
            <a:r>
              <a:rPr lang="en-GB" sz="1000" b="0" i="1" dirty="0">
                <a:latin typeface="Verdana"/>
                <a:sym typeface="Wingdings" pitchFamily="2" charset="2"/>
              </a:rPr>
              <a:t>*VAG : Volkswagen + Audi (</a:t>
            </a:r>
            <a:r>
              <a:rPr lang="fr-FR" sz="1000" b="0" i="1" dirty="0">
                <a:latin typeface="Verdana"/>
                <a:sym typeface="Wingdings" pitchFamily="2" charset="2"/>
              </a:rPr>
              <a:t>Seat et Skoda inclus pour </a:t>
            </a:r>
            <a:r>
              <a:rPr lang="fr-FR" sz="1000" b="0" i="1" dirty="0" smtClean="0">
                <a:latin typeface="Verdana"/>
                <a:sym typeface="Wingdings" pitchFamily="2" charset="2"/>
              </a:rPr>
              <a:t>2,1% </a:t>
            </a:r>
            <a:r>
              <a:rPr lang="fr-FR" sz="1000" b="0" i="1" dirty="0">
                <a:latin typeface="Verdana"/>
                <a:sym typeface="Wingdings" pitchFamily="2" charset="2"/>
              </a:rPr>
              <a:t>dans “Autres Marques”)</a:t>
            </a:r>
            <a:endParaRPr lang="en-GB" sz="1000" b="0" i="1" dirty="0">
              <a:latin typeface="Verdana"/>
              <a:sym typeface="Wingdings" pitchFamily="2" charset="2"/>
            </a:endParaRPr>
          </a:p>
        </p:txBody>
      </p:sp>
      <p:pic>
        <p:nvPicPr>
          <p:cNvPr id="2050" name="Picture 2" descr="http://www.rencontres-flotauto.com/wp-content/uploads/2012/12/Logo-Fiat.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9341359" y="2380580"/>
            <a:ext cx="431999"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daOOYReUciM/UDY-5_CSXeI/AAAAAAAAA18/Fd4PVa27WBU/s1600/volkswagen.jpg"/>
          <p:cNvPicPr>
            <a:picLocks noChangeAspect="1" noChangeArrowheads="1"/>
          </p:cNvPicPr>
          <p:nvPr/>
        </p:nvPicPr>
        <p:blipFill>
          <a:blip r:embed="rId6" cstate="screen">
            <a:clrChange>
              <a:clrFrom>
                <a:srgbClr val="FDFFFC"/>
              </a:clrFrom>
              <a:clrTo>
                <a:srgbClr val="FDFFFC">
                  <a:alpha val="0"/>
                </a:srgbClr>
              </a:clrTo>
            </a:clrChange>
            <a:extLst>
              <a:ext uri="{28A0092B-C50C-407E-A947-70E740481C1C}">
                <a14:useLocalDpi xmlns:a14="http://schemas.microsoft.com/office/drawing/2010/main" val="0"/>
              </a:ext>
            </a:extLst>
          </a:blip>
          <a:srcRect/>
          <a:stretch>
            <a:fillRect/>
          </a:stretch>
        </p:blipFill>
        <p:spPr bwMode="auto">
          <a:xfrm>
            <a:off x="9057877" y="2709063"/>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2.bp.blogspot.com/_phMeXReHjnc/THZkV4IqsTI/AAAAAAAAEuc/NcAhm3Kmz_Y/s1600/opel-logo.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815791" y="4408455"/>
            <a:ext cx="296582" cy="324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parlons-voiture-ecologique.com/wp-content/uploads/2009/02/logo_citroen.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527412" y="3440870"/>
            <a:ext cx="407278"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contrepoints.org/wp-content/uploads/2012/07/Peugeot_logo2009.png?d126be"/>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8510559" y="3933625"/>
            <a:ext cx="478682" cy="396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pompiers.fr/images/fnspf-partenaires/logo_renault.jpg?sfvrsn=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8551496" y="5098849"/>
            <a:ext cx="353280" cy="3532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asfresnoy.com/media/uploaded/sites/148/partenaire/507de56fd8a23_Logo_DACI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33813" y="4724734"/>
            <a:ext cx="325589" cy="2880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necteur droit 21"/>
          <p:cNvCxnSpPr/>
          <p:nvPr/>
        </p:nvCxnSpPr>
        <p:spPr>
          <a:xfrm flipV="1">
            <a:off x="3536522" y="1799625"/>
            <a:ext cx="0" cy="4284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8392626" y="2626290"/>
            <a:ext cx="948733"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8483099" y="2832772"/>
            <a:ext cx="579469"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8390074" y="3002711"/>
            <a:ext cx="32384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8996776" y="5071733"/>
            <a:ext cx="1444212" cy="6463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1" tIns="45716" rIns="91431" bIns="45716" rtlCol="0">
            <a:spAutoFit/>
          </a:bodyPr>
          <a:lstStyle/>
          <a:p>
            <a:r>
              <a:rPr lang="fr-FR" sz="1200" i="1" dirty="0">
                <a:latin typeface="Arial" panose="020B0604020202020204" pitchFamily="34" charset="0"/>
                <a:cs typeface="Arial" panose="020B0604020202020204" pitchFamily="34" charset="0"/>
              </a:rPr>
              <a:t>* </a:t>
            </a:r>
            <a:r>
              <a:rPr lang="fr-FR" sz="800" i="1" dirty="0">
                <a:latin typeface="Arial" panose="020B0604020202020204" pitchFamily="34" charset="0"/>
                <a:cs typeface="Arial" panose="020B0604020202020204" pitchFamily="34" charset="0"/>
              </a:rPr>
              <a:t>Jusqu'à 2011, les modèles Dacia était considérés appartenant à Renault</a:t>
            </a:r>
          </a:p>
        </p:txBody>
      </p:sp>
      <p:sp>
        <p:nvSpPr>
          <p:cNvPr id="23" name="Titre 5"/>
          <p:cNvSpPr txBox="1">
            <a:spLocks/>
          </p:cNvSpPr>
          <p:nvPr/>
        </p:nvSpPr>
        <p:spPr>
          <a:xfrm>
            <a:off x="326283" y="1"/>
            <a:ext cx="10263746" cy="1137649"/>
          </a:xfrm>
          <a:prstGeom prst="rect">
            <a:avLst/>
          </a:prstGeom>
        </p:spPr>
        <p:txBody>
          <a:bodyPr vert="horz" lIns="0" tIns="234876" rIns="0" bIns="0" rtlCol="0" anchor="t">
            <a:noAutofit/>
          </a:bodyPr>
          <a:lstStyle>
            <a:lvl1pPr algn="l" defTabSz="1028700" rtl="0" eaLnBrk="1" latinLnBrk="0" hangingPunct="1">
              <a:spcBef>
                <a:spcPct val="0"/>
              </a:spcBef>
              <a:buNone/>
              <a:defRPr sz="2000" kern="1200">
                <a:solidFill>
                  <a:srgbClr val="333333"/>
                </a:solidFill>
                <a:latin typeface="+mj-lt"/>
                <a:ea typeface="+mj-ea"/>
                <a:cs typeface="+mj-cs"/>
              </a:defRPr>
            </a:lvl1pPr>
          </a:lstStyle>
          <a:p>
            <a:pPr fontAlgn="auto">
              <a:spcAft>
                <a:spcPts val="0"/>
              </a:spcAft>
            </a:pPr>
            <a:r>
              <a:rPr lang="fr-FR" dirty="0">
                <a:solidFill>
                  <a:schemeClr val="tx1"/>
                </a:solidFill>
                <a:latin typeface="Arial" panose="020B0604020202020204" pitchFamily="34" charset="0"/>
                <a:cs typeface="Arial" panose="020B0604020202020204" pitchFamily="34" charset="0"/>
              </a:rPr>
              <a:t>Poids des principales marques dans le parc</a:t>
            </a:r>
          </a:p>
        </p:txBody>
      </p:sp>
      <p:sp>
        <p:nvSpPr>
          <p:cNvPr id="24" name="Text Box 4"/>
          <p:cNvSpPr txBox="1">
            <a:spLocks noChangeArrowheads="1"/>
          </p:cNvSpPr>
          <p:nvPr/>
        </p:nvSpPr>
        <p:spPr bwMode="auto">
          <a:xfrm>
            <a:off x="493816" y="1453906"/>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30" name="Rectangle à coins arrondis 29"/>
          <p:cNvSpPr/>
          <p:nvPr/>
        </p:nvSpPr>
        <p:spPr>
          <a:xfrm>
            <a:off x="239716" y="797266"/>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Stabilité du poids des marques françaises, légère hausse de Peugeot.</a:t>
            </a:r>
          </a:p>
        </p:txBody>
      </p:sp>
      <p:cxnSp>
        <p:nvCxnSpPr>
          <p:cNvPr id="6" name="Connecteur droit avec flèche 5"/>
          <p:cNvCxnSpPr/>
          <p:nvPr/>
        </p:nvCxnSpPr>
        <p:spPr>
          <a:xfrm>
            <a:off x="6982596" y="4921872"/>
            <a:ext cx="1407478" cy="149861"/>
          </a:xfrm>
          <a:prstGeom prst="straightConnector1">
            <a:avLst/>
          </a:prstGeom>
          <a:ln w="19050">
            <a:solidFill>
              <a:srgbClr val="333333"/>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8483099" y="4526914"/>
            <a:ext cx="32384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051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3770540223"/>
              </p:ext>
            </p:extLst>
          </p:nvPr>
        </p:nvGraphicFramePr>
        <p:xfrm>
          <a:off x="326998" y="1489022"/>
          <a:ext cx="9753600" cy="3723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6283" y="1"/>
            <a:ext cx="10263746" cy="544946"/>
          </a:xfrm>
        </p:spPr>
        <p:txBody>
          <a:bodyPr lIns="0" tIns="234876" rIns="0" bIns="0"/>
          <a:lstStyle/>
          <a:p>
            <a:r>
              <a:rPr lang="fr-FR" sz="2000" dirty="0">
                <a:solidFill>
                  <a:schemeClr val="tx1"/>
                </a:solidFill>
              </a:rPr>
              <a:t>Poids des principales marques dans le parc versus nouvelles immatriculations</a:t>
            </a:r>
            <a:endParaRPr lang="fr-FR" sz="2000" dirty="0">
              <a:latin typeface="Verdana"/>
            </a:endParaRPr>
          </a:p>
        </p:txBody>
      </p:sp>
      <p:sp>
        <p:nvSpPr>
          <p:cNvPr id="7" name="Text Box 4"/>
          <p:cNvSpPr txBox="1">
            <a:spLocks noChangeArrowheads="1"/>
          </p:cNvSpPr>
          <p:nvPr/>
        </p:nvSpPr>
        <p:spPr bwMode="auto">
          <a:xfrm>
            <a:off x="176301" y="1545211"/>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8" name="Rectangle à coins arrondis 7"/>
          <p:cNvSpPr/>
          <p:nvPr/>
        </p:nvSpPr>
        <p:spPr>
          <a:xfrm>
            <a:off x="239716" y="765367"/>
            <a:ext cx="9928164" cy="5928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defRPr/>
            </a:pPr>
            <a:r>
              <a:rPr lang="fr-FR" sz="1400" b="0" dirty="0" smtClean="0">
                <a:solidFill>
                  <a:prstClr val="black"/>
                </a:solidFill>
                <a:latin typeface="Arial" panose="020B0604020202020204" pitchFamily="34" charset="0"/>
                <a:cs typeface="Arial" panose="020B0604020202020204" pitchFamily="34" charset="0"/>
              </a:rPr>
              <a:t>Sur le marché des nouvelles immatriculations, Dacia et les VW/Audi restent les marques les plus dynamiques vis-à-vis de leur poids dans le parc. </a:t>
            </a:r>
          </a:p>
          <a:p>
            <a:pPr algn="ctr">
              <a:defRPr/>
            </a:pPr>
            <a:r>
              <a:rPr lang="fr-FR" sz="1400" b="0" dirty="0" smtClean="0">
                <a:solidFill>
                  <a:prstClr val="black"/>
                </a:solidFill>
                <a:latin typeface="Arial" panose="020B0604020202020204" pitchFamily="34" charset="0"/>
                <a:cs typeface="Arial" panose="020B0604020202020204" pitchFamily="34" charset="0"/>
              </a:rPr>
              <a:t>Versus l’an passé, seule la marque Peugeot affiche une légère progression dans les nouvelles immatriculations.</a:t>
            </a:r>
            <a:endParaRPr lang="fr-FR" sz="1400" b="0" dirty="0">
              <a:solidFill>
                <a:prstClr val="black"/>
              </a:solidFill>
              <a:latin typeface="Arial" panose="020B0604020202020204" pitchFamily="34" charset="0"/>
              <a:cs typeface="Arial" panose="020B0604020202020204" pitchFamily="34" charset="0"/>
            </a:endParaRPr>
          </a:p>
        </p:txBody>
      </p:sp>
      <p:pic>
        <p:nvPicPr>
          <p:cNvPr id="9" name="Picture 2" descr="http://www.rencontres-flotauto.com/wp-content/uploads/2012/12/Logo-Fiat.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278034" y="5178603"/>
            <a:ext cx="522951" cy="5229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2.bp.blogspot.com/_phMeXReHjnc/THZkV4IqsTI/AAAAAAAAEuc/NcAhm3Kmz_Y/s1600/opel-logo.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02311" y="5116316"/>
            <a:ext cx="406895" cy="4445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554433" y="5233199"/>
            <a:ext cx="790343" cy="388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100" dirty="0">
                <a:solidFill>
                  <a:schemeClr val="tx1"/>
                </a:solidFill>
                <a:latin typeface="Arial" panose="020B0604020202020204" pitchFamily="34" charset="0"/>
                <a:cs typeface="Arial" panose="020B0604020202020204" pitchFamily="34" charset="0"/>
              </a:rPr>
              <a:t>Autres </a:t>
            </a:r>
          </a:p>
          <a:p>
            <a:pPr algn="ctr"/>
            <a:r>
              <a:rPr lang="fr-FR" sz="1100" dirty="0">
                <a:solidFill>
                  <a:schemeClr val="tx1"/>
                </a:solidFill>
                <a:latin typeface="Arial" panose="020B0604020202020204" pitchFamily="34" charset="0"/>
                <a:cs typeface="Arial" panose="020B0604020202020204" pitchFamily="34" charset="0"/>
              </a:rPr>
              <a:t>Jap.</a:t>
            </a:r>
          </a:p>
        </p:txBody>
      </p:sp>
      <p:sp>
        <p:nvSpPr>
          <p:cNvPr id="12" name="Rectangle 11"/>
          <p:cNvSpPr/>
          <p:nvPr/>
        </p:nvSpPr>
        <p:spPr>
          <a:xfrm>
            <a:off x="9132068" y="5233199"/>
            <a:ext cx="1008000" cy="374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100" dirty="0">
                <a:solidFill>
                  <a:schemeClr val="tx1"/>
                </a:solidFill>
                <a:latin typeface="Arial" panose="020B0604020202020204" pitchFamily="34" charset="0"/>
                <a:cs typeface="Arial" panose="020B0604020202020204" pitchFamily="34" charset="0"/>
              </a:rPr>
              <a:t>Autres marques</a:t>
            </a:r>
          </a:p>
        </p:txBody>
      </p:sp>
      <p:pic>
        <p:nvPicPr>
          <p:cNvPr id="13" name="Picture 8" descr="http://www.linternaute.com/auto/magazine/photo/les-logos-des-marques/image/logo-ford-1257392.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797306" y="5231406"/>
            <a:ext cx="640661" cy="4271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3.bp.blogspot.com/-daOOYReUciM/UDY-5_CSXeI/AAAAAAAAA18/Fd4PVa27WBU/s1600/volkswagen.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765028" y="5231406"/>
            <a:ext cx="348998" cy="3489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parlons-voiture-ecologique.com/wp-content/uploads/2009/02/logo_citroen.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238540" y="5219624"/>
            <a:ext cx="558766" cy="3951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www.contrepoints.org/wp-content/uploads/2012/07/Peugeot_logo2009.png?d126be"/>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2524950" y="5162420"/>
            <a:ext cx="588647" cy="486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http://www.pompiers.fr/images/fnspf-partenaires/logo_renault.jpg?sfvrsn=2"/>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615360" y="5207549"/>
            <a:ext cx="353280" cy="35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www.asfresnoy.com/media/uploaded/sites/148/partenaire/507de56fd8a23_Logo_DACI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9928" y="5244963"/>
            <a:ext cx="397404" cy="3515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pload.wikimedia.org/wikipedia/commons/thumb/4/44/BMW.svg/180px-BMW.svg.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6009526" y="5211308"/>
            <a:ext cx="401915" cy="4019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3.bp.blogspot.com/-VUjWMbYlN6w/TlLOXprTjEI/AAAAAAAAECc/7_NX1RXWJd8/s1600/nissan_logo_gif.gif"/>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7326498" y="5191799"/>
            <a:ext cx="483944" cy="4099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ldmobile.net/upload/logo-references/toyota_logo.png"/>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8074365" y="5256910"/>
            <a:ext cx="400367" cy="3348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voitures.com/images/logoMarques/230x230/mercedes.jpg"/>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6639268" y="5240426"/>
            <a:ext cx="521231" cy="379077"/>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3797306" y="6462751"/>
            <a:ext cx="6370575" cy="3590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Ensemble des véhicules décrits à disposition du foyer </a:t>
            </a:r>
            <a:r>
              <a:rPr lang="fr-FR" sz="900" b="0" i="1" dirty="0" smtClean="0">
                <a:latin typeface="Arial" panose="020B0604020202020204" pitchFamily="34" charset="0"/>
                <a:cs typeface="Arial" panose="020B0604020202020204" pitchFamily="34" charset="0"/>
              </a:rPr>
              <a:t>(Parc Total</a:t>
            </a:r>
            <a:r>
              <a:rPr lang="fr-FR" sz="900" b="0" i="1" dirty="0">
                <a:latin typeface="Arial" panose="020B0604020202020204" pitchFamily="34" charset="0"/>
                <a:cs typeface="Arial" panose="020B0604020202020204" pitchFamily="34" charset="0"/>
              </a:rPr>
              <a:t>)</a:t>
            </a:r>
          </a:p>
          <a:p>
            <a:pPr algn="r"/>
            <a:r>
              <a:rPr lang="fr-FR" sz="900" b="0" i="1" dirty="0" smtClean="0">
                <a:latin typeface="Arial" panose="020B0604020202020204" pitchFamily="34" charset="0"/>
                <a:cs typeface="Arial" panose="020B0604020202020204" pitchFamily="34" charset="0"/>
              </a:rPr>
              <a:t>Q12: </a:t>
            </a:r>
            <a:r>
              <a:rPr lang="fr-FR" sz="900" b="0" i="1" dirty="0">
                <a:latin typeface="Arial" panose="020B0604020202020204" pitchFamily="34" charset="0"/>
                <a:cs typeface="Arial" panose="020B0604020202020204" pitchFamily="34" charset="0"/>
              </a:rPr>
              <a:t>De quel(s) MARQUE(S) et MODELE(S) s’agit-il</a:t>
            </a:r>
            <a:r>
              <a:rPr lang="fr-FR" sz="900" b="0" i="1" dirty="0" smtClean="0">
                <a:latin typeface="Arial" panose="020B0604020202020204" pitchFamily="34" charset="0"/>
                <a:cs typeface="Arial" panose="020B0604020202020204" pitchFamily="34" charset="0"/>
              </a:rPr>
              <a:t>?</a:t>
            </a:r>
            <a:endParaRPr lang="fr-FR" sz="900" b="0" i="1" dirty="0">
              <a:latin typeface="Arial" panose="020B0604020202020204" pitchFamily="34" charset="0"/>
              <a:cs typeface="Arial" panose="020B0604020202020204" pitchFamily="34" charset="0"/>
            </a:endParaRPr>
          </a:p>
        </p:txBody>
      </p:sp>
      <p:sp>
        <p:nvSpPr>
          <p:cNvPr id="38" name="Text Box 10"/>
          <p:cNvSpPr txBox="1">
            <a:spLocks noChangeArrowheads="1"/>
          </p:cNvSpPr>
          <p:nvPr/>
        </p:nvSpPr>
        <p:spPr bwMode="auto">
          <a:xfrm>
            <a:off x="8798918" y="6299956"/>
            <a:ext cx="1314384" cy="276797"/>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61BBED"/>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42" tIns="45620" rIns="91242" bIns="45620"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fr-FR" sz="1100" b="0" i="1" dirty="0">
                <a:latin typeface="Arial" panose="020B0604020202020204" pitchFamily="34" charset="0"/>
                <a:cs typeface="Arial" panose="020B0604020202020204" pitchFamily="34" charset="0"/>
              </a:rPr>
              <a:t>* </a:t>
            </a:r>
            <a:r>
              <a:rPr lang="fr-FR" sz="1200" b="0" i="1" dirty="0">
                <a:latin typeface="Arial" panose="020B0604020202020204" pitchFamily="34" charset="0"/>
                <a:cs typeface="Arial" panose="020B0604020202020204" pitchFamily="34" charset="0"/>
              </a:rPr>
              <a:t>Données</a:t>
            </a:r>
            <a:r>
              <a:rPr lang="fr-FR" sz="1100" b="0" i="1" dirty="0">
                <a:latin typeface="Arial" panose="020B0604020202020204" pitchFamily="34" charset="0"/>
                <a:cs typeface="Arial" panose="020B0604020202020204" pitchFamily="34" charset="0"/>
              </a:rPr>
              <a:t> CCFA</a:t>
            </a:r>
          </a:p>
        </p:txBody>
      </p:sp>
      <p:sp>
        <p:nvSpPr>
          <p:cNvPr id="39" name="Rectangle 38"/>
          <p:cNvSpPr/>
          <p:nvPr/>
        </p:nvSpPr>
        <p:spPr>
          <a:xfrm>
            <a:off x="6344708" y="1883765"/>
            <a:ext cx="3768594" cy="1107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r>
              <a:rPr lang="fr-FR" sz="1400" u="sng" dirty="0" smtClean="0">
                <a:solidFill>
                  <a:schemeClr val="accent4"/>
                </a:solidFill>
                <a:latin typeface="Arial" panose="020B0604020202020204" pitchFamily="34" charset="0"/>
                <a:cs typeface="Arial" panose="020B0604020202020204" pitchFamily="34" charset="0"/>
              </a:rPr>
              <a:t>Poids dans le parc 2017 :</a:t>
            </a:r>
          </a:p>
          <a:p>
            <a:pPr marL="176213" indent="-176213">
              <a:spcBef>
                <a:spcPts val="600"/>
              </a:spcBef>
              <a:buFont typeface="Wingdings" panose="05000000000000000000" pitchFamily="2" charset="2"/>
              <a:buChar char="§"/>
            </a:pPr>
            <a:r>
              <a:rPr lang="fr-FR" sz="1400" dirty="0" smtClean="0">
                <a:solidFill>
                  <a:schemeClr val="accent4"/>
                </a:solidFill>
                <a:latin typeface="Arial" panose="020B0604020202020204" pitchFamily="34" charset="0"/>
                <a:cs typeface="Arial" panose="020B0604020202020204" pitchFamily="34" charset="0"/>
              </a:rPr>
              <a:t>ST marques françaises</a:t>
            </a:r>
            <a:r>
              <a:rPr lang="fr-FR" sz="1400" dirty="0">
                <a:solidFill>
                  <a:schemeClr val="accent4"/>
                </a:solidFill>
                <a:latin typeface="Arial" panose="020B0604020202020204" pitchFamily="34" charset="0"/>
                <a:cs typeface="Arial" panose="020B0604020202020204" pitchFamily="34" charset="0"/>
              </a:rPr>
              <a:t>: </a:t>
            </a:r>
            <a:r>
              <a:rPr lang="fr-FR" sz="1400" dirty="0" smtClean="0">
                <a:solidFill>
                  <a:schemeClr val="accent4"/>
                </a:solidFill>
                <a:latin typeface="Arial" panose="020B0604020202020204" pitchFamily="34" charset="0"/>
                <a:cs typeface="Arial" panose="020B0604020202020204" pitchFamily="34" charset="0"/>
              </a:rPr>
              <a:t>64%</a:t>
            </a:r>
            <a:endParaRPr lang="fr-FR" sz="1400" dirty="0">
              <a:solidFill>
                <a:schemeClr val="accent4"/>
              </a:solidFill>
              <a:latin typeface="Arial" panose="020B0604020202020204" pitchFamily="34" charset="0"/>
              <a:cs typeface="Arial" panose="020B0604020202020204" pitchFamily="34" charset="0"/>
            </a:endParaRPr>
          </a:p>
          <a:p>
            <a:pPr marL="176213" indent="-176213">
              <a:buFont typeface="Wingdings" panose="05000000000000000000" pitchFamily="2" charset="2"/>
              <a:buChar char="§"/>
            </a:pPr>
            <a:r>
              <a:rPr lang="fr-FR" sz="1400" dirty="0">
                <a:solidFill>
                  <a:schemeClr val="accent4"/>
                </a:solidFill>
                <a:latin typeface="Arial" panose="020B0604020202020204" pitchFamily="34" charset="0"/>
                <a:cs typeface="Arial" panose="020B0604020202020204" pitchFamily="34" charset="0"/>
              </a:rPr>
              <a:t>ST autres </a:t>
            </a:r>
            <a:r>
              <a:rPr lang="fr-FR" sz="1400" dirty="0" smtClean="0">
                <a:solidFill>
                  <a:schemeClr val="accent4"/>
                </a:solidFill>
                <a:latin typeface="Arial" panose="020B0604020202020204" pitchFamily="34" charset="0"/>
                <a:cs typeface="Arial" panose="020B0604020202020204" pitchFamily="34" charset="0"/>
              </a:rPr>
              <a:t>marques européennes</a:t>
            </a:r>
            <a:r>
              <a:rPr lang="fr-FR" sz="1400" dirty="0">
                <a:solidFill>
                  <a:schemeClr val="accent4"/>
                </a:solidFill>
                <a:latin typeface="Arial" panose="020B0604020202020204" pitchFamily="34" charset="0"/>
                <a:cs typeface="Arial" panose="020B0604020202020204" pitchFamily="34" charset="0"/>
              </a:rPr>
              <a:t>: </a:t>
            </a:r>
            <a:r>
              <a:rPr lang="fr-FR" sz="1400" dirty="0" smtClean="0">
                <a:solidFill>
                  <a:schemeClr val="accent4"/>
                </a:solidFill>
                <a:latin typeface="Arial" panose="020B0604020202020204" pitchFamily="34" charset="0"/>
                <a:cs typeface="Arial" panose="020B0604020202020204" pitchFamily="34" charset="0"/>
              </a:rPr>
              <a:t>19%</a:t>
            </a:r>
            <a:endParaRPr lang="fr-FR" sz="1400" dirty="0">
              <a:solidFill>
                <a:schemeClr val="accent4"/>
              </a:solidFill>
              <a:latin typeface="Arial" panose="020B0604020202020204" pitchFamily="34" charset="0"/>
              <a:cs typeface="Arial" panose="020B0604020202020204" pitchFamily="34" charset="0"/>
            </a:endParaRPr>
          </a:p>
          <a:p>
            <a:pPr marL="176213" indent="-176213">
              <a:buFont typeface="Wingdings" panose="05000000000000000000" pitchFamily="2" charset="2"/>
              <a:buChar char="§"/>
            </a:pPr>
            <a:r>
              <a:rPr lang="fr-FR" sz="1400" dirty="0" smtClean="0">
                <a:solidFill>
                  <a:schemeClr val="accent4"/>
                </a:solidFill>
                <a:latin typeface="Arial" panose="020B0604020202020204" pitchFamily="34" charset="0"/>
                <a:cs typeface="Arial" panose="020B0604020202020204" pitchFamily="34" charset="0"/>
              </a:rPr>
              <a:t>ST marque asiatiques</a:t>
            </a:r>
            <a:r>
              <a:rPr lang="fr-FR" sz="1400" dirty="0">
                <a:solidFill>
                  <a:schemeClr val="accent4"/>
                </a:solidFill>
                <a:latin typeface="Arial" panose="020B0604020202020204" pitchFamily="34" charset="0"/>
                <a:cs typeface="Arial" panose="020B0604020202020204" pitchFamily="34" charset="0"/>
              </a:rPr>
              <a:t>: </a:t>
            </a:r>
            <a:r>
              <a:rPr lang="fr-FR" sz="1400" dirty="0" smtClean="0">
                <a:solidFill>
                  <a:schemeClr val="accent4"/>
                </a:solidFill>
                <a:latin typeface="Arial" panose="020B0604020202020204" pitchFamily="34" charset="0"/>
                <a:cs typeface="Arial" panose="020B0604020202020204" pitchFamily="34" charset="0"/>
              </a:rPr>
              <a:t>11%</a:t>
            </a:r>
            <a:endParaRPr lang="fr-FR" sz="1400" dirty="0">
              <a:solidFill>
                <a:schemeClr val="accent4"/>
              </a:solidFill>
              <a:latin typeface="Arial" panose="020B0604020202020204" pitchFamily="34" charset="0"/>
              <a:cs typeface="Arial" panose="020B0604020202020204" pitchFamily="34" charset="0"/>
            </a:endParaRPr>
          </a:p>
        </p:txBody>
      </p:sp>
      <p:sp>
        <p:nvSpPr>
          <p:cNvPr id="40" name="Rectangle 39"/>
          <p:cNvSpPr/>
          <p:nvPr/>
        </p:nvSpPr>
        <p:spPr bwMode="ltGray">
          <a:xfrm>
            <a:off x="503977" y="6182027"/>
            <a:ext cx="353280" cy="235858"/>
          </a:xfrm>
          <a:prstGeom prst="rect">
            <a:avLst/>
          </a:prstGeom>
          <a:solidFill>
            <a:schemeClr val="accent4">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41" name="Rectangle 40"/>
          <p:cNvSpPr/>
          <p:nvPr/>
        </p:nvSpPr>
        <p:spPr bwMode="ltGray">
          <a:xfrm>
            <a:off x="503977" y="6524327"/>
            <a:ext cx="353280" cy="235858"/>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42" name="ZoneTexte 41"/>
          <p:cNvSpPr txBox="1"/>
          <p:nvPr/>
        </p:nvSpPr>
        <p:spPr>
          <a:xfrm>
            <a:off x="968640" y="6218558"/>
            <a:ext cx="924340" cy="199327"/>
          </a:xfrm>
          <a:prstGeom prst="rect">
            <a:avLst/>
          </a:prstGeom>
          <a:noFill/>
        </p:spPr>
        <p:txBody>
          <a:bodyPr wrap="squar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Parc 2016</a:t>
            </a:r>
          </a:p>
        </p:txBody>
      </p:sp>
      <p:sp>
        <p:nvSpPr>
          <p:cNvPr id="43" name="ZoneTexte 42"/>
          <p:cNvSpPr txBox="1"/>
          <p:nvPr/>
        </p:nvSpPr>
        <p:spPr>
          <a:xfrm>
            <a:off x="968640" y="6569264"/>
            <a:ext cx="830898" cy="162795"/>
          </a:xfrm>
          <a:prstGeom prst="rect">
            <a:avLst/>
          </a:prstGeom>
          <a:noFill/>
        </p:spPr>
        <p:txBody>
          <a:bodyPr wrap="squar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Parc 2017</a:t>
            </a:r>
          </a:p>
        </p:txBody>
      </p:sp>
      <p:cxnSp>
        <p:nvCxnSpPr>
          <p:cNvPr id="45" name="Connecteur droit 44"/>
          <p:cNvCxnSpPr/>
          <p:nvPr/>
        </p:nvCxnSpPr>
        <p:spPr>
          <a:xfrm>
            <a:off x="1892980" y="6650661"/>
            <a:ext cx="40119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1892980" y="6299956"/>
            <a:ext cx="401198" cy="0"/>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467253" y="6569263"/>
            <a:ext cx="3743229" cy="162795"/>
          </a:xfrm>
          <a:prstGeom prst="rect">
            <a:avLst/>
          </a:prstGeom>
          <a:noFill/>
        </p:spPr>
        <p:txBody>
          <a:bodyPr wrap="squar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Nouvelles immatriculations 2017 *</a:t>
            </a:r>
          </a:p>
        </p:txBody>
      </p:sp>
      <p:sp>
        <p:nvSpPr>
          <p:cNvPr id="48" name="ZoneTexte 47"/>
          <p:cNvSpPr txBox="1"/>
          <p:nvPr/>
        </p:nvSpPr>
        <p:spPr>
          <a:xfrm>
            <a:off x="2467254" y="6228491"/>
            <a:ext cx="3743229" cy="162795"/>
          </a:xfrm>
          <a:prstGeom prst="rect">
            <a:avLst/>
          </a:prstGeom>
          <a:noFill/>
        </p:spPr>
        <p:txBody>
          <a:bodyPr wrap="squar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Nouvelles immatriculations 2016 *</a:t>
            </a:r>
          </a:p>
        </p:txBody>
      </p:sp>
    </p:spTree>
    <p:extLst>
      <p:ext uri="{BB962C8B-B14F-4D97-AF65-F5344CB8AC3E}">
        <p14:creationId xmlns:p14="http://schemas.microsoft.com/office/powerpoint/2010/main" val="2780977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9" t="23209" r="3409"/>
          <a:stretch/>
        </p:blipFill>
        <p:spPr bwMode="auto">
          <a:xfrm>
            <a:off x="106881" y="2565779"/>
            <a:ext cx="4996369" cy="3139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47" t="25197" r="3749" b="-506"/>
          <a:stretch/>
        </p:blipFill>
        <p:spPr bwMode="auto">
          <a:xfrm>
            <a:off x="5189520" y="2579423"/>
            <a:ext cx="5148109" cy="3125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re 5"/>
          <p:cNvSpPr>
            <a:spLocks noGrp="1"/>
          </p:cNvSpPr>
          <p:nvPr>
            <p:ph type="title"/>
          </p:nvPr>
        </p:nvSpPr>
        <p:spPr>
          <a:xfrm>
            <a:off x="326283" y="1"/>
            <a:ext cx="10263746" cy="544946"/>
          </a:xfrm>
        </p:spPr>
        <p:txBody>
          <a:bodyPr lIns="0" tIns="234876" rIns="0" bIns="0"/>
          <a:lstStyle/>
          <a:p>
            <a:r>
              <a:rPr lang="fr-FR" sz="2000" dirty="0" smtClean="0">
                <a:solidFill>
                  <a:schemeClr val="tx1"/>
                </a:solidFill>
              </a:rPr>
              <a:t>Top 10 des nouvelles immatriculations VP (source CCFA)</a:t>
            </a:r>
            <a:endParaRPr lang="fr-FR" sz="2000" dirty="0">
              <a:latin typeface="Verdana"/>
            </a:endParaRPr>
          </a:p>
        </p:txBody>
      </p:sp>
      <p:sp>
        <p:nvSpPr>
          <p:cNvPr id="8" name="Rectangle à coins arrondis 7"/>
          <p:cNvSpPr/>
          <p:nvPr/>
        </p:nvSpPr>
        <p:spPr>
          <a:xfrm>
            <a:off x="239716" y="765367"/>
            <a:ext cx="9928164" cy="5928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defRPr/>
            </a:pPr>
            <a:r>
              <a:rPr lang="fr-FR" sz="1400" b="0" dirty="0" smtClean="0">
                <a:solidFill>
                  <a:prstClr val="black"/>
                </a:solidFill>
                <a:latin typeface="Arial" panose="020B0604020202020204" pitchFamily="34" charset="0"/>
                <a:cs typeface="Arial" panose="020B0604020202020204" pitchFamily="34" charset="0"/>
              </a:rPr>
              <a:t>Les très bonnes performances de la Peugeot 3008 II contribuent à la progression de Peugeot dans les nouvelles immatriculations et dans le parc cette année.</a:t>
            </a:r>
            <a:endParaRPr lang="fr-FR" sz="1400" b="0" dirty="0">
              <a:solidFill>
                <a:prstClr val="black"/>
              </a:solidFill>
              <a:latin typeface="Arial" panose="020B0604020202020204" pitchFamily="34" charset="0"/>
              <a:cs typeface="Arial" panose="020B0604020202020204" pitchFamily="34" charset="0"/>
            </a:endParaRPr>
          </a:p>
        </p:txBody>
      </p:sp>
      <p:sp>
        <p:nvSpPr>
          <p:cNvPr id="5" name="Rectangle 4"/>
          <p:cNvSpPr/>
          <p:nvPr/>
        </p:nvSpPr>
        <p:spPr bwMode="ltGray">
          <a:xfrm>
            <a:off x="5203798" y="3747990"/>
            <a:ext cx="2559776" cy="61751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sp>
        <p:nvSpPr>
          <p:cNvPr id="2" name="ZoneTexte 1"/>
          <p:cNvSpPr txBox="1"/>
          <p:nvPr/>
        </p:nvSpPr>
        <p:spPr>
          <a:xfrm>
            <a:off x="769441" y="1965277"/>
            <a:ext cx="3671248" cy="914400"/>
          </a:xfrm>
          <a:prstGeom prst="rect">
            <a:avLst/>
          </a:prstGeom>
          <a:noFill/>
        </p:spPr>
        <p:txBody>
          <a:bodyPr wrap="none" lIns="0" tIns="0" rIns="0" bIns="0" rtlCol="0">
            <a:noAutofit/>
          </a:bodyPr>
          <a:lstStyle/>
          <a:p>
            <a:pPr algn="ctr"/>
            <a:r>
              <a:rPr lang="fr-FR" sz="1300" b="0" dirty="0" smtClean="0">
                <a:solidFill>
                  <a:schemeClr val="tx1"/>
                </a:solidFill>
                <a:latin typeface="Arial" panose="020B0604020202020204" pitchFamily="34" charset="0"/>
                <a:cs typeface="Arial" panose="020B0604020202020204" pitchFamily="34" charset="0"/>
              </a:rPr>
              <a:t>Top 10 des nouvelles immatriculations VP</a:t>
            </a:r>
          </a:p>
          <a:p>
            <a:pPr algn="ctr"/>
            <a:r>
              <a:rPr lang="fr-FR" sz="1400" dirty="0" smtClean="0">
                <a:latin typeface="Arial" panose="020B0604020202020204" pitchFamily="34" charset="0"/>
                <a:cs typeface="Arial" panose="020B0604020202020204" pitchFamily="34" charset="0"/>
              </a:rPr>
              <a:t>2016</a:t>
            </a:r>
            <a:endParaRPr lang="en-US" sz="1400" dirty="0" err="1" smtClean="0">
              <a:solidFill>
                <a:schemeClr val="tx1"/>
              </a:solidFill>
              <a:latin typeface="Arial" panose="020B0604020202020204" pitchFamily="34" charset="0"/>
              <a:cs typeface="Arial" panose="020B0604020202020204" pitchFamily="34" charset="0"/>
            </a:endParaRPr>
          </a:p>
        </p:txBody>
      </p:sp>
      <p:sp>
        <p:nvSpPr>
          <p:cNvPr id="9" name="ZoneTexte 8"/>
          <p:cNvSpPr txBox="1"/>
          <p:nvPr/>
        </p:nvSpPr>
        <p:spPr>
          <a:xfrm>
            <a:off x="5927950" y="1965277"/>
            <a:ext cx="3671248" cy="914400"/>
          </a:xfrm>
          <a:prstGeom prst="rect">
            <a:avLst/>
          </a:prstGeom>
          <a:noFill/>
        </p:spPr>
        <p:txBody>
          <a:bodyPr wrap="none" lIns="0" tIns="0" rIns="0" bIns="0" rtlCol="0">
            <a:noAutofit/>
          </a:bodyPr>
          <a:lstStyle/>
          <a:p>
            <a:pPr algn="ctr"/>
            <a:r>
              <a:rPr lang="fr-FR" sz="1300" b="0" dirty="0" smtClean="0">
                <a:solidFill>
                  <a:schemeClr val="tx1"/>
                </a:solidFill>
                <a:latin typeface="Arial" panose="020B0604020202020204" pitchFamily="34" charset="0"/>
                <a:cs typeface="Arial" panose="020B0604020202020204" pitchFamily="34" charset="0"/>
              </a:rPr>
              <a:t>Top 10 des nouvelles immatriculations VP</a:t>
            </a:r>
          </a:p>
          <a:p>
            <a:pPr algn="ctr"/>
            <a:r>
              <a:rPr lang="fr-FR" sz="1400" dirty="0" smtClean="0">
                <a:latin typeface="Arial" panose="020B0604020202020204" pitchFamily="34" charset="0"/>
                <a:cs typeface="Arial" panose="020B0604020202020204" pitchFamily="34" charset="0"/>
              </a:rPr>
              <a:t>2017</a:t>
            </a:r>
            <a:endParaRPr lang="en-US" sz="1400" dirty="0" err="1" smtClean="0">
              <a:solidFill>
                <a:schemeClr val="tx1"/>
              </a:solidFill>
              <a:latin typeface="Arial" panose="020B0604020202020204" pitchFamily="34" charset="0"/>
              <a:cs typeface="Arial" panose="020B0604020202020204" pitchFamily="34" charset="0"/>
            </a:endParaRPr>
          </a:p>
        </p:txBody>
      </p:sp>
      <p:sp>
        <p:nvSpPr>
          <p:cNvPr id="10" name="Text Box 10"/>
          <p:cNvSpPr txBox="1">
            <a:spLocks noChangeArrowheads="1"/>
          </p:cNvSpPr>
          <p:nvPr/>
        </p:nvSpPr>
        <p:spPr bwMode="auto">
          <a:xfrm>
            <a:off x="7920168" y="6299956"/>
            <a:ext cx="2434882" cy="276797"/>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61BBED"/>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42" tIns="45620" rIns="91242" bIns="45620"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fr-FR" sz="1200" b="0" i="1" dirty="0" smtClean="0">
                <a:latin typeface="Arial" panose="020B0604020202020204" pitchFamily="34" charset="0"/>
                <a:cs typeface="Arial" panose="020B0604020202020204" pitchFamily="34" charset="0"/>
              </a:rPr>
              <a:t>Source: Dossier de Press</a:t>
            </a:r>
            <a:r>
              <a:rPr lang="fr-FR" sz="1200" b="0" i="1" dirty="0">
                <a:latin typeface="Arial" panose="020B0604020202020204" pitchFamily="34" charset="0"/>
                <a:cs typeface="Arial" panose="020B0604020202020204" pitchFamily="34" charset="0"/>
              </a:rPr>
              <a:t>e</a:t>
            </a:r>
            <a:r>
              <a:rPr lang="fr-FR" sz="1100" b="0" i="1" dirty="0" smtClean="0">
                <a:latin typeface="Arial" panose="020B0604020202020204" pitchFamily="34" charset="0"/>
                <a:cs typeface="Arial" panose="020B0604020202020204" pitchFamily="34" charset="0"/>
              </a:rPr>
              <a:t> </a:t>
            </a:r>
            <a:r>
              <a:rPr lang="fr-FR" sz="1100" b="0" i="1" dirty="0">
                <a:latin typeface="Arial" panose="020B0604020202020204" pitchFamily="34" charset="0"/>
                <a:cs typeface="Arial" panose="020B0604020202020204" pitchFamily="34" charset="0"/>
              </a:rPr>
              <a:t>CCFA</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86" y="126350"/>
            <a:ext cx="394671" cy="419561"/>
          </a:xfrm>
          <a:prstGeom prst="rect">
            <a:avLst/>
          </a:prstGeom>
        </p:spPr>
      </p:pic>
    </p:spTree>
    <p:extLst>
      <p:ext uri="{BB962C8B-B14F-4D97-AF65-F5344CB8AC3E}">
        <p14:creationId xmlns:p14="http://schemas.microsoft.com/office/powerpoint/2010/main" val="366270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aphique 12"/>
          <p:cNvGraphicFramePr/>
          <p:nvPr>
            <p:extLst>
              <p:ext uri="{D42A27DB-BD31-4B8C-83A1-F6EECF244321}">
                <p14:modId xmlns:p14="http://schemas.microsoft.com/office/powerpoint/2010/main" val="685984136"/>
              </p:ext>
            </p:extLst>
          </p:nvPr>
        </p:nvGraphicFramePr>
        <p:xfrm>
          <a:off x="0" y="1531072"/>
          <a:ext cx="10167881" cy="4999216"/>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6283" y="1"/>
            <a:ext cx="10263746" cy="544946"/>
          </a:xfrm>
        </p:spPr>
        <p:txBody>
          <a:bodyPr lIns="0" tIns="234876" rIns="0" bIns="0"/>
          <a:lstStyle/>
          <a:p>
            <a:r>
              <a:rPr lang="fr-FR" sz="2000" dirty="0">
                <a:solidFill>
                  <a:schemeClr val="tx1"/>
                </a:solidFill>
              </a:rPr>
              <a:t>Poids des niveaux de gamme dans le parc</a:t>
            </a:r>
            <a:endParaRPr lang="fr-FR" sz="2000" dirty="0">
              <a:latin typeface="Verdana"/>
            </a:endParaRPr>
          </a:p>
        </p:txBody>
      </p:sp>
      <p:sp>
        <p:nvSpPr>
          <p:cNvPr id="10" name="Rectangle 9"/>
          <p:cNvSpPr/>
          <p:nvPr/>
        </p:nvSpPr>
        <p:spPr>
          <a:xfrm>
            <a:off x="3797306" y="6335154"/>
            <a:ext cx="6370575" cy="497519"/>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a:latin typeface="Arial" panose="020B0604020202020204" pitchFamily="34" charset="0"/>
                <a:cs typeface="Arial" panose="020B0604020202020204" pitchFamily="34" charset="0"/>
              </a:rPr>
              <a:t>Q24: De quel type de carrosserie s’agit-il?</a:t>
            </a:r>
          </a:p>
        </p:txBody>
      </p:sp>
      <p:sp>
        <p:nvSpPr>
          <p:cNvPr id="8" name="Text Box 4"/>
          <p:cNvSpPr txBox="1">
            <a:spLocks noChangeArrowheads="1"/>
          </p:cNvSpPr>
          <p:nvPr/>
        </p:nvSpPr>
        <p:spPr bwMode="auto">
          <a:xfrm>
            <a:off x="239713" y="1531071"/>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5" name="Rectangle à coins arrondis 14"/>
          <p:cNvSpPr/>
          <p:nvPr/>
        </p:nvSpPr>
        <p:spPr>
          <a:xfrm>
            <a:off x="239716" y="742674"/>
            <a:ext cx="9928164" cy="67911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 segment SUV continue sa progression au détriment des segments M2/M1. Le segment B2, qui constitue l’essentiel du parc, se maintient dans le temps. Le segment B1 parait en tendance reprendre progressivement du poids dans le parc.</a:t>
            </a:r>
            <a:endParaRPr lang="fr-FR" sz="1400" b="0" dirty="0">
              <a:solidFill>
                <a:prstClr val="black"/>
              </a:solidFill>
              <a:latin typeface="Arial" panose="020B0604020202020204" pitchFamily="34" charset="0"/>
              <a:cs typeface="Arial" panose="020B0604020202020204" pitchFamily="34" charset="0"/>
            </a:endParaRPr>
          </a:p>
        </p:txBody>
      </p:sp>
      <p:cxnSp>
        <p:nvCxnSpPr>
          <p:cNvPr id="11" name="Connecteur droit avec flèche 10"/>
          <p:cNvCxnSpPr/>
          <p:nvPr/>
        </p:nvCxnSpPr>
        <p:spPr>
          <a:xfrm flipV="1">
            <a:off x="8092205" y="1936071"/>
            <a:ext cx="1062427" cy="96106"/>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5148871" y="1664723"/>
            <a:ext cx="0" cy="4683789"/>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ltGray">
          <a:xfrm>
            <a:off x="6346203" y="1476376"/>
            <a:ext cx="2685912" cy="354992"/>
          </a:xfrm>
          <a:prstGeom prst="wedgeRectCallout">
            <a:avLst>
              <a:gd name="adj1" fmla="val 44395"/>
              <a:gd name="adj2" fmla="val 7280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900" b="0" dirty="0" smtClean="0">
                <a:solidFill>
                  <a:schemeClr val="tx1">
                    <a:lumMod val="75000"/>
                  </a:schemeClr>
                </a:solidFill>
                <a:latin typeface="Arial" panose="020B0604020202020204" pitchFamily="34" charset="0"/>
                <a:cs typeface="Arial" panose="020B0604020202020204" pitchFamily="34" charset="0"/>
              </a:rPr>
              <a:t>Poids des SUV parmi </a:t>
            </a:r>
            <a:r>
              <a:rPr lang="fr-FR" sz="900" b="0" dirty="0">
                <a:solidFill>
                  <a:schemeClr val="tx1">
                    <a:lumMod val="75000"/>
                  </a:schemeClr>
                </a:solidFill>
                <a:latin typeface="Arial" panose="020B0604020202020204" pitchFamily="34" charset="0"/>
                <a:cs typeface="Arial" panose="020B0604020202020204" pitchFamily="34" charset="0"/>
              </a:rPr>
              <a:t>les véhicules achetés dans </a:t>
            </a:r>
            <a:r>
              <a:rPr lang="fr-FR" sz="900" b="0" dirty="0" smtClean="0">
                <a:solidFill>
                  <a:schemeClr val="tx1">
                    <a:lumMod val="75000"/>
                  </a:schemeClr>
                </a:solidFill>
                <a:latin typeface="Arial" panose="020B0604020202020204" pitchFamily="34" charset="0"/>
                <a:cs typeface="Arial" panose="020B0604020202020204" pitchFamily="34" charset="0"/>
              </a:rPr>
              <a:t>l’année : </a:t>
            </a:r>
            <a:r>
              <a:rPr lang="fr-FR" sz="900" dirty="0">
                <a:solidFill>
                  <a:schemeClr val="tx1">
                    <a:lumMod val="75000"/>
                  </a:schemeClr>
                </a:solidFill>
                <a:latin typeface="Arial" panose="020B0604020202020204" pitchFamily="34" charset="0"/>
                <a:cs typeface="Arial" panose="020B0604020202020204" pitchFamily="34" charset="0"/>
              </a:rPr>
              <a:t>21% </a:t>
            </a:r>
            <a:r>
              <a:rPr lang="fr-FR" sz="900" b="0" dirty="0">
                <a:solidFill>
                  <a:schemeClr val="tx1">
                    <a:lumMod val="75000"/>
                  </a:schemeClr>
                </a:solidFill>
                <a:latin typeface="Arial" panose="020B0604020202020204" pitchFamily="34" charset="0"/>
                <a:cs typeface="Arial" panose="020B0604020202020204" pitchFamily="34" charset="0"/>
              </a:rPr>
              <a:t>(vs 17% en 2016)</a:t>
            </a:r>
          </a:p>
        </p:txBody>
      </p:sp>
    </p:spTree>
    <p:extLst>
      <p:ext uri="{BB962C8B-B14F-4D97-AF65-F5344CB8AC3E}">
        <p14:creationId xmlns:p14="http://schemas.microsoft.com/office/powerpoint/2010/main" val="1440380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31" y="1188258"/>
            <a:ext cx="1042987" cy="3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62" y="3678857"/>
            <a:ext cx="2860718" cy="253419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750" y="5004674"/>
            <a:ext cx="2831821" cy="150892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riangle isocèle 4"/>
          <p:cNvSpPr/>
          <p:nvPr/>
        </p:nvSpPr>
        <p:spPr bwMode="ltGray">
          <a:xfrm rot="5400000">
            <a:off x="3402579" y="4744075"/>
            <a:ext cx="1617870" cy="403761"/>
          </a:xfrm>
          <a:prstGeom prst="triangl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grpSp>
        <p:nvGrpSpPr>
          <p:cNvPr id="8" name="Groupe 7"/>
          <p:cNvGrpSpPr/>
          <p:nvPr/>
        </p:nvGrpSpPr>
        <p:grpSpPr>
          <a:xfrm>
            <a:off x="4655127" y="3678858"/>
            <a:ext cx="5533901" cy="2991070"/>
            <a:chOff x="4655127" y="3678858"/>
            <a:chExt cx="5533901" cy="2991070"/>
          </a:xfrm>
        </p:grpSpPr>
        <p:sp>
          <p:nvSpPr>
            <p:cNvPr id="4" name="ZoneTexte 3"/>
            <p:cNvSpPr txBox="1"/>
            <p:nvPr/>
          </p:nvSpPr>
          <p:spPr>
            <a:xfrm>
              <a:off x="4655127" y="3678858"/>
              <a:ext cx="5533901" cy="2991070"/>
            </a:xfrm>
            <a:prstGeom prst="rect">
              <a:avLst/>
            </a:prstGeom>
            <a:solidFill>
              <a:schemeClr val="bg1">
                <a:lumMod val="95000"/>
              </a:schemeClr>
            </a:solidFill>
            <a:ln>
              <a:noFill/>
            </a:ln>
          </p:spPr>
          <p:txBody>
            <a:bodyPr wrap="square" lIns="144000" tIns="144000" rIns="144000" bIns="144000" rtlCol="0">
              <a:noAutofit/>
            </a:bodyPr>
            <a:lstStyle/>
            <a:p>
              <a:pPr marL="171450" indent="-171450">
                <a:buFont typeface="Arial" panose="020B0604020202020204" pitchFamily="34" charset="0"/>
                <a:buChar char="•"/>
              </a:pPr>
              <a:r>
                <a:rPr lang="fr-FR" sz="1200" b="0" dirty="0">
                  <a:latin typeface="Arial" panose="020B0604020202020204" pitchFamily="34" charset="0"/>
                  <a:cs typeface="Arial" panose="020B0604020202020204" pitchFamily="34" charset="0"/>
                </a:rPr>
                <a:t>Les berlines n’ont </a:t>
              </a:r>
              <a:r>
                <a:rPr lang="fr-FR" sz="1200" b="0" dirty="0" smtClean="0">
                  <a:latin typeface="Arial" panose="020B0604020202020204" pitchFamily="34" charset="0"/>
                  <a:cs typeface="Arial" panose="020B0604020202020204" pitchFamily="34" charset="0"/>
                </a:rPr>
                <a:t>représenté </a:t>
              </a:r>
              <a:r>
                <a:rPr lang="fr-FR" sz="1200" b="0" dirty="0">
                  <a:latin typeface="Arial" panose="020B0604020202020204" pitchFamily="34" charset="0"/>
                  <a:cs typeface="Arial" panose="020B0604020202020204" pitchFamily="34" charset="0"/>
                </a:rPr>
                <a:t>que 49% des ventes en 2017 contre 63% en </a:t>
              </a:r>
              <a:r>
                <a:rPr lang="fr-FR" sz="1200" b="0" dirty="0" smtClean="0">
                  <a:latin typeface="Arial" panose="020B0604020202020204" pitchFamily="34" charset="0"/>
                  <a:cs typeface="Arial" panose="020B0604020202020204" pitchFamily="34" charset="0"/>
                </a:rPr>
                <a:t>2009</a:t>
              </a:r>
            </a:p>
            <a:p>
              <a:pPr marL="171450" indent="-171450" algn="l">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Certains constructeurs comme Ford ou Fiat-Chrysler ont décidé de concentrer leur efforts sur les SUV (prix de vente plus élevé, et plus d’options prises sur les SUV).</a:t>
              </a:r>
            </a:p>
            <a:p>
              <a:pPr marL="171450" indent="-171450" algn="l">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Les constructeurs premium Allemands ainsi que Renault et PSA sont plus positifs sur l’avenir des berlines via:</a:t>
              </a:r>
            </a:p>
            <a:p>
              <a:pPr marL="685800" lvl="1" indent="-171450">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Une conduite plus agréable et plus dynamique avec un centre de gravité plus bas.</a:t>
              </a:r>
            </a:p>
            <a:p>
              <a:pPr marL="685800" lvl="1" indent="-171450">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La pression des normes environnementales (133 g de CO</a:t>
              </a:r>
              <a:r>
                <a:rPr lang="fr-FR" sz="1200" b="0" baseline="-25000" dirty="0" smtClean="0">
                  <a:latin typeface="Arial" panose="020B0604020202020204" pitchFamily="34" charset="0"/>
                  <a:cs typeface="Arial" panose="020B0604020202020204" pitchFamily="34" charset="0"/>
                </a:rPr>
                <a:t>2</a:t>
              </a:r>
              <a:r>
                <a:rPr lang="fr-FR" sz="1200" b="0" dirty="0" smtClean="0">
                  <a:latin typeface="Arial" panose="020B0604020202020204" pitchFamily="34" charset="0"/>
                  <a:cs typeface="Arial" panose="020B0604020202020204" pitchFamily="34" charset="0"/>
                </a:rPr>
                <a:t> </a:t>
              </a:r>
              <a:r>
                <a:rPr lang="fr-FR" sz="1200" b="0" dirty="0" err="1" smtClean="0">
                  <a:latin typeface="Arial" panose="020B0604020202020204" pitchFamily="34" charset="0"/>
                  <a:cs typeface="Arial" panose="020B0604020202020204" pitchFamily="34" charset="0"/>
                </a:rPr>
                <a:t>emis</a:t>
              </a:r>
              <a:r>
                <a:rPr lang="fr-FR" sz="1200" b="0" dirty="0" smtClean="0">
                  <a:latin typeface="Arial" panose="020B0604020202020204" pitchFamily="34" charset="0"/>
                  <a:cs typeface="Arial" panose="020B0604020202020204" pitchFamily="34" charset="0"/>
                </a:rPr>
                <a:t> pour les SUV vs. 111 pour les berlines).</a:t>
              </a:r>
            </a:p>
            <a:p>
              <a:pPr marL="685800" lvl="1" indent="-171450">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Le déploiement de l’électrique plus en faveur des berlines (moins gourmandes en électricité via un meilleur aérodynamisme).</a:t>
              </a:r>
            </a:p>
            <a:p>
              <a:pPr lvl="1" algn="r"/>
              <a:endParaRPr lang="fr-FR" sz="1200" b="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b="0" dirty="0" err="1" smtClean="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7192888" y="6392929"/>
              <a:ext cx="2996140" cy="276999"/>
            </a:xfrm>
            <a:prstGeom prst="rect">
              <a:avLst/>
            </a:prstGeom>
          </p:spPr>
          <p:txBody>
            <a:bodyPr wrap="none">
              <a:spAutoFit/>
            </a:bodyPr>
            <a:lstStyle/>
            <a:p>
              <a:pPr lvl="1" algn="r"/>
              <a:r>
                <a:rPr lang="fr-FR" sz="1200" b="0" i="1" dirty="0">
                  <a:latin typeface="Arial" panose="020B0604020202020204" pitchFamily="34" charset="0"/>
                  <a:cs typeface="Arial" panose="020B0604020202020204" pitchFamily="34" charset="0"/>
                </a:rPr>
                <a:t>Source: Les Echos – 11 mai 2018</a:t>
              </a:r>
            </a:p>
          </p:txBody>
        </p:sp>
      </p:grpSp>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662" y="1592008"/>
            <a:ext cx="2860718" cy="1950151"/>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Triangle isocèle 13"/>
          <p:cNvSpPr/>
          <p:nvPr/>
        </p:nvSpPr>
        <p:spPr bwMode="ltGray">
          <a:xfrm rot="5400000">
            <a:off x="3402579" y="2252383"/>
            <a:ext cx="1617870" cy="403761"/>
          </a:xfrm>
          <a:prstGeom prst="triangl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sp>
        <p:nvSpPr>
          <p:cNvPr id="15" name="Titre 5"/>
          <p:cNvSpPr>
            <a:spLocks noGrp="1"/>
          </p:cNvSpPr>
          <p:nvPr>
            <p:ph type="title"/>
          </p:nvPr>
        </p:nvSpPr>
        <p:spPr>
          <a:xfrm>
            <a:off x="326283" y="1"/>
            <a:ext cx="10263746" cy="544946"/>
          </a:xfrm>
        </p:spPr>
        <p:txBody>
          <a:bodyPr lIns="0" tIns="234876" rIns="0" bIns="0"/>
          <a:lstStyle/>
          <a:p>
            <a:r>
              <a:rPr lang="fr-FR" sz="2000" dirty="0" smtClean="0">
                <a:solidFill>
                  <a:schemeClr val="tx1"/>
                </a:solidFill>
              </a:rPr>
              <a:t>Focus sur l’essor des SUV et l’essoufflement des berlines.</a:t>
            </a:r>
            <a:endParaRPr lang="fr-FR" sz="2000" dirty="0">
              <a:latin typeface="Verdana"/>
            </a:endParaRPr>
          </a:p>
        </p:txBody>
      </p:sp>
      <p:grpSp>
        <p:nvGrpSpPr>
          <p:cNvPr id="7" name="Groupe 6"/>
          <p:cNvGrpSpPr/>
          <p:nvPr/>
        </p:nvGrpSpPr>
        <p:grpSpPr>
          <a:xfrm>
            <a:off x="4655126" y="1592008"/>
            <a:ext cx="5533902" cy="1915880"/>
            <a:chOff x="4655126" y="1592008"/>
            <a:chExt cx="5533902" cy="1915880"/>
          </a:xfrm>
        </p:grpSpPr>
        <p:sp>
          <p:nvSpPr>
            <p:cNvPr id="13" name="ZoneTexte 12"/>
            <p:cNvSpPr txBox="1"/>
            <p:nvPr/>
          </p:nvSpPr>
          <p:spPr>
            <a:xfrm>
              <a:off x="4655126" y="1592008"/>
              <a:ext cx="5533901" cy="1915880"/>
            </a:xfrm>
            <a:prstGeom prst="rect">
              <a:avLst/>
            </a:prstGeom>
            <a:solidFill>
              <a:schemeClr val="bg1">
                <a:lumMod val="95000"/>
              </a:schemeClr>
            </a:solidFill>
            <a:ln>
              <a:noFill/>
            </a:ln>
          </p:spPr>
          <p:txBody>
            <a:bodyPr wrap="square" lIns="144000" tIns="144000" rIns="144000" bIns="144000" rtlCol="0">
              <a:noAutofit/>
            </a:bodyPr>
            <a:lstStyle/>
            <a:p>
              <a:pPr marL="171450" indent="-171450">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Le </a:t>
              </a:r>
              <a:r>
                <a:rPr lang="fr-FR" sz="1200" b="0" dirty="0">
                  <a:latin typeface="Arial" panose="020B0604020202020204" pitchFamily="34" charset="0"/>
                  <a:cs typeface="Arial" panose="020B0604020202020204" pitchFamily="34" charset="0"/>
                </a:rPr>
                <a:t>développement de nouveaux modèles </a:t>
              </a:r>
              <a:r>
                <a:rPr lang="fr-FR" sz="1200" b="0" dirty="0" smtClean="0">
                  <a:latin typeface="Arial" panose="020B0604020202020204" pitchFamily="34" charset="0"/>
                  <a:cs typeface="Arial" panose="020B0604020202020204" pitchFamily="34" charset="0"/>
                </a:rPr>
                <a:t>de SUV urbains </a:t>
              </a:r>
              <a:r>
                <a:rPr lang="fr-FR" sz="1200" b="0" dirty="0">
                  <a:latin typeface="Arial" panose="020B0604020202020204" pitchFamily="34" charset="0"/>
                  <a:cs typeface="Arial" panose="020B0604020202020204" pitchFamily="34" charset="0"/>
                </a:rPr>
                <a:t>plus compacts </a:t>
              </a:r>
              <a:r>
                <a:rPr lang="fr-FR" sz="1200" b="0" dirty="0" smtClean="0">
                  <a:latin typeface="Arial" panose="020B0604020202020204" pitchFamily="34" charset="0"/>
                  <a:cs typeface="Arial" panose="020B0604020202020204" pitchFamily="34" charset="0"/>
                </a:rPr>
                <a:t>entretient </a:t>
              </a:r>
              <a:r>
                <a:rPr lang="fr-FR" sz="1200" b="0" dirty="0">
                  <a:latin typeface="Arial" panose="020B0604020202020204" pitchFamily="34" charset="0"/>
                  <a:cs typeface="Arial" panose="020B0604020202020204" pitchFamily="34" charset="0"/>
                </a:rPr>
                <a:t>le dynamisme du </a:t>
              </a:r>
              <a:r>
                <a:rPr lang="fr-FR" sz="1200" b="0" dirty="0" smtClean="0">
                  <a:latin typeface="Arial" panose="020B0604020202020204" pitchFamily="34" charset="0"/>
                  <a:cs typeface="Arial" panose="020B0604020202020204" pitchFamily="34" charset="0"/>
                </a:rPr>
                <a:t>marché du SUV</a:t>
              </a:r>
              <a:endParaRPr lang="fr-FR"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Les SUV sont aussi de plus en plus présents dans les flottes d’entreprise</a:t>
              </a:r>
            </a:p>
            <a:p>
              <a:pPr marL="685800" lvl="1" indent="-171450">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Leur forte valeur de revente vient contrebalancer les moindres émissions de CO</a:t>
              </a:r>
              <a:r>
                <a:rPr lang="fr-FR" sz="1200" b="0" baseline="-25000" dirty="0" smtClean="0">
                  <a:latin typeface="Arial" panose="020B0604020202020204" pitchFamily="34" charset="0"/>
                  <a:cs typeface="Arial" panose="020B0604020202020204" pitchFamily="34" charset="0"/>
                </a:rPr>
                <a:t>2</a:t>
              </a:r>
              <a:r>
                <a:rPr lang="fr-FR" sz="1200" b="0" dirty="0" smtClean="0">
                  <a:latin typeface="Arial" panose="020B0604020202020204" pitchFamily="34" charset="0"/>
                  <a:cs typeface="Arial" panose="020B0604020202020204" pitchFamily="34" charset="0"/>
                </a:rPr>
                <a:t> des berlines.</a:t>
              </a:r>
            </a:p>
            <a:p>
              <a:pPr marL="685800" lvl="1" indent="-171450">
                <a:buFont typeface="Arial" panose="020B0604020202020204" pitchFamily="34" charset="0"/>
                <a:buChar char="•"/>
              </a:pPr>
              <a:r>
                <a:rPr lang="fr-FR" sz="1200" b="0" dirty="0" smtClean="0">
                  <a:latin typeface="Arial" panose="020B0604020202020204" pitchFamily="34" charset="0"/>
                  <a:cs typeface="Arial" panose="020B0604020202020204" pitchFamily="34" charset="0"/>
                </a:rPr>
                <a:t>Des nouveaux modèles plus économiques en CO</a:t>
              </a:r>
              <a:r>
                <a:rPr lang="fr-FR" sz="1200" b="0" baseline="-25000" dirty="0" smtClean="0">
                  <a:latin typeface="Arial" panose="020B0604020202020204" pitchFamily="34" charset="0"/>
                  <a:cs typeface="Arial" panose="020B0604020202020204" pitchFamily="34" charset="0"/>
                </a:rPr>
                <a:t>2</a:t>
              </a:r>
              <a:r>
                <a:rPr lang="fr-FR" sz="1200" b="0" dirty="0" smtClean="0">
                  <a:latin typeface="Arial" panose="020B0604020202020204" pitchFamily="34" charset="0"/>
                  <a:cs typeface="Arial" panose="020B0604020202020204" pitchFamily="34" charset="0"/>
                </a:rPr>
                <a:t> pourraient entretenir les ventes futures auprès des entreprises et des particuliers.</a:t>
              </a:r>
            </a:p>
            <a:p>
              <a:pPr marL="171450" indent="-171450">
                <a:buFont typeface="Arial" panose="020B0604020202020204" pitchFamily="34" charset="0"/>
                <a:buChar char="•"/>
              </a:pPr>
              <a:endParaRPr lang="fr-FR" sz="1200" b="0" dirty="0" smtClean="0">
                <a:latin typeface="Arial" panose="020B0604020202020204" pitchFamily="34" charset="0"/>
                <a:cs typeface="Arial" panose="020B0604020202020204" pitchFamily="34" charset="0"/>
              </a:endParaRPr>
            </a:p>
            <a:p>
              <a:pPr lvl="1" algn="r"/>
              <a:endParaRPr lang="fr-FR" sz="1200" b="0" dirty="0" smtClean="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b="0" dirty="0" err="1" smtClean="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7159224" y="3230889"/>
              <a:ext cx="3029804" cy="276999"/>
            </a:xfrm>
            <a:prstGeom prst="rect">
              <a:avLst/>
            </a:prstGeom>
          </p:spPr>
          <p:txBody>
            <a:bodyPr wrap="none">
              <a:spAutoFit/>
            </a:bodyPr>
            <a:lstStyle/>
            <a:p>
              <a:pPr lvl="1" algn="r"/>
              <a:r>
                <a:rPr lang="fr-FR" sz="1200" b="0" i="1" dirty="0">
                  <a:latin typeface="Arial" panose="020B0604020202020204" pitchFamily="34" charset="0"/>
                  <a:cs typeface="Arial" panose="020B0604020202020204" pitchFamily="34" charset="0"/>
                </a:rPr>
                <a:t>Source: Les Echos – 11 </a:t>
              </a:r>
              <a:r>
                <a:rPr lang="fr-FR" sz="1200" b="0" i="1" dirty="0" smtClean="0">
                  <a:latin typeface="Arial" panose="020B0604020202020204" pitchFamily="34" charset="0"/>
                  <a:cs typeface="Arial" panose="020B0604020202020204" pitchFamily="34" charset="0"/>
                </a:rPr>
                <a:t>avril </a:t>
              </a:r>
              <a:r>
                <a:rPr lang="fr-FR" sz="1200" b="0" i="1" dirty="0">
                  <a:latin typeface="Arial" panose="020B0604020202020204" pitchFamily="34" charset="0"/>
                  <a:cs typeface="Arial" panose="020B0604020202020204" pitchFamily="34" charset="0"/>
                </a:rPr>
                <a:t>2018</a:t>
              </a:r>
            </a:p>
          </p:txBody>
        </p:sp>
      </p:grpSp>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0486" y="126350"/>
            <a:ext cx="394671" cy="419561"/>
          </a:xfrm>
          <a:prstGeom prst="rect">
            <a:avLst/>
          </a:prstGeom>
        </p:spPr>
      </p:pic>
    </p:spTree>
    <p:extLst>
      <p:ext uri="{BB962C8B-B14F-4D97-AF65-F5344CB8AC3E}">
        <p14:creationId xmlns:p14="http://schemas.microsoft.com/office/powerpoint/2010/main" val="2443811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7294" y="5697437"/>
            <a:ext cx="7754833" cy="224036"/>
          </a:xfrm>
          <a:prstGeom prst="rect">
            <a:avLst/>
          </a:prstGeom>
          <a:solidFill>
            <a:schemeClr val="bg1">
              <a:lumMod val="8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fr-FR" dirty="0">
              <a:solidFill>
                <a:schemeClr val="tx1"/>
              </a:solidFill>
              <a:latin typeface="Arial" panose="020B0604020202020204" pitchFamily="34" charset="0"/>
              <a:cs typeface="Arial" panose="020B0604020202020204" pitchFamily="34" charset="0"/>
            </a:endParaRPr>
          </a:p>
        </p:txBody>
      </p:sp>
      <p:sp>
        <p:nvSpPr>
          <p:cNvPr id="6" name="Titre 5"/>
          <p:cNvSpPr>
            <a:spLocks noGrp="1"/>
          </p:cNvSpPr>
          <p:nvPr>
            <p:ph type="title"/>
          </p:nvPr>
        </p:nvSpPr>
        <p:spPr>
          <a:xfrm>
            <a:off x="326283" y="1"/>
            <a:ext cx="10263746" cy="544946"/>
          </a:xfrm>
        </p:spPr>
        <p:txBody>
          <a:bodyPr lIns="0" tIns="234876" rIns="0" bIns="0"/>
          <a:lstStyle/>
          <a:p>
            <a:r>
              <a:rPr lang="fr-FR" sz="2000" dirty="0">
                <a:solidFill>
                  <a:schemeClr val="tx1"/>
                </a:solidFill>
              </a:rPr>
              <a:t>Poids des niveaux de gamme dans le </a:t>
            </a:r>
            <a:r>
              <a:rPr lang="fr-FR" sz="2000" dirty="0" smtClean="0">
                <a:solidFill>
                  <a:schemeClr val="tx1"/>
                </a:solidFill>
              </a:rPr>
              <a:t>parc versus nouvelles immatriculations</a:t>
            </a:r>
            <a:endParaRPr lang="fr-FR" sz="2000" dirty="0">
              <a:latin typeface="Verdana"/>
            </a:endParaRPr>
          </a:p>
        </p:txBody>
      </p:sp>
      <p:sp>
        <p:nvSpPr>
          <p:cNvPr id="10" name="Rectangle 9"/>
          <p:cNvSpPr/>
          <p:nvPr/>
        </p:nvSpPr>
        <p:spPr>
          <a:xfrm>
            <a:off x="3797306" y="6462750"/>
            <a:ext cx="6370575" cy="3590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Ensemble des véhicules décrits à disposition des ménages (parc total)</a:t>
            </a:r>
          </a:p>
          <a:p>
            <a:pPr algn="r"/>
            <a:r>
              <a:rPr lang="fr-FR" sz="900" b="0" i="1" dirty="0">
                <a:latin typeface="Arial" panose="020B0604020202020204" pitchFamily="34" charset="0"/>
                <a:cs typeface="Arial" panose="020B0604020202020204" pitchFamily="34" charset="0"/>
              </a:rPr>
              <a:t>Q23: De quel type de carrosserie s’agit-il?</a:t>
            </a:r>
          </a:p>
        </p:txBody>
      </p:sp>
      <p:sp>
        <p:nvSpPr>
          <p:cNvPr id="8" name="Text Box 4"/>
          <p:cNvSpPr txBox="1">
            <a:spLocks noChangeArrowheads="1"/>
          </p:cNvSpPr>
          <p:nvPr/>
        </p:nvSpPr>
        <p:spPr bwMode="auto">
          <a:xfrm>
            <a:off x="239713" y="1312088"/>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mj-lt"/>
              </a:rPr>
              <a:t>En </a:t>
            </a:r>
            <a:r>
              <a:rPr lang="fr-FR" sz="1100" b="0" i="1" u="sng" dirty="0">
                <a:solidFill>
                  <a:srgbClr val="000000"/>
                </a:solidFill>
                <a:latin typeface="Arial" panose="020B0604020202020204" pitchFamily="34" charset="0"/>
                <a:cs typeface="Arial" panose="020B0604020202020204" pitchFamily="34" charset="0"/>
              </a:rPr>
              <a:t>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4" name="Text Box 14"/>
          <p:cNvSpPr txBox="1">
            <a:spLocks noChangeArrowheads="1"/>
          </p:cNvSpPr>
          <p:nvPr/>
        </p:nvSpPr>
        <p:spPr bwMode="auto">
          <a:xfrm>
            <a:off x="239713" y="5595468"/>
            <a:ext cx="1082515" cy="461665"/>
          </a:xfrm>
          <a:prstGeom prst="rect">
            <a:avLst/>
          </a:prstGeom>
          <a:noFill/>
          <a:ln>
            <a:noFill/>
          </a:ln>
          <a:effectLst/>
          <a:extLst/>
        </p:spPr>
        <p:txBody>
          <a:bodyPr wrap="squar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spcAft>
                <a:spcPct val="30000"/>
              </a:spcAft>
              <a:buClr>
                <a:srgbClr val="6E6E6E"/>
              </a:buClr>
              <a:buSzPct val="80000"/>
              <a:buFont typeface="Wingdings" pitchFamily="2" charset="2"/>
              <a:buNone/>
            </a:pPr>
            <a:r>
              <a:rPr lang="fr-FR" sz="1000" i="1" dirty="0">
                <a:latin typeface="Arial" panose="020B0604020202020204" pitchFamily="34" charset="0"/>
                <a:cs typeface="Arial" panose="020B0604020202020204" pitchFamily="34" charset="0"/>
                <a:sym typeface="Wingdings" pitchFamily="2" charset="2"/>
              </a:rPr>
              <a:t>Variation part de parc </a:t>
            </a:r>
            <a:r>
              <a:rPr lang="fr-FR" sz="1000" i="1" dirty="0" smtClean="0">
                <a:latin typeface="Arial" panose="020B0604020202020204" pitchFamily="34" charset="0"/>
                <a:cs typeface="Arial" panose="020B0604020202020204" pitchFamily="34" charset="0"/>
                <a:sym typeface="Wingdings" pitchFamily="2" charset="2"/>
              </a:rPr>
              <a:t>sur  5 ans (versus 2012)</a:t>
            </a:r>
            <a:endParaRPr lang="fr-FR" sz="1000" i="1" dirty="0">
              <a:latin typeface="Arial" panose="020B0604020202020204" pitchFamily="34" charset="0"/>
              <a:cs typeface="Arial" panose="020B0604020202020204" pitchFamily="34" charset="0"/>
              <a:sym typeface="Wingdings" pitchFamily="2" charset="2"/>
            </a:endParaRPr>
          </a:p>
        </p:txBody>
      </p:sp>
      <p:sp>
        <p:nvSpPr>
          <p:cNvPr id="16" name="Text Box 15"/>
          <p:cNvSpPr txBox="1">
            <a:spLocks noChangeArrowheads="1"/>
          </p:cNvSpPr>
          <p:nvPr/>
        </p:nvSpPr>
        <p:spPr bwMode="auto">
          <a:xfrm>
            <a:off x="1747415" y="5733257"/>
            <a:ext cx="639762" cy="1538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spcAft>
                <a:spcPct val="30000"/>
              </a:spcAft>
              <a:buClr>
                <a:srgbClr val="6E6E6E"/>
              </a:buClr>
              <a:buSzPct val="80000"/>
              <a:buFont typeface="Wingdings" pitchFamily="2" charset="2"/>
              <a:buNone/>
            </a:pPr>
            <a:r>
              <a:rPr lang="fr-FR" sz="1000" i="1" dirty="0" smtClean="0">
                <a:solidFill>
                  <a:schemeClr val="tx2">
                    <a:lumMod val="75000"/>
                  </a:schemeClr>
                </a:solidFill>
                <a:latin typeface="Arial" panose="020B0604020202020204" pitchFamily="34" charset="0"/>
                <a:cs typeface="Arial" panose="020B0604020202020204" pitchFamily="34" charset="0"/>
                <a:sym typeface="Wingdings" pitchFamily="2" charset="2"/>
              </a:rPr>
              <a:t>+0,6pt</a:t>
            </a:r>
            <a:endParaRPr lang="fr-FR" sz="1000" i="1" dirty="0">
              <a:solidFill>
                <a:schemeClr val="tx2">
                  <a:lumMod val="75000"/>
                </a:schemeClr>
              </a:solidFill>
              <a:latin typeface="Arial" panose="020B0604020202020204" pitchFamily="34" charset="0"/>
              <a:cs typeface="Arial" panose="020B0604020202020204" pitchFamily="34" charset="0"/>
              <a:sym typeface="Wingdings" pitchFamily="2" charset="2"/>
            </a:endParaRPr>
          </a:p>
        </p:txBody>
      </p:sp>
      <p:sp>
        <p:nvSpPr>
          <p:cNvPr id="17" name="Text Box 16"/>
          <p:cNvSpPr txBox="1">
            <a:spLocks noChangeArrowheads="1"/>
          </p:cNvSpPr>
          <p:nvPr/>
        </p:nvSpPr>
        <p:spPr bwMode="auto">
          <a:xfrm>
            <a:off x="2919418" y="5733257"/>
            <a:ext cx="877888"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spcAft>
                <a:spcPct val="30000"/>
              </a:spcAft>
              <a:buClr>
                <a:srgbClr val="6E6E6E"/>
              </a:buClr>
              <a:buSzPct val="80000"/>
              <a:buFont typeface="Wingdings" pitchFamily="2" charset="2"/>
              <a:buNone/>
            </a:pPr>
            <a:r>
              <a:rPr lang="fr-FR" sz="1000" i="1" dirty="0" smtClean="0">
                <a:solidFill>
                  <a:srgbClr val="F1002B"/>
                </a:solidFill>
                <a:latin typeface="Arial" panose="020B0604020202020204" pitchFamily="34" charset="0"/>
                <a:cs typeface="Arial" panose="020B0604020202020204" pitchFamily="34" charset="0"/>
                <a:sym typeface="Wingdings" pitchFamily="2" charset="2"/>
              </a:rPr>
              <a:t>- 3,8 pts</a:t>
            </a:r>
            <a:endParaRPr lang="fr-FR" sz="1000" i="1" dirty="0">
              <a:solidFill>
                <a:srgbClr val="F1002B"/>
              </a:solidFill>
              <a:latin typeface="Arial" panose="020B0604020202020204" pitchFamily="34" charset="0"/>
              <a:cs typeface="Arial" panose="020B0604020202020204" pitchFamily="34" charset="0"/>
              <a:sym typeface="Wingdings" pitchFamily="2" charset="2"/>
            </a:endParaRPr>
          </a:p>
        </p:txBody>
      </p:sp>
      <p:sp>
        <p:nvSpPr>
          <p:cNvPr id="18" name="Text Box 17"/>
          <p:cNvSpPr txBox="1">
            <a:spLocks noChangeArrowheads="1"/>
          </p:cNvSpPr>
          <p:nvPr/>
        </p:nvSpPr>
        <p:spPr bwMode="auto">
          <a:xfrm>
            <a:off x="4100610" y="5723371"/>
            <a:ext cx="879475"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spcAft>
                <a:spcPct val="30000"/>
              </a:spcAft>
              <a:buClr>
                <a:srgbClr val="6E6E6E"/>
              </a:buClr>
              <a:buSzPct val="80000"/>
              <a:buFont typeface="Wingdings" pitchFamily="2" charset="2"/>
              <a:buNone/>
            </a:pPr>
            <a:r>
              <a:rPr lang="fr-FR" sz="1000" i="1" dirty="0" smtClean="0">
                <a:solidFill>
                  <a:srgbClr val="F1002B"/>
                </a:solidFill>
                <a:latin typeface="Arial" panose="020B0604020202020204" pitchFamily="34" charset="0"/>
                <a:cs typeface="Arial" panose="020B0604020202020204" pitchFamily="34" charset="0"/>
                <a:sym typeface="Wingdings" pitchFamily="2" charset="2"/>
              </a:rPr>
              <a:t>-3,9 pts</a:t>
            </a:r>
            <a:endParaRPr lang="fr-FR" sz="1000" i="1" dirty="0">
              <a:solidFill>
                <a:srgbClr val="F1002B"/>
              </a:solidFill>
              <a:latin typeface="Arial" panose="020B0604020202020204" pitchFamily="34" charset="0"/>
              <a:cs typeface="Arial" panose="020B0604020202020204" pitchFamily="34" charset="0"/>
              <a:sym typeface="Wingdings" pitchFamily="2" charset="2"/>
            </a:endParaRPr>
          </a:p>
        </p:txBody>
      </p:sp>
      <p:sp>
        <p:nvSpPr>
          <p:cNvPr id="20" name="Text Box 19"/>
          <p:cNvSpPr txBox="1">
            <a:spLocks noChangeArrowheads="1"/>
          </p:cNvSpPr>
          <p:nvPr/>
        </p:nvSpPr>
        <p:spPr bwMode="auto">
          <a:xfrm>
            <a:off x="5344710" y="5733257"/>
            <a:ext cx="877887"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spcAft>
                <a:spcPct val="30000"/>
              </a:spcAft>
              <a:buClr>
                <a:srgbClr val="6E6E6E"/>
              </a:buClr>
              <a:buSzPct val="80000"/>
              <a:buFont typeface="Wingdings" pitchFamily="2" charset="2"/>
              <a:buNone/>
            </a:pPr>
            <a:r>
              <a:rPr lang="fr-FR" sz="1000" i="1" dirty="0" smtClean="0">
                <a:solidFill>
                  <a:srgbClr val="F1002B"/>
                </a:solidFill>
                <a:latin typeface="Arial" panose="020B0604020202020204" pitchFamily="34" charset="0"/>
                <a:cs typeface="Arial" panose="020B0604020202020204" pitchFamily="34" charset="0"/>
                <a:sym typeface="Wingdings" pitchFamily="2" charset="2"/>
              </a:rPr>
              <a:t>- 1,5 pt</a:t>
            </a:r>
            <a:endParaRPr lang="fr-FR" sz="1000" i="1" dirty="0">
              <a:solidFill>
                <a:srgbClr val="F1002B"/>
              </a:solidFill>
              <a:latin typeface="Arial" panose="020B0604020202020204" pitchFamily="34" charset="0"/>
              <a:cs typeface="Arial" panose="020B0604020202020204" pitchFamily="34" charset="0"/>
              <a:sym typeface="Wingdings" pitchFamily="2" charset="2"/>
            </a:endParaRPr>
          </a:p>
        </p:txBody>
      </p:sp>
      <p:sp>
        <p:nvSpPr>
          <p:cNvPr id="24" name="Rectangle à coins arrondis 23"/>
          <p:cNvSpPr/>
          <p:nvPr/>
        </p:nvSpPr>
        <p:spPr>
          <a:xfrm>
            <a:off x="303780" y="671945"/>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 segment « bas » représente la moitié des véhicules du parc mais aussi des nouvelles immatriculations. </a:t>
            </a:r>
          </a:p>
          <a:p>
            <a:pPr algn="ctr"/>
            <a:r>
              <a:rPr lang="fr-FR" sz="1400" b="0" dirty="0" smtClean="0">
                <a:solidFill>
                  <a:prstClr val="black"/>
                </a:solidFill>
                <a:latin typeface="Arial" panose="020B0604020202020204" pitchFamily="34" charset="0"/>
                <a:cs typeface="Arial" panose="020B0604020202020204" pitchFamily="34" charset="0"/>
              </a:rPr>
              <a:t>A noter, le fort dynamisme des segments dits « moyen sup» et « haut» dans les nouvelles immatriculations.</a:t>
            </a:r>
            <a:endParaRPr lang="fr-FR" sz="1400" b="0" dirty="0">
              <a:solidFill>
                <a:prstClr val="black"/>
              </a:solidFill>
              <a:latin typeface="Arial" panose="020B0604020202020204" pitchFamily="34" charset="0"/>
              <a:cs typeface="Arial" panose="020B0604020202020204" pitchFamily="34" charset="0"/>
            </a:endParaRPr>
          </a:p>
        </p:txBody>
      </p:sp>
      <p:graphicFrame>
        <p:nvGraphicFramePr>
          <p:cNvPr id="22" name="Graphique 21"/>
          <p:cNvGraphicFramePr/>
          <p:nvPr>
            <p:extLst>
              <p:ext uri="{D42A27DB-BD31-4B8C-83A1-F6EECF244321}">
                <p14:modId xmlns:p14="http://schemas.microsoft.com/office/powerpoint/2010/main" val="3614190210"/>
              </p:ext>
            </p:extLst>
          </p:nvPr>
        </p:nvGraphicFramePr>
        <p:xfrm>
          <a:off x="1268621" y="1103376"/>
          <a:ext cx="7755498" cy="447950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10"/>
          <p:cNvSpPr txBox="1">
            <a:spLocks noChangeArrowheads="1"/>
          </p:cNvSpPr>
          <p:nvPr/>
        </p:nvSpPr>
        <p:spPr bwMode="auto">
          <a:xfrm>
            <a:off x="6107152" y="6112422"/>
            <a:ext cx="3406302" cy="276797"/>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61BBED"/>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242" tIns="45620" rIns="91242" bIns="45620"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fr-FR" sz="1100" b="0" i="1" dirty="0">
                <a:latin typeface="Arial" panose="020B0604020202020204" pitchFamily="34" charset="0"/>
                <a:cs typeface="Arial" panose="020B0604020202020204" pitchFamily="34" charset="0"/>
              </a:rPr>
              <a:t>* </a:t>
            </a:r>
            <a:r>
              <a:rPr lang="fr-FR" sz="1200" b="0" i="1" dirty="0">
                <a:latin typeface="Arial" panose="020B0604020202020204" pitchFamily="34" charset="0"/>
                <a:cs typeface="Arial" panose="020B0604020202020204" pitchFamily="34" charset="0"/>
              </a:rPr>
              <a:t>Données</a:t>
            </a:r>
            <a:r>
              <a:rPr lang="fr-FR" sz="1100" b="0" i="1" dirty="0">
                <a:latin typeface="Arial" panose="020B0604020202020204" pitchFamily="34" charset="0"/>
                <a:cs typeface="Arial" panose="020B0604020202020204" pitchFamily="34" charset="0"/>
              </a:rPr>
              <a:t> </a:t>
            </a:r>
            <a:r>
              <a:rPr lang="fr-FR" sz="1100" b="0" i="1" dirty="0" smtClean="0">
                <a:latin typeface="Arial" panose="020B0604020202020204" pitchFamily="34" charset="0"/>
                <a:cs typeface="Arial" panose="020B0604020202020204" pitchFamily="34" charset="0"/>
              </a:rPr>
              <a:t>CCFA  (</a:t>
            </a:r>
            <a:r>
              <a:rPr lang="fr-FR" sz="1100" i="1" dirty="0" smtClean="0">
                <a:solidFill>
                  <a:schemeClr val="accent6"/>
                </a:solidFill>
                <a:latin typeface="Arial" panose="020B0604020202020204" pitchFamily="34" charset="0"/>
                <a:cs typeface="Arial" panose="020B0604020202020204" pitchFamily="34" charset="0"/>
              </a:rPr>
              <a:t>ND</a:t>
            </a:r>
            <a:r>
              <a:rPr lang="fr-FR" sz="1100" b="0" i="1" dirty="0" smtClean="0">
                <a:solidFill>
                  <a:schemeClr val="accent6"/>
                </a:solidFill>
                <a:latin typeface="Arial" panose="020B0604020202020204" pitchFamily="34" charset="0"/>
                <a:cs typeface="Arial" panose="020B0604020202020204" pitchFamily="34" charset="0"/>
              </a:rPr>
              <a:t>  : données non disponibles</a:t>
            </a:r>
            <a:r>
              <a:rPr lang="fr-FR" sz="1100" b="0" i="1" dirty="0" smtClean="0">
                <a:latin typeface="Arial" panose="020B0604020202020204" pitchFamily="34" charset="0"/>
                <a:cs typeface="Arial" panose="020B0604020202020204" pitchFamily="34" charset="0"/>
              </a:rPr>
              <a:t>)</a:t>
            </a:r>
            <a:endParaRPr lang="fr-FR" sz="1100" b="0" i="1" dirty="0">
              <a:latin typeface="Arial" panose="020B0604020202020204" pitchFamily="34" charset="0"/>
              <a:cs typeface="Arial" panose="020B0604020202020204" pitchFamily="34" charset="0"/>
            </a:endParaRPr>
          </a:p>
        </p:txBody>
      </p:sp>
      <p:sp>
        <p:nvSpPr>
          <p:cNvPr id="26" name="Text Box 19"/>
          <p:cNvSpPr txBox="1">
            <a:spLocks noChangeArrowheads="1"/>
          </p:cNvSpPr>
          <p:nvPr/>
        </p:nvSpPr>
        <p:spPr bwMode="auto">
          <a:xfrm>
            <a:off x="6543649" y="5723371"/>
            <a:ext cx="877887"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spcAft>
                <a:spcPct val="30000"/>
              </a:spcAft>
              <a:buClr>
                <a:srgbClr val="6E6E6E"/>
              </a:buClr>
              <a:buSzPct val="80000"/>
              <a:buFont typeface="Wingdings" pitchFamily="2" charset="2"/>
              <a:buNone/>
            </a:pPr>
            <a:r>
              <a:rPr lang="fr-FR" sz="1000" i="1" dirty="0" smtClean="0">
                <a:solidFill>
                  <a:schemeClr val="tx2">
                    <a:lumMod val="75000"/>
                  </a:schemeClr>
                </a:solidFill>
                <a:latin typeface="Arial" panose="020B0604020202020204" pitchFamily="34" charset="0"/>
                <a:cs typeface="Arial" panose="020B0604020202020204" pitchFamily="34" charset="0"/>
                <a:sym typeface="Wingdings" pitchFamily="2" charset="2"/>
              </a:rPr>
              <a:t>+7,0pts</a:t>
            </a:r>
            <a:endParaRPr lang="fr-FR" sz="1000" i="1" dirty="0">
              <a:solidFill>
                <a:schemeClr val="tx2">
                  <a:lumMod val="75000"/>
                </a:schemeClr>
              </a:solidFill>
              <a:latin typeface="Arial" panose="020B0604020202020204" pitchFamily="34" charset="0"/>
              <a:cs typeface="Arial" panose="020B0604020202020204" pitchFamily="34" charset="0"/>
              <a:sym typeface="Wingdings" pitchFamily="2" charset="2"/>
            </a:endParaRPr>
          </a:p>
        </p:txBody>
      </p:sp>
      <p:sp>
        <p:nvSpPr>
          <p:cNvPr id="28" name="Text Box 19"/>
          <p:cNvSpPr txBox="1">
            <a:spLocks noChangeArrowheads="1"/>
          </p:cNvSpPr>
          <p:nvPr/>
        </p:nvSpPr>
        <p:spPr bwMode="auto">
          <a:xfrm>
            <a:off x="7921031" y="5723371"/>
            <a:ext cx="877887" cy="1538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spcAft>
                <a:spcPct val="30000"/>
              </a:spcAft>
              <a:buClr>
                <a:srgbClr val="6E6E6E"/>
              </a:buClr>
              <a:buSzPct val="80000"/>
              <a:buFont typeface="Wingdings" pitchFamily="2" charset="2"/>
              <a:buNone/>
            </a:pPr>
            <a:r>
              <a:rPr lang="fr-FR" sz="1000" i="1" dirty="0" smtClean="0">
                <a:solidFill>
                  <a:srgbClr val="FF0000"/>
                </a:solidFill>
                <a:latin typeface="Arial" panose="020B0604020202020204" pitchFamily="34" charset="0"/>
                <a:cs typeface="Arial" panose="020B0604020202020204" pitchFamily="34" charset="0"/>
                <a:sym typeface="Wingdings" pitchFamily="2" charset="2"/>
              </a:rPr>
              <a:t>- 2,5 pts</a:t>
            </a:r>
            <a:endParaRPr lang="fr-FR" sz="1000" i="1" dirty="0">
              <a:solidFill>
                <a:srgbClr val="FF0000"/>
              </a:solidFill>
              <a:latin typeface="Arial" panose="020B0604020202020204" pitchFamily="34" charset="0"/>
              <a:cs typeface="Arial" panose="020B0604020202020204" pitchFamily="34" charset="0"/>
              <a:sym typeface="Wingdings" pitchFamily="2" charset="2"/>
            </a:endParaRPr>
          </a:p>
        </p:txBody>
      </p:sp>
      <p:sp>
        <p:nvSpPr>
          <p:cNvPr id="2" name="ZoneTexte 1"/>
          <p:cNvSpPr txBox="1"/>
          <p:nvPr/>
        </p:nvSpPr>
        <p:spPr>
          <a:xfrm>
            <a:off x="6782765" y="4016409"/>
            <a:ext cx="381964" cy="277792"/>
          </a:xfrm>
          <a:prstGeom prst="rect">
            <a:avLst/>
          </a:prstGeom>
          <a:noFill/>
        </p:spPr>
        <p:txBody>
          <a:bodyPr wrap="square" lIns="0" tIns="0" rIns="0" bIns="0" rtlCol="0">
            <a:noAutofit/>
          </a:bodyPr>
          <a:lstStyle/>
          <a:p>
            <a:pPr algn="ctr"/>
            <a:r>
              <a:rPr lang="fr-FR" sz="1050" dirty="0" smtClean="0">
                <a:solidFill>
                  <a:schemeClr val="accent6"/>
                </a:solidFill>
                <a:latin typeface="Arial" panose="020B0604020202020204" pitchFamily="34" charset="0"/>
                <a:cs typeface="Arial" panose="020B0604020202020204" pitchFamily="34" charset="0"/>
              </a:rPr>
              <a:t>ND</a:t>
            </a:r>
          </a:p>
        </p:txBody>
      </p:sp>
      <p:sp>
        <p:nvSpPr>
          <p:cNvPr id="19" name="ZoneTexte 18"/>
          <p:cNvSpPr txBox="1"/>
          <p:nvPr/>
        </p:nvSpPr>
        <p:spPr>
          <a:xfrm>
            <a:off x="8024310" y="4240191"/>
            <a:ext cx="381964" cy="277792"/>
          </a:xfrm>
          <a:prstGeom prst="rect">
            <a:avLst/>
          </a:prstGeom>
          <a:noFill/>
        </p:spPr>
        <p:txBody>
          <a:bodyPr wrap="square" lIns="0" tIns="0" rIns="0" bIns="0" rtlCol="0">
            <a:noAutofit/>
          </a:bodyPr>
          <a:lstStyle/>
          <a:p>
            <a:pPr algn="ctr"/>
            <a:r>
              <a:rPr lang="fr-FR" sz="1050" dirty="0" smtClean="0">
                <a:solidFill>
                  <a:schemeClr val="accent6"/>
                </a:solidFill>
                <a:latin typeface="Arial" panose="020B0604020202020204" pitchFamily="34" charset="0"/>
                <a:cs typeface="Arial" panose="020B0604020202020204" pitchFamily="34" charset="0"/>
              </a:rPr>
              <a:t>ND</a:t>
            </a:r>
          </a:p>
        </p:txBody>
      </p:sp>
    </p:spTree>
    <p:extLst>
      <p:ext uri="{BB962C8B-B14F-4D97-AF65-F5344CB8AC3E}">
        <p14:creationId xmlns:p14="http://schemas.microsoft.com/office/powerpoint/2010/main" val="241053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56"/>
          <p:cNvSpPr>
            <a:spLocks noChangeArrowheads="1"/>
          </p:cNvSpPr>
          <p:nvPr/>
        </p:nvSpPr>
        <p:spPr bwMode="auto">
          <a:xfrm>
            <a:off x="6792686" y="1852542"/>
            <a:ext cx="3522136" cy="3563851"/>
          </a:xfrm>
          <a:prstGeom prst="rect">
            <a:avLst/>
          </a:prstGeom>
          <a:noFill/>
          <a:ln w="19050">
            <a:solidFill>
              <a:schemeClr val="bg1">
                <a:lumMod val="65000"/>
              </a:schemeClr>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51" tIns="45624" rIns="91251" bIns="45624" anchor="ctr"/>
          <a:lstStyle/>
          <a:p>
            <a:endParaRPr lang="fr-FR"/>
          </a:p>
        </p:txBody>
      </p:sp>
      <p:sp>
        <p:nvSpPr>
          <p:cNvPr id="20" name="Titre 5"/>
          <p:cNvSpPr>
            <a:spLocks noGrp="1"/>
          </p:cNvSpPr>
          <p:nvPr>
            <p:ph type="title"/>
          </p:nvPr>
        </p:nvSpPr>
        <p:spPr>
          <a:xfrm>
            <a:off x="324494" y="1"/>
            <a:ext cx="9792000" cy="544828"/>
          </a:xfrm>
        </p:spPr>
        <p:txBody>
          <a:bodyPr lIns="0" tIns="234759" rIns="0" bIns="0"/>
          <a:lstStyle/>
          <a:p>
            <a:r>
              <a:rPr lang="fr-FR" sz="2000" dirty="0">
                <a:solidFill>
                  <a:schemeClr val="tx1"/>
                </a:solidFill>
              </a:rPr>
              <a:t>Age moyen du parc et </a:t>
            </a:r>
            <a:r>
              <a:rPr lang="fr-FR" sz="2000" dirty="0" smtClean="0">
                <a:solidFill>
                  <a:schemeClr val="tx1"/>
                </a:solidFill>
              </a:rPr>
              <a:t>durée </a:t>
            </a:r>
            <a:r>
              <a:rPr lang="fr-FR" sz="2000" dirty="0">
                <a:solidFill>
                  <a:schemeClr val="tx1"/>
                </a:solidFill>
              </a:rPr>
              <a:t>de détention des véhicules</a:t>
            </a:r>
            <a:endParaRPr lang="fr-FR" sz="2000" dirty="0"/>
          </a:p>
        </p:txBody>
      </p:sp>
      <p:sp>
        <p:nvSpPr>
          <p:cNvPr id="21" name="Rectangle 20"/>
          <p:cNvSpPr/>
          <p:nvPr/>
        </p:nvSpPr>
        <p:spPr>
          <a:xfrm>
            <a:off x="3797305" y="6438767"/>
            <a:ext cx="6370575" cy="3590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p:txBody>
      </p:sp>
      <p:sp>
        <p:nvSpPr>
          <p:cNvPr id="22" name="Text Box 4"/>
          <p:cNvSpPr txBox="1">
            <a:spLocks noChangeArrowheads="1"/>
          </p:cNvSpPr>
          <p:nvPr/>
        </p:nvSpPr>
        <p:spPr bwMode="auto">
          <a:xfrm>
            <a:off x="307952" y="1739206"/>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années</a:t>
            </a:r>
          </a:p>
        </p:txBody>
      </p:sp>
      <p:sp>
        <p:nvSpPr>
          <p:cNvPr id="23" name="Rectangle à coins arrondis 22"/>
          <p:cNvSpPr/>
          <p:nvPr/>
        </p:nvSpPr>
        <p:spPr>
          <a:xfrm>
            <a:off x="239716" y="797265"/>
            <a:ext cx="10075106" cy="59214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srgbClr val="333333"/>
                </a:solidFill>
                <a:latin typeface="Arial" panose="020B0604020202020204" pitchFamily="34" charset="0"/>
                <a:cs typeface="Arial" panose="020B0604020202020204" pitchFamily="34" charset="0"/>
              </a:rPr>
              <a:t>L’âge du parc continue d’augmenter (9,1 ans en moyenne), impulsé par les véhicules diesel qui ont gagné 2 ans d'âge moyen en 10 ans. Inversement, le parc essence continue de se renouveler, et l’écart avec le diesel est désormais de moins d’un an.</a:t>
            </a:r>
            <a:endParaRPr lang="fr-FR" sz="1400" b="0" dirty="0">
              <a:solidFill>
                <a:srgbClr val="333333"/>
              </a:solidFill>
              <a:latin typeface="Arial" panose="020B0604020202020204" pitchFamily="34" charset="0"/>
              <a:cs typeface="Arial" panose="020B0604020202020204" pitchFamily="34" charset="0"/>
            </a:endParaRPr>
          </a:p>
        </p:txBody>
      </p:sp>
      <p:sp>
        <p:nvSpPr>
          <p:cNvPr id="24" name="Rectangle 12"/>
          <p:cNvSpPr>
            <a:spLocks noChangeArrowheads="1"/>
          </p:cNvSpPr>
          <p:nvPr/>
        </p:nvSpPr>
        <p:spPr bwMode="auto">
          <a:xfrm>
            <a:off x="308143" y="2095726"/>
            <a:ext cx="4219104"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dirty="0">
                <a:solidFill>
                  <a:srgbClr val="000000"/>
                </a:solidFill>
                <a:latin typeface="Arial" panose="020B0604020202020204" pitchFamily="34" charset="0"/>
                <a:cs typeface="Arial" panose="020B0604020202020204" pitchFamily="34" charset="0"/>
              </a:rPr>
              <a:t>Non réponses exclues du calcul de la moyenne</a:t>
            </a:r>
          </a:p>
        </p:txBody>
      </p:sp>
      <p:graphicFrame>
        <p:nvGraphicFramePr>
          <p:cNvPr id="25" name="Graphique 24"/>
          <p:cNvGraphicFramePr/>
          <p:nvPr>
            <p:extLst>
              <p:ext uri="{D42A27DB-BD31-4B8C-83A1-F6EECF244321}">
                <p14:modId xmlns:p14="http://schemas.microsoft.com/office/powerpoint/2010/main" val="2868131247"/>
              </p:ext>
            </p:extLst>
          </p:nvPr>
        </p:nvGraphicFramePr>
        <p:xfrm>
          <a:off x="6721362" y="2296311"/>
          <a:ext cx="3622046" cy="26763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aphique 25"/>
          <p:cNvGraphicFramePr/>
          <p:nvPr>
            <p:extLst>
              <p:ext uri="{D42A27DB-BD31-4B8C-83A1-F6EECF244321}">
                <p14:modId xmlns:p14="http://schemas.microsoft.com/office/powerpoint/2010/main" val="170860333"/>
              </p:ext>
            </p:extLst>
          </p:nvPr>
        </p:nvGraphicFramePr>
        <p:xfrm>
          <a:off x="-109083" y="1890212"/>
          <a:ext cx="6984000" cy="3950985"/>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 Box 257"/>
          <p:cNvSpPr txBox="1">
            <a:spLocks noChangeArrowheads="1"/>
          </p:cNvSpPr>
          <p:nvPr/>
        </p:nvSpPr>
        <p:spPr bwMode="auto">
          <a:xfrm>
            <a:off x="7596968" y="1919376"/>
            <a:ext cx="2511425" cy="33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51" tIns="45624" rIns="91251" bIns="45624">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60000"/>
              </a:lnSpc>
              <a:spcBef>
                <a:spcPct val="50000"/>
              </a:spcBef>
            </a:pPr>
            <a:r>
              <a:rPr lang="fr-FR" sz="900" b="1" dirty="0" smtClean="0">
                <a:latin typeface="Arial" panose="020B0604020202020204" pitchFamily="34" charset="0"/>
                <a:cs typeface="Arial" panose="020B0604020202020204" pitchFamily="34" charset="0"/>
              </a:rPr>
              <a:t>2007 </a:t>
            </a:r>
            <a:r>
              <a:rPr lang="fr-FR" sz="900" b="1" dirty="0">
                <a:latin typeface="Arial" panose="020B0604020202020204" pitchFamily="34" charset="0"/>
                <a:cs typeface="Arial" panose="020B0604020202020204" pitchFamily="34" charset="0"/>
              </a:rPr>
              <a:t>– </a:t>
            </a:r>
            <a:r>
              <a:rPr lang="fr-FR" sz="900" b="1" dirty="0" smtClean="0">
                <a:latin typeface="Arial" panose="020B0604020202020204" pitchFamily="34" charset="0"/>
                <a:cs typeface="Arial" panose="020B0604020202020204" pitchFamily="34" charset="0"/>
              </a:rPr>
              <a:t>2016</a:t>
            </a:r>
            <a:endParaRPr lang="fr-FR" sz="900" b="1" dirty="0">
              <a:latin typeface="Arial" panose="020B0604020202020204" pitchFamily="34" charset="0"/>
              <a:cs typeface="Arial" panose="020B0604020202020204" pitchFamily="34" charset="0"/>
            </a:endParaRPr>
          </a:p>
          <a:p>
            <a:pPr algn="ctr" eaLnBrk="1" hangingPunct="1">
              <a:lnSpc>
                <a:spcPct val="60000"/>
              </a:lnSpc>
              <a:spcBef>
                <a:spcPct val="50000"/>
              </a:spcBef>
            </a:pPr>
            <a:r>
              <a:rPr lang="fr-FR" sz="900" b="1" dirty="0">
                <a:latin typeface="Arial" panose="020B0604020202020204" pitchFamily="34" charset="0"/>
                <a:cs typeface="Arial" panose="020B0604020202020204" pitchFamily="34" charset="0"/>
              </a:rPr>
              <a:t>Age moyen par type de moteur</a:t>
            </a:r>
          </a:p>
        </p:txBody>
      </p:sp>
      <p:cxnSp>
        <p:nvCxnSpPr>
          <p:cNvPr id="31" name="Connecteur droit avec flèche 30"/>
          <p:cNvCxnSpPr/>
          <p:nvPr/>
        </p:nvCxnSpPr>
        <p:spPr>
          <a:xfrm flipV="1">
            <a:off x="5566772" y="1970408"/>
            <a:ext cx="1080000" cy="18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808754" y="1970408"/>
            <a:ext cx="0" cy="346606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2835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a:solidFill>
                  <a:schemeClr val="tx1"/>
                </a:solidFill>
              </a:rPr>
              <a:t>Kilométrage moyen au compteur</a:t>
            </a:r>
            <a:endParaRPr lang="fr-FR" sz="2000" dirty="0">
              <a:latin typeface="Verdana"/>
            </a:endParaRPr>
          </a:p>
        </p:txBody>
      </p:sp>
      <p:sp>
        <p:nvSpPr>
          <p:cNvPr id="10" name="Rectangle 9"/>
          <p:cNvSpPr/>
          <p:nvPr/>
        </p:nvSpPr>
        <p:spPr>
          <a:xfrm>
            <a:off x="3740507" y="6324521"/>
            <a:ext cx="6370575" cy="497519"/>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smtClean="0">
                <a:latin typeface="Arial" panose="020B0604020202020204" pitchFamily="34" charset="0"/>
                <a:cs typeface="Arial" panose="020B0604020202020204" pitchFamily="34" charset="0"/>
              </a:rPr>
              <a:t>Q64: </a:t>
            </a:r>
            <a:r>
              <a:rPr lang="fr-FR" sz="900" b="0" i="1" dirty="0">
                <a:latin typeface="Arial" panose="020B0604020202020204" pitchFamily="34" charset="0"/>
                <a:cs typeface="Arial" panose="020B0604020202020204" pitchFamily="34" charset="0"/>
              </a:rPr>
              <a:t>Quel est le KILOMETRAGE actuellement inscrit AU COMPTEUR de cette voiture?</a:t>
            </a:r>
          </a:p>
        </p:txBody>
      </p:sp>
      <p:sp>
        <p:nvSpPr>
          <p:cNvPr id="8" name="Text Box 4"/>
          <p:cNvSpPr txBox="1">
            <a:spLocks noChangeArrowheads="1"/>
          </p:cNvSpPr>
          <p:nvPr/>
        </p:nvSpPr>
        <p:spPr bwMode="auto">
          <a:xfrm>
            <a:off x="239713" y="1735882"/>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kilomètres</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graphicFrame>
        <p:nvGraphicFramePr>
          <p:cNvPr id="11" name="Graphique 10"/>
          <p:cNvGraphicFramePr/>
          <p:nvPr>
            <p:extLst>
              <p:ext uri="{D42A27DB-BD31-4B8C-83A1-F6EECF244321}">
                <p14:modId xmlns:p14="http://schemas.microsoft.com/office/powerpoint/2010/main" val="88911725"/>
              </p:ext>
            </p:extLst>
          </p:nvPr>
        </p:nvGraphicFramePr>
        <p:xfrm>
          <a:off x="239713" y="1827693"/>
          <a:ext cx="9659198" cy="4466782"/>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Connecteur droit 14"/>
          <p:cNvCxnSpPr/>
          <p:nvPr/>
        </p:nvCxnSpPr>
        <p:spPr>
          <a:xfrm flipV="1">
            <a:off x="3662453" y="1985381"/>
            <a:ext cx="0" cy="38747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Freeform 5"/>
          <p:cNvSpPr>
            <a:spLocks noEditPoints="1"/>
          </p:cNvSpPr>
          <p:nvPr/>
        </p:nvSpPr>
        <p:spPr bwMode="auto">
          <a:xfrm flipH="1">
            <a:off x="9386303" y="5092244"/>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5"/>
          </a:solidFill>
          <a:ln w="9525">
            <a:noFill/>
            <a:round/>
            <a:headEnd/>
            <a:tailEnd/>
          </a:ln>
        </p:spPr>
        <p:txBody>
          <a:bodyPr vert="horz" wrap="square" lIns="91431" tIns="45716" rIns="91431" bIns="45716" numCol="1" anchor="ctr" anchorCtr="0" compatLnSpc="1">
            <a:prstTxWarp prst="textNoShape">
              <a:avLst/>
            </a:prstTxWarp>
          </a:bodyPr>
          <a:lstStyle/>
          <a:p>
            <a:r>
              <a:rPr lang="fr-FR" sz="1000" dirty="0" smtClean="0">
                <a:solidFill>
                  <a:schemeClr val="bg1"/>
                </a:solidFill>
                <a:latin typeface="Arial" panose="020B0604020202020204" pitchFamily="34" charset="0"/>
                <a:cs typeface="Arial" panose="020B0604020202020204" pitchFamily="34" charset="0"/>
              </a:rPr>
              <a:t>77 880</a:t>
            </a:r>
            <a:endParaRPr lang="fr-FR" sz="1000" dirty="0">
              <a:solidFill>
                <a:schemeClr val="bg1"/>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auto">
          <a:xfrm flipH="1">
            <a:off x="9377006" y="3058664"/>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tx1">
              <a:lumMod val="50000"/>
              <a:lumOff val="50000"/>
            </a:schemeClr>
          </a:solidFill>
          <a:ln w="9525">
            <a:noFill/>
            <a:round/>
            <a:headEnd/>
            <a:tailEnd/>
          </a:ln>
        </p:spPr>
        <p:txBody>
          <a:bodyPr vert="horz" wrap="square" lIns="91431" tIns="45716" rIns="91431" bIns="45716" numCol="1" anchor="ctr" anchorCtr="0" compatLnSpc="1">
            <a:prstTxWarp prst="textNoShape">
              <a:avLst/>
            </a:prstTxWarp>
          </a:bodyPr>
          <a:lstStyle/>
          <a:p>
            <a:r>
              <a:rPr lang="fr-FR" sz="1000" dirty="0" smtClean="0">
                <a:solidFill>
                  <a:schemeClr val="bg1"/>
                </a:solidFill>
                <a:latin typeface="Arial" panose="020B0604020202020204" pitchFamily="34" charset="0"/>
                <a:cs typeface="Arial" panose="020B0604020202020204" pitchFamily="34" charset="0"/>
              </a:rPr>
              <a:t>105 810</a:t>
            </a:r>
            <a:endParaRPr lang="fr-FR" sz="1000" dirty="0">
              <a:solidFill>
                <a:schemeClr val="bg1"/>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auto">
          <a:xfrm flipH="1">
            <a:off x="9412656" y="1735882"/>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2"/>
          </a:solidFill>
          <a:ln w="9525">
            <a:noFill/>
            <a:round/>
            <a:headEnd/>
            <a:tailEnd/>
          </a:ln>
        </p:spPr>
        <p:txBody>
          <a:bodyPr vert="horz" wrap="square" lIns="91431" tIns="45716" rIns="91431" bIns="45716" numCol="1" anchor="ctr" anchorCtr="0" compatLnSpc="1">
            <a:prstTxWarp prst="textNoShape">
              <a:avLst/>
            </a:prstTxWarp>
          </a:bodyPr>
          <a:lstStyle/>
          <a:p>
            <a:r>
              <a:rPr lang="fr-FR" sz="1050" dirty="0" smtClean="0">
                <a:solidFill>
                  <a:schemeClr val="bg1"/>
                </a:solidFill>
                <a:latin typeface="Arial" panose="020B0604020202020204" pitchFamily="34" charset="0"/>
                <a:cs typeface="Arial" panose="020B0604020202020204" pitchFamily="34" charset="0"/>
              </a:rPr>
              <a:t>125 730</a:t>
            </a:r>
            <a:endParaRPr lang="fr-FR" sz="1050" dirty="0">
              <a:solidFill>
                <a:schemeClr val="bg1"/>
              </a:solidFill>
              <a:latin typeface="Arial" panose="020B0604020202020204" pitchFamily="34" charset="0"/>
              <a:cs typeface="Arial" panose="020B0604020202020204" pitchFamily="34" charset="0"/>
            </a:endParaRPr>
          </a:p>
        </p:txBody>
      </p:sp>
      <p:sp>
        <p:nvSpPr>
          <p:cNvPr id="17" name="Rectangle à coins arrondis 16"/>
          <p:cNvSpPr/>
          <p:nvPr/>
        </p:nvSpPr>
        <p:spPr>
          <a:xfrm>
            <a:off x="239716" y="797441"/>
            <a:ext cx="9928164" cy="53162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Un vieillissement du parc diesel qui entraîne une hausse notable du </a:t>
            </a:r>
            <a:r>
              <a:rPr lang="fr-FR" sz="1400" b="0" dirty="0">
                <a:solidFill>
                  <a:prstClr val="black"/>
                </a:solidFill>
                <a:latin typeface="Arial" panose="020B0604020202020204" pitchFamily="34" charset="0"/>
                <a:cs typeface="Arial" panose="020B0604020202020204" pitchFamily="34" charset="0"/>
              </a:rPr>
              <a:t>kilométrage moyen au </a:t>
            </a:r>
            <a:r>
              <a:rPr lang="fr-FR" sz="1400" b="0" dirty="0" smtClean="0">
                <a:solidFill>
                  <a:prstClr val="black"/>
                </a:solidFill>
                <a:latin typeface="Arial" panose="020B0604020202020204" pitchFamily="34" charset="0"/>
                <a:cs typeface="Arial" panose="020B0604020202020204" pitchFamily="34" charset="0"/>
              </a:rPr>
              <a:t>compteur, </a:t>
            </a:r>
          </a:p>
          <a:p>
            <a:pPr algn="ctr"/>
            <a:r>
              <a:rPr lang="fr-FR" sz="1400" b="0" dirty="0" smtClean="0">
                <a:solidFill>
                  <a:prstClr val="black"/>
                </a:solidFill>
                <a:latin typeface="Arial" panose="020B0604020202020204" pitchFamily="34" charset="0"/>
                <a:cs typeface="Arial" panose="020B0604020202020204" pitchFamily="34" charset="0"/>
              </a:rPr>
              <a:t>L’inverse se confirme également pour le parc essence.</a:t>
            </a:r>
            <a:endParaRPr lang="fr-FR" sz="1400"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701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p:nvPr>
            <p:extLst>
              <p:ext uri="{D42A27DB-BD31-4B8C-83A1-F6EECF244321}">
                <p14:modId xmlns:p14="http://schemas.microsoft.com/office/powerpoint/2010/main" val="1027170103"/>
              </p:ext>
            </p:extLst>
          </p:nvPr>
        </p:nvGraphicFramePr>
        <p:xfrm>
          <a:off x="239713" y="2025144"/>
          <a:ext cx="10201274" cy="361035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4494" y="1"/>
            <a:ext cx="9792000" cy="544946"/>
          </a:xfrm>
        </p:spPr>
        <p:txBody>
          <a:bodyPr lIns="0" tIns="234876" rIns="0" bIns="0"/>
          <a:lstStyle/>
          <a:p>
            <a:r>
              <a:rPr lang="fr-FR" sz="2000" dirty="0">
                <a:solidFill>
                  <a:schemeClr val="tx1"/>
                </a:solidFill>
              </a:rPr>
              <a:t>Véhicules de 5 ans et plus &amp; de plus de 10 ans</a:t>
            </a:r>
            <a:endParaRPr lang="fr-FR" sz="2000" dirty="0">
              <a:latin typeface="Verdana"/>
            </a:endParaRPr>
          </a:p>
        </p:txBody>
      </p:sp>
      <p:sp>
        <p:nvSpPr>
          <p:cNvPr id="10" name="Rectangle 9"/>
          <p:cNvSpPr/>
          <p:nvPr/>
        </p:nvSpPr>
        <p:spPr>
          <a:xfrm>
            <a:off x="3740507" y="6319705"/>
            <a:ext cx="6370575" cy="497519"/>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smtClean="0">
                <a:latin typeface="Arial" panose="020B0604020202020204" pitchFamily="34" charset="0"/>
                <a:cs typeface="Arial" panose="020B0604020202020204" pitchFamily="34" charset="0"/>
              </a:rPr>
              <a:t>Q30: Année de construction</a:t>
            </a:r>
            <a:endParaRPr lang="fr-FR" sz="900" b="0" i="1" dirty="0">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239713" y="1520438"/>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cxnSp>
        <p:nvCxnSpPr>
          <p:cNvPr id="12" name="Connecteur droit 11"/>
          <p:cNvCxnSpPr/>
          <p:nvPr/>
        </p:nvCxnSpPr>
        <p:spPr>
          <a:xfrm>
            <a:off x="3299255" y="2293448"/>
            <a:ext cx="0" cy="346606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239716" y="797266"/>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 vieillissement du parc automobile est provoqué par la hausse constante de la part des véhicules de plus de 10 ans : </a:t>
            </a:r>
          </a:p>
          <a:p>
            <a:pPr algn="ctr"/>
            <a:r>
              <a:rPr lang="fr-FR" sz="1400" b="0" dirty="0" smtClean="0">
                <a:solidFill>
                  <a:prstClr val="black"/>
                </a:solidFill>
                <a:latin typeface="Arial" panose="020B0604020202020204" pitchFamily="34" charset="0"/>
                <a:cs typeface="Arial" panose="020B0604020202020204" pitchFamily="34" charset="0"/>
              </a:rPr>
              <a:t>Au 1</a:t>
            </a:r>
            <a:r>
              <a:rPr lang="fr-FR" sz="1400" b="0" baseline="30000" dirty="0" smtClean="0">
                <a:solidFill>
                  <a:prstClr val="black"/>
                </a:solidFill>
                <a:latin typeface="Arial" panose="020B0604020202020204" pitchFamily="34" charset="0"/>
                <a:cs typeface="Arial" panose="020B0604020202020204" pitchFamily="34" charset="0"/>
              </a:rPr>
              <a:t>er</a:t>
            </a:r>
            <a:r>
              <a:rPr lang="fr-FR" sz="1400" b="0" dirty="0" smtClean="0">
                <a:solidFill>
                  <a:prstClr val="black"/>
                </a:solidFill>
                <a:latin typeface="Arial" panose="020B0604020202020204" pitchFamily="34" charset="0"/>
                <a:cs typeface="Arial" panose="020B0604020202020204" pitchFamily="34" charset="0"/>
              </a:rPr>
              <a:t> janvier 2018, un tiers des véhicules du parc des foyers français a plus de 10 ans. </a:t>
            </a:r>
            <a:endParaRPr lang="fr-FR" sz="1400" b="0" dirty="0">
              <a:solidFill>
                <a:prstClr val="black"/>
              </a:solidFill>
              <a:latin typeface="Arial" panose="020B0604020202020204" pitchFamily="34" charset="0"/>
              <a:cs typeface="Arial" panose="020B0604020202020204" pitchFamily="34" charset="0"/>
            </a:endParaRPr>
          </a:p>
        </p:txBody>
      </p:sp>
      <p:sp>
        <p:nvSpPr>
          <p:cNvPr id="3" name="ZoneTexte 2"/>
          <p:cNvSpPr txBox="1"/>
          <p:nvPr/>
        </p:nvSpPr>
        <p:spPr>
          <a:xfrm>
            <a:off x="451691" y="2732184"/>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60</a:t>
            </a:r>
          </a:p>
        </p:txBody>
      </p:sp>
      <p:sp>
        <p:nvSpPr>
          <p:cNvPr id="18" name="ZoneTexte 17"/>
          <p:cNvSpPr txBox="1"/>
          <p:nvPr/>
        </p:nvSpPr>
        <p:spPr>
          <a:xfrm>
            <a:off x="920669" y="2732184"/>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60</a:t>
            </a:r>
          </a:p>
        </p:txBody>
      </p:sp>
      <p:sp>
        <p:nvSpPr>
          <p:cNvPr id="19" name="ZoneTexte 18"/>
          <p:cNvSpPr txBox="1"/>
          <p:nvPr/>
        </p:nvSpPr>
        <p:spPr>
          <a:xfrm>
            <a:off x="1425354" y="2785432"/>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59</a:t>
            </a:r>
          </a:p>
        </p:txBody>
      </p:sp>
      <p:sp>
        <p:nvSpPr>
          <p:cNvPr id="20" name="ZoneTexte 19"/>
          <p:cNvSpPr txBox="1"/>
          <p:nvPr/>
        </p:nvSpPr>
        <p:spPr>
          <a:xfrm>
            <a:off x="1908264" y="2750543"/>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60</a:t>
            </a:r>
          </a:p>
        </p:txBody>
      </p:sp>
      <p:sp>
        <p:nvSpPr>
          <p:cNvPr id="21" name="ZoneTexte 20"/>
          <p:cNvSpPr txBox="1"/>
          <p:nvPr/>
        </p:nvSpPr>
        <p:spPr>
          <a:xfrm>
            <a:off x="2391174" y="2748705"/>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60</a:t>
            </a:r>
          </a:p>
        </p:txBody>
      </p:sp>
      <p:sp>
        <p:nvSpPr>
          <p:cNvPr id="22" name="ZoneTexte 21"/>
          <p:cNvSpPr txBox="1"/>
          <p:nvPr/>
        </p:nvSpPr>
        <p:spPr>
          <a:xfrm>
            <a:off x="2863067" y="2658731"/>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63</a:t>
            </a:r>
          </a:p>
        </p:txBody>
      </p:sp>
      <p:sp>
        <p:nvSpPr>
          <p:cNvPr id="23" name="ZoneTexte 22"/>
          <p:cNvSpPr txBox="1"/>
          <p:nvPr/>
        </p:nvSpPr>
        <p:spPr>
          <a:xfrm>
            <a:off x="3345977" y="2579774"/>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64</a:t>
            </a:r>
          </a:p>
        </p:txBody>
      </p:sp>
      <p:sp>
        <p:nvSpPr>
          <p:cNvPr id="24" name="ZoneTexte 23"/>
          <p:cNvSpPr txBox="1"/>
          <p:nvPr/>
        </p:nvSpPr>
        <p:spPr>
          <a:xfrm>
            <a:off x="3839904" y="2500817"/>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66</a:t>
            </a:r>
          </a:p>
        </p:txBody>
      </p:sp>
      <p:sp>
        <p:nvSpPr>
          <p:cNvPr id="25" name="ZoneTexte 24"/>
          <p:cNvSpPr txBox="1"/>
          <p:nvPr/>
        </p:nvSpPr>
        <p:spPr>
          <a:xfrm>
            <a:off x="4311797" y="2565081"/>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65</a:t>
            </a:r>
          </a:p>
        </p:txBody>
      </p:sp>
      <p:sp>
        <p:nvSpPr>
          <p:cNvPr id="26" name="ZoneTexte 25"/>
          <p:cNvSpPr txBox="1"/>
          <p:nvPr/>
        </p:nvSpPr>
        <p:spPr>
          <a:xfrm>
            <a:off x="4783690" y="2651379"/>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63</a:t>
            </a:r>
          </a:p>
        </p:txBody>
      </p:sp>
      <p:sp>
        <p:nvSpPr>
          <p:cNvPr id="27" name="ZoneTexte 26"/>
          <p:cNvSpPr txBox="1"/>
          <p:nvPr/>
        </p:nvSpPr>
        <p:spPr>
          <a:xfrm>
            <a:off x="5325117" y="2613916"/>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64</a:t>
            </a:r>
          </a:p>
        </p:txBody>
      </p:sp>
      <p:sp>
        <p:nvSpPr>
          <p:cNvPr id="28" name="ZoneTexte 27"/>
          <p:cNvSpPr txBox="1"/>
          <p:nvPr/>
        </p:nvSpPr>
        <p:spPr>
          <a:xfrm>
            <a:off x="5797010" y="2645987"/>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65</a:t>
            </a:r>
          </a:p>
        </p:txBody>
      </p:sp>
      <p:sp>
        <p:nvSpPr>
          <p:cNvPr id="29" name="ZoneTexte 28"/>
          <p:cNvSpPr txBox="1"/>
          <p:nvPr/>
        </p:nvSpPr>
        <p:spPr>
          <a:xfrm>
            <a:off x="6243437" y="2612814"/>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64</a:t>
            </a:r>
          </a:p>
        </p:txBody>
      </p:sp>
      <p:sp>
        <p:nvSpPr>
          <p:cNvPr id="30" name="ZoneTexte 29"/>
          <p:cNvSpPr txBox="1"/>
          <p:nvPr/>
        </p:nvSpPr>
        <p:spPr>
          <a:xfrm>
            <a:off x="6715330" y="2588942"/>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64</a:t>
            </a:r>
          </a:p>
        </p:txBody>
      </p:sp>
      <p:sp>
        <p:nvSpPr>
          <p:cNvPr id="31" name="ZoneTexte 30"/>
          <p:cNvSpPr txBox="1"/>
          <p:nvPr/>
        </p:nvSpPr>
        <p:spPr>
          <a:xfrm>
            <a:off x="7269490" y="2498968"/>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66</a:t>
            </a:r>
          </a:p>
        </p:txBody>
      </p:sp>
      <p:sp>
        <p:nvSpPr>
          <p:cNvPr id="32" name="ZoneTexte 31"/>
          <p:cNvSpPr txBox="1"/>
          <p:nvPr/>
        </p:nvSpPr>
        <p:spPr>
          <a:xfrm>
            <a:off x="7740525" y="2431028"/>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67</a:t>
            </a:r>
          </a:p>
        </p:txBody>
      </p:sp>
      <p:sp>
        <p:nvSpPr>
          <p:cNvPr id="33" name="ZoneTexte 32"/>
          <p:cNvSpPr txBox="1"/>
          <p:nvPr/>
        </p:nvSpPr>
        <p:spPr>
          <a:xfrm>
            <a:off x="8235310" y="2429190"/>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68</a:t>
            </a:r>
          </a:p>
        </p:txBody>
      </p:sp>
      <p:sp>
        <p:nvSpPr>
          <p:cNvPr id="4" name="ZoneTexte 3"/>
          <p:cNvSpPr txBox="1"/>
          <p:nvPr/>
        </p:nvSpPr>
        <p:spPr>
          <a:xfrm>
            <a:off x="9083412" y="2429190"/>
            <a:ext cx="1357576" cy="220337"/>
          </a:xfrm>
          <a:prstGeom prst="rect">
            <a:avLst/>
          </a:prstGeom>
          <a:noFill/>
        </p:spPr>
        <p:txBody>
          <a:bodyPr wrap="square" lIns="0" tIns="0" rIns="0" bIns="0" rtlCol="0">
            <a:noAutofit/>
          </a:bodyPr>
          <a:lstStyle/>
          <a:p>
            <a:pPr algn="l"/>
            <a:r>
              <a:rPr lang="fr-FR" sz="1100" dirty="0" smtClean="0">
                <a:solidFill>
                  <a:schemeClr val="accent2"/>
                </a:solidFill>
                <a:latin typeface="Arial" panose="020B0604020202020204" pitchFamily="34" charset="0"/>
                <a:cs typeface="Arial" panose="020B0604020202020204" pitchFamily="34" charset="0"/>
              </a:rPr>
              <a:t>ST 5 ans et +</a:t>
            </a:r>
          </a:p>
        </p:txBody>
      </p:sp>
      <p:sp>
        <p:nvSpPr>
          <p:cNvPr id="34" name="ZoneTexte 33"/>
          <p:cNvSpPr txBox="1"/>
          <p:nvPr/>
        </p:nvSpPr>
        <p:spPr>
          <a:xfrm>
            <a:off x="4605806" y="5611748"/>
            <a:ext cx="1460578" cy="276999"/>
          </a:xfrm>
          <a:prstGeom prst="rect">
            <a:avLst/>
          </a:prstGeom>
          <a:noFill/>
        </p:spPr>
        <p:txBody>
          <a:bodyPr wrap="square" rtlCol="0">
            <a:spAutoFit/>
          </a:bodyPr>
          <a:lstStyle/>
          <a:p>
            <a:r>
              <a:rPr lang="fr-FR" sz="1200" b="0" dirty="0" smtClean="0">
                <a:latin typeface="Arial" panose="020B0604020202020204" pitchFamily="34" charset="0"/>
                <a:cs typeface="Arial" panose="020B0604020202020204" pitchFamily="34" charset="0"/>
              </a:rPr>
              <a:t>Prime à la casse</a:t>
            </a:r>
          </a:p>
        </p:txBody>
      </p:sp>
      <p:cxnSp>
        <p:nvCxnSpPr>
          <p:cNvPr id="35" name="Connecteur droit 34"/>
          <p:cNvCxnSpPr/>
          <p:nvPr/>
        </p:nvCxnSpPr>
        <p:spPr>
          <a:xfrm>
            <a:off x="4859835" y="5610017"/>
            <a:ext cx="738130" cy="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8732085" y="2450965"/>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68</a:t>
            </a:r>
          </a:p>
        </p:txBody>
      </p:sp>
    </p:spTree>
    <p:extLst>
      <p:ext uri="{BB962C8B-B14F-4D97-AF65-F5344CB8AC3E}">
        <p14:creationId xmlns:p14="http://schemas.microsoft.com/office/powerpoint/2010/main" val="3781774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a:solidFill>
                  <a:schemeClr val="tx1"/>
                </a:solidFill>
              </a:rPr>
              <a:t>Focus sur les voitures de 8 ans et plus</a:t>
            </a:r>
            <a:endParaRPr lang="fr-FR" sz="2000" dirty="0">
              <a:latin typeface="Verdana"/>
            </a:endParaRPr>
          </a:p>
        </p:txBody>
      </p:sp>
      <p:sp>
        <p:nvSpPr>
          <p:cNvPr id="8" name="Text Box 4"/>
          <p:cNvSpPr txBox="1">
            <a:spLocks noChangeArrowheads="1"/>
          </p:cNvSpPr>
          <p:nvPr/>
        </p:nvSpPr>
        <p:spPr bwMode="auto">
          <a:xfrm>
            <a:off x="239713" y="1711832"/>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5" name="Rectangle 14"/>
          <p:cNvSpPr/>
          <p:nvPr/>
        </p:nvSpPr>
        <p:spPr>
          <a:xfrm>
            <a:off x="3740507" y="6462750"/>
            <a:ext cx="6370575" cy="3590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a:t>
            </a:r>
            <a:r>
              <a:rPr lang="fr-FR" sz="900" b="0" i="1" dirty="0" smtClean="0">
                <a:latin typeface="Arial" panose="020B0604020202020204" pitchFamily="34" charset="0"/>
                <a:cs typeface="Arial" panose="020B0604020202020204" pitchFamily="34" charset="0"/>
              </a:rPr>
              <a:t>:Ensemble </a:t>
            </a:r>
            <a:r>
              <a:rPr lang="fr-FR" sz="900" b="0" i="1" dirty="0">
                <a:latin typeface="Arial" panose="020B0604020202020204" pitchFamily="34" charset="0"/>
                <a:cs typeface="Arial" panose="020B0604020202020204" pitchFamily="34" charset="0"/>
              </a:rPr>
              <a:t>des véhicules à disposition des ménages (parc total)</a:t>
            </a:r>
          </a:p>
          <a:p>
            <a:pPr algn="r"/>
            <a:r>
              <a:rPr lang="fr-FR" sz="900" b="0" i="1" dirty="0" smtClean="0">
                <a:latin typeface="Arial" panose="020B0604020202020204" pitchFamily="34" charset="0"/>
                <a:cs typeface="Arial" panose="020B0604020202020204" pitchFamily="34" charset="0"/>
              </a:rPr>
              <a:t>Q30: Année de construction</a:t>
            </a:r>
            <a:endParaRPr lang="fr-FR" sz="900" b="0" i="1" dirty="0">
              <a:latin typeface="Arial" panose="020B0604020202020204" pitchFamily="34" charset="0"/>
              <a:cs typeface="Arial" panose="020B0604020202020204" pitchFamily="34" charset="0"/>
            </a:endParaRPr>
          </a:p>
        </p:txBody>
      </p:sp>
      <p:sp>
        <p:nvSpPr>
          <p:cNvPr id="19" name="ZoneTexte 18"/>
          <p:cNvSpPr txBox="1"/>
          <p:nvPr/>
        </p:nvSpPr>
        <p:spPr>
          <a:xfrm>
            <a:off x="1637250" y="5839646"/>
            <a:ext cx="1460578" cy="276999"/>
          </a:xfrm>
          <a:prstGeom prst="rect">
            <a:avLst/>
          </a:prstGeom>
          <a:noFill/>
        </p:spPr>
        <p:txBody>
          <a:bodyPr wrap="square" rtlCol="0">
            <a:spAutoFit/>
          </a:bodyPr>
          <a:lstStyle/>
          <a:p>
            <a:r>
              <a:rPr lang="fr-FR" sz="1200" b="0" dirty="0" smtClean="0">
                <a:latin typeface="Arial" panose="020B0604020202020204" pitchFamily="34" charset="0"/>
                <a:cs typeface="Arial" panose="020B0604020202020204" pitchFamily="34" charset="0"/>
              </a:rPr>
              <a:t>Prime à la casse</a:t>
            </a:r>
          </a:p>
        </p:txBody>
      </p:sp>
      <p:cxnSp>
        <p:nvCxnSpPr>
          <p:cNvPr id="7" name="Connecteur droit 6"/>
          <p:cNvCxnSpPr/>
          <p:nvPr/>
        </p:nvCxnSpPr>
        <p:spPr>
          <a:xfrm>
            <a:off x="1965423" y="5837919"/>
            <a:ext cx="738130" cy="0"/>
          </a:xfrm>
          <a:prstGeom prst="line">
            <a:avLst/>
          </a:prstGeom>
          <a:ln w="1905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Graphique 3"/>
          <p:cNvGraphicFramePr/>
          <p:nvPr>
            <p:extLst>
              <p:ext uri="{D42A27DB-BD31-4B8C-83A1-F6EECF244321}">
                <p14:modId xmlns:p14="http://schemas.microsoft.com/office/powerpoint/2010/main" val="971619555"/>
              </p:ext>
            </p:extLst>
          </p:nvPr>
        </p:nvGraphicFramePr>
        <p:xfrm>
          <a:off x="764957" y="1222895"/>
          <a:ext cx="8858992" cy="4640439"/>
        </p:xfrm>
        <a:graphic>
          <a:graphicData uri="http://schemas.openxmlformats.org/drawingml/2006/chart">
            <c:chart xmlns:c="http://schemas.openxmlformats.org/drawingml/2006/chart" xmlns:r="http://schemas.openxmlformats.org/officeDocument/2006/relationships" r:id="rId3"/>
          </a:graphicData>
        </a:graphic>
      </p:graphicFrame>
      <p:sp>
        <p:nvSpPr>
          <p:cNvPr id="30" name="ZoneTexte 29"/>
          <p:cNvSpPr txBox="1"/>
          <p:nvPr/>
        </p:nvSpPr>
        <p:spPr>
          <a:xfrm>
            <a:off x="1108842" y="2514567"/>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45</a:t>
            </a:r>
          </a:p>
        </p:txBody>
      </p:sp>
      <p:sp>
        <p:nvSpPr>
          <p:cNvPr id="31" name="ZoneTexte 30"/>
          <p:cNvSpPr txBox="1"/>
          <p:nvPr/>
        </p:nvSpPr>
        <p:spPr>
          <a:xfrm>
            <a:off x="1877691" y="2623054"/>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43</a:t>
            </a:r>
          </a:p>
        </p:txBody>
      </p:sp>
      <p:sp>
        <p:nvSpPr>
          <p:cNvPr id="32" name="ZoneTexte 31"/>
          <p:cNvSpPr txBox="1"/>
          <p:nvPr/>
        </p:nvSpPr>
        <p:spPr>
          <a:xfrm>
            <a:off x="2549316" y="2514567"/>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45</a:t>
            </a:r>
          </a:p>
        </p:txBody>
      </p:sp>
      <p:sp>
        <p:nvSpPr>
          <p:cNvPr id="33" name="ZoneTexte 32"/>
          <p:cNvSpPr txBox="1"/>
          <p:nvPr/>
        </p:nvSpPr>
        <p:spPr>
          <a:xfrm>
            <a:off x="3344277" y="2490382"/>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44</a:t>
            </a:r>
          </a:p>
        </p:txBody>
      </p:sp>
      <p:sp>
        <p:nvSpPr>
          <p:cNvPr id="34" name="ZoneTexte 33"/>
          <p:cNvSpPr txBox="1"/>
          <p:nvPr/>
        </p:nvSpPr>
        <p:spPr>
          <a:xfrm>
            <a:off x="4030784" y="2501715"/>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45</a:t>
            </a:r>
          </a:p>
        </p:txBody>
      </p:sp>
      <p:sp>
        <p:nvSpPr>
          <p:cNvPr id="35" name="ZoneTexte 34"/>
          <p:cNvSpPr txBox="1"/>
          <p:nvPr/>
        </p:nvSpPr>
        <p:spPr>
          <a:xfrm>
            <a:off x="4741900" y="2391547"/>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47</a:t>
            </a:r>
          </a:p>
        </p:txBody>
      </p:sp>
      <p:sp>
        <p:nvSpPr>
          <p:cNvPr id="36" name="ZoneTexte 35"/>
          <p:cNvSpPr txBox="1"/>
          <p:nvPr/>
        </p:nvSpPr>
        <p:spPr>
          <a:xfrm>
            <a:off x="5509817" y="2404398"/>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47</a:t>
            </a:r>
          </a:p>
        </p:txBody>
      </p:sp>
      <p:sp>
        <p:nvSpPr>
          <p:cNvPr id="37" name="ZoneTexte 36"/>
          <p:cNvSpPr txBox="1"/>
          <p:nvPr/>
        </p:nvSpPr>
        <p:spPr>
          <a:xfrm>
            <a:off x="6242968" y="2376309"/>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48</a:t>
            </a:r>
          </a:p>
        </p:txBody>
      </p:sp>
      <p:sp>
        <p:nvSpPr>
          <p:cNvPr id="38" name="ZoneTexte 37"/>
          <p:cNvSpPr txBox="1"/>
          <p:nvPr/>
        </p:nvSpPr>
        <p:spPr>
          <a:xfrm>
            <a:off x="6949544" y="2355217"/>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48</a:t>
            </a:r>
          </a:p>
        </p:txBody>
      </p:sp>
      <p:sp>
        <p:nvSpPr>
          <p:cNvPr id="39" name="ZoneTexte 38"/>
          <p:cNvSpPr txBox="1"/>
          <p:nvPr/>
        </p:nvSpPr>
        <p:spPr>
          <a:xfrm>
            <a:off x="8196238" y="2358141"/>
            <a:ext cx="1357576" cy="220337"/>
          </a:xfrm>
          <a:prstGeom prst="rect">
            <a:avLst/>
          </a:prstGeom>
          <a:noFill/>
        </p:spPr>
        <p:txBody>
          <a:bodyPr wrap="square" lIns="0" tIns="0" rIns="0" bIns="0" rtlCol="0">
            <a:noAutofit/>
          </a:bodyPr>
          <a:lstStyle/>
          <a:p>
            <a:pPr algn="l"/>
            <a:r>
              <a:rPr lang="fr-FR" sz="1100" dirty="0" smtClean="0">
                <a:solidFill>
                  <a:schemeClr val="accent2"/>
                </a:solidFill>
                <a:latin typeface="Arial" panose="020B0604020202020204" pitchFamily="34" charset="0"/>
                <a:cs typeface="Arial" panose="020B0604020202020204" pitchFamily="34" charset="0"/>
              </a:rPr>
              <a:t>ST 8 ans et +</a:t>
            </a:r>
          </a:p>
        </p:txBody>
      </p:sp>
      <p:sp>
        <p:nvSpPr>
          <p:cNvPr id="40" name="ZoneTexte 39"/>
          <p:cNvSpPr txBox="1"/>
          <p:nvPr/>
        </p:nvSpPr>
        <p:spPr>
          <a:xfrm>
            <a:off x="7719461" y="2665285"/>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49</a:t>
            </a:r>
          </a:p>
        </p:txBody>
      </p:sp>
      <p:sp>
        <p:nvSpPr>
          <p:cNvPr id="41" name="ZoneTexte 40"/>
          <p:cNvSpPr txBox="1"/>
          <p:nvPr/>
        </p:nvSpPr>
        <p:spPr>
          <a:xfrm>
            <a:off x="7707569" y="2329492"/>
            <a:ext cx="308473" cy="220337"/>
          </a:xfrm>
          <a:prstGeom prst="rect">
            <a:avLst/>
          </a:prstGeom>
          <a:noFill/>
        </p:spPr>
        <p:txBody>
          <a:bodyPr wrap="square" lIns="0" tIns="0" rIns="0" bIns="0" rtlCol="0">
            <a:noAutofit/>
          </a:bodyPr>
          <a:lstStyle/>
          <a:p>
            <a:pPr algn="ctr"/>
            <a:r>
              <a:rPr lang="fr-FR" sz="1200" dirty="0" smtClean="0">
                <a:solidFill>
                  <a:schemeClr val="accent2"/>
                </a:solidFill>
                <a:latin typeface="Arial" panose="020B0604020202020204" pitchFamily="34" charset="0"/>
                <a:cs typeface="Arial" panose="020B0604020202020204" pitchFamily="34" charset="0"/>
              </a:rPr>
              <a:t>49</a:t>
            </a:r>
          </a:p>
        </p:txBody>
      </p:sp>
      <p:sp>
        <p:nvSpPr>
          <p:cNvPr id="10" name="Rectangle à coins arrondis 9"/>
          <p:cNvSpPr/>
          <p:nvPr/>
        </p:nvSpPr>
        <p:spPr>
          <a:xfrm>
            <a:off x="239716" y="748144"/>
            <a:ext cx="9928164" cy="67689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Les très vieux véhicules (plus de 14 ans) ont tendance à diminuer, mais avec une progression du poids des véhicules 10-13 ans, cela n’entraine pas de baisse visible de l’âge moyen du parc</a:t>
            </a:r>
          </a:p>
        </p:txBody>
      </p:sp>
    </p:spTree>
    <p:extLst>
      <p:ext uri="{BB962C8B-B14F-4D97-AF65-F5344CB8AC3E}">
        <p14:creationId xmlns:p14="http://schemas.microsoft.com/office/powerpoint/2010/main" val="2434424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21"/>
          <p:cNvSpPr>
            <a:spLocks noGrp="1"/>
          </p:cNvSpPr>
          <p:nvPr>
            <p:ph sz="quarter" idx="16"/>
          </p:nvPr>
        </p:nvSpPr>
        <p:spPr>
          <a:xfrm>
            <a:off x="324358" y="4523727"/>
            <a:ext cx="3041863" cy="656590"/>
          </a:xfrm>
          <a:noFill/>
        </p:spPr>
        <p:txBody>
          <a:bodyPr/>
          <a:lstStyle/>
          <a:p>
            <a:pPr marL="0" lvl="2" indent="0">
              <a:buNone/>
            </a:pPr>
            <a:r>
              <a:rPr lang="fr-FR" sz="1200" b="1" dirty="0"/>
              <a:t>Etude postale </a:t>
            </a:r>
            <a:r>
              <a:rPr lang="fr-FR" sz="1200" dirty="0"/>
              <a:t>dont le terrain s’est déroulé du 09/03/2018 au 05/04/2018</a:t>
            </a:r>
          </a:p>
          <a:p>
            <a:pPr marL="0" lvl="2" indent="0">
              <a:buNone/>
            </a:pPr>
            <a:r>
              <a:rPr lang="fr-FR" sz="1200" dirty="0"/>
              <a:t>Taux de retour 2018: 66%</a:t>
            </a:r>
          </a:p>
        </p:txBody>
      </p:sp>
      <p:sp>
        <p:nvSpPr>
          <p:cNvPr id="23" name="Espace réservé du contenu 22"/>
          <p:cNvSpPr>
            <a:spLocks noGrp="1"/>
          </p:cNvSpPr>
          <p:nvPr>
            <p:ph sz="quarter" idx="17"/>
          </p:nvPr>
        </p:nvSpPr>
        <p:spPr>
          <a:xfrm>
            <a:off x="3628046" y="1966908"/>
            <a:ext cx="3041863" cy="3154710"/>
          </a:xfrm>
        </p:spPr>
        <p:txBody>
          <a:bodyPr/>
          <a:lstStyle/>
          <a:p>
            <a:pPr lvl="1"/>
            <a:r>
              <a:rPr lang="fr-FR" sz="1200" b="0" dirty="0"/>
              <a:t>Deux questionnaires adressés chaque début d’année :</a:t>
            </a:r>
          </a:p>
          <a:p>
            <a:r>
              <a:rPr lang="fr-FR" sz="1200" b="1" dirty="0" smtClean="0"/>
              <a:t>Questionnaire </a:t>
            </a:r>
            <a:r>
              <a:rPr lang="fr-FR" sz="1200" b="1" dirty="0"/>
              <a:t>1: « Votre foyer et l’automobile »</a:t>
            </a:r>
          </a:p>
          <a:p>
            <a:pPr>
              <a:spcBef>
                <a:spcPts val="0"/>
              </a:spcBef>
            </a:pPr>
            <a:r>
              <a:rPr lang="fr-FR" sz="1200" dirty="0"/>
              <a:t>Cible: chef de famille</a:t>
            </a:r>
          </a:p>
          <a:p>
            <a:r>
              <a:rPr lang="fr-FR" sz="1200" dirty="0"/>
              <a:t>Information </a:t>
            </a:r>
            <a:r>
              <a:rPr lang="fr-FR" sz="1200" dirty="0" smtClean="0"/>
              <a:t>recueillies : </a:t>
            </a:r>
            <a:r>
              <a:rPr lang="fr-FR" sz="1200" dirty="0"/>
              <a:t>données descriptives du parc, des utilisateurs et de leurs comportements d’utilisation</a:t>
            </a:r>
          </a:p>
          <a:p>
            <a:pPr>
              <a:spcBef>
                <a:spcPts val="600"/>
              </a:spcBef>
            </a:pPr>
            <a:r>
              <a:rPr lang="fr-FR" sz="1200" b="1" dirty="0"/>
              <a:t>Questionnaire </a:t>
            </a:r>
            <a:r>
              <a:rPr lang="fr-FR" sz="1200" b="1" dirty="0" smtClean="0"/>
              <a:t>2 : </a:t>
            </a:r>
            <a:r>
              <a:rPr lang="fr-FR" sz="1200" b="1" dirty="0"/>
              <a:t>« Vous et l’automobile »</a:t>
            </a:r>
          </a:p>
          <a:p>
            <a:pPr>
              <a:spcBef>
                <a:spcPts val="0"/>
              </a:spcBef>
            </a:pPr>
            <a:r>
              <a:rPr lang="fr-FR" sz="1200" dirty="0"/>
              <a:t>Cible: « Kish », personne représentative des individus âgés de 18 ans et plus et issu du même échantillon de foyers </a:t>
            </a:r>
          </a:p>
          <a:p>
            <a:r>
              <a:rPr lang="fr-FR" sz="1200" dirty="0"/>
              <a:t>Information </a:t>
            </a:r>
            <a:r>
              <a:rPr lang="fr-FR" sz="1200" dirty="0" smtClean="0"/>
              <a:t>recueillies : </a:t>
            </a:r>
            <a:r>
              <a:rPr lang="fr-FR" sz="1200" dirty="0"/>
              <a:t>comportements et opinions des utilisateurs principaux</a:t>
            </a:r>
          </a:p>
        </p:txBody>
      </p:sp>
      <p:sp>
        <p:nvSpPr>
          <p:cNvPr id="5" name="Title 4"/>
          <p:cNvSpPr>
            <a:spLocks noGrp="1"/>
          </p:cNvSpPr>
          <p:nvPr>
            <p:ph type="title"/>
            <p:custDataLst>
              <p:tags r:id="rId1"/>
            </p:custDataLst>
          </p:nvPr>
        </p:nvSpPr>
        <p:spPr/>
        <p:txBody>
          <a:bodyPr/>
          <a:lstStyle/>
          <a:p>
            <a:pPr lvl="0"/>
            <a:r>
              <a:rPr lang="en-US" smtClean="0"/>
              <a:t>Rappel de la méthodologie</a:t>
            </a:r>
            <a:endParaRPr lang="en-AU" dirty="0"/>
          </a:p>
        </p:txBody>
      </p:sp>
      <p:sp>
        <p:nvSpPr>
          <p:cNvPr id="16" name="Espace réservé du contenu 15"/>
          <p:cNvSpPr>
            <a:spLocks noGrp="1"/>
          </p:cNvSpPr>
          <p:nvPr>
            <p:ph sz="quarter" idx="11"/>
          </p:nvPr>
        </p:nvSpPr>
        <p:spPr>
          <a:xfrm>
            <a:off x="324494" y="1944000"/>
            <a:ext cx="3041863" cy="1631216"/>
          </a:xfrm>
        </p:spPr>
        <p:txBody>
          <a:bodyPr/>
          <a:lstStyle/>
          <a:p>
            <a:pPr>
              <a:spcBef>
                <a:spcPts val="300"/>
              </a:spcBef>
            </a:pPr>
            <a:r>
              <a:rPr lang="fr-FR" sz="1200" b="1" dirty="0" smtClean="0"/>
              <a:t>10 000 </a:t>
            </a:r>
            <a:r>
              <a:rPr lang="fr-FR" sz="1200" b="1" dirty="0"/>
              <a:t>foyers issus du Panel </a:t>
            </a:r>
            <a:r>
              <a:rPr lang="fr-FR" sz="1200" b="1" dirty="0" err="1"/>
              <a:t>Métascope</a:t>
            </a:r>
            <a:r>
              <a:rPr lang="fr-FR" sz="1200" b="1" dirty="0"/>
              <a:t> </a:t>
            </a:r>
            <a:r>
              <a:rPr lang="fr-FR" sz="1200" dirty="0"/>
              <a:t>de </a:t>
            </a:r>
            <a:r>
              <a:rPr lang="fr-FR" sz="1200" dirty="0" smtClean="0"/>
              <a:t>Kantar TNS, représentatifs </a:t>
            </a:r>
            <a:r>
              <a:rPr lang="fr-FR" sz="1200" dirty="0"/>
              <a:t>de la population française </a:t>
            </a:r>
            <a:r>
              <a:rPr lang="fr-FR" sz="1200" dirty="0" smtClean="0"/>
              <a:t> sur </a:t>
            </a:r>
            <a:r>
              <a:rPr lang="fr-FR" sz="1200" dirty="0"/>
              <a:t>les </a:t>
            </a:r>
            <a:r>
              <a:rPr lang="fr-FR" sz="1200" dirty="0" smtClean="0"/>
              <a:t>critères :</a:t>
            </a:r>
            <a:endParaRPr lang="fr-FR" sz="1200" dirty="0"/>
          </a:p>
          <a:p>
            <a:pPr lvl="2">
              <a:spcBef>
                <a:spcPts val="300"/>
              </a:spcBef>
            </a:pPr>
            <a:r>
              <a:rPr lang="fr-FR" sz="1200" dirty="0"/>
              <a:t>Age, sexe et profession du chef de ménage</a:t>
            </a:r>
          </a:p>
          <a:p>
            <a:pPr lvl="2">
              <a:spcBef>
                <a:spcPts val="300"/>
              </a:spcBef>
            </a:pPr>
            <a:r>
              <a:rPr lang="fr-FR" sz="1200" dirty="0"/>
              <a:t>Nombre de personnes composant le foyer</a:t>
            </a:r>
          </a:p>
          <a:p>
            <a:pPr lvl="2">
              <a:spcBef>
                <a:spcPts val="300"/>
              </a:spcBef>
            </a:pPr>
            <a:r>
              <a:rPr lang="fr-FR" sz="1200" dirty="0"/>
              <a:t>Région d’habitat</a:t>
            </a:r>
          </a:p>
          <a:p>
            <a:pPr lvl="2">
              <a:spcBef>
                <a:spcPts val="300"/>
              </a:spcBef>
            </a:pPr>
            <a:r>
              <a:rPr lang="fr-FR" sz="1200" dirty="0"/>
              <a:t>Taille d’agglomération </a:t>
            </a:r>
          </a:p>
        </p:txBody>
      </p:sp>
      <p:sp>
        <p:nvSpPr>
          <p:cNvPr id="20" name="Espace réservé du texte 19"/>
          <p:cNvSpPr>
            <a:spLocks noGrp="1"/>
          </p:cNvSpPr>
          <p:nvPr>
            <p:ph type="body" sz="quarter" idx="15"/>
          </p:nvPr>
        </p:nvSpPr>
        <p:spPr>
          <a:xfrm>
            <a:off x="324494" y="1224000"/>
            <a:ext cx="3041863" cy="441338"/>
          </a:xfrm>
        </p:spPr>
        <p:txBody>
          <a:bodyPr/>
          <a:lstStyle/>
          <a:p>
            <a:r>
              <a:rPr lang="en-US" dirty="0" smtClean="0">
                <a:solidFill>
                  <a:schemeClr val="accent4"/>
                </a:solidFill>
              </a:rPr>
              <a:t>Échantilllon</a:t>
            </a:r>
            <a:endParaRPr lang="en-US" dirty="0">
              <a:solidFill>
                <a:schemeClr val="accent4"/>
              </a:solidFill>
            </a:endParaRPr>
          </a:p>
        </p:txBody>
      </p:sp>
      <p:sp>
        <p:nvSpPr>
          <p:cNvPr id="25" name="Espace réservé du texte 24"/>
          <p:cNvSpPr>
            <a:spLocks noGrp="1"/>
          </p:cNvSpPr>
          <p:nvPr>
            <p:ph type="body" sz="quarter" idx="20"/>
          </p:nvPr>
        </p:nvSpPr>
        <p:spPr>
          <a:xfrm>
            <a:off x="324358" y="3803727"/>
            <a:ext cx="3041863" cy="441338"/>
          </a:xfrm>
        </p:spPr>
        <p:txBody>
          <a:bodyPr/>
          <a:lstStyle/>
          <a:p>
            <a:r>
              <a:rPr lang="fr-FR" dirty="0" smtClean="0">
                <a:solidFill>
                  <a:schemeClr val="accent6">
                    <a:lumMod val="60000"/>
                    <a:lumOff val="40000"/>
                  </a:schemeClr>
                </a:solidFill>
              </a:rPr>
              <a:t>Mode de recueil</a:t>
            </a:r>
            <a:endParaRPr lang="fr-FR" dirty="0">
              <a:solidFill>
                <a:schemeClr val="accent6">
                  <a:lumMod val="60000"/>
                  <a:lumOff val="40000"/>
                </a:schemeClr>
              </a:solidFill>
            </a:endParaRPr>
          </a:p>
        </p:txBody>
      </p:sp>
      <p:sp>
        <p:nvSpPr>
          <p:cNvPr id="26" name="Espace réservé du texte 25"/>
          <p:cNvSpPr>
            <a:spLocks noGrp="1"/>
          </p:cNvSpPr>
          <p:nvPr>
            <p:ph type="body" sz="quarter" idx="21"/>
          </p:nvPr>
        </p:nvSpPr>
        <p:spPr>
          <a:xfrm>
            <a:off x="3628046" y="1246908"/>
            <a:ext cx="3041863" cy="441338"/>
          </a:xfrm>
        </p:spPr>
        <p:txBody>
          <a:bodyPr/>
          <a:lstStyle/>
          <a:p>
            <a:r>
              <a:rPr lang="en-US" dirty="0" smtClean="0">
                <a:solidFill>
                  <a:schemeClr val="accent6"/>
                </a:solidFill>
              </a:rPr>
              <a:t>Questionnaires</a:t>
            </a:r>
            <a:endParaRPr lang="en-US" dirty="0">
              <a:solidFill>
                <a:schemeClr val="accent6"/>
              </a:solidFill>
            </a:endParaRPr>
          </a:p>
        </p:txBody>
      </p:sp>
      <p:sp>
        <p:nvSpPr>
          <p:cNvPr id="41" name="Rectangle 40"/>
          <p:cNvSpPr/>
          <p:nvPr>
            <p:custDataLst>
              <p:tags r:id="rId2"/>
            </p:custDataLst>
          </p:nvPr>
        </p:nvSpPr>
        <p:spPr>
          <a:xfrm>
            <a:off x="324357" y="4326029"/>
            <a:ext cx="3042000" cy="3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sp>
        <p:nvSpPr>
          <p:cNvPr id="42" name="Rectangle 41"/>
          <p:cNvSpPr/>
          <p:nvPr>
            <p:custDataLst>
              <p:tags r:id="rId3"/>
            </p:custDataLst>
          </p:nvPr>
        </p:nvSpPr>
        <p:spPr>
          <a:xfrm>
            <a:off x="324494" y="1746302"/>
            <a:ext cx="3042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sp>
        <p:nvSpPr>
          <p:cNvPr id="43" name="Rectangle 42"/>
          <p:cNvSpPr/>
          <p:nvPr>
            <p:custDataLst>
              <p:tags r:id="rId4"/>
            </p:custDataLst>
          </p:nvPr>
        </p:nvSpPr>
        <p:spPr>
          <a:xfrm>
            <a:off x="3628046" y="1769210"/>
            <a:ext cx="3042000"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sp>
        <p:nvSpPr>
          <p:cNvPr id="45" name="Freeform 11"/>
          <p:cNvSpPr>
            <a:spLocks noChangeAspect="1" noEditPoints="1"/>
          </p:cNvSpPr>
          <p:nvPr>
            <p:custDataLst>
              <p:tags r:id="rId5"/>
            </p:custDataLst>
          </p:nvPr>
        </p:nvSpPr>
        <p:spPr bwMode="auto">
          <a:xfrm>
            <a:off x="2980664" y="1144443"/>
            <a:ext cx="385693" cy="543803"/>
          </a:xfrm>
          <a:custGeom>
            <a:avLst/>
            <a:gdLst>
              <a:gd name="T0" fmla="*/ 44 w 161"/>
              <a:gd name="T1" fmla="*/ 57 h 227"/>
              <a:gd name="T2" fmla="*/ 73 w 161"/>
              <a:gd name="T3" fmla="*/ 29 h 227"/>
              <a:gd name="T4" fmla="*/ 44 w 161"/>
              <a:gd name="T5" fmla="*/ 0 h 227"/>
              <a:gd name="T6" fmla="*/ 16 w 161"/>
              <a:gd name="T7" fmla="*/ 29 h 227"/>
              <a:gd name="T8" fmla="*/ 44 w 161"/>
              <a:gd name="T9" fmla="*/ 57 h 227"/>
              <a:gd name="T10" fmla="*/ 120 w 161"/>
              <a:gd name="T11" fmla="*/ 68 h 227"/>
              <a:gd name="T12" fmla="*/ 146 w 161"/>
              <a:gd name="T13" fmla="*/ 41 h 227"/>
              <a:gd name="T14" fmla="*/ 120 w 161"/>
              <a:gd name="T15" fmla="*/ 14 h 227"/>
              <a:gd name="T16" fmla="*/ 93 w 161"/>
              <a:gd name="T17" fmla="*/ 41 h 227"/>
              <a:gd name="T18" fmla="*/ 120 w 161"/>
              <a:gd name="T19" fmla="*/ 68 h 227"/>
              <a:gd name="T20" fmla="*/ 144 w 161"/>
              <a:gd name="T21" fmla="*/ 77 h 227"/>
              <a:gd name="T22" fmla="*/ 100 w 161"/>
              <a:gd name="T23" fmla="*/ 77 h 227"/>
              <a:gd name="T24" fmla="*/ 102 w 161"/>
              <a:gd name="T25" fmla="*/ 87 h 227"/>
              <a:gd name="T26" fmla="*/ 81 w 161"/>
              <a:gd name="T27" fmla="*/ 108 h 227"/>
              <a:gd name="T28" fmla="*/ 60 w 161"/>
              <a:gd name="T29" fmla="*/ 87 h 227"/>
              <a:gd name="T30" fmla="*/ 74 w 161"/>
              <a:gd name="T31" fmla="*/ 67 h 227"/>
              <a:gd name="T32" fmla="*/ 70 w 161"/>
              <a:gd name="T33" fmla="*/ 67 h 227"/>
              <a:gd name="T34" fmla="*/ 18 w 161"/>
              <a:gd name="T35" fmla="*/ 67 h 227"/>
              <a:gd name="T36" fmla="*/ 0 w 161"/>
              <a:gd name="T37" fmla="*/ 88 h 227"/>
              <a:gd name="T38" fmla="*/ 4 w 161"/>
              <a:gd name="T39" fmla="*/ 143 h 227"/>
              <a:gd name="T40" fmla="*/ 15 w 161"/>
              <a:gd name="T41" fmla="*/ 158 h 227"/>
              <a:gd name="T42" fmla="*/ 15 w 161"/>
              <a:gd name="T43" fmla="*/ 227 h 227"/>
              <a:gd name="T44" fmla="*/ 58 w 161"/>
              <a:gd name="T45" fmla="*/ 227 h 227"/>
              <a:gd name="T46" fmla="*/ 58 w 161"/>
              <a:gd name="T47" fmla="*/ 181 h 227"/>
              <a:gd name="T48" fmla="*/ 50 w 161"/>
              <a:gd name="T49" fmla="*/ 170 h 227"/>
              <a:gd name="T50" fmla="*/ 47 w 161"/>
              <a:gd name="T51" fmla="*/ 132 h 227"/>
              <a:gd name="T52" fmla="*/ 61 w 161"/>
              <a:gd name="T53" fmla="*/ 117 h 227"/>
              <a:gd name="T54" fmla="*/ 102 w 161"/>
              <a:gd name="T55" fmla="*/ 117 h 227"/>
              <a:gd name="T56" fmla="*/ 115 w 161"/>
              <a:gd name="T57" fmla="*/ 132 h 227"/>
              <a:gd name="T58" fmla="*/ 112 w 161"/>
              <a:gd name="T59" fmla="*/ 170 h 227"/>
              <a:gd name="T60" fmla="*/ 104 w 161"/>
              <a:gd name="T61" fmla="*/ 181 h 227"/>
              <a:gd name="T62" fmla="*/ 104 w 161"/>
              <a:gd name="T63" fmla="*/ 227 h 227"/>
              <a:gd name="T64" fmla="*/ 148 w 161"/>
              <a:gd name="T65" fmla="*/ 227 h 227"/>
              <a:gd name="T66" fmla="*/ 148 w 161"/>
              <a:gd name="T67" fmla="*/ 163 h 227"/>
              <a:gd name="T68" fmla="*/ 157 w 161"/>
              <a:gd name="T69" fmla="*/ 148 h 227"/>
              <a:gd name="T70" fmla="*/ 161 w 161"/>
              <a:gd name="T71" fmla="*/ 97 h 227"/>
              <a:gd name="T72" fmla="*/ 144 w 161"/>
              <a:gd name="T73" fmla="*/ 7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227">
                <a:moveTo>
                  <a:pt x="44" y="57"/>
                </a:moveTo>
                <a:cubicBezTo>
                  <a:pt x="60" y="57"/>
                  <a:pt x="73" y="44"/>
                  <a:pt x="73" y="29"/>
                </a:cubicBezTo>
                <a:cubicBezTo>
                  <a:pt x="73" y="13"/>
                  <a:pt x="60" y="0"/>
                  <a:pt x="44" y="0"/>
                </a:cubicBezTo>
                <a:cubicBezTo>
                  <a:pt x="28" y="0"/>
                  <a:pt x="16" y="13"/>
                  <a:pt x="16" y="29"/>
                </a:cubicBezTo>
                <a:cubicBezTo>
                  <a:pt x="16" y="44"/>
                  <a:pt x="28" y="57"/>
                  <a:pt x="44" y="57"/>
                </a:cubicBezTo>
                <a:close/>
                <a:moveTo>
                  <a:pt x="120" y="68"/>
                </a:moveTo>
                <a:cubicBezTo>
                  <a:pt x="135" y="68"/>
                  <a:pt x="146" y="56"/>
                  <a:pt x="146" y="41"/>
                </a:cubicBezTo>
                <a:cubicBezTo>
                  <a:pt x="146" y="26"/>
                  <a:pt x="135" y="14"/>
                  <a:pt x="120" y="14"/>
                </a:cubicBezTo>
                <a:cubicBezTo>
                  <a:pt x="105" y="14"/>
                  <a:pt x="93" y="26"/>
                  <a:pt x="93" y="41"/>
                </a:cubicBezTo>
                <a:cubicBezTo>
                  <a:pt x="93" y="56"/>
                  <a:pt x="105" y="68"/>
                  <a:pt x="120" y="68"/>
                </a:cubicBezTo>
                <a:close/>
                <a:moveTo>
                  <a:pt x="144" y="77"/>
                </a:moveTo>
                <a:cubicBezTo>
                  <a:pt x="100" y="77"/>
                  <a:pt x="100" y="77"/>
                  <a:pt x="100" y="77"/>
                </a:cubicBezTo>
                <a:cubicBezTo>
                  <a:pt x="101" y="80"/>
                  <a:pt x="102" y="83"/>
                  <a:pt x="102" y="87"/>
                </a:cubicBezTo>
                <a:cubicBezTo>
                  <a:pt x="102" y="99"/>
                  <a:pt x="93" y="108"/>
                  <a:pt x="81" y="108"/>
                </a:cubicBezTo>
                <a:cubicBezTo>
                  <a:pt x="70" y="108"/>
                  <a:pt x="60" y="99"/>
                  <a:pt x="60" y="87"/>
                </a:cubicBezTo>
                <a:cubicBezTo>
                  <a:pt x="60" y="78"/>
                  <a:pt x="66" y="71"/>
                  <a:pt x="74" y="67"/>
                </a:cubicBezTo>
                <a:cubicBezTo>
                  <a:pt x="73" y="67"/>
                  <a:pt x="71" y="67"/>
                  <a:pt x="70" y="67"/>
                </a:cubicBezTo>
                <a:cubicBezTo>
                  <a:pt x="18" y="67"/>
                  <a:pt x="18" y="67"/>
                  <a:pt x="18" y="67"/>
                </a:cubicBezTo>
                <a:cubicBezTo>
                  <a:pt x="8" y="67"/>
                  <a:pt x="0" y="77"/>
                  <a:pt x="0" y="88"/>
                </a:cubicBezTo>
                <a:cubicBezTo>
                  <a:pt x="4" y="143"/>
                  <a:pt x="4" y="143"/>
                  <a:pt x="4" y="143"/>
                </a:cubicBezTo>
                <a:cubicBezTo>
                  <a:pt x="4" y="150"/>
                  <a:pt x="9" y="156"/>
                  <a:pt x="15" y="158"/>
                </a:cubicBezTo>
                <a:cubicBezTo>
                  <a:pt x="15" y="227"/>
                  <a:pt x="15" y="227"/>
                  <a:pt x="15" y="227"/>
                </a:cubicBezTo>
                <a:cubicBezTo>
                  <a:pt x="58" y="227"/>
                  <a:pt x="58" y="227"/>
                  <a:pt x="58" y="227"/>
                </a:cubicBezTo>
                <a:cubicBezTo>
                  <a:pt x="58" y="181"/>
                  <a:pt x="58" y="181"/>
                  <a:pt x="58" y="181"/>
                </a:cubicBezTo>
                <a:cubicBezTo>
                  <a:pt x="54" y="179"/>
                  <a:pt x="51" y="175"/>
                  <a:pt x="50" y="170"/>
                </a:cubicBezTo>
                <a:cubicBezTo>
                  <a:pt x="47" y="132"/>
                  <a:pt x="47" y="132"/>
                  <a:pt x="47" y="132"/>
                </a:cubicBezTo>
                <a:cubicBezTo>
                  <a:pt x="47" y="124"/>
                  <a:pt x="53" y="117"/>
                  <a:pt x="61" y="117"/>
                </a:cubicBezTo>
                <a:cubicBezTo>
                  <a:pt x="102" y="117"/>
                  <a:pt x="102" y="117"/>
                  <a:pt x="102" y="117"/>
                </a:cubicBezTo>
                <a:cubicBezTo>
                  <a:pt x="110" y="117"/>
                  <a:pt x="116" y="124"/>
                  <a:pt x="115" y="132"/>
                </a:cubicBezTo>
                <a:cubicBezTo>
                  <a:pt x="112" y="170"/>
                  <a:pt x="112" y="170"/>
                  <a:pt x="112" y="170"/>
                </a:cubicBezTo>
                <a:cubicBezTo>
                  <a:pt x="112" y="175"/>
                  <a:pt x="109" y="179"/>
                  <a:pt x="104" y="181"/>
                </a:cubicBezTo>
                <a:cubicBezTo>
                  <a:pt x="104" y="227"/>
                  <a:pt x="104" y="227"/>
                  <a:pt x="104" y="227"/>
                </a:cubicBezTo>
                <a:cubicBezTo>
                  <a:pt x="148" y="227"/>
                  <a:pt x="148" y="227"/>
                  <a:pt x="148" y="227"/>
                </a:cubicBezTo>
                <a:cubicBezTo>
                  <a:pt x="148" y="163"/>
                  <a:pt x="148" y="163"/>
                  <a:pt x="148" y="163"/>
                </a:cubicBezTo>
                <a:cubicBezTo>
                  <a:pt x="153" y="160"/>
                  <a:pt x="157" y="155"/>
                  <a:pt x="157" y="148"/>
                </a:cubicBezTo>
                <a:cubicBezTo>
                  <a:pt x="161" y="97"/>
                  <a:pt x="161" y="97"/>
                  <a:pt x="161" y="97"/>
                </a:cubicBezTo>
                <a:cubicBezTo>
                  <a:pt x="161" y="86"/>
                  <a:pt x="154" y="77"/>
                  <a:pt x="144" y="77"/>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sp>
        <p:nvSpPr>
          <p:cNvPr id="46" name="Freeform 7"/>
          <p:cNvSpPr>
            <a:spLocks noChangeAspect="1" noEditPoints="1"/>
          </p:cNvSpPr>
          <p:nvPr>
            <p:custDataLst>
              <p:tags r:id="rId6"/>
            </p:custDataLst>
          </p:nvPr>
        </p:nvSpPr>
        <p:spPr bwMode="auto">
          <a:xfrm>
            <a:off x="2848759" y="3676216"/>
            <a:ext cx="517462" cy="591757"/>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grpSp>
        <p:nvGrpSpPr>
          <p:cNvPr id="15" name="Groupe 14"/>
          <p:cNvGrpSpPr/>
          <p:nvPr/>
        </p:nvGrpSpPr>
        <p:grpSpPr>
          <a:xfrm>
            <a:off x="6040145" y="1042570"/>
            <a:ext cx="518400" cy="590400"/>
            <a:chOff x="1273175" y="1144588"/>
            <a:chExt cx="747713" cy="766763"/>
          </a:xfrm>
          <a:solidFill>
            <a:schemeClr val="bg2">
              <a:lumMod val="20000"/>
              <a:lumOff val="80000"/>
            </a:schemeClr>
          </a:solidFill>
        </p:grpSpPr>
        <p:sp>
          <p:nvSpPr>
            <p:cNvPr id="17" name="Freeform 5"/>
            <p:cNvSpPr>
              <a:spLocks/>
            </p:cNvSpPr>
            <p:nvPr/>
          </p:nvSpPr>
          <p:spPr bwMode="auto">
            <a:xfrm>
              <a:off x="1273175" y="1144588"/>
              <a:ext cx="747713" cy="766763"/>
            </a:xfrm>
            <a:custGeom>
              <a:avLst/>
              <a:gdLst>
                <a:gd name="T0" fmla="*/ 98 w 196"/>
                <a:gd name="T1" fmla="*/ 60 h 201"/>
                <a:gd name="T2" fmla="*/ 0 w 196"/>
                <a:gd name="T3" fmla="*/ 60 h 201"/>
                <a:gd name="T4" fmla="*/ 0 w 196"/>
                <a:gd name="T5" fmla="*/ 201 h 201"/>
                <a:gd name="T6" fmla="*/ 98 w 196"/>
                <a:gd name="T7" fmla="*/ 201 h 201"/>
                <a:gd name="T8" fmla="*/ 196 w 196"/>
                <a:gd name="T9" fmla="*/ 201 h 201"/>
                <a:gd name="T10" fmla="*/ 196 w 196"/>
                <a:gd name="T11" fmla="*/ 60 h 201"/>
                <a:gd name="T12" fmla="*/ 98 w 196"/>
                <a:gd name="T13" fmla="*/ 60 h 201"/>
              </a:gdLst>
              <a:ahLst/>
              <a:cxnLst>
                <a:cxn ang="0">
                  <a:pos x="T0" y="T1"/>
                </a:cxn>
                <a:cxn ang="0">
                  <a:pos x="T2" y="T3"/>
                </a:cxn>
                <a:cxn ang="0">
                  <a:pos x="T4" y="T5"/>
                </a:cxn>
                <a:cxn ang="0">
                  <a:pos x="T6" y="T7"/>
                </a:cxn>
                <a:cxn ang="0">
                  <a:pos x="T8" y="T9"/>
                </a:cxn>
                <a:cxn ang="0">
                  <a:pos x="T10" y="T11"/>
                </a:cxn>
                <a:cxn ang="0">
                  <a:pos x="T12" y="T13"/>
                </a:cxn>
              </a:cxnLst>
              <a:rect l="0" t="0" r="r" b="b"/>
              <a:pathLst>
                <a:path w="196" h="201">
                  <a:moveTo>
                    <a:pt x="98" y="60"/>
                  </a:moveTo>
                  <a:cubicBezTo>
                    <a:pt x="52" y="0"/>
                    <a:pt x="0" y="60"/>
                    <a:pt x="0" y="60"/>
                  </a:cubicBezTo>
                  <a:cubicBezTo>
                    <a:pt x="0" y="201"/>
                    <a:pt x="0" y="201"/>
                    <a:pt x="0" y="201"/>
                  </a:cubicBezTo>
                  <a:cubicBezTo>
                    <a:pt x="0" y="201"/>
                    <a:pt x="52" y="142"/>
                    <a:pt x="98" y="201"/>
                  </a:cubicBezTo>
                  <a:cubicBezTo>
                    <a:pt x="98" y="201"/>
                    <a:pt x="149" y="142"/>
                    <a:pt x="196" y="201"/>
                  </a:cubicBezTo>
                  <a:cubicBezTo>
                    <a:pt x="196" y="60"/>
                    <a:pt x="196" y="60"/>
                    <a:pt x="196" y="60"/>
                  </a:cubicBezTo>
                  <a:cubicBezTo>
                    <a:pt x="149" y="0"/>
                    <a:pt x="98" y="60"/>
                    <a:pt x="98" y="60"/>
                  </a:cubicBezTo>
                  <a:close/>
                </a:path>
              </a:pathLst>
            </a:custGeom>
            <a:ln w="19050">
              <a:solidFill>
                <a:schemeClr val="accent6"/>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sp>
          <p:nvSpPr>
            <p:cNvPr id="18" name="Freeform 6"/>
            <p:cNvSpPr>
              <a:spLocks/>
            </p:cNvSpPr>
            <p:nvPr/>
          </p:nvSpPr>
          <p:spPr bwMode="auto">
            <a:xfrm>
              <a:off x="1308100" y="1220788"/>
              <a:ext cx="677863" cy="644525"/>
            </a:xfrm>
            <a:custGeom>
              <a:avLst/>
              <a:gdLst>
                <a:gd name="T0" fmla="*/ 178 w 178"/>
                <a:gd name="T1" fmla="*/ 42 h 169"/>
                <a:gd name="T2" fmla="*/ 89 w 178"/>
                <a:gd name="T3" fmla="*/ 52 h 169"/>
                <a:gd name="T4" fmla="*/ 0 w 178"/>
                <a:gd name="T5" fmla="*/ 44 h 169"/>
                <a:gd name="T6" fmla="*/ 0 w 178"/>
                <a:gd name="T7" fmla="*/ 161 h 169"/>
                <a:gd name="T8" fmla="*/ 89 w 178"/>
                <a:gd name="T9" fmla="*/ 169 h 169"/>
                <a:gd name="T10" fmla="*/ 178 w 178"/>
                <a:gd name="T11" fmla="*/ 160 h 169"/>
                <a:gd name="T12" fmla="*/ 178 w 178"/>
                <a:gd name="T13" fmla="*/ 42 h 169"/>
              </a:gdLst>
              <a:ahLst/>
              <a:cxnLst>
                <a:cxn ang="0">
                  <a:pos x="T0" y="T1"/>
                </a:cxn>
                <a:cxn ang="0">
                  <a:pos x="T2" y="T3"/>
                </a:cxn>
                <a:cxn ang="0">
                  <a:pos x="T4" y="T5"/>
                </a:cxn>
                <a:cxn ang="0">
                  <a:pos x="T6" y="T7"/>
                </a:cxn>
                <a:cxn ang="0">
                  <a:pos x="T8" y="T9"/>
                </a:cxn>
                <a:cxn ang="0">
                  <a:pos x="T10" y="T11"/>
                </a:cxn>
                <a:cxn ang="0">
                  <a:pos x="T12" y="T13"/>
                </a:cxn>
              </a:cxnLst>
              <a:rect l="0" t="0" r="r" b="b"/>
              <a:pathLst>
                <a:path w="178" h="169">
                  <a:moveTo>
                    <a:pt x="178" y="42"/>
                  </a:moveTo>
                  <a:cubicBezTo>
                    <a:pt x="134" y="0"/>
                    <a:pt x="89" y="52"/>
                    <a:pt x="89" y="52"/>
                  </a:cubicBezTo>
                  <a:cubicBezTo>
                    <a:pt x="54" y="7"/>
                    <a:pt x="17" y="30"/>
                    <a:pt x="0" y="44"/>
                  </a:cubicBezTo>
                  <a:cubicBezTo>
                    <a:pt x="0" y="161"/>
                    <a:pt x="0" y="161"/>
                    <a:pt x="0" y="161"/>
                  </a:cubicBezTo>
                  <a:cubicBezTo>
                    <a:pt x="16" y="147"/>
                    <a:pt x="54" y="124"/>
                    <a:pt x="89" y="169"/>
                  </a:cubicBezTo>
                  <a:cubicBezTo>
                    <a:pt x="89" y="169"/>
                    <a:pt x="135" y="116"/>
                    <a:pt x="178" y="160"/>
                  </a:cubicBezTo>
                  <a:lnTo>
                    <a:pt x="178" y="42"/>
                  </a:lnTo>
                  <a:close/>
                </a:path>
              </a:pathLst>
            </a:custGeom>
            <a:ln w="19050">
              <a:solidFill>
                <a:schemeClr val="accent6"/>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sp>
          <p:nvSpPr>
            <p:cNvPr id="19" name="Line 7"/>
            <p:cNvSpPr>
              <a:spLocks noChangeShapeType="1"/>
            </p:cNvSpPr>
            <p:nvPr/>
          </p:nvSpPr>
          <p:spPr bwMode="auto">
            <a:xfrm flipV="1">
              <a:off x="1646238" y="1384300"/>
              <a:ext cx="0" cy="481013"/>
            </a:xfrm>
            <a:prstGeom prst="line">
              <a:avLst/>
            </a:prstGeom>
            <a:ln w="19050">
              <a:solidFill>
                <a:schemeClr val="accent6"/>
              </a:solidFill>
              <a:headEnd/>
              <a:tailEn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fr-FR">
                <a:solidFill>
                  <a:srgbClr val="717171"/>
                </a:solidFill>
                <a:latin typeface="Arial" panose="020B0604020202020204" pitchFamily="34" charset="0"/>
                <a:cs typeface="Arial" panose="020B0604020202020204" pitchFamily="34" charset="0"/>
              </a:endParaRPr>
            </a:p>
          </p:txBody>
        </p:sp>
      </p:grpSp>
      <p:sp>
        <p:nvSpPr>
          <p:cNvPr id="21" name="Espace réservé du texte 19"/>
          <p:cNvSpPr txBox="1">
            <a:spLocks/>
          </p:cNvSpPr>
          <p:nvPr/>
        </p:nvSpPr>
        <p:spPr>
          <a:xfrm>
            <a:off x="6989562" y="1246908"/>
            <a:ext cx="3041863" cy="441338"/>
          </a:xfrm>
          <a:prstGeom prst="rect">
            <a:avLst/>
          </a:prstGeom>
        </p:spPr>
        <p:txBody>
          <a:bodyPr vert="horz" lIns="0" tIns="238950" rIns="0" bIns="0" rtlCol="0">
            <a:spAutoFit/>
          </a:bodyPr>
          <a:lst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1" kern="120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dirty="0" smtClean="0">
                <a:solidFill>
                  <a:schemeClr val="accent5"/>
                </a:solidFill>
              </a:rPr>
              <a:t>Univers</a:t>
            </a:r>
            <a:endParaRPr lang="fr-FR" dirty="0">
              <a:solidFill>
                <a:schemeClr val="accent5"/>
              </a:solidFill>
            </a:endParaRPr>
          </a:p>
        </p:txBody>
      </p:sp>
      <p:sp>
        <p:nvSpPr>
          <p:cNvPr id="24" name="Rectangle 23"/>
          <p:cNvSpPr/>
          <p:nvPr>
            <p:custDataLst>
              <p:tags r:id="rId7"/>
            </p:custDataLst>
          </p:nvPr>
        </p:nvSpPr>
        <p:spPr>
          <a:xfrm>
            <a:off x="6989424" y="1773011"/>
            <a:ext cx="304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sp>
        <p:nvSpPr>
          <p:cNvPr id="29" name="Freeform 41"/>
          <p:cNvSpPr>
            <a:spLocks noChangeAspect="1" noEditPoints="1"/>
          </p:cNvSpPr>
          <p:nvPr/>
        </p:nvSpPr>
        <p:spPr bwMode="auto">
          <a:xfrm>
            <a:off x="9521165" y="1120557"/>
            <a:ext cx="510534" cy="588083"/>
          </a:xfrm>
          <a:custGeom>
            <a:avLst/>
            <a:gdLst>
              <a:gd name="T0" fmla="*/ 189 w 197"/>
              <a:gd name="T1" fmla="*/ 91 h 227"/>
              <a:gd name="T2" fmla="*/ 188 w 197"/>
              <a:gd name="T3" fmla="*/ 69 h 227"/>
              <a:gd name="T4" fmla="*/ 172 w 197"/>
              <a:gd name="T5" fmla="*/ 56 h 227"/>
              <a:gd name="T6" fmla="*/ 153 w 197"/>
              <a:gd name="T7" fmla="*/ 60 h 227"/>
              <a:gd name="T8" fmla="*/ 139 w 197"/>
              <a:gd name="T9" fmla="*/ 54 h 227"/>
              <a:gd name="T10" fmla="*/ 121 w 197"/>
              <a:gd name="T11" fmla="*/ 65 h 227"/>
              <a:gd name="T12" fmla="*/ 119 w 197"/>
              <a:gd name="T13" fmla="*/ 87 h 227"/>
              <a:gd name="T14" fmla="*/ 118 w 197"/>
              <a:gd name="T15" fmla="*/ 100 h 227"/>
              <a:gd name="T16" fmla="*/ 118 w 197"/>
              <a:gd name="T17" fmla="*/ 122 h 227"/>
              <a:gd name="T18" fmla="*/ 134 w 197"/>
              <a:gd name="T19" fmla="*/ 136 h 227"/>
              <a:gd name="T20" fmla="*/ 153 w 197"/>
              <a:gd name="T21" fmla="*/ 131 h 227"/>
              <a:gd name="T22" fmla="*/ 167 w 197"/>
              <a:gd name="T23" fmla="*/ 138 h 227"/>
              <a:gd name="T24" fmla="*/ 185 w 197"/>
              <a:gd name="T25" fmla="*/ 127 h 227"/>
              <a:gd name="T26" fmla="*/ 188 w 197"/>
              <a:gd name="T27" fmla="*/ 104 h 227"/>
              <a:gd name="T28" fmla="*/ 134 w 197"/>
              <a:gd name="T29" fmla="*/ 96 h 227"/>
              <a:gd name="T30" fmla="*/ 153 w 197"/>
              <a:gd name="T31" fmla="*/ 114 h 227"/>
              <a:gd name="T32" fmla="*/ 106 w 197"/>
              <a:gd name="T33" fmla="*/ 121 h 227"/>
              <a:gd name="T34" fmla="*/ 89 w 197"/>
              <a:gd name="T35" fmla="*/ 109 h 227"/>
              <a:gd name="T36" fmla="*/ 61 w 197"/>
              <a:gd name="T37" fmla="*/ 90 h 227"/>
              <a:gd name="T38" fmla="*/ 31 w 197"/>
              <a:gd name="T39" fmla="*/ 100 h 227"/>
              <a:gd name="T40" fmla="*/ 18 w 197"/>
              <a:gd name="T41" fmla="*/ 132 h 227"/>
              <a:gd name="T42" fmla="*/ 12 w 197"/>
              <a:gd name="T43" fmla="*/ 151 h 227"/>
              <a:gd name="T44" fmla="*/ 0 w 197"/>
              <a:gd name="T45" fmla="*/ 174 h 227"/>
              <a:gd name="T46" fmla="*/ 26 w 197"/>
              <a:gd name="T47" fmla="*/ 196 h 227"/>
              <a:gd name="T48" fmla="*/ 43 w 197"/>
              <a:gd name="T49" fmla="*/ 208 h 227"/>
              <a:gd name="T50" fmla="*/ 71 w 197"/>
              <a:gd name="T51" fmla="*/ 226 h 227"/>
              <a:gd name="T52" fmla="*/ 101 w 197"/>
              <a:gd name="T53" fmla="*/ 217 h 227"/>
              <a:gd name="T54" fmla="*/ 114 w 197"/>
              <a:gd name="T55" fmla="*/ 185 h 227"/>
              <a:gd name="T56" fmla="*/ 120 w 197"/>
              <a:gd name="T57" fmla="*/ 165 h 227"/>
              <a:gd name="T58" fmla="*/ 132 w 197"/>
              <a:gd name="T59" fmla="*/ 143 h 227"/>
              <a:gd name="T60" fmla="*/ 37 w 197"/>
              <a:gd name="T61" fmla="*/ 158 h 227"/>
              <a:gd name="T62" fmla="*/ 66 w 197"/>
              <a:gd name="T63" fmla="*/ 187 h 227"/>
              <a:gd name="T64" fmla="*/ 91 w 197"/>
              <a:gd name="T65" fmla="*/ 51 h 227"/>
              <a:gd name="T66" fmla="*/ 99 w 197"/>
              <a:gd name="T67" fmla="*/ 57 h 227"/>
              <a:gd name="T68" fmla="*/ 113 w 197"/>
              <a:gd name="T69" fmla="*/ 66 h 227"/>
              <a:gd name="T70" fmla="*/ 127 w 197"/>
              <a:gd name="T71" fmla="*/ 61 h 227"/>
              <a:gd name="T72" fmla="*/ 134 w 197"/>
              <a:gd name="T73" fmla="*/ 46 h 227"/>
              <a:gd name="T74" fmla="*/ 137 w 197"/>
              <a:gd name="T75" fmla="*/ 36 h 227"/>
              <a:gd name="T76" fmla="*/ 143 w 197"/>
              <a:gd name="T77" fmla="*/ 25 h 227"/>
              <a:gd name="T78" fmla="*/ 130 w 197"/>
              <a:gd name="T79" fmla="*/ 14 h 227"/>
              <a:gd name="T80" fmla="*/ 122 w 197"/>
              <a:gd name="T81" fmla="*/ 9 h 227"/>
              <a:gd name="T82" fmla="*/ 108 w 197"/>
              <a:gd name="T83" fmla="*/ 0 h 227"/>
              <a:gd name="T84" fmla="*/ 94 w 197"/>
              <a:gd name="T85" fmla="*/ 4 h 227"/>
              <a:gd name="T86" fmla="*/ 87 w 197"/>
              <a:gd name="T87" fmla="*/ 20 h 227"/>
              <a:gd name="T88" fmla="*/ 84 w 197"/>
              <a:gd name="T89" fmla="*/ 29 h 227"/>
              <a:gd name="T90" fmla="*/ 78 w 197"/>
              <a:gd name="T91" fmla="*/ 40 h 227"/>
              <a:gd name="T92" fmla="*/ 124 w 197"/>
              <a:gd name="T93" fmla="*/ 33 h 227"/>
              <a:gd name="T94" fmla="*/ 111 w 197"/>
              <a:gd name="T95" fmla="*/ 1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7" h="227">
                <a:moveTo>
                  <a:pt x="197" y="102"/>
                </a:moveTo>
                <a:cubicBezTo>
                  <a:pt x="197" y="100"/>
                  <a:pt x="197" y="97"/>
                  <a:pt x="197" y="95"/>
                </a:cubicBezTo>
                <a:cubicBezTo>
                  <a:pt x="194" y="93"/>
                  <a:pt x="192" y="92"/>
                  <a:pt x="189" y="91"/>
                </a:cubicBezTo>
                <a:cubicBezTo>
                  <a:pt x="188" y="88"/>
                  <a:pt x="187" y="85"/>
                  <a:pt x="186" y="82"/>
                </a:cubicBezTo>
                <a:cubicBezTo>
                  <a:pt x="188" y="80"/>
                  <a:pt x="190" y="77"/>
                  <a:pt x="192" y="75"/>
                </a:cubicBezTo>
                <a:cubicBezTo>
                  <a:pt x="191" y="73"/>
                  <a:pt x="190" y="71"/>
                  <a:pt x="188" y="69"/>
                </a:cubicBezTo>
                <a:cubicBezTo>
                  <a:pt x="185" y="69"/>
                  <a:pt x="182" y="70"/>
                  <a:pt x="179" y="71"/>
                </a:cubicBezTo>
                <a:cubicBezTo>
                  <a:pt x="177" y="69"/>
                  <a:pt x="174" y="67"/>
                  <a:pt x="172" y="65"/>
                </a:cubicBezTo>
                <a:cubicBezTo>
                  <a:pt x="172" y="62"/>
                  <a:pt x="173" y="59"/>
                  <a:pt x="172" y="56"/>
                </a:cubicBezTo>
                <a:cubicBezTo>
                  <a:pt x="170" y="55"/>
                  <a:pt x="168" y="54"/>
                  <a:pt x="166" y="53"/>
                </a:cubicBezTo>
                <a:cubicBezTo>
                  <a:pt x="163" y="55"/>
                  <a:pt x="161" y="58"/>
                  <a:pt x="159" y="60"/>
                </a:cubicBezTo>
                <a:cubicBezTo>
                  <a:pt x="157" y="60"/>
                  <a:pt x="155" y="60"/>
                  <a:pt x="153" y="60"/>
                </a:cubicBezTo>
                <a:cubicBezTo>
                  <a:pt x="152" y="60"/>
                  <a:pt x="152" y="60"/>
                  <a:pt x="151" y="60"/>
                </a:cubicBezTo>
                <a:cubicBezTo>
                  <a:pt x="149" y="57"/>
                  <a:pt x="148" y="54"/>
                  <a:pt x="146" y="52"/>
                </a:cubicBezTo>
                <a:cubicBezTo>
                  <a:pt x="143" y="52"/>
                  <a:pt x="141" y="53"/>
                  <a:pt x="139" y="54"/>
                </a:cubicBezTo>
                <a:cubicBezTo>
                  <a:pt x="138" y="57"/>
                  <a:pt x="138" y="60"/>
                  <a:pt x="138" y="63"/>
                </a:cubicBezTo>
                <a:cubicBezTo>
                  <a:pt x="135" y="65"/>
                  <a:pt x="132" y="66"/>
                  <a:pt x="130" y="68"/>
                </a:cubicBezTo>
                <a:cubicBezTo>
                  <a:pt x="127" y="67"/>
                  <a:pt x="124" y="66"/>
                  <a:pt x="121" y="65"/>
                </a:cubicBezTo>
                <a:cubicBezTo>
                  <a:pt x="120" y="66"/>
                  <a:pt x="118" y="68"/>
                  <a:pt x="117" y="70"/>
                </a:cubicBezTo>
                <a:cubicBezTo>
                  <a:pt x="118" y="73"/>
                  <a:pt x="120" y="76"/>
                  <a:pt x="122" y="79"/>
                </a:cubicBezTo>
                <a:cubicBezTo>
                  <a:pt x="120" y="81"/>
                  <a:pt x="119" y="84"/>
                  <a:pt x="119" y="87"/>
                </a:cubicBezTo>
                <a:cubicBezTo>
                  <a:pt x="115" y="87"/>
                  <a:pt x="112" y="88"/>
                  <a:pt x="109" y="89"/>
                </a:cubicBezTo>
                <a:cubicBezTo>
                  <a:pt x="109" y="92"/>
                  <a:pt x="109" y="94"/>
                  <a:pt x="109" y="96"/>
                </a:cubicBezTo>
                <a:cubicBezTo>
                  <a:pt x="112" y="98"/>
                  <a:pt x="115" y="99"/>
                  <a:pt x="118" y="100"/>
                </a:cubicBezTo>
                <a:cubicBezTo>
                  <a:pt x="118" y="103"/>
                  <a:pt x="119" y="106"/>
                  <a:pt x="120" y="109"/>
                </a:cubicBezTo>
                <a:cubicBezTo>
                  <a:pt x="118" y="111"/>
                  <a:pt x="116" y="114"/>
                  <a:pt x="114" y="116"/>
                </a:cubicBezTo>
                <a:cubicBezTo>
                  <a:pt x="115" y="118"/>
                  <a:pt x="116" y="120"/>
                  <a:pt x="118" y="122"/>
                </a:cubicBezTo>
                <a:cubicBezTo>
                  <a:pt x="121" y="122"/>
                  <a:pt x="124" y="121"/>
                  <a:pt x="127" y="120"/>
                </a:cubicBezTo>
                <a:cubicBezTo>
                  <a:pt x="129" y="122"/>
                  <a:pt x="132" y="124"/>
                  <a:pt x="134" y="126"/>
                </a:cubicBezTo>
                <a:cubicBezTo>
                  <a:pt x="134" y="129"/>
                  <a:pt x="133" y="132"/>
                  <a:pt x="134" y="136"/>
                </a:cubicBezTo>
                <a:cubicBezTo>
                  <a:pt x="136" y="137"/>
                  <a:pt x="138" y="137"/>
                  <a:pt x="140" y="138"/>
                </a:cubicBezTo>
                <a:cubicBezTo>
                  <a:pt x="143" y="136"/>
                  <a:pt x="145" y="133"/>
                  <a:pt x="147" y="131"/>
                </a:cubicBezTo>
                <a:cubicBezTo>
                  <a:pt x="149" y="131"/>
                  <a:pt x="151" y="131"/>
                  <a:pt x="153" y="131"/>
                </a:cubicBezTo>
                <a:cubicBezTo>
                  <a:pt x="154" y="131"/>
                  <a:pt x="155" y="131"/>
                  <a:pt x="155" y="131"/>
                </a:cubicBezTo>
                <a:cubicBezTo>
                  <a:pt x="157" y="134"/>
                  <a:pt x="158" y="137"/>
                  <a:pt x="160" y="139"/>
                </a:cubicBezTo>
                <a:cubicBezTo>
                  <a:pt x="163" y="139"/>
                  <a:pt x="165" y="138"/>
                  <a:pt x="167" y="138"/>
                </a:cubicBezTo>
                <a:cubicBezTo>
                  <a:pt x="168" y="134"/>
                  <a:pt x="168" y="131"/>
                  <a:pt x="168" y="128"/>
                </a:cubicBezTo>
                <a:cubicBezTo>
                  <a:pt x="171" y="127"/>
                  <a:pt x="174" y="125"/>
                  <a:pt x="176" y="123"/>
                </a:cubicBezTo>
                <a:cubicBezTo>
                  <a:pt x="179" y="124"/>
                  <a:pt x="182" y="126"/>
                  <a:pt x="185" y="127"/>
                </a:cubicBezTo>
                <a:cubicBezTo>
                  <a:pt x="186" y="125"/>
                  <a:pt x="188" y="123"/>
                  <a:pt x="189" y="121"/>
                </a:cubicBezTo>
                <a:cubicBezTo>
                  <a:pt x="188" y="118"/>
                  <a:pt x="186" y="115"/>
                  <a:pt x="184" y="113"/>
                </a:cubicBezTo>
                <a:cubicBezTo>
                  <a:pt x="186" y="110"/>
                  <a:pt x="187" y="107"/>
                  <a:pt x="188" y="104"/>
                </a:cubicBezTo>
                <a:cubicBezTo>
                  <a:pt x="191" y="104"/>
                  <a:pt x="194" y="103"/>
                  <a:pt x="197" y="102"/>
                </a:cubicBezTo>
                <a:close/>
                <a:moveTo>
                  <a:pt x="153" y="114"/>
                </a:moveTo>
                <a:cubicBezTo>
                  <a:pt x="143" y="114"/>
                  <a:pt x="134" y="106"/>
                  <a:pt x="134" y="96"/>
                </a:cubicBezTo>
                <a:cubicBezTo>
                  <a:pt x="134" y="85"/>
                  <a:pt x="143" y="77"/>
                  <a:pt x="153" y="77"/>
                </a:cubicBezTo>
                <a:cubicBezTo>
                  <a:pt x="163" y="77"/>
                  <a:pt x="172" y="85"/>
                  <a:pt x="172" y="96"/>
                </a:cubicBezTo>
                <a:cubicBezTo>
                  <a:pt x="172" y="106"/>
                  <a:pt x="163" y="114"/>
                  <a:pt x="153" y="114"/>
                </a:cubicBezTo>
                <a:close/>
                <a:moveTo>
                  <a:pt x="129" y="133"/>
                </a:moveTo>
                <a:cubicBezTo>
                  <a:pt x="124" y="132"/>
                  <a:pt x="119" y="132"/>
                  <a:pt x="114" y="132"/>
                </a:cubicBezTo>
                <a:cubicBezTo>
                  <a:pt x="112" y="128"/>
                  <a:pt x="109" y="124"/>
                  <a:pt x="106" y="121"/>
                </a:cubicBezTo>
                <a:cubicBezTo>
                  <a:pt x="108" y="116"/>
                  <a:pt x="109" y="112"/>
                  <a:pt x="110" y="107"/>
                </a:cubicBezTo>
                <a:cubicBezTo>
                  <a:pt x="108" y="105"/>
                  <a:pt x="105" y="102"/>
                  <a:pt x="102" y="101"/>
                </a:cubicBezTo>
                <a:cubicBezTo>
                  <a:pt x="97" y="103"/>
                  <a:pt x="93" y="106"/>
                  <a:pt x="89" y="109"/>
                </a:cubicBezTo>
                <a:cubicBezTo>
                  <a:pt x="85" y="107"/>
                  <a:pt x="81" y="105"/>
                  <a:pt x="76" y="105"/>
                </a:cubicBezTo>
                <a:cubicBezTo>
                  <a:pt x="75" y="100"/>
                  <a:pt x="74" y="95"/>
                  <a:pt x="72" y="90"/>
                </a:cubicBezTo>
                <a:cubicBezTo>
                  <a:pt x="68" y="90"/>
                  <a:pt x="65" y="90"/>
                  <a:pt x="61" y="90"/>
                </a:cubicBezTo>
                <a:cubicBezTo>
                  <a:pt x="59" y="95"/>
                  <a:pt x="57" y="100"/>
                  <a:pt x="55" y="105"/>
                </a:cubicBezTo>
                <a:cubicBezTo>
                  <a:pt x="51" y="106"/>
                  <a:pt x="47" y="107"/>
                  <a:pt x="43" y="109"/>
                </a:cubicBezTo>
                <a:cubicBezTo>
                  <a:pt x="39" y="105"/>
                  <a:pt x="35" y="102"/>
                  <a:pt x="31" y="100"/>
                </a:cubicBezTo>
                <a:cubicBezTo>
                  <a:pt x="28" y="102"/>
                  <a:pt x="25" y="104"/>
                  <a:pt x="23" y="106"/>
                </a:cubicBezTo>
                <a:cubicBezTo>
                  <a:pt x="23" y="111"/>
                  <a:pt x="25" y="116"/>
                  <a:pt x="26" y="121"/>
                </a:cubicBezTo>
                <a:cubicBezTo>
                  <a:pt x="23" y="124"/>
                  <a:pt x="20" y="128"/>
                  <a:pt x="18" y="132"/>
                </a:cubicBezTo>
                <a:cubicBezTo>
                  <a:pt x="13" y="131"/>
                  <a:pt x="9" y="131"/>
                  <a:pt x="4" y="132"/>
                </a:cubicBezTo>
                <a:cubicBezTo>
                  <a:pt x="2" y="135"/>
                  <a:pt x="1" y="138"/>
                  <a:pt x="0" y="142"/>
                </a:cubicBezTo>
                <a:cubicBezTo>
                  <a:pt x="4" y="146"/>
                  <a:pt x="8" y="149"/>
                  <a:pt x="12" y="151"/>
                </a:cubicBezTo>
                <a:cubicBezTo>
                  <a:pt x="12" y="154"/>
                  <a:pt x="11" y="156"/>
                  <a:pt x="11" y="158"/>
                </a:cubicBezTo>
                <a:cubicBezTo>
                  <a:pt x="11" y="161"/>
                  <a:pt x="11" y="163"/>
                  <a:pt x="12" y="165"/>
                </a:cubicBezTo>
                <a:cubicBezTo>
                  <a:pt x="8" y="168"/>
                  <a:pt x="4" y="170"/>
                  <a:pt x="0" y="174"/>
                </a:cubicBezTo>
                <a:cubicBezTo>
                  <a:pt x="1" y="177"/>
                  <a:pt x="2" y="181"/>
                  <a:pt x="3" y="184"/>
                </a:cubicBezTo>
                <a:cubicBezTo>
                  <a:pt x="8" y="185"/>
                  <a:pt x="13" y="185"/>
                  <a:pt x="18" y="185"/>
                </a:cubicBezTo>
                <a:cubicBezTo>
                  <a:pt x="20" y="189"/>
                  <a:pt x="23" y="193"/>
                  <a:pt x="26" y="196"/>
                </a:cubicBezTo>
                <a:cubicBezTo>
                  <a:pt x="24" y="200"/>
                  <a:pt x="23" y="205"/>
                  <a:pt x="22" y="210"/>
                </a:cubicBezTo>
                <a:cubicBezTo>
                  <a:pt x="24" y="212"/>
                  <a:pt x="27" y="214"/>
                  <a:pt x="30" y="216"/>
                </a:cubicBezTo>
                <a:cubicBezTo>
                  <a:pt x="35" y="214"/>
                  <a:pt x="39" y="211"/>
                  <a:pt x="43" y="208"/>
                </a:cubicBezTo>
                <a:cubicBezTo>
                  <a:pt x="47" y="210"/>
                  <a:pt x="51" y="211"/>
                  <a:pt x="56" y="212"/>
                </a:cubicBezTo>
                <a:cubicBezTo>
                  <a:pt x="57" y="217"/>
                  <a:pt x="59" y="222"/>
                  <a:pt x="60" y="226"/>
                </a:cubicBezTo>
                <a:cubicBezTo>
                  <a:pt x="64" y="227"/>
                  <a:pt x="68" y="227"/>
                  <a:pt x="71" y="226"/>
                </a:cubicBezTo>
                <a:cubicBezTo>
                  <a:pt x="73" y="222"/>
                  <a:pt x="75" y="217"/>
                  <a:pt x="77" y="212"/>
                </a:cubicBezTo>
                <a:cubicBezTo>
                  <a:pt x="81" y="211"/>
                  <a:pt x="85" y="210"/>
                  <a:pt x="89" y="208"/>
                </a:cubicBezTo>
                <a:cubicBezTo>
                  <a:pt x="93" y="211"/>
                  <a:pt x="97" y="214"/>
                  <a:pt x="101" y="217"/>
                </a:cubicBezTo>
                <a:cubicBezTo>
                  <a:pt x="104" y="215"/>
                  <a:pt x="107" y="213"/>
                  <a:pt x="110" y="211"/>
                </a:cubicBezTo>
                <a:cubicBezTo>
                  <a:pt x="109" y="205"/>
                  <a:pt x="108" y="201"/>
                  <a:pt x="106" y="196"/>
                </a:cubicBezTo>
                <a:cubicBezTo>
                  <a:pt x="109" y="193"/>
                  <a:pt x="112" y="189"/>
                  <a:pt x="114" y="185"/>
                </a:cubicBezTo>
                <a:cubicBezTo>
                  <a:pt x="119" y="185"/>
                  <a:pt x="124" y="185"/>
                  <a:pt x="129" y="185"/>
                </a:cubicBezTo>
                <a:cubicBezTo>
                  <a:pt x="130" y="182"/>
                  <a:pt x="131" y="178"/>
                  <a:pt x="132" y="175"/>
                </a:cubicBezTo>
                <a:cubicBezTo>
                  <a:pt x="128" y="171"/>
                  <a:pt x="124" y="168"/>
                  <a:pt x="120" y="165"/>
                </a:cubicBezTo>
                <a:cubicBezTo>
                  <a:pt x="121" y="163"/>
                  <a:pt x="121" y="161"/>
                  <a:pt x="121" y="158"/>
                </a:cubicBezTo>
                <a:cubicBezTo>
                  <a:pt x="121" y="156"/>
                  <a:pt x="121" y="154"/>
                  <a:pt x="120" y="151"/>
                </a:cubicBezTo>
                <a:cubicBezTo>
                  <a:pt x="124" y="149"/>
                  <a:pt x="129" y="146"/>
                  <a:pt x="132" y="143"/>
                </a:cubicBezTo>
                <a:cubicBezTo>
                  <a:pt x="131" y="140"/>
                  <a:pt x="130" y="136"/>
                  <a:pt x="129" y="133"/>
                </a:cubicBezTo>
                <a:close/>
                <a:moveTo>
                  <a:pt x="66" y="187"/>
                </a:moveTo>
                <a:cubicBezTo>
                  <a:pt x="50" y="187"/>
                  <a:pt x="37" y="174"/>
                  <a:pt x="37" y="158"/>
                </a:cubicBezTo>
                <a:cubicBezTo>
                  <a:pt x="37" y="143"/>
                  <a:pt x="50" y="130"/>
                  <a:pt x="66" y="130"/>
                </a:cubicBezTo>
                <a:cubicBezTo>
                  <a:pt x="82" y="130"/>
                  <a:pt x="95" y="143"/>
                  <a:pt x="95" y="158"/>
                </a:cubicBezTo>
                <a:cubicBezTo>
                  <a:pt x="95" y="174"/>
                  <a:pt x="82" y="187"/>
                  <a:pt x="66" y="187"/>
                </a:cubicBezTo>
                <a:close/>
                <a:moveTo>
                  <a:pt x="80" y="45"/>
                </a:moveTo>
                <a:cubicBezTo>
                  <a:pt x="82" y="46"/>
                  <a:pt x="85" y="46"/>
                  <a:pt x="87" y="46"/>
                </a:cubicBezTo>
                <a:cubicBezTo>
                  <a:pt x="88" y="48"/>
                  <a:pt x="90" y="50"/>
                  <a:pt x="91" y="51"/>
                </a:cubicBezTo>
                <a:cubicBezTo>
                  <a:pt x="90" y="53"/>
                  <a:pt x="90" y="55"/>
                  <a:pt x="89" y="58"/>
                </a:cubicBezTo>
                <a:cubicBezTo>
                  <a:pt x="90" y="59"/>
                  <a:pt x="92" y="60"/>
                  <a:pt x="93" y="61"/>
                </a:cubicBezTo>
                <a:cubicBezTo>
                  <a:pt x="95" y="60"/>
                  <a:pt x="97" y="58"/>
                  <a:pt x="99" y="57"/>
                </a:cubicBezTo>
                <a:cubicBezTo>
                  <a:pt x="101" y="58"/>
                  <a:pt x="103" y="59"/>
                  <a:pt x="106" y="59"/>
                </a:cubicBezTo>
                <a:cubicBezTo>
                  <a:pt x="106" y="61"/>
                  <a:pt x="107" y="64"/>
                  <a:pt x="108" y="66"/>
                </a:cubicBezTo>
                <a:cubicBezTo>
                  <a:pt x="110" y="66"/>
                  <a:pt x="111" y="66"/>
                  <a:pt x="113" y="66"/>
                </a:cubicBezTo>
                <a:cubicBezTo>
                  <a:pt x="114" y="64"/>
                  <a:pt x="115" y="61"/>
                  <a:pt x="116" y="59"/>
                </a:cubicBezTo>
                <a:cubicBezTo>
                  <a:pt x="118" y="59"/>
                  <a:pt x="120" y="58"/>
                  <a:pt x="122" y="57"/>
                </a:cubicBezTo>
                <a:cubicBezTo>
                  <a:pt x="123" y="59"/>
                  <a:pt x="125" y="60"/>
                  <a:pt x="127" y="61"/>
                </a:cubicBezTo>
                <a:cubicBezTo>
                  <a:pt x="129" y="60"/>
                  <a:pt x="130" y="59"/>
                  <a:pt x="132" y="58"/>
                </a:cubicBezTo>
                <a:cubicBezTo>
                  <a:pt x="131" y="56"/>
                  <a:pt x="131" y="53"/>
                  <a:pt x="130" y="51"/>
                </a:cubicBezTo>
                <a:cubicBezTo>
                  <a:pt x="131" y="50"/>
                  <a:pt x="133" y="48"/>
                  <a:pt x="134" y="46"/>
                </a:cubicBezTo>
                <a:cubicBezTo>
                  <a:pt x="136" y="46"/>
                  <a:pt x="138" y="46"/>
                  <a:pt x="141" y="46"/>
                </a:cubicBezTo>
                <a:cubicBezTo>
                  <a:pt x="141" y="44"/>
                  <a:pt x="142" y="42"/>
                  <a:pt x="142" y="41"/>
                </a:cubicBezTo>
                <a:cubicBezTo>
                  <a:pt x="141" y="39"/>
                  <a:pt x="139" y="38"/>
                  <a:pt x="137" y="36"/>
                </a:cubicBezTo>
                <a:cubicBezTo>
                  <a:pt x="137" y="35"/>
                  <a:pt x="137" y="34"/>
                  <a:pt x="137" y="33"/>
                </a:cubicBezTo>
                <a:cubicBezTo>
                  <a:pt x="137" y="32"/>
                  <a:pt x="137" y="30"/>
                  <a:pt x="137" y="29"/>
                </a:cubicBezTo>
                <a:cubicBezTo>
                  <a:pt x="139" y="28"/>
                  <a:pt x="141" y="27"/>
                  <a:pt x="143" y="25"/>
                </a:cubicBezTo>
                <a:cubicBezTo>
                  <a:pt x="142" y="24"/>
                  <a:pt x="142" y="22"/>
                  <a:pt x="141" y="20"/>
                </a:cubicBezTo>
                <a:cubicBezTo>
                  <a:pt x="139" y="20"/>
                  <a:pt x="136" y="20"/>
                  <a:pt x="134" y="20"/>
                </a:cubicBezTo>
                <a:cubicBezTo>
                  <a:pt x="133" y="18"/>
                  <a:pt x="131" y="16"/>
                  <a:pt x="130" y="14"/>
                </a:cubicBezTo>
                <a:cubicBezTo>
                  <a:pt x="131" y="12"/>
                  <a:pt x="131" y="10"/>
                  <a:pt x="132" y="8"/>
                </a:cubicBezTo>
                <a:cubicBezTo>
                  <a:pt x="131" y="7"/>
                  <a:pt x="129" y="6"/>
                  <a:pt x="128" y="5"/>
                </a:cubicBezTo>
                <a:cubicBezTo>
                  <a:pt x="126" y="6"/>
                  <a:pt x="124" y="7"/>
                  <a:pt x="122" y="9"/>
                </a:cubicBezTo>
                <a:cubicBezTo>
                  <a:pt x="120" y="8"/>
                  <a:pt x="118" y="7"/>
                  <a:pt x="115" y="6"/>
                </a:cubicBezTo>
                <a:cubicBezTo>
                  <a:pt x="115" y="4"/>
                  <a:pt x="114" y="2"/>
                  <a:pt x="113" y="0"/>
                </a:cubicBezTo>
                <a:cubicBezTo>
                  <a:pt x="111" y="0"/>
                  <a:pt x="110" y="0"/>
                  <a:pt x="108" y="0"/>
                </a:cubicBezTo>
                <a:cubicBezTo>
                  <a:pt x="107" y="2"/>
                  <a:pt x="106" y="4"/>
                  <a:pt x="105" y="7"/>
                </a:cubicBezTo>
                <a:cubicBezTo>
                  <a:pt x="103" y="7"/>
                  <a:pt x="101" y="8"/>
                  <a:pt x="99" y="9"/>
                </a:cubicBezTo>
                <a:cubicBezTo>
                  <a:pt x="97" y="7"/>
                  <a:pt x="96" y="6"/>
                  <a:pt x="94" y="4"/>
                </a:cubicBezTo>
                <a:cubicBezTo>
                  <a:pt x="92" y="5"/>
                  <a:pt x="91" y="6"/>
                  <a:pt x="89" y="7"/>
                </a:cubicBezTo>
                <a:cubicBezTo>
                  <a:pt x="90" y="10"/>
                  <a:pt x="90" y="12"/>
                  <a:pt x="91" y="14"/>
                </a:cubicBezTo>
                <a:cubicBezTo>
                  <a:pt x="90" y="16"/>
                  <a:pt x="88" y="18"/>
                  <a:pt x="87" y="20"/>
                </a:cubicBezTo>
                <a:cubicBezTo>
                  <a:pt x="85" y="20"/>
                  <a:pt x="83" y="20"/>
                  <a:pt x="80" y="20"/>
                </a:cubicBezTo>
                <a:cubicBezTo>
                  <a:pt x="80" y="21"/>
                  <a:pt x="79" y="23"/>
                  <a:pt x="79" y="25"/>
                </a:cubicBezTo>
                <a:cubicBezTo>
                  <a:pt x="80" y="27"/>
                  <a:pt x="82" y="28"/>
                  <a:pt x="84" y="29"/>
                </a:cubicBezTo>
                <a:cubicBezTo>
                  <a:pt x="84" y="30"/>
                  <a:pt x="84" y="32"/>
                  <a:pt x="84" y="33"/>
                </a:cubicBezTo>
                <a:cubicBezTo>
                  <a:pt x="84" y="34"/>
                  <a:pt x="84" y="35"/>
                  <a:pt x="84" y="36"/>
                </a:cubicBezTo>
                <a:cubicBezTo>
                  <a:pt x="82" y="37"/>
                  <a:pt x="80" y="39"/>
                  <a:pt x="78" y="40"/>
                </a:cubicBezTo>
                <a:cubicBezTo>
                  <a:pt x="79" y="42"/>
                  <a:pt x="79" y="44"/>
                  <a:pt x="80" y="45"/>
                </a:cubicBezTo>
                <a:close/>
                <a:moveTo>
                  <a:pt x="111" y="19"/>
                </a:moveTo>
                <a:cubicBezTo>
                  <a:pt x="118" y="19"/>
                  <a:pt x="124" y="25"/>
                  <a:pt x="124" y="33"/>
                </a:cubicBezTo>
                <a:cubicBezTo>
                  <a:pt x="124" y="40"/>
                  <a:pt x="118" y="47"/>
                  <a:pt x="111" y="47"/>
                </a:cubicBezTo>
                <a:cubicBezTo>
                  <a:pt x="103" y="47"/>
                  <a:pt x="97" y="40"/>
                  <a:pt x="97" y="33"/>
                </a:cubicBezTo>
                <a:cubicBezTo>
                  <a:pt x="97" y="25"/>
                  <a:pt x="103" y="19"/>
                  <a:pt x="111" y="19"/>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30" name="Espace réservé du contenu 21"/>
          <p:cNvSpPr txBox="1">
            <a:spLocks/>
          </p:cNvSpPr>
          <p:nvPr/>
        </p:nvSpPr>
        <p:spPr>
          <a:xfrm>
            <a:off x="6989561" y="1879727"/>
            <a:ext cx="3041863" cy="3231654"/>
          </a:xfrm>
          <a:prstGeom prst="rect">
            <a:avLst/>
          </a:prstGeom>
        </p:spPr>
        <p:txBody>
          <a:bodyPr vert="horz" lIns="0" tIns="0" rIns="0" bIns="0" rtlCol="0">
            <a:spAutoFit/>
          </a:bodyPr>
          <a:lst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sz="1200" dirty="0"/>
              <a:t>Les véhicules décrits dans Parc Auto sont les véhicules à disposition du foyer, </a:t>
            </a:r>
            <a:r>
              <a:rPr lang="fr-FR" sz="1200" dirty="0" smtClean="0"/>
              <a:t>c’est-à-dire :</a:t>
            </a:r>
            <a:endParaRPr lang="fr-FR" sz="1200" dirty="0"/>
          </a:p>
          <a:p>
            <a:pPr lvl="2"/>
            <a:r>
              <a:rPr lang="fr-FR" sz="1200" b="0" dirty="0"/>
              <a:t>les VP possédés par les ménages,</a:t>
            </a:r>
          </a:p>
          <a:p>
            <a:pPr lvl="2"/>
            <a:r>
              <a:rPr lang="fr-FR" sz="1200" b="0" dirty="0"/>
              <a:t>tous les véhicules que l’on peut conduire avec un permis B (i.e. véhicules de moins de 3,5 tonnes): camping-cars, motor-home, minibus et fourgonnettes</a:t>
            </a:r>
          </a:p>
          <a:p>
            <a:pPr lvl="2"/>
            <a:r>
              <a:rPr lang="fr-FR" sz="1200" b="0" dirty="0"/>
              <a:t>les véhicules « de société » à leur libre disposition</a:t>
            </a:r>
          </a:p>
          <a:p>
            <a:r>
              <a:rPr lang="fr-FR" sz="1200" dirty="0"/>
              <a:t>Les véhicules décrits dans Parc Auto comprennent les véhicules roulant et ne roulant pas, de  manière à décrire l’ensemble du parc des véhicules de moins de 3,5t à disposition des ménages. </a:t>
            </a:r>
          </a:p>
        </p:txBody>
      </p:sp>
      <p:sp>
        <p:nvSpPr>
          <p:cNvPr id="33" name="Espace réservé du contenu 3"/>
          <p:cNvSpPr txBox="1">
            <a:spLocks/>
          </p:cNvSpPr>
          <p:nvPr>
            <p:custDataLst>
              <p:tags r:id="rId8"/>
            </p:custDataLst>
          </p:nvPr>
        </p:nvSpPr>
        <p:spPr>
          <a:xfrm>
            <a:off x="323998" y="5609439"/>
            <a:ext cx="9707701" cy="1862048"/>
          </a:xfrm>
          <a:prstGeom prst="rect">
            <a:avLst/>
          </a:prstGeom>
        </p:spPr>
        <p:txBody>
          <a:bodyPr vert="horz" wrap="square" lIns="0" tIns="0" rIns="0" bIns="0" rtlCol="0">
            <a:spAutoFit/>
          </a:bodyPr>
          <a:lst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dirty="0" smtClean="0"/>
              <a:t>Dans le cadre de l’analyse du volume Général de Parc Auto 2018, nous avons mis en perspective les résultats de Parc Auto avec certaines données exogènes: articles parus dans la Presse, données issues du CCFA, de la DGEC ou de l’</a:t>
            </a:r>
            <a:r>
              <a:rPr lang="fr-FR" dirty="0" err="1" smtClean="0"/>
              <a:t>European</a:t>
            </a:r>
            <a:r>
              <a:rPr lang="fr-FR" dirty="0" smtClean="0"/>
              <a:t> Automobile </a:t>
            </a:r>
            <a:r>
              <a:rPr lang="fr-FR" dirty="0" err="1" smtClean="0"/>
              <a:t>Manufacturers</a:t>
            </a:r>
            <a:r>
              <a:rPr lang="fr-FR" dirty="0" smtClean="0"/>
              <a:t> association….</a:t>
            </a:r>
          </a:p>
          <a:p>
            <a:r>
              <a:rPr lang="fr-FR" dirty="0" smtClean="0"/>
              <a:t>Afin d’éviter toute confusion entre des résultats / enseignements directement issus de Parc Auto et des résultats issus de données exogènes, nous avons indiqué les pages composés exclusivement de données exogènes avec le pictogramme suivant: </a:t>
            </a:r>
          </a:p>
          <a:p>
            <a:endParaRPr lang="fr-FR" dirty="0" smtClean="0"/>
          </a:p>
          <a:p>
            <a:endParaRPr lang="fr-FR" dirty="0"/>
          </a:p>
        </p:txBody>
      </p:sp>
      <p:sp>
        <p:nvSpPr>
          <p:cNvPr id="34" name="Espace réservé du texte 24"/>
          <p:cNvSpPr txBox="1">
            <a:spLocks/>
          </p:cNvSpPr>
          <p:nvPr/>
        </p:nvSpPr>
        <p:spPr>
          <a:xfrm>
            <a:off x="324631" y="5066903"/>
            <a:ext cx="3041863" cy="441338"/>
          </a:xfrm>
          <a:prstGeom prst="rect">
            <a:avLst/>
          </a:prstGeom>
        </p:spPr>
        <p:txBody>
          <a:bodyPr vert="horz" lIns="0" tIns="238950" rIns="0" bIns="0" rtlCol="0">
            <a:spAutoFit/>
          </a:bodyPr>
          <a:lst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1" kern="120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fr-FR" dirty="0" smtClean="0">
                <a:solidFill>
                  <a:schemeClr val="tx1"/>
                </a:solidFill>
              </a:rPr>
              <a:t>Note sur la lecture du rapport</a:t>
            </a:r>
            <a:endParaRPr lang="fr-FR" dirty="0">
              <a:solidFill>
                <a:schemeClr val="tx1"/>
              </a:solidFill>
            </a:endParaRPr>
          </a:p>
        </p:txBody>
      </p:sp>
      <p:sp>
        <p:nvSpPr>
          <p:cNvPr id="35" name="Rectangle 34"/>
          <p:cNvSpPr/>
          <p:nvPr>
            <p:custDataLst>
              <p:tags r:id="rId9"/>
            </p:custDataLst>
          </p:nvPr>
        </p:nvSpPr>
        <p:spPr>
          <a:xfrm>
            <a:off x="324630" y="5526141"/>
            <a:ext cx="9648392" cy="54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008" tIns="45500" rIns="91008" bIns="45500" rtlCol="0" anchor="ctr"/>
          <a:lstStyle/>
          <a:p>
            <a:pPr defTabSz="909843" fontAlgn="auto">
              <a:spcBef>
                <a:spcPts val="0"/>
              </a:spcBef>
              <a:spcAft>
                <a:spcPts val="0"/>
              </a:spcAft>
            </a:pPr>
            <a:endParaRPr lang="en-US" sz="1000" dirty="0">
              <a:solidFill>
                <a:srgbClr val="FFFFFF"/>
              </a:solidFill>
              <a:latin typeface="Arial" panose="020B0604020202020204" pitchFamily="34" charset="0"/>
              <a:cs typeface="Arial" panose="020B0604020202020204" pitchFamily="34" charset="0"/>
            </a:endParaRPr>
          </a:p>
        </p:txBody>
      </p:sp>
      <p:pic>
        <p:nvPicPr>
          <p:cNvPr id="36" name="Imag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31039" y="6540463"/>
            <a:ext cx="197335" cy="209780"/>
          </a:xfrm>
          <a:prstGeom prst="rect">
            <a:avLst/>
          </a:prstGeom>
        </p:spPr>
      </p:pic>
      <p:sp>
        <p:nvSpPr>
          <p:cNvPr id="9" name="Espace réservé du numéro de diapositive 8"/>
          <p:cNvSpPr>
            <a:spLocks noGrp="1"/>
          </p:cNvSpPr>
          <p:nvPr>
            <p:ph type="sldNum" sz="quarter" idx="22"/>
          </p:nvPr>
        </p:nvSpPr>
        <p:spPr/>
        <p:txBody>
          <a:bodyPr/>
          <a:lstStyle/>
          <a:p>
            <a:fld id="{4034BEE3-566C-4068-A777-C3A4762E861B}" type="slidenum">
              <a:rPr lang="en-GB" smtClean="0">
                <a:solidFill>
                  <a:srgbClr val="717171"/>
                </a:solidFill>
              </a:rPr>
              <a:pPr/>
              <a:t>4</a:t>
            </a:fld>
            <a:endParaRPr lang="en-GB" dirty="0">
              <a:solidFill>
                <a:srgbClr val="717171"/>
              </a:solidFill>
            </a:endParaRPr>
          </a:p>
        </p:txBody>
      </p:sp>
    </p:spTree>
    <p:extLst>
      <p:ext uri="{BB962C8B-B14F-4D97-AF65-F5344CB8AC3E}">
        <p14:creationId xmlns:p14="http://schemas.microsoft.com/office/powerpoint/2010/main" val="1727651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522687873"/>
              </p:ext>
            </p:extLst>
          </p:nvPr>
        </p:nvGraphicFramePr>
        <p:xfrm>
          <a:off x="8418210" y="1756763"/>
          <a:ext cx="1857523" cy="420526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34715" y="1"/>
            <a:ext cx="10350314" cy="544923"/>
          </a:xfrm>
        </p:spPr>
        <p:txBody>
          <a:bodyPr lIns="0" tIns="234853" rIns="0" bIns="0"/>
          <a:lstStyle/>
          <a:p>
            <a:r>
              <a:rPr lang="fr-FR" sz="2000" dirty="0">
                <a:solidFill>
                  <a:schemeClr val="tx1"/>
                </a:solidFill>
              </a:rPr>
              <a:t>Poids des Véhicules Neufs et des Véhicules d’Occasion dans le parc</a:t>
            </a:r>
            <a:endParaRPr lang="fr-FR" sz="2000" dirty="0">
              <a:latin typeface="Verdana"/>
            </a:endParaRPr>
          </a:p>
        </p:txBody>
      </p:sp>
      <p:sp>
        <p:nvSpPr>
          <p:cNvPr id="10" name="Rectangle 9"/>
          <p:cNvSpPr/>
          <p:nvPr/>
        </p:nvSpPr>
        <p:spPr>
          <a:xfrm>
            <a:off x="3740507" y="6345166"/>
            <a:ext cx="6370575" cy="4975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a:t>
            </a:r>
            <a:r>
              <a:rPr lang="fr-FR" sz="900" b="0" i="1" dirty="0" smtClean="0">
                <a:latin typeface="Arial" panose="020B0604020202020204" pitchFamily="34" charset="0"/>
                <a:cs typeface="Arial" panose="020B0604020202020204" pitchFamily="34" charset="0"/>
              </a:rPr>
              <a:t>(</a:t>
            </a:r>
            <a:r>
              <a:rPr lang="fr-FR" sz="900" b="0" i="1" dirty="0">
                <a:latin typeface="Arial" panose="020B0604020202020204" pitchFamily="34" charset="0"/>
                <a:cs typeface="Arial" panose="020B0604020202020204" pitchFamily="34" charset="0"/>
              </a:rPr>
              <a:t>P</a:t>
            </a:r>
            <a:r>
              <a:rPr lang="fr-FR" sz="900" b="0" i="1" dirty="0" smtClean="0">
                <a:latin typeface="Arial" panose="020B0604020202020204" pitchFamily="34" charset="0"/>
                <a:cs typeface="Arial" panose="020B0604020202020204" pitchFamily="34" charset="0"/>
              </a:rPr>
              <a:t>arc Total</a:t>
            </a:r>
            <a:r>
              <a:rPr lang="fr-FR" sz="900" b="0" i="1" dirty="0">
                <a:latin typeface="Arial" panose="020B0604020202020204" pitchFamily="34" charset="0"/>
                <a:cs typeface="Arial" panose="020B0604020202020204" pitchFamily="34" charset="0"/>
              </a:rPr>
              <a:t>)</a:t>
            </a:r>
          </a:p>
          <a:p>
            <a:pPr algn="r"/>
            <a:r>
              <a:rPr lang="fr-FR" sz="900" b="0" i="1" dirty="0" smtClean="0">
                <a:latin typeface="Arial" panose="020B0604020202020204" pitchFamily="34" charset="0"/>
                <a:cs typeface="Arial" panose="020B0604020202020204" pitchFamily="34" charset="0"/>
              </a:rPr>
              <a:t>Q40: </a:t>
            </a:r>
            <a:r>
              <a:rPr lang="fr-FR" sz="900" b="0" i="1" dirty="0">
                <a:latin typeface="Arial" panose="020B0604020202020204" pitchFamily="34" charset="0"/>
                <a:cs typeface="Arial" panose="020B0604020202020204" pitchFamily="34" charset="0"/>
              </a:rPr>
              <a:t>A-t-elle été acquise neuve ou d’occasion?</a:t>
            </a:r>
          </a:p>
        </p:txBody>
      </p:sp>
      <p:sp>
        <p:nvSpPr>
          <p:cNvPr id="8" name="Text Box 4"/>
          <p:cNvSpPr txBox="1">
            <a:spLocks noChangeArrowheads="1"/>
          </p:cNvSpPr>
          <p:nvPr/>
        </p:nvSpPr>
        <p:spPr bwMode="auto">
          <a:xfrm>
            <a:off x="251854" y="1414929"/>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graphicFrame>
        <p:nvGraphicFramePr>
          <p:cNvPr id="22" name="Graphique 21"/>
          <p:cNvGraphicFramePr/>
          <p:nvPr>
            <p:extLst>
              <p:ext uri="{D42A27DB-BD31-4B8C-83A1-F6EECF244321}">
                <p14:modId xmlns:p14="http://schemas.microsoft.com/office/powerpoint/2010/main" val="2830832347"/>
              </p:ext>
            </p:extLst>
          </p:nvPr>
        </p:nvGraphicFramePr>
        <p:xfrm>
          <a:off x="783771" y="1688529"/>
          <a:ext cx="6509395" cy="446592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10"/>
          <p:cNvSpPr txBox="1">
            <a:spLocks noChangeArrowheads="1"/>
          </p:cNvSpPr>
          <p:nvPr/>
        </p:nvSpPr>
        <p:spPr bwMode="auto">
          <a:xfrm>
            <a:off x="7241432" y="1835469"/>
            <a:ext cx="871365" cy="507831"/>
          </a:xfrm>
          <a:prstGeom prst="rect">
            <a:avLst/>
          </a:prstGeom>
          <a:solidFill>
            <a:schemeClr val="bg1">
              <a:lumMod val="50000"/>
            </a:schemeClr>
          </a:solidFill>
          <a:ln>
            <a:noFill/>
          </a:ln>
          <a:effectLst/>
          <a:extLst/>
        </p:spPr>
        <p:txBody>
          <a:bodyPr wrap="square" lIns="0" tIns="0" rIns="0" bIns="0">
            <a:spAutoFit/>
          </a:bodyPr>
          <a:lstStyle>
            <a:defPPr>
              <a:defRPr lang="en-AU"/>
            </a:defPPr>
            <a:lvl1pPr algn="ctr" eaLnBrk="1" hangingPunct="1">
              <a:buClr>
                <a:srgbClr val="6E6E6E"/>
              </a:buClr>
              <a:buSzPct val="80000"/>
              <a:buFont typeface="Wingdings" pitchFamily="2" charset="2"/>
              <a:buNone/>
              <a:defRPr sz="1100" i="1">
                <a:solidFill>
                  <a:schemeClr val="bg1"/>
                </a:solidFill>
                <a:latin typeface="+mn-lt"/>
                <a:ea typeface="ＭＳ Ｐゴシック" pitchFamily="34" charset="-128"/>
              </a:defRPr>
            </a:lvl1pPr>
            <a:lvl2pPr marL="742950" indent="-285750" eaLnBrk="0" hangingPunct="0">
              <a:defRPr>
                <a:ea typeface="ＭＳ Ｐゴシック" pitchFamily="34" charset="-128"/>
              </a:defRPr>
            </a:lvl2pPr>
            <a:lvl3pPr marL="1143000" indent="-228600" eaLnBrk="0" hangingPunct="0">
              <a:defRPr>
                <a:ea typeface="ＭＳ Ｐゴシック" pitchFamily="34" charset="-128"/>
              </a:defRPr>
            </a:lvl3pPr>
            <a:lvl4pPr marL="1600200" indent="-228600" eaLnBrk="0" hangingPunct="0">
              <a:defRPr>
                <a:ea typeface="ＭＳ Ｐゴシック" pitchFamily="34" charset="-128"/>
              </a:defRPr>
            </a:lvl4pPr>
            <a:lvl5pPr indent="-228600" eaLnBrk="0" hangingPunct="0">
              <a:defRPr>
                <a:ea typeface="ＭＳ Ｐゴシック" pitchFamily="34" charset="-128"/>
              </a:defRPr>
            </a:lvl5pPr>
            <a:lvl6pPr marL="2514600" indent="-228600" eaLnBrk="0" fontAlgn="base" hangingPunct="0">
              <a:spcBef>
                <a:spcPct val="0"/>
              </a:spcBef>
              <a:spcAft>
                <a:spcPct val="0"/>
              </a:spcAft>
              <a:defRPr>
                <a:ea typeface="ＭＳ Ｐゴシック" pitchFamily="34" charset="-128"/>
              </a:defRPr>
            </a:lvl6pPr>
            <a:lvl7pPr marL="2971800" indent="-228600" eaLnBrk="0" fontAlgn="base" hangingPunct="0">
              <a:spcBef>
                <a:spcPct val="0"/>
              </a:spcBef>
              <a:spcAft>
                <a:spcPct val="0"/>
              </a:spcAft>
              <a:defRPr>
                <a:ea typeface="ＭＳ Ｐゴシック" pitchFamily="34" charset="-128"/>
              </a:defRPr>
            </a:lvl7pPr>
            <a:lvl8pPr marL="3429000" indent="-228600" eaLnBrk="0" fontAlgn="base" hangingPunct="0">
              <a:spcBef>
                <a:spcPct val="0"/>
              </a:spcBef>
              <a:spcAft>
                <a:spcPct val="0"/>
              </a:spcAft>
              <a:defRPr>
                <a:ea typeface="ＭＳ Ｐゴシック" pitchFamily="34" charset="-128"/>
              </a:defRPr>
            </a:lvl8pPr>
            <a:lvl9pPr marL="3886200" indent="-228600" eaLnBrk="0" fontAlgn="base" hangingPunct="0">
              <a:spcBef>
                <a:spcPct val="0"/>
              </a:spcBef>
              <a:spcAft>
                <a:spcPct val="0"/>
              </a:spcAft>
              <a:defRPr>
                <a:ea typeface="ＭＳ Ｐゴシック" pitchFamily="34" charset="-128"/>
              </a:defRPr>
            </a:lvl9pPr>
          </a:lstStyle>
          <a:p>
            <a:r>
              <a:rPr lang="fr-FR" dirty="0" smtClean="0">
                <a:latin typeface="Arial" panose="020B0604020202020204" pitchFamily="34" charset="0"/>
                <a:cs typeface="Arial" panose="020B0604020202020204" pitchFamily="34" charset="0"/>
                <a:sym typeface="Wingdings" pitchFamily="2" charset="2"/>
              </a:rPr>
              <a:t>20,6</a:t>
            </a:r>
            <a:endParaRPr lang="fr-FR" dirty="0">
              <a:latin typeface="Arial" panose="020B0604020202020204" pitchFamily="34" charset="0"/>
              <a:cs typeface="Arial" panose="020B0604020202020204" pitchFamily="34" charset="0"/>
              <a:sym typeface="Wingdings" pitchFamily="2" charset="2"/>
            </a:endParaRPr>
          </a:p>
          <a:p>
            <a:r>
              <a:rPr lang="fr-FR" dirty="0">
                <a:latin typeface="Arial" panose="020B0604020202020204" pitchFamily="34" charset="0"/>
                <a:cs typeface="Arial" panose="020B0604020202020204" pitchFamily="34" charset="0"/>
                <a:sym typeface="Wingdings" pitchFamily="2" charset="2"/>
              </a:rPr>
              <a:t>millions</a:t>
            </a:r>
          </a:p>
          <a:p>
            <a:r>
              <a:rPr lang="fr-FR" dirty="0">
                <a:latin typeface="Arial" panose="020B0604020202020204" pitchFamily="34" charset="0"/>
                <a:cs typeface="Arial" panose="020B0604020202020204" pitchFamily="34" charset="0"/>
                <a:sym typeface="Wingdings" pitchFamily="2" charset="2"/>
              </a:rPr>
              <a:t>de VO</a:t>
            </a:r>
          </a:p>
        </p:txBody>
      </p:sp>
      <p:sp>
        <p:nvSpPr>
          <p:cNvPr id="24" name="Text Box 11"/>
          <p:cNvSpPr txBox="1">
            <a:spLocks noChangeArrowheads="1"/>
          </p:cNvSpPr>
          <p:nvPr/>
        </p:nvSpPr>
        <p:spPr bwMode="auto">
          <a:xfrm>
            <a:off x="7242241" y="4215573"/>
            <a:ext cx="870556" cy="507831"/>
          </a:xfrm>
          <a:prstGeom prst="rect">
            <a:avLst/>
          </a:prstGeom>
          <a:solidFill>
            <a:schemeClr val="accent4"/>
          </a:solidFill>
          <a:ln>
            <a:noFill/>
          </a:ln>
          <a:effectLst/>
          <a:extLst/>
        </p:spPr>
        <p:txBody>
          <a:bodyPr wrap="square" lIns="0" tIns="0" rIns="0" bIns="0">
            <a:spAutoFit/>
          </a:bodyPr>
          <a:lstStyle>
            <a:defPPr>
              <a:defRPr lang="en-AU"/>
            </a:defPPr>
            <a:lvl1pPr algn="ctr" eaLnBrk="1" hangingPunct="1">
              <a:buClr>
                <a:srgbClr val="6E6E6E"/>
              </a:buClr>
              <a:buSzPct val="80000"/>
              <a:buFont typeface="Wingdings" pitchFamily="2" charset="2"/>
              <a:buNone/>
              <a:defRPr sz="1100" i="1">
                <a:solidFill>
                  <a:schemeClr val="bg1"/>
                </a:solidFill>
                <a:latin typeface="+mn-lt"/>
                <a:ea typeface="ＭＳ Ｐゴシック" pitchFamily="34" charset="-128"/>
              </a:defRPr>
            </a:lvl1pPr>
            <a:lvl2pPr marL="742950" indent="-285750" eaLnBrk="0" hangingPunct="0">
              <a:defRPr>
                <a:ea typeface="ＭＳ Ｐゴシック" pitchFamily="34" charset="-128"/>
              </a:defRPr>
            </a:lvl2pPr>
            <a:lvl3pPr marL="1143000" indent="-228600" eaLnBrk="0" hangingPunct="0">
              <a:defRPr>
                <a:ea typeface="ＭＳ Ｐゴシック" pitchFamily="34" charset="-128"/>
              </a:defRPr>
            </a:lvl3pPr>
            <a:lvl4pPr marL="1600200" indent="-228600" eaLnBrk="0" hangingPunct="0">
              <a:defRPr>
                <a:ea typeface="ＭＳ Ｐゴシック" pitchFamily="34" charset="-128"/>
              </a:defRPr>
            </a:lvl4pPr>
            <a:lvl5pPr indent="-228600" eaLnBrk="0" hangingPunct="0">
              <a:defRPr>
                <a:ea typeface="ＭＳ Ｐゴシック" pitchFamily="34" charset="-128"/>
              </a:defRPr>
            </a:lvl5pPr>
            <a:lvl6pPr marL="2514600" indent="-228600" eaLnBrk="0" fontAlgn="base" hangingPunct="0">
              <a:spcBef>
                <a:spcPct val="0"/>
              </a:spcBef>
              <a:spcAft>
                <a:spcPct val="0"/>
              </a:spcAft>
              <a:defRPr>
                <a:ea typeface="ＭＳ Ｐゴシック" pitchFamily="34" charset="-128"/>
              </a:defRPr>
            </a:lvl6pPr>
            <a:lvl7pPr marL="2971800" indent="-228600" eaLnBrk="0" fontAlgn="base" hangingPunct="0">
              <a:spcBef>
                <a:spcPct val="0"/>
              </a:spcBef>
              <a:spcAft>
                <a:spcPct val="0"/>
              </a:spcAft>
              <a:defRPr>
                <a:ea typeface="ＭＳ Ｐゴシック" pitchFamily="34" charset="-128"/>
              </a:defRPr>
            </a:lvl7pPr>
            <a:lvl8pPr marL="3429000" indent="-228600" eaLnBrk="0" fontAlgn="base" hangingPunct="0">
              <a:spcBef>
                <a:spcPct val="0"/>
              </a:spcBef>
              <a:spcAft>
                <a:spcPct val="0"/>
              </a:spcAft>
              <a:defRPr>
                <a:ea typeface="ＭＳ Ｐゴシック" pitchFamily="34" charset="-128"/>
              </a:defRPr>
            </a:lvl8pPr>
            <a:lvl9pPr marL="3886200" indent="-228600" eaLnBrk="0" fontAlgn="base" hangingPunct="0">
              <a:spcBef>
                <a:spcPct val="0"/>
              </a:spcBef>
              <a:spcAft>
                <a:spcPct val="0"/>
              </a:spcAft>
              <a:defRPr>
                <a:ea typeface="ＭＳ Ｐゴシック" pitchFamily="34" charset="-128"/>
              </a:defRPr>
            </a:lvl9pPr>
          </a:lstStyle>
          <a:p>
            <a:r>
              <a:rPr lang="fr-FR" dirty="0" smtClean="0">
                <a:latin typeface="Arial" panose="020B0604020202020204" pitchFamily="34" charset="0"/>
                <a:cs typeface="Arial" panose="020B0604020202020204" pitchFamily="34" charset="0"/>
                <a:sym typeface="Wingdings" pitchFamily="2" charset="2"/>
              </a:rPr>
              <a:t>14,25 millions</a:t>
            </a:r>
            <a:endParaRPr lang="fr-FR" dirty="0">
              <a:latin typeface="Arial" panose="020B0604020202020204" pitchFamily="34" charset="0"/>
              <a:cs typeface="Arial" panose="020B0604020202020204" pitchFamily="34" charset="0"/>
              <a:sym typeface="Wingdings" pitchFamily="2" charset="2"/>
            </a:endParaRPr>
          </a:p>
          <a:p>
            <a:r>
              <a:rPr lang="fr-FR" dirty="0">
                <a:latin typeface="Arial" panose="020B0604020202020204" pitchFamily="34" charset="0"/>
                <a:cs typeface="Arial" panose="020B0604020202020204" pitchFamily="34" charset="0"/>
                <a:sym typeface="Wingdings" pitchFamily="2" charset="2"/>
              </a:rPr>
              <a:t>de VN</a:t>
            </a:r>
          </a:p>
        </p:txBody>
      </p:sp>
      <p:sp>
        <p:nvSpPr>
          <p:cNvPr id="25" name="Text Box 10"/>
          <p:cNvSpPr txBox="1">
            <a:spLocks noChangeArrowheads="1"/>
          </p:cNvSpPr>
          <p:nvPr/>
        </p:nvSpPr>
        <p:spPr bwMode="auto">
          <a:xfrm>
            <a:off x="81884" y="1817439"/>
            <a:ext cx="850926" cy="507831"/>
          </a:xfrm>
          <a:prstGeom prst="rect">
            <a:avLst/>
          </a:prstGeom>
          <a:solidFill>
            <a:schemeClr val="bg1">
              <a:lumMod val="50000"/>
            </a:schemeClr>
          </a:solidFill>
          <a:ln>
            <a:noFill/>
          </a:ln>
          <a:effectLst/>
          <a:extLst/>
        </p:spPr>
        <p:txBody>
          <a:bodyPr wrap="squar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buClr>
                <a:srgbClr val="6E6E6E"/>
              </a:buClr>
              <a:buSzPct val="80000"/>
              <a:buFont typeface="Wingdings" pitchFamily="2" charset="2"/>
              <a:buNone/>
            </a:pPr>
            <a:r>
              <a:rPr lang="fr-FR" sz="1100" i="1" dirty="0">
                <a:solidFill>
                  <a:schemeClr val="bg1"/>
                </a:solidFill>
                <a:latin typeface="Arial" panose="020B0604020202020204" pitchFamily="34" charset="0"/>
                <a:cs typeface="Arial" panose="020B0604020202020204" pitchFamily="34" charset="0"/>
                <a:sym typeface="Wingdings" pitchFamily="2" charset="2"/>
              </a:rPr>
              <a:t>11,5</a:t>
            </a:r>
          </a:p>
          <a:p>
            <a:pPr algn="ctr" eaLnBrk="1" hangingPunct="1">
              <a:buClr>
                <a:srgbClr val="6E6E6E"/>
              </a:buClr>
              <a:buSzPct val="80000"/>
              <a:buFont typeface="Wingdings" pitchFamily="2" charset="2"/>
              <a:buNone/>
            </a:pPr>
            <a:r>
              <a:rPr lang="fr-FR" sz="1100" i="1" dirty="0">
                <a:solidFill>
                  <a:schemeClr val="bg1"/>
                </a:solidFill>
                <a:latin typeface="Arial" panose="020B0604020202020204" pitchFamily="34" charset="0"/>
                <a:cs typeface="Arial" panose="020B0604020202020204" pitchFamily="34" charset="0"/>
                <a:sym typeface="Wingdings" pitchFamily="2" charset="2"/>
              </a:rPr>
              <a:t>millions</a:t>
            </a:r>
          </a:p>
          <a:p>
            <a:pPr algn="ctr" eaLnBrk="1" hangingPunct="1">
              <a:buClr>
                <a:srgbClr val="6E6E6E"/>
              </a:buClr>
              <a:buSzPct val="80000"/>
              <a:buFont typeface="Wingdings" pitchFamily="2" charset="2"/>
              <a:buNone/>
            </a:pPr>
            <a:r>
              <a:rPr lang="fr-FR" sz="1100" i="1" dirty="0">
                <a:solidFill>
                  <a:schemeClr val="bg1"/>
                </a:solidFill>
                <a:latin typeface="Arial" panose="020B0604020202020204" pitchFamily="34" charset="0"/>
                <a:cs typeface="Arial" panose="020B0604020202020204" pitchFamily="34" charset="0"/>
                <a:sym typeface="Wingdings" pitchFamily="2" charset="2"/>
              </a:rPr>
              <a:t>de VO</a:t>
            </a:r>
          </a:p>
        </p:txBody>
      </p:sp>
      <p:sp>
        <p:nvSpPr>
          <p:cNvPr id="26" name="Text Box 11"/>
          <p:cNvSpPr txBox="1">
            <a:spLocks noChangeArrowheads="1"/>
          </p:cNvSpPr>
          <p:nvPr/>
        </p:nvSpPr>
        <p:spPr bwMode="auto">
          <a:xfrm>
            <a:off x="86250" y="3877019"/>
            <a:ext cx="846560" cy="338554"/>
          </a:xfrm>
          <a:prstGeom prst="rect">
            <a:avLst/>
          </a:prstGeom>
          <a:solidFill>
            <a:schemeClr val="accent4"/>
          </a:solidFill>
          <a:ln>
            <a:noFill/>
          </a:ln>
          <a:effectLst/>
          <a:extLst/>
        </p:spPr>
        <p:txBody>
          <a:bodyPr wrap="square"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buClr>
                <a:srgbClr val="6E6E6E"/>
              </a:buClr>
              <a:buSzPct val="80000"/>
              <a:buFont typeface="Wingdings" pitchFamily="2" charset="2"/>
              <a:buNone/>
            </a:pPr>
            <a:r>
              <a:rPr lang="fr-FR" sz="1100" i="1" dirty="0">
                <a:solidFill>
                  <a:schemeClr val="bg1"/>
                </a:solidFill>
                <a:latin typeface="Arial" panose="020B0604020202020204" pitchFamily="34" charset="0"/>
                <a:cs typeface="Arial" panose="020B0604020202020204" pitchFamily="34" charset="0"/>
                <a:sym typeface="Wingdings" pitchFamily="2" charset="2"/>
              </a:rPr>
              <a:t>11,1 millions</a:t>
            </a:r>
          </a:p>
          <a:p>
            <a:pPr algn="ctr" eaLnBrk="1" hangingPunct="1">
              <a:buClr>
                <a:srgbClr val="6E6E6E"/>
              </a:buClr>
              <a:buSzPct val="80000"/>
              <a:buFont typeface="Wingdings" pitchFamily="2" charset="2"/>
              <a:buNone/>
            </a:pPr>
            <a:r>
              <a:rPr lang="fr-FR" sz="1100" i="1" dirty="0">
                <a:solidFill>
                  <a:schemeClr val="bg1"/>
                </a:solidFill>
                <a:latin typeface="Arial" panose="020B0604020202020204" pitchFamily="34" charset="0"/>
                <a:cs typeface="Arial" panose="020B0604020202020204" pitchFamily="34" charset="0"/>
                <a:sym typeface="Wingdings" pitchFamily="2" charset="2"/>
              </a:rPr>
              <a:t>de VN</a:t>
            </a:r>
          </a:p>
        </p:txBody>
      </p:sp>
      <p:sp>
        <p:nvSpPr>
          <p:cNvPr id="4" name="ZoneTexte 3"/>
          <p:cNvSpPr txBox="1"/>
          <p:nvPr/>
        </p:nvSpPr>
        <p:spPr>
          <a:xfrm>
            <a:off x="8767288" y="5853213"/>
            <a:ext cx="1349370" cy="411639"/>
          </a:xfrm>
          <a:prstGeom prst="rect">
            <a:avLst/>
          </a:prstGeom>
          <a:noFill/>
        </p:spPr>
        <p:txBody>
          <a:bodyPr wrap="square" lIns="102860" tIns="51429" rIns="102860" bIns="51429" rtlCol="0">
            <a:spAutoFit/>
          </a:bodyPr>
          <a:lstStyle/>
          <a:p>
            <a:pPr algn="ctr"/>
            <a:r>
              <a:rPr lang="fr-FR" sz="1000" dirty="0">
                <a:latin typeface="Arial" panose="020B0604020202020204" pitchFamily="34" charset="0"/>
                <a:cs typeface="Arial" panose="020B0604020202020204" pitchFamily="34" charset="0"/>
              </a:rPr>
              <a:t>Voiture achetée en </a:t>
            </a:r>
            <a:r>
              <a:rPr lang="fr-FR" sz="1000" dirty="0" smtClean="0">
                <a:latin typeface="Arial" panose="020B0604020202020204" pitchFamily="34" charset="0"/>
                <a:cs typeface="Arial" panose="020B0604020202020204" pitchFamily="34" charset="0"/>
              </a:rPr>
              <a:t>2017</a:t>
            </a:r>
            <a:endParaRPr lang="fr-FR" sz="1000" dirty="0">
              <a:latin typeface="Arial" panose="020B0604020202020204" pitchFamily="34" charset="0"/>
              <a:cs typeface="Arial" panose="020B0604020202020204" pitchFamily="34" charset="0"/>
            </a:endParaRPr>
          </a:p>
        </p:txBody>
      </p:sp>
      <p:sp>
        <p:nvSpPr>
          <p:cNvPr id="17" name="Rectangle à coins arrondis 16"/>
          <p:cNvSpPr/>
          <p:nvPr/>
        </p:nvSpPr>
        <p:spPr>
          <a:xfrm>
            <a:off x="251854" y="709684"/>
            <a:ext cx="9928164" cy="62398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9" tIns="40520" rIns="81039" bIns="40520"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 poids des véhicules neufs demeure stable depuis plusieurs années. Parmi les occasions, les 1ères mains sont majoritaires.</a:t>
            </a:r>
          </a:p>
          <a:p>
            <a:pPr algn="ctr"/>
            <a:r>
              <a:rPr lang="fr-FR" sz="1400" b="0" dirty="0" smtClean="0">
                <a:solidFill>
                  <a:prstClr val="black"/>
                </a:solidFill>
                <a:latin typeface="Arial" panose="020B0604020202020204" pitchFamily="34" charset="0"/>
                <a:cs typeface="Arial" panose="020B0604020202020204" pitchFamily="34" charset="0"/>
              </a:rPr>
              <a:t>Sur la base des voitures achetées dans l’année les voitures d’occasion représentent un peu plus de 6 achats sur 10.</a:t>
            </a:r>
            <a:endParaRPr lang="fr-FR" sz="1400" b="0" dirty="0">
              <a:solidFill>
                <a:prstClr val="black"/>
              </a:solidFill>
              <a:latin typeface="Arial" panose="020B0604020202020204" pitchFamily="34" charset="0"/>
              <a:cs typeface="Arial" panose="020B0604020202020204" pitchFamily="34" charset="0"/>
            </a:endParaRPr>
          </a:p>
        </p:txBody>
      </p:sp>
      <p:sp>
        <p:nvSpPr>
          <p:cNvPr id="3" name="ZoneTexte 2"/>
          <p:cNvSpPr txBox="1"/>
          <p:nvPr/>
        </p:nvSpPr>
        <p:spPr>
          <a:xfrm>
            <a:off x="9563217" y="2946969"/>
            <a:ext cx="757441" cy="430887"/>
          </a:xfrm>
          <a:prstGeom prst="rect">
            <a:avLst/>
          </a:prstGeom>
          <a:noFill/>
        </p:spPr>
        <p:txBody>
          <a:bodyPr wrap="square" rtlCol="0">
            <a:spAutoFit/>
          </a:bodyPr>
          <a:lstStyle/>
          <a:p>
            <a:r>
              <a:rPr lang="fr-FR" sz="1100" b="0" i="1" dirty="0" smtClean="0">
                <a:latin typeface="Arial" panose="020B0604020202020204" pitchFamily="34" charset="0"/>
                <a:cs typeface="Arial" panose="020B0604020202020204" pitchFamily="34" charset="0"/>
              </a:rPr>
              <a:t>vs 56% en 2011</a:t>
            </a:r>
            <a:endParaRPr lang="fr-FR" sz="1100" b="0" i="1" dirty="0">
              <a:latin typeface="Arial" panose="020B0604020202020204" pitchFamily="34" charset="0"/>
              <a:cs typeface="Arial" panose="020B0604020202020204" pitchFamily="34" charset="0"/>
            </a:endParaRPr>
          </a:p>
        </p:txBody>
      </p:sp>
      <p:sp>
        <p:nvSpPr>
          <p:cNvPr id="16" name="ZoneTexte 15"/>
          <p:cNvSpPr txBox="1"/>
          <p:nvPr/>
        </p:nvSpPr>
        <p:spPr>
          <a:xfrm>
            <a:off x="9563216" y="4767196"/>
            <a:ext cx="757441" cy="430887"/>
          </a:xfrm>
          <a:prstGeom prst="rect">
            <a:avLst/>
          </a:prstGeom>
          <a:noFill/>
        </p:spPr>
        <p:txBody>
          <a:bodyPr wrap="square" rtlCol="0">
            <a:spAutoFit/>
          </a:bodyPr>
          <a:lstStyle/>
          <a:p>
            <a:r>
              <a:rPr lang="fr-FR" sz="1100" b="0" i="1" dirty="0" smtClean="0">
                <a:latin typeface="Arial" panose="020B0604020202020204" pitchFamily="34" charset="0"/>
                <a:cs typeface="Arial" panose="020B0604020202020204" pitchFamily="34" charset="0"/>
              </a:rPr>
              <a:t>vs 45% en 2011</a:t>
            </a:r>
            <a:endParaRPr lang="fr-FR" sz="1100" b="0" i="1" dirty="0">
              <a:latin typeface="Arial" panose="020B0604020202020204" pitchFamily="34" charset="0"/>
              <a:cs typeface="Arial" panose="020B0604020202020204" pitchFamily="34" charset="0"/>
            </a:endParaRPr>
          </a:p>
        </p:txBody>
      </p:sp>
      <p:cxnSp>
        <p:nvCxnSpPr>
          <p:cNvPr id="18" name="Connecteur droit 17"/>
          <p:cNvCxnSpPr/>
          <p:nvPr/>
        </p:nvCxnSpPr>
        <p:spPr>
          <a:xfrm flipV="1">
            <a:off x="3413773" y="1634467"/>
            <a:ext cx="0" cy="465537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241432" y="2462274"/>
            <a:ext cx="1691111" cy="605231"/>
          </a:xfrm>
          <a:prstGeom prst="rect">
            <a:avLst/>
          </a:prstGeom>
          <a:ln>
            <a:solidFill>
              <a:schemeClr val="tx1"/>
            </a:solidFill>
          </a:ln>
        </p:spPr>
        <p:txBody>
          <a:bodyPr wrap="square" lIns="81216" tIns="40609" rIns="81216" bIns="40609">
            <a:spAutoFit/>
          </a:bodyPr>
          <a:lstStyle/>
          <a:p>
            <a:r>
              <a:rPr lang="fr-FR" sz="1100" b="0" dirty="0" smtClean="0">
                <a:solidFill>
                  <a:srgbClr val="4655A5"/>
                </a:solidFill>
                <a:latin typeface="Arial" panose="020B0604020202020204" pitchFamily="34" charset="0"/>
                <a:cs typeface="Arial" panose="020B0604020202020204" pitchFamily="34" charset="0"/>
              </a:rPr>
              <a:t>1</a:t>
            </a:r>
            <a:r>
              <a:rPr lang="fr-FR" sz="1100" b="0" baseline="30000" dirty="0" smtClean="0">
                <a:solidFill>
                  <a:srgbClr val="4655A5"/>
                </a:solidFill>
                <a:latin typeface="Arial" panose="020B0604020202020204" pitchFamily="34" charset="0"/>
                <a:cs typeface="Arial" panose="020B0604020202020204" pitchFamily="34" charset="0"/>
              </a:rPr>
              <a:t>ère</a:t>
            </a:r>
            <a:r>
              <a:rPr lang="fr-FR" sz="1100" b="0" dirty="0" smtClean="0">
                <a:solidFill>
                  <a:srgbClr val="4655A5"/>
                </a:solidFill>
                <a:latin typeface="Arial" panose="020B0604020202020204" pitchFamily="34" charset="0"/>
                <a:cs typeface="Arial" panose="020B0604020202020204" pitchFamily="34" charset="0"/>
              </a:rPr>
              <a:t> main </a:t>
            </a:r>
            <a:r>
              <a:rPr lang="fr-FR" sz="1200" dirty="0" smtClean="0">
                <a:solidFill>
                  <a:srgbClr val="4655A5"/>
                </a:solidFill>
                <a:latin typeface="Arial" panose="020B0604020202020204" pitchFamily="34" charset="0"/>
                <a:cs typeface="Arial" panose="020B0604020202020204" pitchFamily="34" charset="0"/>
              </a:rPr>
              <a:t>: 62%</a:t>
            </a:r>
          </a:p>
          <a:p>
            <a:r>
              <a:rPr lang="fr-FR" sz="1100" b="0" dirty="0" smtClean="0">
                <a:solidFill>
                  <a:srgbClr val="3EB1CC">
                    <a:lumMod val="75000"/>
                  </a:srgbClr>
                </a:solidFill>
                <a:latin typeface="Arial" panose="020B0604020202020204" pitchFamily="34" charset="0"/>
                <a:cs typeface="Arial" panose="020B0604020202020204" pitchFamily="34" charset="0"/>
              </a:rPr>
              <a:t>2</a:t>
            </a:r>
            <a:r>
              <a:rPr lang="fr-FR" sz="1100" b="0" baseline="30000" dirty="0" smtClean="0">
                <a:solidFill>
                  <a:srgbClr val="3EB1CC">
                    <a:lumMod val="75000"/>
                  </a:srgbClr>
                </a:solidFill>
                <a:latin typeface="Arial" panose="020B0604020202020204" pitchFamily="34" charset="0"/>
                <a:cs typeface="Arial" panose="020B0604020202020204" pitchFamily="34" charset="0"/>
              </a:rPr>
              <a:t>ème</a:t>
            </a:r>
            <a:r>
              <a:rPr lang="fr-FR" sz="1100" b="0" dirty="0" smtClean="0">
                <a:solidFill>
                  <a:srgbClr val="3EB1CC">
                    <a:lumMod val="75000"/>
                  </a:srgbClr>
                </a:solidFill>
                <a:latin typeface="Arial" panose="020B0604020202020204" pitchFamily="34" charset="0"/>
                <a:cs typeface="Arial" panose="020B0604020202020204" pitchFamily="34" charset="0"/>
              </a:rPr>
              <a:t> main ou plus </a:t>
            </a:r>
            <a:r>
              <a:rPr lang="fr-FR" sz="1100" b="0" dirty="0" smtClean="0">
                <a:solidFill>
                  <a:srgbClr val="717171"/>
                </a:solidFill>
                <a:latin typeface="Arial" panose="020B0604020202020204" pitchFamily="34" charset="0"/>
                <a:cs typeface="Arial" panose="020B0604020202020204" pitchFamily="34" charset="0"/>
              </a:rPr>
              <a:t>: </a:t>
            </a:r>
            <a:r>
              <a:rPr lang="fr-FR" sz="1100" dirty="0" smtClean="0">
                <a:solidFill>
                  <a:srgbClr val="3EB1CC">
                    <a:lumMod val="75000"/>
                  </a:srgbClr>
                </a:solidFill>
                <a:latin typeface="Arial" panose="020B0604020202020204" pitchFamily="34" charset="0"/>
                <a:cs typeface="Arial" panose="020B0604020202020204" pitchFamily="34" charset="0"/>
              </a:rPr>
              <a:t>26%</a:t>
            </a:r>
            <a:r>
              <a:rPr lang="fr-FR" sz="1100" dirty="0" smtClean="0">
                <a:solidFill>
                  <a:srgbClr val="717171"/>
                </a:solidFill>
                <a:latin typeface="Arial" panose="020B0604020202020204" pitchFamily="34" charset="0"/>
                <a:cs typeface="Arial" panose="020B0604020202020204" pitchFamily="34" charset="0"/>
              </a:rPr>
              <a:t> 12% </a:t>
            </a:r>
            <a:r>
              <a:rPr lang="fr-FR" sz="1100" b="0" dirty="0" smtClean="0">
                <a:solidFill>
                  <a:srgbClr val="717171"/>
                </a:solidFill>
                <a:latin typeface="Arial" panose="020B0604020202020204" pitchFamily="34" charset="0"/>
                <a:cs typeface="Arial" panose="020B0604020202020204" pitchFamily="34" charset="0"/>
              </a:rPr>
              <a:t>ne savent pas</a:t>
            </a:r>
            <a:endParaRPr lang="fr-FR" sz="1100" b="0" dirty="0">
              <a:solidFill>
                <a:srgbClr val="71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63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Niveau d’équipement des voitures </a:t>
            </a:r>
            <a:endParaRPr lang="fr-FR" sz="2000" dirty="0">
              <a:latin typeface="Verdana"/>
            </a:endParaRPr>
          </a:p>
        </p:txBody>
      </p:sp>
      <p:sp>
        <p:nvSpPr>
          <p:cNvPr id="10" name="Rectangle 9"/>
          <p:cNvSpPr/>
          <p:nvPr/>
        </p:nvSpPr>
        <p:spPr>
          <a:xfrm>
            <a:off x="3740507" y="6462750"/>
            <a:ext cx="6370575" cy="359018"/>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:Ensemble des véhicules à disposition des ménages (parc roulant)</a:t>
            </a:r>
          </a:p>
          <a:p>
            <a:pPr algn="r"/>
            <a:r>
              <a:rPr lang="fr-FR" sz="900" b="0" i="1" dirty="0" smtClean="0">
                <a:latin typeface="Arial" panose="020B0604020202020204" pitchFamily="34" charset="0"/>
                <a:cs typeface="Arial" panose="020B0604020202020204" pitchFamily="34" charset="0"/>
              </a:rPr>
              <a:t>Q33: </a:t>
            </a:r>
            <a:r>
              <a:rPr lang="fr-FR" sz="900" b="0" i="1" dirty="0">
                <a:latin typeface="Arial" panose="020B0604020202020204" pitchFamily="34" charset="0"/>
                <a:cs typeface="Arial" panose="020B0604020202020204" pitchFamily="34" charset="0"/>
              </a:rPr>
              <a:t>Parmi les équipements suivants, quels sont ceux dont dispose cette voiture?</a:t>
            </a:r>
          </a:p>
        </p:txBody>
      </p:sp>
      <p:graphicFrame>
        <p:nvGraphicFramePr>
          <p:cNvPr id="19" name="Graphique 18"/>
          <p:cNvGraphicFramePr/>
          <p:nvPr>
            <p:extLst>
              <p:ext uri="{D42A27DB-BD31-4B8C-83A1-F6EECF244321}">
                <p14:modId xmlns:p14="http://schemas.microsoft.com/office/powerpoint/2010/main" val="4146938511"/>
              </p:ext>
            </p:extLst>
          </p:nvPr>
        </p:nvGraphicFramePr>
        <p:xfrm>
          <a:off x="4994846" y="1846951"/>
          <a:ext cx="5446142" cy="4516799"/>
        </p:xfrm>
        <a:graphic>
          <a:graphicData uri="http://schemas.openxmlformats.org/drawingml/2006/chart">
            <c:chart xmlns:c="http://schemas.openxmlformats.org/drawingml/2006/chart" xmlns:r="http://schemas.openxmlformats.org/officeDocument/2006/relationships" r:id="rId3"/>
          </a:graphicData>
        </a:graphic>
      </p:graphicFrame>
      <p:sp>
        <p:nvSpPr>
          <p:cNvPr id="31" name="ZoneTexte 30"/>
          <p:cNvSpPr txBox="1"/>
          <p:nvPr/>
        </p:nvSpPr>
        <p:spPr>
          <a:xfrm>
            <a:off x="4888072" y="1565031"/>
            <a:ext cx="4773289" cy="276991"/>
          </a:xfrm>
          <a:prstGeom prst="rect">
            <a:avLst/>
          </a:prstGeom>
          <a:noFill/>
        </p:spPr>
        <p:txBody>
          <a:bodyPr wrap="square" lIns="91431" tIns="45716" rIns="91431" bIns="45716" rtlCol="0">
            <a:spAutoFit/>
          </a:bodyPr>
          <a:lstStyle/>
          <a:p>
            <a:pPr algn="ctr"/>
            <a:r>
              <a:rPr lang="fr-FR" sz="1200" dirty="0">
                <a:solidFill>
                  <a:schemeClr val="tx1">
                    <a:lumMod val="75000"/>
                  </a:schemeClr>
                </a:solidFill>
                <a:latin typeface="Arial" panose="020B0604020202020204" pitchFamily="34" charset="0"/>
                <a:cs typeface="Arial" panose="020B0604020202020204" pitchFamily="34" charset="0"/>
              </a:rPr>
              <a:t>Equipements des voitures de foyers </a:t>
            </a:r>
            <a:r>
              <a:rPr lang="fr-FR" sz="1200" dirty="0" smtClean="0">
                <a:solidFill>
                  <a:schemeClr val="tx1">
                    <a:lumMod val="75000"/>
                  </a:schemeClr>
                </a:solidFill>
                <a:latin typeface="Arial" panose="020B0604020202020204" pitchFamily="34" charset="0"/>
                <a:cs typeface="Arial" panose="020B0604020202020204" pitchFamily="34" charset="0"/>
              </a:rPr>
              <a:t>multi motorisés  </a:t>
            </a:r>
            <a:endParaRPr lang="fr-FR" sz="1200" dirty="0">
              <a:solidFill>
                <a:schemeClr val="tx1">
                  <a:lumMod val="75000"/>
                </a:schemeClr>
              </a:solidFill>
              <a:latin typeface="Arial" panose="020B0604020202020204" pitchFamily="34" charset="0"/>
              <a:cs typeface="Arial" panose="020B0604020202020204" pitchFamily="34" charset="0"/>
            </a:endParaRPr>
          </a:p>
        </p:txBody>
      </p:sp>
      <p:graphicFrame>
        <p:nvGraphicFramePr>
          <p:cNvPr id="22" name="Graphique 21"/>
          <p:cNvGraphicFramePr/>
          <p:nvPr>
            <p:extLst>
              <p:ext uri="{D42A27DB-BD31-4B8C-83A1-F6EECF244321}">
                <p14:modId xmlns:p14="http://schemas.microsoft.com/office/powerpoint/2010/main" val="2895375402"/>
              </p:ext>
            </p:extLst>
          </p:nvPr>
        </p:nvGraphicFramePr>
        <p:xfrm>
          <a:off x="26011" y="1579146"/>
          <a:ext cx="4932000" cy="5242622"/>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p:cNvSpPr txBox="1"/>
          <p:nvPr/>
        </p:nvSpPr>
        <p:spPr>
          <a:xfrm>
            <a:off x="7443019" y="6107309"/>
            <a:ext cx="844550" cy="246213"/>
          </a:xfrm>
          <a:prstGeom prst="rect">
            <a:avLst/>
          </a:prstGeom>
          <a:solidFill>
            <a:schemeClr val="accent6"/>
          </a:solidFill>
        </p:spPr>
        <p:txBody>
          <a:bodyPr wrap="square" lIns="91431" tIns="45716" rIns="91431" bIns="45716" rtlCol="0">
            <a:spAutoFit/>
          </a:bodyPr>
          <a:lstStyle>
            <a:defPPr>
              <a:defRPr lang="en-AU"/>
            </a:defPPr>
            <a:lvl1pPr algn="ctr">
              <a:defRPr sz="900" i="1">
                <a:solidFill>
                  <a:schemeClr val="bg1">
                    <a:lumMod val="50000"/>
                  </a:schemeClr>
                </a:solidFill>
                <a:latin typeface="+mn-lt"/>
              </a:defRPr>
            </a:lvl1pPr>
          </a:lstStyle>
          <a:p>
            <a:r>
              <a:rPr lang="fr-FR" sz="1000" dirty="0">
                <a:solidFill>
                  <a:schemeClr val="bg1"/>
                </a:solidFill>
                <a:latin typeface="Arial" panose="020B0604020202020204" pitchFamily="34" charset="0"/>
                <a:cs typeface="Arial" panose="020B0604020202020204" pitchFamily="34" charset="0"/>
              </a:rPr>
              <a:t>7</a:t>
            </a:r>
            <a:r>
              <a:rPr lang="fr-FR" sz="1000" dirty="0" smtClean="0">
                <a:solidFill>
                  <a:schemeClr val="bg1"/>
                </a:solidFill>
                <a:latin typeface="Arial" panose="020B0604020202020204" pitchFamily="34" charset="0"/>
                <a:cs typeface="Arial" panose="020B0604020202020204" pitchFamily="34" charset="0"/>
              </a:rPr>
              <a:t> ans</a:t>
            </a:r>
            <a:endParaRPr lang="fr-FR" sz="1000" dirty="0">
              <a:solidFill>
                <a:schemeClr val="bg1"/>
              </a:solidFill>
              <a:latin typeface="Arial" panose="020B0604020202020204" pitchFamily="34" charset="0"/>
              <a:cs typeface="Arial" panose="020B0604020202020204" pitchFamily="34" charset="0"/>
            </a:endParaRPr>
          </a:p>
        </p:txBody>
      </p:sp>
      <p:sp>
        <p:nvSpPr>
          <p:cNvPr id="24" name="ZoneTexte 23"/>
          <p:cNvSpPr txBox="1"/>
          <p:nvPr/>
        </p:nvSpPr>
        <p:spPr>
          <a:xfrm>
            <a:off x="9596438" y="6104737"/>
            <a:ext cx="844550" cy="246213"/>
          </a:xfrm>
          <a:prstGeom prst="rect">
            <a:avLst/>
          </a:prstGeom>
          <a:solidFill>
            <a:schemeClr val="tx1">
              <a:lumMod val="50000"/>
              <a:lumOff val="50000"/>
            </a:schemeClr>
          </a:solidFill>
        </p:spPr>
        <p:txBody>
          <a:bodyPr wrap="square" lIns="91431" tIns="45716" rIns="91431" bIns="45716" rtlCol="0">
            <a:spAutoFit/>
          </a:bodyPr>
          <a:lstStyle>
            <a:defPPr>
              <a:defRPr lang="en-AU"/>
            </a:defPPr>
            <a:lvl1pPr algn="ctr">
              <a:defRPr sz="900" i="1">
                <a:solidFill>
                  <a:schemeClr val="bg1">
                    <a:lumMod val="50000"/>
                  </a:schemeClr>
                </a:solidFill>
                <a:latin typeface="+mn-lt"/>
              </a:defRPr>
            </a:lvl1pPr>
          </a:lstStyle>
          <a:p>
            <a:r>
              <a:rPr lang="fr-FR" sz="1000" dirty="0" smtClean="0">
                <a:solidFill>
                  <a:schemeClr val="bg1"/>
                </a:solidFill>
                <a:latin typeface="Arial" panose="020B0604020202020204" pitchFamily="34" charset="0"/>
                <a:cs typeface="Arial" panose="020B0604020202020204" pitchFamily="34" charset="0"/>
              </a:rPr>
              <a:t>11 ans</a:t>
            </a:r>
            <a:endParaRPr lang="fr-FR" sz="1000" dirty="0">
              <a:solidFill>
                <a:schemeClr val="bg1"/>
              </a:solidFill>
              <a:latin typeface="Arial" panose="020B0604020202020204" pitchFamily="34" charset="0"/>
              <a:cs typeface="Arial" panose="020B0604020202020204" pitchFamily="34" charset="0"/>
            </a:endParaRPr>
          </a:p>
        </p:txBody>
      </p:sp>
      <p:sp>
        <p:nvSpPr>
          <p:cNvPr id="25" name="ZoneTexte 24"/>
          <p:cNvSpPr txBox="1"/>
          <p:nvPr/>
        </p:nvSpPr>
        <p:spPr>
          <a:xfrm>
            <a:off x="5013175" y="6083559"/>
            <a:ext cx="1220536" cy="369324"/>
          </a:xfrm>
          <a:prstGeom prst="rect">
            <a:avLst/>
          </a:prstGeom>
          <a:noFill/>
        </p:spPr>
        <p:txBody>
          <a:bodyPr wrap="square" lIns="91431" tIns="45716" rIns="91431" bIns="45716" rtlCol="0">
            <a:spAutoFit/>
          </a:bodyPr>
          <a:lstStyle>
            <a:defPPr>
              <a:defRPr lang="en-AU"/>
            </a:defPPr>
            <a:lvl1pPr algn="ctr">
              <a:defRPr sz="900" i="1">
                <a:solidFill>
                  <a:schemeClr val="bg1">
                    <a:lumMod val="50000"/>
                  </a:schemeClr>
                </a:solidFill>
                <a:latin typeface="+mn-lt"/>
              </a:defRPr>
            </a:lvl1pPr>
          </a:lstStyle>
          <a:p>
            <a:r>
              <a:rPr lang="fr-FR" dirty="0" smtClean="0">
                <a:solidFill>
                  <a:schemeClr val="tx1"/>
                </a:solidFill>
                <a:latin typeface="Arial" panose="020B0604020202020204" pitchFamily="34" charset="0"/>
                <a:cs typeface="Arial" panose="020B0604020202020204" pitchFamily="34" charset="0"/>
              </a:rPr>
              <a:t>Âge moyen des véhicules</a:t>
            </a:r>
            <a:endParaRPr lang="fr-FR" dirty="0">
              <a:solidFill>
                <a:schemeClr val="tx1"/>
              </a:solidFill>
              <a:latin typeface="Arial" panose="020B0604020202020204" pitchFamily="34" charset="0"/>
              <a:cs typeface="Arial" panose="020B0604020202020204" pitchFamily="34" charset="0"/>
            </a:endParaRPr>
          </a:p>
        </p:txBody>
      </p:sp>
      <p:cxnSp>
        <p:nvCxnSpPr>
          <p:cNvPr id="45" name="Connecteur droit avec flèche 44"/>
          <p:cNvCxnSpPr/>
          <p:nvPr/>
        </p:nvCxnSpPr>
        <p:spPr>
          <a:xfrm flipV="1">
            <a:off x="4736044" y="1978228"/>
            <a:ext cx="221763" cy="120088"/>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239716" y="700644"/>
            <a:ext cx="9928164" cy="83127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Aujourd’hui la majorité des véhicules du parc est équipée d’un système de climatisation. Le régulateur de vitesse continue de progresser et concerne maintenant plus d’un véhicule sur deux.</a:t>
            </a:r>
          </a:p>
          <a:p>
            <a:pPr algn="ctr"/>
            <a:r>
              <a:rPr lang="fr-FR" sz="1400" b="0" dirty="0" smtClean="0">
                <a:solidFill>
                  <a:prstClr val="black"/>
                </a:solidFill>
                <a:latin typeface="Arial" panose="020B0604020202020204" pitchFamily="34" charset="0"/>
                <a:cs typeface="Arial" panose="020B0604020202020204" pitchFamily="34" charset="0"/>
              </a:rPr>
              <a:t>Tous les équipements sont </a:t>
            </a:r>
            <a:r>
              <a:rPr lang="fr-FR" sz="1400" b="0" dirty="0" err="1" smtClean="0">
                <a:solidFill>
                  <a:prstClr val="black"/>
                </a:solidFill>
                <a:latin typeface="Arial" panose="020B0604020202020204" pitchFamily="34" charset="0"/>
                <a:cs typeface="Arial" panose="020B0604020202020204" pitchFamily="34" charset="0"/>
              </a:rPr>
              <a:t>sur-représentés</a:t>
            </a:r>
            <a:r>
              <a:rPr lang="fr-FR" sz="1400" b="0" dirty="0" smtClean="0">
                <a:solidFill>
                  <a:prstClr val="black"/>
                </a:solidFill>
                <a:latin typeface="Arial" panose="020B0604020202020204" pitchFamily="34" charset="0"/>
                <a:cs typeface="Arial" panose="020B0604020202020204" pitchFamily="34" charset="0"/>
              </a:rPr>
              <a:t> sur les voitures principales des foyers multi motorisés, plus récents que les voitures secondaires.</a:t>
            </a:r>
          </a:p>
        </p:txBody>
      </p:sp>
      <p:cxnSp>
        <p:nvCxnSpPr>
          <p:cNvPr id="7" name="Connecteur droit 6"/>
          <p:cNvCxnSpPr/>
          <p:nvPr/>
        </p:nvCxnSpPr>
        <p:spPr>
          <a:xfrm>
            <a:off x="314167" y="2238233"/>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314167" y="2649505"/>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314167" y="3060777"/>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14167" y="3472049"/>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314167" y="3883321"/>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14167" y="4294593"/>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14167" y="4705865"/>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314167" y="5117137"/>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314167" y="5528409"/>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314167" y="5939681"/>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314167" y="6350950"/>
            <a:ext cx="4244453"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604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p:cNvGraphicFramePr/>
          <p:nvPr>
            <p:extLst>
              <p:ext uri="{D42A27DB-BD31-4B8C-83A1-F6EECF244321}">
                <p14:modId xmlns:p14="http://schemas.microsoft.com/office/powerpoint/2010/main" val="2375419425"/>
              </p:ext>
            </p:extLst>
          </p:nvPr>
        </p:nvGraphicFramePr>
        <p:xfrm>
          <a:off x="619942" y="1855233"/>
          <a:ext cx="3735625" cy="2302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Graphique 46"/>
          <p:cNvGraphicFramePr/>
          <p:nvPr>
            <p:extLst>
              <p:ext uri="{D42A27DB-BD31-4B8C-83A1-F6EECF244321}">
                <p14:modId xmlns:p14="http://schemas.microsoft.com/office/powerpoint/2010/main" val="2337992218"/>
              </p:ext>
            </p:extLst>
          </p:nvPr>
        </p:nvGraphicFramePr>
        <p:xfrm>
          <a:off x="636312" y="3055659"/>
          <a:ext cx="3735625" cy="2302338"/>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à coins arrondis 39"/>
          <p:cNvSpPr/>
          <p:nvPr/>
        </p:nvSpPr>
        <p:spPr>
          <a:xfrm>
            <a:off x="239716" y="797265"/>
            <a:ext cx="9928164" cy="7346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L’assurance tous risques reste la plus choisie, un peu moins de 3 véhicules sur 10 sont assurés au </a:t>
            </a:r>
            <a:r>
              <a:rPr lang="fr-FR" sz="1400" b="0" dirty="0" smtClean="0">
                <a:solidFill>
                  <a:prstClr val="black"/>
                </a:solidFill>
                <a:latin typeface="Arial" panose="020B0604020202020204" pitchFamily="34" charset="0"/>
                <a:cs typeface="Arial" panose="020B0604020202020204" pitchFamily="34" charset="0"/>
              </a:rPr>
              <a:t>tiers. </a:t>
            </a:r>
          </a:p>
          <a:p>
            <a:pPr algn="ctr"/>
            <a:r>
              <a:rPr lang="fr-FR" sz="1400" b="0" dirty="0" smtClean="0">
                <a:solidFill>
                  <a:prstClr val="black"/>
                </a:solidFill>
                <a:latin typeface="Arial" panose="020B0604020202020204" pitchFamily="34" charset="0"/>
                <a:cs typeface="Arial" panose="020B0604020202020204" pitchFamily="34" charset="0"/>
              </a:rPr>
              <a:t>A noter que 4 véhicules sur 10 bénéficient d’un contrat d’assistance dépannage.</a:t>
            </a:r>
            <a:endParaRPr lang="fr-FR" sz="1400" b="0" dirty="0">
              <a:solidFill>
                <a:prstClr val="black"/>
              </a:solidFill>
              <a:latin typeface="Arial" panose="020B0604020202020204" pitchFamily="34" charset="0"/>
              <a:cs typeface="Arial" panose="020B0604020202020204" pitchFamily="34" charset="0"/>
            </a:endParaRPr>
          </a:p>
        </p:txBody>
      </p:sp>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Contrats et Assurances des voitures </a:t>
            </a:r>
            <a:endParaRPr lang="fr-FR" sz="2000" dirty="0">
              <a:latin typeface="Verdana"/>
            </a:endParaRPr>
          </a:p>
        </p:txBody>
      </p:sp>
      <p:sp>
        <p:nvSpPr>
          <p:cNvPr id="10" name="Rectangle 9"/>
          <p:cNvSpPr/>
          <p:nvPr/>
        </p:nvSpPr>
        <p:spPr>
          <a:xfrm>
            <a:off x="3740507" y="6188082"/>
            <a:ext cx="6370575" cy="636009"/>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:Ensemble des véhicules à disposition des ménages (parc roulant)</a:t>
            </a:r>
          </a:p>
          <a:p>
            <a:pPr algn="r"/>
            <a:r>
              <a:rPr lang="fr-FR" sz="900" b="0" i="1" dirty="0" smtClean="0">
                <a:latin typeface="Arial" panose="020B0604020202020204" pitchFamily="34" charset="0"/>
                <a:cs typeface="Arial" panose="020B0604020202020204" pitchFamily="34" charset="0"/>
              </a:rPr>
              <a:t>Q26: Disposez-vous actuellement pour cette voiture? </a:t>
            </a:r>
          </a:p>
          <a:p>
            <a:pPr algn="r"/>
            <a:r>
              <a:rPr lang="fr-FR" sz="900" b="0" i="1" dirty="0" smtClean="0">
                <a:latin typeface="Arial" panose="020B0604020202020204" pitchFamily="34" charset="0"/>
                <a:cs typeface="Arial" panose="020B0604020202020204" pitchFamily="34" charset="0"/>
              </a:rPr>
              <a:t>Q27.Cette voiture est-elle assurée? </a:t>
            </a:r>
          </a:p>
          <a:p>
            <a:pPr algn="r"/>
            <a:r>
              <a:rPr lang="fr-FR" sz="900" b="0" i="1" dirty="0" smtClean="0">
                <a:latin typeface="Arial" panose="020B0604020202020204" pitchFamily="34" charset="0"/>
                <a:cs typeface="Arial" panose="020B0604020202020204" pitchFamily="34" charset="0"/>
              </a:rPr>
              <a:t>Q28. Quel est l’organisme d’assurance auprès duquel cette voiture est assurée? </a:t>
            </a:r>
            <a:endParaRPr lang="fr-FR" sz="900" b="0" i="1" dirty="0">
              <a:latin typeface="Arial" panose="020B0604020202020204" pitchFamily="34" charset="0"/>
              <a:cs typeface="Arial" panose="020B0604020202020204" pitchFamily="34" charset="0"/>
            </a:endParaRPr>
          </a:p>
        </p:txBody>
      </p:sp>
      <p:graphicFrame>
        <p:nvGraphicFramePr>
          <p:cNvPr id="20" name="Graphique 19"/>
          <p:cNvGraphicFramePr/>
          <p:nvPr>
            <p:extLst>
              <p:ext uri="{D42A27DB-BD31-4B8C-83A1-F6EECF244321}">
                <p14:modId xmlns:p14="http://schemas.microsoft.com/office/powerpoint/2010/main" val="3699187398"/>
              </p:ext>
            </p:extLst>
          </p:nvPr>
        </p:nvGraphicFramePr>
        <p:xfrm>
          <a:off x="4283044" y="1389416"/>
          <a:ext cx="5405874" cy="4726379"/>
        </p:xfrm>
        <a:graphic>
          <a:graphicData uri="http://schemas.openxmlformats.org/drawingml/2006/chart">
            <c:chart xmlns:c="http://schemas.openxmlformats.org/drawingml/2006/chart" xmlns:r="http://schemas.openxmlformats.org/officeDocument/2006/relationships" r:id="rId5"/>
          </a:graphicData>
        </a:graphic>
      </p:graphicFrame>
      <p:sp>
        <p:nvSpPr>
          <p:cNvPr id="21" name="ZoneTexte 20"/>
          <p:cNvSpPr txBox="1"/>
          <p:nvPr/>
        </p:nvSpPr>
        <p:spPr>
          <a:xfrm>
            <a:off x="279750" y="1815756"/>
            <a:ext cx="828000" cy="446276"/>
          </a:xfrm>
          <a:prstGeom prst="rect">
            <a:avLst/>
          </a:prstGeom>
          <a:solidFill>
            <a:schemeClr val="accent5"/>
          </a:solidFill>
          <a:ln w="28575">
            <a:noFill/>
          </a:ln>
        </p:spPr>
        <p:txBody>
          <a:bodyPr wrap="square" rtlCol="0" anchor="b">
            <a:spAutoFit/>
          </a:bodyPr>
          <a:lstStyle/>
          <a:p>
            <a:pPr algn="ctr"/>
            <a:endParaRPr lang="fr-FR" sz="400" dirty="0" smtClean="0">
              <a:solidFill>
                <a:schemeClr val="bg1"/>
              </a:solidFill>
              <a:latin typeface="Arial" panose="020B0604020202020204" pitchFamily="34" charset="0"/>
              <a:cs typeface="Arial" panose="020B0604020202020204" pitchFamily="34" charset="0"/>
            </a:endParaRPr>
          </a:p>
          <a:p>
            <a:pPr algn="ctr"/>
            <a:r>
              <a:rPr lang="fr-FR" sz="1400" dirty="0" smtClean="0">
                <a:solidFill>
                  <a:schemeClr val="bg1"/>
                </a:solidFill>
                <a:latin typeface="Arial" panose="020B0604020202020204" pitchFamily="34" charset="0"/>
                <a:cs typeface="Arial" panose="020B0604020202020204" pitchFamily="34" charset="0"/>
              </a:rPr>
              <a:t>27%</a:t>
            </a:r>
          </a:p>
          <a:p>
            <a:pPr algn="ctr"/>
            <a:endParaRPr lang="fr-FR" sz="400" dirty="0" smtClean="0">
              <a:solidFill>
                <a:schemeClr val="bg1"/>
              </a:solidFill>
              <a:latin typeface="Arial" panose="020B0604020202020204" pitchFamily="34" charset="0"/>
              <a:cs typeface="Arial" panose="020B0604020202020204" pitchFamily="34" charset="0"/>
            </a:endParaRPr>
          </a:p>
        </p:txBody>
      </p:sp>
      <p:cxnSp>
        <p:nvCxnSpPr>
          <p:cNvPr id="26" name="Connecteur droit 25"/>
          <p:cNvCxnSpPr/>
          <p:nvPr/>
        </p:nvCxnSpPr>
        <p:spPr>
          <a:xfrm flipH="1" flipV="1">
            <a:off x="978184" y="2211136"/>
            <a:ext cx="789306" cy="9360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044814" y="1807963"/>
            <a:ext cx="3551536" cy="461665"/>
          </a:xfrm>
          <a:prstGeom prst="rect">
            <a:avLst/>
          </a:prstGeom>
          <a:noFill/>
        </p:spPr>
        <p:txBody>
          <a:bodyPr wrap="square" rtlCol="0">
            <a:spAutoFit/>
          </a:bodyPr>
          <a:lstStyle/>
          <a:p>
            <a:r>
              <a:rPr lang="fr-FR" sz="1200" dirty="0" smtClean="0">
                <a:solidFill>
                  <a:schemeClr val="accent5"/>
                </a:solidFill>
                <a:latin typeface="Arial" panose="020B0604020202020204" pitchFamily="34" charset="0"/>
                <a:cs typeface="Arial" panose="020B0604020202020204" pitchFamily="34" charset="0"/>
              </a:rPr>
              <a:t>Des véhicules sont assurés au tiers </a:t>
            </a:r>
          </a:p>
          <a:p>
            <a:r>
              <a:rPr lang="fr-FR" sz="1200" dirty="0" smtClean="0">
                <a:solidFill>
                  <a:schemeClr val="accent5"/>
                </a:solidFill>
                <a:latin typeface="Arial" panose="020B0604020202020204" pitchFamily="34" charset="0"/>
                <a:cs typeface="Arial" panose="020B0604020202020204" pitchFamily="34" charset="0"/>
              </a:rPr>
              <a:t>ou au tiers + vol</a:t>
            </a:r>
          </a:p>
        </p:txBody>
      </p:sp>
      <p:cxnSp>
        <p:nvCxnSpPr>
          <p:cNvPr id="30" name="Connecteur droit 29"/>
          <p:cNvCxnSpPr/>
          <p:nvPr/>
        </p:nvCxnSpPr>
        <p:spPr>
          <a:xfrm>
            <a:off x="5187845" y="1743905"/>
            <a:ext cx="10633" cy="4497564"/>
          </a:xfrm>
          <a:prstGeom prst="line">
            <a:avLst/>
          </a:prstGeom>
          <a:ln>
            <a:solidFill>
              <a:srgbClr val="797979"/>
            </a:solidFill>
            <a:prstDash val="dash"/>
          </a:ln>
        </p:spPr>
        <p:style>
          <a:lnRef idx="1">
            <a:schemeClr val="accent1"/>
          </a:lnRef>
          <a:fillRef idx="0">
            <a:schemeClr val="accent1"/>
          </a:fillRef>
          <a:effectRef idx="0">
            <a:schemeClr val="accent1"/>
          </a:effectRef>
          <a:fontRef idx="minor">
            <a:schemeClr val="tx1"/>
          </a:fontRef>
        </p:style>
      </p:cxnSp>
      <p:sp>
        <p:nvSpPr>
          <p:cNvPr id="34" name="Ellipse 33"/>
          <p:cNvSpPr>
            <a:spLocks noChangeAspect="1"/>
          </p:cNvSpPr>
          <p:nvPr/>
        </p:nvSpPr>
        <p:spPr>
          <a:xfrm>
            <a:off x="2498950" y="5216114"/>
            <a:ext cx="576000" cy="5760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anose="020B0604020202020204" pitchFamily="34" charset="0"/>
                <a:cs typeface="Arial" panose="020B0604020202020204" pitchFamily="34" charset="0"/>
              </a:rPr>
              <a:t>8</a:t>
            </a:r>
            <a:r>
              <a:rPr lang="fr-FR" sz="1200" dirty="0" smtClean="0">
                <a:solidFill>
                  <a:schemeClr val="bg1"/>
                </a:solidFill>
                <a:latin typeface="Arial" panose="020B0604020202020204" pitchFamily="34" charset="0"/>
                <a:cs typeface="Arial" panose="020B0604020202020204" pitchFamily="34" charset="0"/>
              </a:rPr>
              <a:t>%</a:t>
            </a:r>
            <a:endParaRPr lang="fr-FR" sz="1200" dirty="0">
              <a:solidFill>
                <a:schemeClr val="bg1"/>
              </a:solidFill>
              <a:latin typeface="Arial" panose="020B0604020202020204" pitchFamily="34" charset="0"/>
              <a:cs typeface="Arial" panose="020B0604020202020204" pitchFamily="34" charset="0"/>
            </a:endParaRPr>
          </a:p>
        </p:txBody>
      </p:sp>
      <p:sp>
        <p:nvSpPr>
          <p:cNvPr id="35" name="Ellipse 34"/>
          <p:cNvSpPr>
            <a:spLocks noChangeAspect="1"/>
          </p:cNvSpPr>
          <p:nvPr/>
        </p:nvSpPr>
        <p:spPr>
          <a:xfrm>
            <a:off x="3682400" y="4727364"/>
            <a:ext cx="1404000" cy="14040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bg1"/>
                </a:solidFill>
                <a:latin typeface="Arial" panose="020B0604020202020204" pitchFamily="34" charset="0"/>
                <a:cs typeface="Arial" panose="020B0604020202020204" pitchFamily="34" charset="0"/>
              </a:rPr>
              <a:t>40%</a:t>
            </a:r>
            <a:endParaRPr lang="fr-FR" sz="1400" dirty="0">
              <a:solidFill>
                <a:schemeClr val="bg1"/>
              </a:solidFill>
              <a:latin typeface="Arial" panose="020B0604020202020204" pitchFamily="34" charset="0"/>
              <a:cs typeface="Arial" panose="020B0604020202020204" pitchFamily="34" charset="0"/>
            </a:endParaRPr>
          </a:p>
        </p:txBody>
      </p:sp>
      <p:sp>
        <p:nvSpPr>
          <p:cNvPr id="42" name="ZoneTexte 41"/>
          <p:cNvSpPr txBox="1"/>
          <p:nvPr/>
        </p:nvSpPr>
        <p:spPr>
          <a:xfrm>
            <a:off x="-289991" y="5343421"/>
            <a:ext cx="1223159" cy="369332"/>
          </a:xfrm>
          <a:prstGeom prst="rect">
            <a:avLst/>
          </a:prstGeom>
          <a:noFill/>
        </p:spPr>
        <p:txBody>
          <a:bodyPr wrap="square" rtlCol="0">
            <a:spAutoFit/>
          </a:bodyPr>
          <a:lstStyle/>
          <a:p>
            <a:pPr lvl="1" algn="ctr"/>
            <a:r>
              <a:rPr lang="fr-FR" dirty="0" smtClean="0">
                <a:latin typeface="Arial" panose="020B0604020202020204" pitchFamily="34" charset="0"/>
                <a:cs typeface="Arial" panose="020B0604020202020204" pitchFamily="34" charset="0"/>
              </a:rPr>
              <a:t>OUI</a:t>
            </a:r>
            <a:endParaRPr lang="fr-FR" dirty="0">
              <a:latin typeface="Arial" panose="020B0604020202020204" pitchFamily="34" charset="0"/>
              <a:cs typeface="Arial" panose="020B0604020202020204" pitchFamily="34" charset="0"/>
            </a:endParaRPr>
          </a:p>
        </p:txBody>
      </p:sp>
      <p:sp>
        <p:nvSpPr>
          <p:cNvPr id="43" name="Rectangle 42"/>
          <p:cNvSpPr/>
          <p:nvPr/>
        </p:nvSpPr>
        <p:spPr>
          <a:xfrm>
            <a:off x="878225" y="6083465"/>
            <a:ext cx="1353484" cy="580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100" dirty="0" smtClean="0">
                <a:solidFill>
                  <a:schemeClr val="tx1"/>
                </a:solidFill>
                <a:latin typeface="Arial" panose="020B0604020202020204" pitchFamily="34" charset="0"/>
                <a:cs typeface="Arial" panose="020B0604020202020204" pitchFamily="34" charset="0"/>
              </a:rPr>
              <a:t>Contrat d’extension de garantie</a:t>
            </a:r>
            <a:endParaRPr lang="fr-FR" sz="1100" dirty="0">
              <a:solidFill>
                <a:schemeClr val="tx1"/>
              </a:solidFill>
              <a:latin typeface="Arial" panose="020B0604020202020204" pitchFamily="34" charset="0"/>
              <a:cs typeface="Arial" panose="020B0604020202020204" pitchFamily="34" charset="0"/>
            </a:endParaRPr>
          </a:p>
        </p:txBody>
      </p:sp>
      <p:sp>
        <p:nvSpPr>
          <p:cNvPr id="44" name="Rectangle 43"/>
          <p:cNvSpPr/>
          <p:nvPr/>
        </p:nvSpPr>
        <p:spPr>
          <a:xfrm>
            <a:off x="2124834" y="6083465"/>
            <a:ext cx="1540232" cy="580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100" dirty="0" smtClean="0">
                <a:solidFill>
                  <a:schemeClr val="tx1"/>
                </a:solidFill>
                <a:latin typeface="Arial" panose="020B0604020202020204" pitchFamily="34" charset="0"/>
                <a:cs typeface="Arial" panose="020B0604020202020204" pitchFamily="34" charset="0"/>
              </a:rPr>
              <a:t>Contrat de service / entretien</a:t>
            </a:r>
            <a:endParaRPr lang="fr-FR" sz="1100" dirty="0">
              <a:solidFill>
                <a:schemeClr val="tx1"/>
              </a:solidFill>
              <a:latin typeface="Arial" panose="020B0604020202020204" pitchFamily="34" charset="0"/>
              <a:cs typeface="Arial" panose="020B0604020202020204" pitchFamily="34" charset="0"/>
            </a:endParaRPr>
          </a:p>
        </p:txBody>
      </p:sp>
      <p:sp>
        <p:nvSpPr>
          <p:cNvPr id="45" name="Rectangle 44"/>
          <p:cNvSpPr/>
          <p:nvPr/>
        </p:nvSpPr>
        <p:spPr>
          <a:xfrm>
            <a:off x="3541909" y="6083465"/>
            <a:ext cx="1540232" cy="580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100" dirty="0" smtClean="0">
                <a:solidFill>
                  <a:schemeClr val="tx1"/>
                </a:solidFill>
                <a:latin typeface="Arial" panose="020B0604020202020204" pitchFamily="34" charset="0"/>
                <a:cs typeface="Arial" panose="020B0604020202020204" pitchFamily="34" charset="0"/>
              </a:rPr>
              <a:t>Contrat d’assistance dépannage </a:t>
            </a:r>
            <a:endParaRPr lang="fr-FR" sz="1100" dirty="0">
              <a:solidFill>
                <a:schemeClr val="tx1"/>
              </a:solidFill>
              <a:latin typeface="Arial" panose="020B0604020202020204" pitchFamily="34" charset="0"/>
              <a:cs typeface="Arial" panose="020B0604020202020204" pitchFamily="34" charset="0"/>
            </a:endParaRPr>
          </a:p>
        </p:txBody>
      </p:sp>
      <p:sp>
        <p:nvSpPr>
          <p:cNvPr id="25" name="ZoneTexte 24"/>
          <p:cNvSpPr txBox="1"/>
          <p:nvPr/>
        </p:nvSpPr>
        <p:spPr>
          <a:xfrm>
            <a:off x="6706044" y="1820764"/>
            <a:ext cx="317500" cy="276999"/>
          </a:xfrm>
          <a:prstGeom prst="rect">
            <a:avLst/>
          </a:prstGeom>
          <a:noFill/>
        </p:spPr>
        <p:txBody>
          <a:bodyPr wrap="square" rtlCol="0">
            <a:spAutoFit/>
          </a:bodyPr>
          <a:lstStyle/>
          <a:p>
            <a:pPr algn="l"/>
            <a:r>
              <a:rPr lang="fr-FR" sz="1200" b="1" dirty="0" smtClean="0">
                <a:solidFill>
                  <a:schemeClr val="accent3"/>
                </a:solidFill>
                <a:latin typeface="Arial" panose="020B0604020202020204" pitchFamily="34" charset="0"/>
                <a:cs typeface="Arial" panose="020B0604020202020204" pitchFamily="34" charset="0"/>
              </a:rPr>
              <a:t>M</a:t>
            </a:r>
          </a:p>
        </p:txBody>
      </p:sp>
      <p:sp>
        <p:nvSpPr>
          <p:cNvPr id="29" name="ZoneTexte 28"/>
          <p:cNvSpPr txBox="1"/>
          <p:nvPr/>
        </p:nvSpPr>
        <p:spPr>
          <a:xfrm>
            <a:off x="6881774" y="2036803"/>
            <a:ext cx="317500" cy="276999"/>
          </a:xfrm>
          <a:prstGeom prst="rect">
            <a:avLst/>
          </a:prstGeom>
          <a:noFill/>
        </p:spPr>
        <p:txBody>
          <a:bodyPr wrap="square" rtlCol="0">
            <a:spAutoFit/>
          </a:bodyPr>
          <a:lstStyle/>
          <a:p>
            <a:pPr algn="l"/>
            <a:r>
              <a:rPr lang="fr-FR" sz="1200" b="1" dirty="0" smtClean="0">
                <a:solidFill>
                  <a:schemeClr val="accent3"/>
                </a:solidFill>
                <a:latin typeface="Arial" panose="020B0604020202020204" pitchFamily="34" charset="0"/>
                <a:cs typeface="Arial" panose="020B0604020202020204" pitchFamily="34" charset="0"/>
              </a:rPr>
              <a:t>M</a:t>
            </a:r>
          </a:p>
        </p:txBody>
      </p:sp>
      <p:sp>
        <p:nvSpPr>
          <p:cNvPr id="31" name="ZoneTexte 30"/>
          <p:cNvSpPr txBox="1"/>
          <p:nvPr/>
        </p:nvSpPr>
        <p:spPr>
          <a:xfrm>
            <a:off x="6849952" y="2505632"/>
            <a:ext cx="317500" cy="276999"/>
          </a:xfrm>
          <a:prstGeom prst="rect">
            <a:avLst/>
          </a:prstGeom>
          <a:noFill/>
        </p:spPr>
        <p:txBody>
          <a:bodyPr wrap="square" rtlCol="0">
            <a:spAutoFit/>
          </a:bodyPr>
          <a:lstStyle/>
          <a:p>
            <a:pPr algn="l"/>
            <a:r>
              <a:rPr lang="fr-FR" sz="1200" b="1" dirty="0" smtClean="0">
                <a:solidFill>
                  <a:schemeClr val="accent3"/>
                </a:solidFill>
                <a:latin typeface="Arial" panose="020B0604020202020204" pitchFamily="34" charset="0"/>
                <a:cs typeface="Arial" panose="020B0604020202020204" pitchFamily="34" charset="0"/>
              </a:rPr>
              <a:t>M</a:t>
            </a:r>
          </a:p>
        </p:txBody>
      </p:sp>
      <p:sp>
        <p:nvSpPr>
          <p:cNvPr id="32" name="ZoneTexte 31"/>
          <p:cNvSpPr txBox="1"/>
          <p:nvPr/>
        </p:nvSpPr>
        <p:spPr>
          <a:xfrm>
            <a:off x="6785546" y="2246494"/>
            <a:ext cx="317500" cy="276999"/>
          </a:xfrm>
          <a:prstGeom prst="rect">
            <a:avLst/>
          </a:prstGeom>
          <a:noFill/>
        </p:spPr>
        <p:txBody>
          <a:bodyPr wrap="square" rtlCol="0">
            <a:spAutoFit/>
          </a:bodyPr>
          <a:lstStyle/>
          <a:p>
            <a:pPr algn="l"/>
            <a:r>
              <a:rPr lang="fr-FR" sz="1200" b="1" dirty="0" smtClean="0">
                <a:solidFill>
                  <a:schemeClr val="accent3"/>
                </a:solidFill>
                <a:latin typeface="Arial" panose="020B0604020202020204" pitchFamily="34" charset="0"/>
                <a:cs typeface="Arial" panose="020B0604020202020204" pitchFamily="34" charset="0"/>
              </a:rPr>
              <a:t>M</a:t>
            </a:r>
          </a:p>
        </p:txBody>
      </p:sp>
      <p:sp>
        <p:nvSpPr>
          <p:cNvPr id="36" name="ZoneTexte 35"/>
          <p:cNvSpPr txBox="1"/>
          <p:nvPr/>
        </p:nvSpPr>
        <p:spPr>
          <a:xfrm>
            <a:off x="6514485" y="2939465"/>
            <a:ext cx="317500" cy="276999"/>
          </a:xfrm>
          <a:prstGeom prst="rect">
            <a:avLst/>
          </a:prstGeom>
          <a:noFill/>
        </p:spPr>
        <p:txBody>
          <a:bodyPr wrap="square" rtlCol="0">
            <a:spAutoFit/>
          </a:bodyPr>
          <a:lstStyle/>
          <a:p>
            <a:pPr algn="l"/>
            <a:r>
              <a:rPr lang="fr-FR" sz="1200" b="1" dirty="0" smtClean="0">
                <a:solidFill>
                  <a:schemeClr val="accent3"/>
                </a:solidFill>
                <a:latin typeface="Arial" panose="020B0604020202020204" pitchFamily="34" charset="0"/>
                <a:cs typeface="Arial" panose="020B0604020202020204" pitchFamily="34" charset="0"/>
              </a:rPr>
              <a:t>M</a:t>
            </a:r>
          </a:p>
        </p:txBody>
      </p:sp>
      <p:sp>
        <p:nvSpPr>
          <p:cNvPr id="37" name="ZoneTexte 36"/>
          <p:cNvSpPr txBox="1"/>
          <p:nvPr/>
        </p:nvSpPr>
        <p:spPr>
          <a:xfrm>
            <a:off x="6466091" y="3179571"/>
            <a:ext cx="317500" cy="276999"/>
          </a:xfrm>
          <a:prstGeom prst="rect">
            <a:avLst/>
          </a:prstGeom>
          <a:noFill/>
        </p:spPr>
        <p:txBody>
          <a:bodyPr wrap="square" rtlCol="0">
            <a:spAutoFit/>
          </a:bodyPr>
          <a:lstStyle/>
          <a:p>
            <a:pPr algn="l"/>
            <a:r>
              <a:rPr lang="fr-FR" sz="1200" b="1" dirty="0" smtClean="0">
                <a:solidFill>
                  <a:schemeClr val="accent3"/>
                </a:solidFill>
                <a:latin typeface="Arial" panose="020B0604020202020204" pitchFamily="34" charset="0"/>
                <a:cs typeface="Arial" panose="020B0604020202020204" pitchFamily="34" charset="0"/>
              </a:rPr>
              <a:t>M</a:t>
            </a:r>
          </a:p>
        </p:txBody>
      </p:sp>
      <p:sp>
        <p:nvSpPr>
          <p:cNvPr id="38" name="ZoneTexte 37"/>
          <p:cNvSpPr txBox="1"/>
          <p:nvPr/>
        </p:nvSpPr>
        <p:spPr>
          <a:xfrm>
            <a:off x="5575740" y="3388681"/>
            <a:ext cx="317500" cy="276999"/>
          </a:xfrm>
          <a:prstGeom prst="rect">
            <a:avLst/>
          </a:prstGeom>
          <a:noFill/>
        </p:spPr>
        <p:txBody>
          <a:bodyPr wrap="square" rtlCol="0">
            <a:spAutoFit/>
          </a:bodyPr>
          <a:lstStyle/>
          <a:p>
            <a:pPr algn="l"/>
            <a:r>
              <a:rPr lang="fr-FR" sz="1200" b="1" dirty="0" smtClean="0">
                <a:solidFill>
                  <a:schemeClr val="accent3"/>
                </a:solidFill>
                <a:latin typeface="Arial" panose="020B0604020202020204" pitchFamily="34" charset="0"/>
                <a:cs typeface="Arial" panose="020B0604020202020204" pitchFamily="34" charset="0"/>
              </a:rPr>
              <a:t>M</a:t>
            </a:r>
          </a:p>
        </p:txBody>
      </p:sp>
      <p:sp>
        <p:nvSpPr>
          <p:cNvPr id="39" name="Rectangle 38"/>
          <p:cNvSpPr/>
          <p:nvPr/>
        </p:nvSpPr>
        <p:spPr>
          <a:xfrm>
            <a:off x="6635114" y="5817997"/>
            <a:ext cx="2706410" cy="346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smtClean="0">
                <a:solidFill>
                  <a:schemeClr val="accent3"/>
                </a:solidFill>
                <a:latin typeface="Arial" panose="020B0604020202020204" pitchFamily="34" charset="0"/>
                <a:cs typeface="Arial" panose="020B0604020202020204" pitchFamily="34" charset="0"/>
              </a:rPr>
              <a:t>Total Mutuelles = 51%</a:t>
            </a:r>
          </a:p>
        </p:txBody>
      </p:sp>
      <p:sp>
        <p:nvSpPr>
          <p:cNvPr id="33" name="Ellipse 32"/>
          <p:cNvSpPr>
            <a:spLocks noChangeAspect="1"/>
          </p:cNvSpPr>
          <p:nvPr/>
        </p:nvSpPr>
        <p:spPr>
          <a:xfrm>
            <a:off x="1158967" y="5216114"/>
            <a:ext cx="576000" cy="576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bg1"/>
                </a:solidFill>
                <a:latin typeface="Arial" panose="020B0604020202020204" pitchFamily="34" charset="0"/>
                <a:cs typeface="Arial" panose="020B0604020202020204" pitchFamily="34" charset="0"/>
              </a:rPr>
              <a:t>9%</a:t>
            </a:r>
            <a:endParaRPr lang="fr-FR" sz="1200" dirty="0">
              <a:solidFill>
                <a:schemeClr val="bg1"/>
              </a:solidFill>
              <a:latin typeface="Arial" panose="020B0604020202020204" pitchFamily="34" charset="0"/>
              <a:cs typeface="Arial" panose="020B0604020202020204" pitchFamily="34" charset="0"/>
            </a:endParaRPr>
          </a:p>
        </p:txBody>
      </p:sp>
      <p:cxnSp>
        <p:nvCxnSpPr>
          <p:cNvPr id="50" name="Connecteur droit 49"/>
          <p:cNvCxnSpPr/>
          <p:nvPr/>
        </p:nvCxnSpPr>
        <p:spPr>
          <a:xfrm flipH="1">
            <a:off x="321588" y="4621824"/>
            <a:ext cx="4796177" cy="0"/>
          </a:xfrm>
          <a:prstGeom prst="line">
            <a:avLst/>
          </a:prstGeom>
          <a:ln>
            <a:solidFill>
              <a:srgbClr val="797979"/>
            </a:solidFill>
            <a:prstDash val="dash"/>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2570" y="2594889"/>
            <a:ext cx="933168" cy="276999"/>
          </a:xfrm>
          <a:prstGeom prst="rect">
            <a:avLst/>
          </a:prstGeom>
          <a:noFill/>
        </p:spPr>
        <p:txBody>
          <a:bodyPr wrap="square" rtlCol="0">
            <a:spAutoFit/>
          </a:bodyPr>
          <a:lstStyle/>
          <a:p>
            <a:pPr algn="ctr"/>
            <a:r>
              <a:rPr lang="fr-FR" sz="1200" dirty="0" smtClean="0">
                <a:solidFill>
                  <a:schemeClr val="accent5"/>
                </a:solidFill>
                <a:latin typeface="Arial" panose="020B0604020202020204" pitchFamily="34" charset="0"/>
                <a:cs typeface="Arial" panose="020B0604020202020204" pitchFamily="34" charset="0"/>
              </a:rPr>
              <a:t>2017</a:t>
            </a:r>
            <a:endParaRPr lang="fr-FR" sz="1200" dirty="0">
              <a:solidFill>
                <a:schemeClr val="accent5"/>
              </a:solidFill>
              <a:latin typeface="Arial" panose="020B0604020202020204" pitchFamily="34" charset="0"/>
              <a:cs typeface="Arial" panose="020B0604020202020204" pitchFamily="34" charset="0"/>
            </a:endParaRPr>
          </a:p>
        </p:txBody>
      </p:sp>
      <p:sp>
        <p:nvSpPr>
          <p:cNvPr id="46" name="ZoneTexte 45"/>
          <p:cNvSpPr txBox="1"/>
          <p:nvPr/>
        </p:nvSpPr>
        <p:spPr>
          <a:xfrm>
            <a:off x="-72570" y="3886583"/>
            <a:ext cx="933168" cy="276999"/>
          </a:xfrm>
          <a:prstGeom prst="rect">
            <a:avLst/>
          </a:prstGeom>
          <a:noFill/>
        </p:spPr>
        <p:txBody>
          <a:bodyPr wrap="square" rtlCol="0">
            <a:spAutoFit/>
          </a:bodyPr>
          <a:lstStyle/>
          <a:p>
            <a:pPr algn="ctr"/>
            <a:r>
              <a:rPr lang="fr-FR" sz="1200" dirty="0" smtClean="0">
                <a:solidFill>
                  <a:schemeClr val="bg1">
                    <a:lumMod val="50000"/>
                  </a:schemeClr>
                </a:solidFill>
                <a:latin typeface="Arial" panose="020B0604020202020204" pitchFamily="34" charset="0"/>
                <a:cs typeface="Arial" panose="020B0604020202020204" pitchFamily="34" charset="0"/>
              </a:rPr>
              <a:t>2010</a:t>
            </a:r>
            <a:endParaRPr lang="fr-FR" sz="1200"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687320413"/>
              </p:ext>
            </p:extLst>
          </p:nvPr>
        </p:nvGraphicFramePr>
        <p:xfrm>
          <a:off x="9415999" y="1820764"/>
          <a:ext cx="923391" cy="3886200"/>
        </p:xfrm>
        <a:graphic>
          <a:graphicData uri="http://schemas.openxmlformats.org/drawingml/2006/table">
            <a:tbl>
              <a:tblPr firstRow="1" bandRow="1">
                <a:tableStyleId>{5C22544A-7EE6-4342-B048-85BDC9FD1C3A}</a:tableStyleId>
              </a:tblPr>
              <a:tblGrid>
                <a:gridCol w="923391"/>
              </a:tblGrid>
              <a:tr h="227889">
                <a:tc>
                  <a:txBody>
                    <a:bodyPr/>
                    <a:lstStyle/>
                    <a:p>
                      <a:pPr algn="ctr"/>
                      <a:r>
                        <a:rPr lang="fr-FR" sz="900" dirty="0" smtClean="0">
                          <a:solidFill>
                            <a:schemeClr val="accent3"/>
                          </a:solidFill>
                          <a:latin typeface="Arial" panose="020B0604020202020204" pitchFamily="34" charset="0"/>
                          <a:cs typeface="Arial" panose="020B0604020202020204" pitchFamily="34" charset="0"/>
                        </a:rPr>
                        <a:t>12%</a:t>
                      </a:r>
                      <a:endParaRPr lang="fr-FR" sz="900" dirty="0">
                        <a:solidFill>
                          <a:schemeClr val="accent3"/>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accent3"/>
                          </a:solidFill>
                          <a:latin typeface="Arial" panose="020B0604020202020204" pitchFamily="34" charset="0"/>
                          <a:cs typeface="Arial" panose="020B0604020202020204" pitchFamily="34" charset="0"/>
                        </a:rPr>
                        <a:t>10%</a:t>
                      </a:r>
                      <a:endParaRPr lang="fr-FR" sz="900" b="1" dirty="0">
                        <a:solidFill>
                          <a:schemeClr val="accent3"/>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accent3"/>
                          </a:solidFill>
                          <a:latin typeface="Arial" panose="020B0604020202020204" pitchFamily="34" charset="0"/>
                          <a:cs typeface="Arial" panose="020B0604020202020204" pitchFamily="34" charset="0"/>
                        </a:rPr>
                        <a:t>8%</a:t>
                      </a:r>
                      <a:endParaRPr lang="fr-FR" sz="900" b="1" dirty="0">
                        <a:solidFill>
                          <a:schemeClr val="accent3"/>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accent3"/>
                          </a:solidFill>
                          <a:latin typeface="Arial" panose="020B0604020202020204" pitchFamily="34" charset="0"/>
                          <a:cs typeface="Arial" panose="020B0604020202020204" pitchFamily="34" charset="0"/>
                        </a:rPr>
                        <a:t>9%</a:t>
                      </a:r>
                      <a:endParaRPr lang="fr-FR" sz="900" b="1" dirty="0">
                        <a:solidFill>
                          <a:schemeClr val="accent3"/>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8%</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accent3"/>
                          </a:solidFill>
                          <a:latin typeface="Arial" panose="020B0604020202020204" pitchFamily="34" charset="0"/>
                          <a:cs typeface="Arial" panose="020B0604020202020204" pitchFamily="34" charset="0"/>
                        </a:rPr>
                        <a:t>7%</a:t>
                      </a:r>
                      <a:endParaRPr lang="fr-FR" sz="900" b="1" dirty="0">
                        <a:solidFill>
                          <a:schemeClr val="accent3"/>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accent3"/>
                          </a:solidFill>
                          <a:latin typeface="Arial" panose="020B0604020202020204" pitchFamily="34" charset="0"/>
                          <a:cs typeface="Arial" panose="020B0604020202020204" pitchFamily="34" charset="0"/>
                        </a:rPr>
                        <a:t>7%</a:t>
                      </a:r>
                      <a:endParaRPr lang="fr-FR" sz="900" b="1" dirty="0">
                        <a:solidFill>
                          <a:schemeClr val="accent3"/>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accent3"/>
                          </a:solidFill>
                          <a:latin typeface="Arial" panose="020B0604020202020204" pitchFamily="34" charset="0"/>
                          <a:cs typeface="Arial" panose="020B0604020202020204" pitchFamily="34" charset="0"/>
                        </a:rPr>
                        <a:t>5%</a:t>
                      </a:r>
                      <a:endParaRPr lang="fr-FR" sz="900" b="1" dirty="0">
                        <a:solidFill>
                          <a:schemeClr val="accent3"/>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bg1">
                              <a:lumMod val="50000"/>
                            </a:schemeClr>
                          </a:solidFill>
                          <a:latin typeface="Arial" panose="020B0604020202020204" pitchFamily="34" charset="0"/>
                          <a:cs typeface="Arial" panose="020B0604020202020204" pitchFamily="34" charset="0"/>
                        </a:rPr>
                        <a:t>5%</a:t>
                      </a:r>
                      <a:endParaRPr lang="fr-FR" sz="900" b="1" dirty="0">
                        <a:solidFill>
                          <a:schemeClr val="bg1">
                            <a:lumMod val="50000"/>
                          </a:schemeClr>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bg1">
                              <a:lumMod val="50000"/>
                            </a:schemeClr>
                          </a:solidFill>
                          <a:latin typeface="Arial" panose="020B0604020202020204" pitchFamily="34" charset="0"/>
                          <a:cs typeface="Arial" panose="020B0604020202020204" pitchFamily="34" charset="0"/>
                        </a:rPr>
                        <a:t>5%</a:t>
                      </a:r>
                      <a:endParaRPr lang="fr-FR" sz="900" b="1" dirty="0">
                        <a:solidFill>
                          <a:schemeClr val="bg1">
                            <a:lumMod val="50000"/>
                          </a:schemeClr>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4%</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2%</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2%</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2%</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2%</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r h="227889">
                <a:tc>
                  <a:txBody>
                    <a:bodyPr/>
                    <a:lstStyle/>
                    <a:p>
                      <a:pPr algn="ctr"/>
                      <a:r>
                        <a:rPr lang="fr-FR" sz="900" b="1" dirty="0" smtClean="0">
                          <a:solidFill>
                            <a:schemeClr val="tx1"/>
                          </a:solidFill>
                          <a:latin typeface="Arial" panose="020B0604020202020204" pitchFamily="34" charset="0"/>
                          <a:cs typeface="Arial" panose="020B0604020202020204" pitchFamily="34" charset="0"/>
                        </a:rPr>
                        <a:t>10%</a:t>
                      </a:r>
                      <a:endParaRPr lang="fr-FR" sz="900" b="1"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tr>
            </a:tbl>
          </a:graphicData>
        </a:graphic>
      </p:graphicFrame>
      <p:sp>
        <p:nvSpPr>
          <p:cNvPr id="9" name="ZoneTexte 8"/>
          <p:cNvSpPr txBox="1"/>
          <p:nvPr/>
        </p:nvSpPr>
        <p:spPr>
          <a:xfrm>
            <a:off x="9405257" y="1488751"/>
            <a:ext cx="914400" cy="261610"/>
          </a:xfrm>
          <a:prstGeom prst="rect">
            <a:avLst/>
          </a:prstGeom>
          <a:noFill/>
        </p:spPr>
        <p:txBody>
          <a:bodyPr wrap="square" rtlCol="0">
            <a:spAutoFit/>
          </a:bodyPr>
          <a:lstStyle/>
          <a:p>
            <a:pPr algn="ctr"/>
            <a:r>
              <a:rPr lang="fr-FR" sz="1100" dirty="0" smtClean="0">
                <a:latin typeface="Arial" panose="020B0604020202020204" pitchFamily="34" charset="0"/>
                <a:cs typeface="Arial" panose="020B0604020202020204" pitchFamily="34" charset="0"/>
              </a:rPr>
              <a:t>2010</a:t>
            </a:r>
            <a:endParaRPr lang="fr-FR" sz="1100" dirty="0">
              <a:latin typeface="Arial" panose="020B0604020202020204" pitchFamily="34" charset="0"/>
              <a:cs typeface="Arial" panose="020B0604020202020204" pitchFamily="34" charset="0"/>
            </a:endParaRPr>
          </a:p>
        </p:txBody>
      </p:sp>
      <p:sp>
        <p:nvSpPr>
          <p:cNvPr id="11" name="ZoneTexte 10"/>
          <p:cNvSpPr txBox="1"/>
          <p:nvPr/>
        </p:nvSpPr>
        <p:spPr>
          <a:xfrm>
            <a:off x="9341524" y="5793983"/>
            <a:ext cx="1170961" cy="507831"/>
          </a:xfrm>
          <a:prstGeom prst="rect">
            <a:avLst/>
          </a:prstGeom>
          <a:noFill/>
        </p:spPr>
        <p:txBody>
          <a:bodyPr wrap="square" rtlCol="0">
            <a:spAutoFit/>
          </a:bodyPr>
          <a:lstStyle/>
          <a:p>
            <a:r>
              <a:rPr lang="fr-FR" sz="900" dirty="0" smtClean="0">
                <a:solidFill>
                  <a:schemeClr val="accent3"/>
                </a:solidFill>
                <a:latin typeface="Arial" panose="020B0604020202020204" pitchFamily="34" charset="0"/>
                <a:cs typeface="Arial" panose="020B0604020202020204" pitchFamily="34" charset="0"/>
              </a:rPr>
              <a:t>Total 2016: 57%</a:t>
            </a:r>
          </a:p>
          <a:p>
            <a:r>
              <a:rPr lang="fr-FR" sz="900" dirty="0" smtClean="0">
                <a:solidFill>
                  <a:schemeClr val="accent3"/>
                </a:solidFill>
                <a:latin typeface="Arial" panose="020B0604020202020204" pitchFamily="34" charset="0"/>
                <a:cs typeface="Arial" panose="020B0604020202020204" pitchFamily="34" charset="0"/>
              </a:rPr>
              <a:t>Total 2015 </a:t>
            </a:r>
            <a:r>
              <a:rPr lang="fr-FR" sz="900" dirty="0">
                <a:solidFill>
                  <a:schemeClr val="accent3"/>
                </a:solidFill>
                <a:latin typeface="Arial" panose="020B0604020202020204" pitchFamily="34" charset="0"/>
                <a:cs typeface="Arial" panose="020B0604020202020204" pitchFamily="34" charset="0"/>
              </a:rPr>
              <a:t>: </a:t>
            </a:r>
            <a:r>
              <a:rPr lang="fr-FR" sz="900" dirty="0" smtClean="0">
                <a:solidFill>
                  <a:schemeClr val="accent3"/>
                </a:solidFill>
                <a:latin typeface="Arial" panose="020B0604020202020204" pitchFamily="34" charset="0"/>
                <a:cs typeface="Arial" panose="020B0604020202020204" pitchFamily="34" charset="0"/>
              </a:rPr>
              <a:t>56%</a:t>
            </a:r>
          </a:p>
          <a:p>
            <a:r>
              <a:rPr lang="fr-FR" sz="900" dirty="0" smtClean="0">
                <a:solidFill>
                  <a:schemeClr val="accent3"/>
                </a:solidFill>
                <a:latin typeface="Arial" panose="020B0604020202020204" pitchFamily="34" charset="0"/>
                <a:cs typeface="Arial" panose="020B0604020202020204" pitchFamily="34" charset="0"/>
              </a:rPr>
              <a:t>Total 2011 : 66%     </a:t>
            </a:r>
            <a:endParaRPr lang="fr-FR" sz="9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85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3.4</a:t>
            </a:r>
            <a:endParaRPr lang="fr-FR" dirty="0"/>
          </a:p>
        </p:txBody>
      </p:sp>
      <p:sp>
        <p:nvSpPr>
          <p:cNvPr id="2" name="Espace réservé du texte 1"/>
          <p:cNvSpPr>
            <a:spLocks noGrp="1"/>
          </p:cNvSpPr>
          <p:nvPr>
            <p:ph type="subTitle" idx="1"/>
            <p:custDataLst>
              <p:tags r:id="rId3"/>
            </p:custDataLst>
          </p:nvPr>
        </p:nvSpPr>
        <p:spPr>
          <a:xfrm>
            <a:off x="324000" y="3469604"/>
            <a:ext cx="8886101" cy="461665"/>
          </a:xfrm>
        </p:spPr>
        <p:txBody>
          <a:bodyPr/>
          <a:lstStyle/>
          <a:p>
            <a:r>
              <a:rPr lang="fr-FR" dirty="0"/>
              <a:t>Comportements </a:t>
            </a:r>
            <a:r>
              <a:rPr lang="fr-FR" dirty="0" smtClean="0"/>
              <a:t>d'utilisation.</a:t>
            </a:r>
            <a:endParaRPr lang="fr-FR" dirty="0"/>
          </a:p>
        </p:txBody>
      </p:sp>
    </p:spTree>
    <p:custDataLst>
      <p:tags r:id="rId1"/>
    </p:custDataLst>
    <p:extLst>
      <p:ext uri="{BB962C8B-B14F-4D97-AF65-F5344CB8AC3E}">
        <p14:creationId xmlns:p14="http://schemas.microsoft.com/office/powerpoint/2010/main" val="1631625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a:spLocks noGrp="1"/>
          </p:cNvSpPr>
          <p:nvPr>
            <p:ph type="title"/>
          </p:nvPr>
        </p:nvSpPr>
        <p:spPr>
          <a:xfrm>
            <a:off x="324494" y="1"/>
            <a:ext cx="9792000" cy="544971"/>
          </a:xfrm>
        </p:spPr>
        <p:txBody>
          <a:bodyPr/>
          <a:lstStyle/>
          <a:p>
            <a:r>
              <a:rPr lang="fr-FR" sz="2000" dirty="0">
                <a:solidFill>
                  <a:schemeClr val="tx1"/>
                </a:solidFill>
              </a:rPr>
              <a:t>Fréquence d’utilisation du véhicule</a:t>
            </a:r>
          </a:p>
        </p:txBody>
      </p:sp>
      <p:sp>
        <p:nvSpPr>
          <p:cNvPr id="19" name="Rectangle à coins arrondis 18"/>
          <p:cNvSpPr/>
          <p:nvPr/>
        </p:nvSpPr>
        <p:spPr>
          <a:xfrm>
            <a:off x="239716" y="797265"/>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a:solidFill>
                  <a:prstClr val="black"/>
                </a:solidFill>
                <a:latin typeface="Arial" panose="020B0604020202020204" pitchFamily="34" charset="0"/>
                <a:cs typeface="Arial" panose="020B0604020202020204" pitchFamily="34" charset="0"/>
              </a:rPr>
              <a:t>U</a:t>
            </a:r>
            <a:r>
              <a:rPr lang="fr-FR" sz="1400" b="0" dirty="0" smtClean="0">
                <a:solidFill>
                  <a:prstClr val="black"/>
                </a:solidFill>
                <a:latin typeface="Arial" panose="020B0604020202020204" pitchFamily="34" charset="0"/>
                <a:cs typeface="Arial" panose="020B0604020202020204" pitchFamily="34" charset="0"/>
              </a:rPr>
              <a:t>ne fréquence d’utilisation stable par rapport à l’an passé.</a:t>
            </a:r>
            <a:endParaRPr lang="fr-FR" sz="1400" b="0" dirty="0">
              <a:solidFill>
                <a:prstClr val="black"/>
              </a:solidFill>
              <a:latin typeface="Arial" panose="020B0604020202020204" pitchFamily="34" charset="0"/>
              <a:cs typeface="Arial" panose="020B0604020202020204" pitchFamily="34" charset="0"/>
            </a:endParaRPr>
          </a:p>
        </p:txBody>
      </p:sp>
      <p:sp>
        <p:nvSpPr>
          <p:cNvPr id="20"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pourcentage</a:t>
            </a:r>
          </a:p>
        </p:txBody>
      </p:sp>
      <p:graphicFrame>
        <p:nvGraphicFramePr>
          <p:cNvPr id="21" name="Graphique 20"/>
          <p:cNvGraphicFramePr/>
          <p:nvPr>
            <p:extLst>
              <p:ext uri="{D42A27DB-BD31-4B8C-83A1-F6EECF244321}">
                <p14:modId xmlns:p14="http://schemas.microsoft.com/office/powerpoint/2010/main" val="370758821"/>
              </p:ext>
            </p:extLst>
          </p:nvPr>
        </p:nvGraphicFramePr>
        <p:xfrm>
          <a:off x="337457" y="1874087"/>
          <a:ext cx="9830419" cy="4596888"/>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3918857" y="6452118"/>
            <a:ext cx="6249018" cy="3590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Base : Voitures du parc roulant</a:t>
            </a:r>
          </a:p>
          <a:p>
            <a:pPr algn="r"/>
            <a:r>
              <a:rPr lang="fr-FR" sz="900" b="0" i="1" dirty="0">
                <a:latin typeface="Arial" panose="020B0604020202020204" pitchFamily="34" charset="0"/>
                <a:cs typeface="Arial" panose="020B0604020202020204" pitchFamily="34" charset="0"/>
              </a:rPr>
              <a:t>Champ : Ensemble des véhicules à disposition des ménages (Parc Roulant)</a:t>
            </a:r>
          </a:p>
        </p:txBody>
      </p:sp>
      <p:sp>
        <p:nvSpPr>
          <p:cNvPr id="23" name="Line 2"/>
          <p:cNvSpPr>
            <a:spLocks noChangeShapeType="1"/>
          </p:cNvSpPr>
          <p:nvPr/>
        </p:nvSpPr>
        <p:spPr bwMode="auto">
          <a:xfrm>
            <a:off x="715344" y="2345459"/>
            <a:ext cx="5497431" cy="326707"/>
          </a:xfrm>
          <a:prstGeom prst="line">
            <a:avLst/>
          </a:prstGeom>
          <a:noFill/>
          <a:ln w="3175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Lst>
        </p:spPr>
        <p:txBody>
          <a:bodyPr lIns="91422" tIns="45711" rIns="91422" bIns="4571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4" name="Line 2"/>
          <p:cNvSpPr>
            <a:spLocks noChangeShapeType="1"/>
          </p:cNvSpPr>
          <p:nvPr/>
        </p:nvSpPr>
        <p:spPr bwMode="auto">
          <a:xfrm flipV="1">
            <a:off x="679088" y="5491673"/>
            <a:ext cx="5395043" cy="259645"/>
          </a:xfrm>
          <a:prstGeom prst="line">
            <a:avLst/>
          </a:prstGeom>
          <a:noFill/>
          <a:ln w="317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Lst>
        </p:spPr>
        <p:txBody>
          <a:bodyPr lIns="91422" tIns="45711" rIns="91422" bIns="45711"/>
          <a:lstStyle/>
          <a:p>
            <a:endParaRPr lang="fr-FR" sz="1100">
              <a:latin typeface="+mn-lt"/>
              <a:cs typeface="+mn-cs"/>
            </a:endParaRPr>
          </a:p>
        </p:txBody>
      </p:sp>
      <p:sp>
        <p:nvSpPr>
          <p:cNvPr id="25" name="Line 2"/>
          <p:cNvSpPr>
            <a:spLocks noChangeShapeType="1"/>
          </p:cNvSpPr>
          <p:nvPr/>
        </p:nvSpPr>
        <p:spPr bwMode="auto">
          <a:xfrm flipV="1">
            <a:off x="6305798" y="2590488"/>
            <a:ext cx="1638794" cy="81677"/>
          </a:xfrm>
          <a:prstGeom prst="line">
            <a:avLst/>
          </a:prstGeom>
          <a:noFill/>
          <a:ln w="31750">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Lst>
        </p:spPr>
        <p:txBody>
          <a:bodyPr lIns="91422" tIns="45711" rIns="91422" bIns="4571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26" name="Line 2"/>
          <p:cNvSpPr>
            <a:spLocks noChangeShapeType="1"/>
          </p:cNvSpPr>
          <p:nvPr/>
        </p:nvSpPr>
        <p:spPr bwMode="auto">
          <a:xfrm>
            <a:off x="6554268" y="5540624"/>
            <a:ext cx="898955" cy="80871"/>
          </a:xfrm>
          <a:prstGeom prst="line">
            <a:avLst/>
          </a:prstGeom>
          <a:noFill/>
          <a:ln w="31750">
            <a:solidFill>
              <a:schemeClr val="tx1">
                <a:lumMod val="75000"/>
              </a:schemeClr>
            </a:solidFill>
            <a:round/>
            <a:headEnd/>
            <a:tailEnd type="triangle" w="med" len="med"/>
          </a:ln>
          <a:effectLst/>
          <a:extLst>
            <a:ext uri="{909E8E84-426E-40DD-AFC4-6F175D3DCCD1}">
              <a14:hiddenFill xmlns:a14="http://schemas.microsoft.com/office/drawing/2010/main">
                <a:noFill/>
              </a14:hiddenFill>
            </a:ext>
          </a:extLst>
        </p:spPr>
        <p:txBody>
          <a:bodyPr lIns="91422" tIns="45711" rIns="91422" bIns="4571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a:p>
        </p:txBody>
      </p:sp>
      <p:sp>
        <p:nvSpPr>
          <p:cNvPr id="8" name="Espace réservé du numéro de diapositive 7"/>
          <p:cNvSpPr>
            <a:spLocks noGrp="1"/>
          </p:cNvSpPr>
          <p:nvPr>
            <p:ph type="sldNum" sz="quarter" idx="18"/>
          </p:nvPr>
        </p:nvSpPr>
        <p:spPr/>
        <p:txBody>
          <a:bodyPr/>
          <a:lstStyle/>
          <a:p>
            <a:fld id="{4034BEE3-566C-4068-A777-C3A4762E861B}" type="slidenum">
              <a:rPr lang="en-GB" smtClean="0"/>
              <a:pPr/>
              <a:t>44</a:t>
            </a:fld>
            <a:endParaRPr lang="en-GB" dirty="0"/>
          </a:p>
        </p:txBody>
      </p:sp>
    </p:spTree>
    <p:extLst>
      <p:ext uri="{BB962C8B-B14F-4D97-AF65-F5344CB8AC3E}">
        <p14:creationId xmlns:p14="http://schemas.microsoft.com/office/powerpoint/2010/main" val="161017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5"/>
          <p:cNvSpPr>
            <a:spLocks noGrp="1"/>
          </p:cNvSpPr>
          <p:nvPr>
            <p:ph type="title"/>
          </p:nvPr>
        </p:nvSpPr>
        <p:spPr>
          <a:xfrm>
            <a:off x="324494" y="1"/>
            <a:ext cx="9792000" cy="544828"/>
          </a:xfrm>
        </p:spPr>
        <p:txBody>
          <a:bodyPr lIns="0" tIns="234759" rIns="0" bIns="0"/>
          <a:lstStyle/>
          <a:p>
            <a:r>
              <a:rPr lang="fr-FR" sz="2000" dirty="0">
                <a:solidFill>
                  <a:schemeClr val="tx1"/>
                </a:solidFill>
              </a:rPr>
              <a:t>Kilométrage annuel moyen parcouru</a:t>
            </a:r>
            <a:endParaRPr lang="fr-FR" sz="2000" dirty="0"/>
          </a:p>
        </p:txBody>
      </p:sp>
      <p:graphicFrame>
        <p:nvGraphicFramePr>
          <p:cNvPr id="13" name="Graphique 12"/>
          <p:cNvGraphicFramePr/>
          <p:nvPr>
            <p:extLst>
              <p:ext uri="{D42A27DB-BD31-4B8C-83A1-F6EECF244321}">
                <p14:modId xmlns:p14="http://schemas.microsoft.com/office/powerpoint/2010/main" val="3485230731"/>
              </p:ext>
            </p:extLst>
          </p:nvPr>
        </p:nvGraphicFramePr>
        <p:xfrm>
          <a:off x="299111" y="1766367"/>
          <a:ext cx="9772692" cy="434414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3918857" y="6324524"/>
            <a:ext cx="6249018" cy="4975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BASE: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a:latin typeface="Arial" panose="020B0604020202020204" pitchFamily="34" charset="0"/>
                <a:cs typeface="Arial" panose="020B0604020202020204" pitchFamily="34" charset="0"/>
              </a:rPr>
              <a:t>			Univers : Parc roulant</a:t>
            </a:r>
          </a:p>
        </p:txBody>
      </p:sp>
      <p:sp>
        <p:nvSpPr>
          <p:cNvPr id="15"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a:t>
            </a:r>
            <a:r>
              <a:rPr lang="fr-FR" sz="1100" b="0" i="1" u="sng" dirty="0" smtClean="0">
                <a:solidFill>
                  <a:srgbClr val="000000"/>
                </a:solidFill>
                <a:latin typeface="Arial" panose="020B0604020202020204" pitchFamily="34" charset="0"/>
                <a:cs typeface="Arial" panose="020B0604020202020204" pitchFamily="34" charset="0"/>
                <a:sym typeface="Wingdings" pitchFamily="2" charset="2"/>
              </a:rPr>
              <a:t>kilomètres (0 exclus)</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6" name="Rectangle à coins arrondis 15"/>
          <p:cNvSpPr/>
          <p:nvPr/>
        </p:nvSpPr>
        <p:spPr>
          <a:xfrm>
            <a:off x="239716" y="797265"/>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schemeClr val="tx1">
                    <a:lumMod val="50000"/>
                  </a:schemeClr>
                </a:solidFill>
                <a:latin typeface="Arial" panose="020B0604020202020204" pitchFamily="34" charset="0"/>
                <a:cs typeface="Arial" panose="020B0604020202020204" pitchFamily="34" charset="0"/>
              </a:rPr>
              <a:t>Cette tendance se confirme dans le kilométrage parcouru: il se stabilise après 2 années de progression.</a:t>
            </a:r>
            <a:endParaRPr lang="fr-FR" sz="1400" b="0" dirty="0">
              <a:solidFill>
                <a:schemeClr val="tx1">
                  <a:lumMod val="50000"/>
                </a:schemeClr>
              </a:solidFill>
              <a:latin typeface="Arial" panose="020B0604020202020204" pitchFamily="34" charset="0"/>
              <a:cs typeface="Arial" panose="020B0604020202020204" pitchFamily="34" charset="0"/>
            </a:endParaRPr>
          </a:p>
        </p:txBody>
      </p:sp>
      <p:sp>
        <p:nvSpPr>
          <p:cNvPr id="17" name="Freeform 5"/>
          <p:cNvSpPr>
            <a:spLocks noEditPoints="1"/>
          </p:cNvSpPr>
          <p:nvPr/>
        </p:nvSpPr>
        <p:spPr bwMode="auto">
          <a:xfrm flipH="1">
            <a:off x="9550488" y="3905113"/>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bodyPr>
          <a:lstStyle/>
          <a:p>
            <a:r>
              <a:rPr lang="fr-FR" sz="1000" dirty="0" smtClean="0">
                <a:solidFill>
                  <a:schemeClr val="bg1"/>
                </a:solidFill>
                <a:latin typeface="Arial" panose="020B0604020202020204" pitchFamily="34" charset="0"/>
                <a:cs typeface="Arial" panose="020B0604020202020204" pitchFamily="34" charset="0"/>
              </a:rPr>
              <a:t>11 950</a:t>
            </a:r>
            <a:endParaRPr lang="fr-FR" sz="1000" dirty="0">
              <a:solidFill>
                <a:schemeClr val="bg1"/>
              </a:solidFill>
              <a:latin typeface="Arial" panose="020B0604020202020204" pitchFamily="34" charset="0"/>
              <a:cs typeface="Arial" panose="020B0604020202020204" pitchFamily="34" charset="0"/>
            </a:endParaRPr>
          </a:p>
        </p:txBody>
      </p:sp>
      <p:cxnSp>
        <p:nvCxnSpPr>
          <p:cNvPr id="18" name="Connecteur droit 17"/>
          <p:cNvCxnSpPr/>
          <p:nvPr/>
        </p:nvCxnSpPr>
        <p:spPr>
          <a:xfrm flipV="1">
            <a:off x="8573984" y="4234835"/>
            <a:ext cx="976504" cy="20776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975742" y="3018620"/>
            <a:ext cx="0" cy="319489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7"/>
          <p:cNvSpPr>
            <a:spLocks noGrp="1"/>
          </p:cNvSpPr>
          <p:nvPr>
            <p:ph type="sldNum" sz="quarter" idx="18"/>
          </p:nvPr>
        </p:nvSpPr>
        <p:spPr/>
        <p:txBody>
          <a:bodyPr/>
          <a:lstStyle/>
          <a:p>
            <a:fld id="{4034BEE3-566C-4068-A777-C3A4762E861B}" type="slidenum">
              <a:rPr lang="en-GB" smtClean="0"/>
              <a:pPr/>
              <a:t>45</a:t>
            </a:fld>
            <a:endParaRPr lang="en-GB" dirty="0"/>
          </a:p>
        </p:txBody>
      </p:sp>
    </p:spTree>
    <p:extLst>
      <p:ext uri="{BB962C8B-B14F-4D97-AF65-F5344CB8AC3E}">
        <p14:creationId xmlns:p14="http://schemas.microsoft.com/office/powerpoint/2010/main" val="2481952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a:spLocks noGrp="1"/>
          </p:cNvSpPr>
          <p:nvPr>
            <p:ph type="title"/>
          </p:nvPr>
        </p:nvSpPr>
        <p:spPr>
          <a:xfrm>
            <a:off x="324494" y="1"/>
            <a:ext cx="9792000" cy="544971"/>
          </a:xfrm>
        </p:spPr>
        <p:txBody>
          <a:bodyPr/>
          <a:lstStyle/>
          <a:p>
            <a:r>
              <a:rPr lang="fr-FR" sz="2000" dirty="0">
                <a:solidFill>
                  <a:schemeClr val="tx1"/>
                </a:solidFill>
              </a:rPr>
              <a:t>Kilométrage annuel moyen </a:t>
            </a:r>
            <a:r>
              <a:rPr lang="fr-FR" sz="2000" dirty="0" smtClean="0">
                <a:solidFill>
                  <a:schemeClr val="tx1"/>
                </a:solidFill>
              </a:rPr>
              <a:t>parcouru – Type de carburant</a:t>
            </a:r>
            <a:endParaRPr lang="fr-FR" sz="2000" dirty="0">
              <a:solidFill>
                <a:schemeClr val="tx1"/>
              </a:solidFill>
            </a:endParaRPr>
          </a:p>
        </p:txBody>
      </p:sp>
      <p:sp>
        <p:nvSpPr>
          <p:cNvPr id="16" name="Rectangle 15"/>
          <p:cNvSpPr/>
          <p:nvPr/>
        </p:nvSpPr>
        <p:spPr>
          <a:xfrm>
            <a:off x="3918857" y="6335157"/>
            <a:ext cx="6249018" cy="497518"/>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BASE: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a:p>
            <a:pPr algn="r"/>
            <a:r>
              <a:rPr lang="fr-FR" sz="900" b="0" i="1" dirty="0">
                <a:latin typeface="Arial" panose="020B0604020202020204" pitchFamily="34" charset="0"/>
                <a:cs typeface="Arial" panose="020B0604020202020204" pitchFamily="34" charset="0"/>
              </a:rPr>
              <a:t>			Univers : Parc roulant</a:t>
            </a:r>
          </a:p>
        </p:txBody>
      </p:sp>
      <p:sp>
        <p:nvSpPr>
          <p:cNvPr id="17" name="Rectangle à coins arrondis 16"/>
          <p:cNvSpPr/>
          <p:nvPr/>
        </p:nvSpPr>
        <p:spPr>
          <a:xfrm>
            <a:off x="239716" y="797265"/>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schemeClr val="tx1">
                    <a:lumMod val="50000"/>
                  </a:schemeClr>
                </a:solidFill>
                <a:latin typeface="Arial" panose="020B0604020202020204" pitchFamily="34" charset="0"/>
                <a:cs typeface="Arial" panose="020B0604020202020204" pitchFamily="34" charset="0"/>
              </a:rPr>
              <a:t>Cette stabilité est en réalité le résultat de 2 tendances inverses: baisse du kilométrage pour le diesel (-200 km) et reprise pour l’essence (+ 280 km).</a:t>
            </a:r>
            <a:endParaRPr lang="fr-FR" sz="1400" b="0" dirty="0">
              <a:solidFill>
                <a:schemeClr val="tx1">
                  <a:lumMod val="50000"/>
                </a:schemeClr>
              </a:solidFill>
              <a:latin typeface="Arial" panose="020B0604020202020204" pitchFamily="34" charset="0"/>
              <a:cs typeface="Arial" panose="020B0604020202020204" pitchFamily="34" charset="0"/>
            </a:endParaRPr>
          </a:p>
        </p:txBody>
      </p:sp>
      <p:sp>
        <p:nvSpPr>
          <p:cNvPr id="19"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Arial" panose="020B0604020202020204" pitchFamily="34" charset="0"/>
                <a:cs typeface="Arial" panose="020B0604020202020204" pitchFamily="34" charset="0"/>
                <a:sym typeface="Wingdings" pitchFamily="2" charset="2"/>
              </a:rPr>
              <a:t>En </a:t>
            </a:r>
            <a:r>
              <a:rPr lang="fr-FR" sz="1100" b="0" i="1" u="sng" dirty="0" smtClean="0">
                <a:solidFill>
                  <a:srgbClr val="000000"/>
                </a:solidFill>
                <a:latin typeface="Arial" panose="020B0604020202020204" pitchFamily="34" charset="0"/>
                <a:cs typeface="Arial" panose="020B0604020202020204" pitchFamily="34" charset="0"/>
                <a:sym typeface="Wingdings" pitchFamily="2" charset="2"/>
              </a:rPr>
              <a:t>kilomètres (0 exclus)</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graphicFrame>
        <p:nvGraphicFramePr>
          <p:cNvPr id="21" name="Graphique 20"/>
          <p:cNvGraphicFramePr/>
          <p:nvPr>
            <p:extLst>
              <p:ext uri="{D42A27DB-BD31-4B8C-83A1-F6EECF244321}">
                <p14:modId xmlns:p14="http://schemas.microsoft.com/office/powerpoint/2010/main" val="1752916551"/>
              </p:ext>
            </p:extLst>
          </p:nvPr>
        </p:nvGraphicFramePr>
        <p:xfrm>
          <a:off x="289505" y="1805078"/>
          <a:ext cx="9828585" cy="4601482"/>
        </p:xfrm>
        <a:graphic>
          <a:graphicData uri="http://schemas.openxmlformats.org/drawingml/2006/chart">
            <c:chart xmlns:c="http://schemas.openxmlformats.org/drawingml/2006/chart" xmlns:r="http://schemas.openxmlformats.org/officeDocument/2006/relationships" r:id="rId3"/>
          </a:graphicData>
        </a:graphic>
      </p:graphicFrame>
      <p:sp>
        <p:nvSpPr>
          <p:cNvPr id="22" name="Freeform 5"/>
          <p:cNvSpPr>
            <a:spLocks noEditPoints="1"/>
          </p:cNvSpPr>
          <p:nvPr/>
        </p:nvSpPr>
        <p:spPr bwMode="auto">
          <a:xfrm flipH="1">
            <a:off x="9440823" y="3625843"/>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2"/>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14 340</a:t>
            </a:r>
            <a:endParaRPr lang="fr-FR" sz="1100" dirty="0">
              <a:solidFill>
                <a:schemeClr val="bg1"/>
              </a:solidFill>
              <a:latin typeface="Arial" panose="020B0604020202020204" pitchFamily="34" charset="0"/>
              <a:cs typeface="Arial" panose="020B0604020202020204" pitchFamily="34" charset="0"/>
            </a:endParaRPr>
          </a:p>
        </p:txBody>
      </p:sp>
      <p:sp>
        <p:nvSpPr>
          <p:cNvPr id="23" name="Freeform 5"/>
          <p:cNvSpPr>
            <a:spLocks noEditPoints="1"/>
          </p:cNvSpPr>
          <p:nvPr/>
        </p:nvSpPr>
        <p:spPr bwMode="auto">
          <a:xfrm flipH="1">
            <a:off x="9440823" y="4257694"/>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tx1">
              <a:lumMod val="50000"/>
              <a:lumOff val="50000"/>
            </a:schemeClr>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11 950</a:t>
            </a:r>
            <a:endParaRPr lang="fr-FR" sz="1100" dirty="0">
              <a:solidFill>
                <a:schemeClr val="bg1"/>
              </a:solidFill>
              <a:latin typeface="Arial" panose="020B0604020202020204" pitchFamily="34" charset="0"/>
              <a:cs typeface="Arial" panose="020B0604020202020204" pitchFamily="34" charset="0"/>
            </a:endParaRPr>
          </a:p>
        </p:txBody>
      </p:sp>
      <p:sp>
        <p:nvSpPr>
          <p:cNvPr id="24" name="Freeform 5"/>
          <p:cNvSpPr>
            <a:spLocks noEditPoints="1"/>
          </p:cNvSpPr>
          <p:nvPr/>
        </p:nvSpPr>
        <p:spPr bwMode="auto">
          <a:xfrm flipH="1">
            <a:off x="9440823" y="5160359"/>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5"/>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8 440</a:t>
            </a:r>
          </a:p>
        </p:txBody>
      </p:sp>
      <p:cxnSp>
        <p:nvCxnSpPr>
          <p:cNvPr id="25" name="Connecteur droit 24"/>
          <p:cNvCxnSpPr/>
          <p:nvPr/>
        </p:nvCxnSpPr>
        <p:spPr>
          <a:xfrm flipV="1">
            <a:off x="3916299" y="2721166"/>
            <a:ext cx="0" cy="319489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7"/>
          <p:cNvSpPr>
            <a:spLocks noGrp="1"/>
          </p:cNvSpPr>
          <p:nvPr>
            <p:ph type="sldNum" sz="quarter" idx="18"/>
          </p:nvPr>
        </p:nvSpPr>
        <p:spPr/>
        <p:txBody>
          <a:bodyPr/>
          <a:lstStyle/>
          <a:p>
            <a:fld id="{4034BEE3-566C-4068-A777-C3A4762E861B}" type="slidenum">
              <a:rPr lang="en-GB" smtClean="0"/>
              <a:pPr/>
              <a:t>46</a:t>
            </a:fld>
            <a:endParaRPr lang="en-GB" dirty="0"/>
          </a:p>
        </p:txBody>
      </p:sp>
    </p:spTree>
    <p:extLst>
      <p:ext uri="{BB962C8B-B14F-4D97-AF65-F5344CB8AC3E}">
        <p14:creationId xmlns:p14="http://schemas.microsoft.com/office/powerpoint/2010/main" val="372148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31419" y="1"/>
            <a:ext cx="9784800" cy="544096"/>
          </a:xfrm>
        </p:spPr>
        <p:txBody>
          <a:bodyPr lIns="0" tIns="234034" rIns="0" bIns="0"/>
          <a:lstStyle/>
          <a:p>
            <a:r>
              <a:rPr lang="fr-FR" sz="2000" dirty="0">
                <a:solidFill>
                  <a:schemeClr val="tx1"/>
                </a:solidFill>
              </a:rPr>
              <a:t>Kilométrage annuel moyen </a:t>
            </a:r>
            <a:r>
              <a:rPr lang="fr-FR" sz="2000" dirty="0" smtClean="0">
                <a:solidFill>
                  <a:schemeClr val="tx1"/>
                </a:solidFill>
              </a:rPr>
              <a:t>parcouru – âge du véhicule</a:t>
            </a:r>
            <a:endParaRPr lang="fr-FR" sz="2000" dirty="0">
              <a:latin typeface="Verdana"/>
            </a:endParaRPr>
          </a:p>
        </p:txBody>
      </p:sp>
      <p:sp>
        <p:nvSpPr>
          <p:cNvPr id="63" name="Rectangle 62"/>
          <p:cNvSpPr>
            <a:spLocks noChangeArrowheads="1"/>
          </p:cNvSpPr>
          <p:nvPr/>
        </p:nvSpPr>
        <p:spPr bwMode="auto">
          <a:xfrm>
            <a:off x="130450" y="1522108"/>
            <a:ext cx="21610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fr-FR" sz="1100" b="0" i="1" u="sng" dirty="0">
                <a:solidFill>
                  <a:srgbClr val="000000"/>
                </a:solidFill>
                <a:latin typeface="+mn-lt"/>
              </a:rPr>
              <a:t>En </a:t>
            </a:r>
            <a:r>
              <a:rPr lang="fr-FR" sz="1100" b="0" i="1" u="sng" dirty="0" smtClean="0">
                <a:solidFill>
                  <a:srgbClr val="000000"/>
                </a:solidFill>
                <a:latin typeface="+mn-lt"/>
              </a:rPr>
              <a:t>kilomètres (0 inclus)</a:t>
            </a:r>
            <a:endParaRPr lang="fr-FR" sz="1100" b="0" i="1" u="sng" dirty="0">
              <a:latin typeface="+mn-lt"/>
            </a:endParaRPr>
          </a:p>
        </p:txBody>
      </p:sp>
      <p:sp>
        <p:nvSpPr>
          <p:cNvPr id="15" name="Rectangle 14"/>
          <p:cNvSpPr/>
          <p:nvPr/>
        </p:nvSpPr>
        <p:spPr>
          <a:xfrm>
            <a:off x="3918857" y="6324524"/>
            <a:ext cx="6249018" cy="497518"/>
          </a:xfrm>
          <a:prstGeom prst="rect">
            <a:avLst/>
          </a:prstGeom>
        </p:spPr>
        <p:txBody>
          <a:bodyPr wrap="square" lIns="81224" tIns="40613" rIns="81224" bIns="40613">
            <a:spAutoFit/>
          </a:bodyPr>
          <a:lstStyle/>
          <a:p>
            <a:pPr algn="r"/>
            <a:r>
              <a:rPr lang="fr-FR" sz="900" b="0" i="1" dirty="0">
                <a:latin typeface="Verdana"/>
                <a:cs typeface="Arial" pitchFamily="34" charset="0"/>
              </a:rPr>
              <a:t>BASE: AVANT </a:t>
            </a:r>
            <a:r>
              <a:rPr lang="fr-FR" sz="900" b="0" i="1" dirty="0" smtClean="0">
                <a:latin typeface="Verdana"/>
                <a:cs typeface="Arial" pitchFamily="34" charset="0"/>
              </a:rPr>
              <a:t>2006: </a:t>
            </a:r>
            <a:r>
              <a:rPr lang="fr-FR" sz="900" b="0" i="1" dirty="0">
                <a:latin typeface="Verdana"/>
                <a:cs typeface="Arial" pitchFamily="34" charset="0"/>
              </a:rPr>
              <a:t>Ensemble des véhicules à disposition des ménages hors gros utilitaires</a:t>
            </a:r>
          </a:p>
          <a:p>
            <a:pPr algn="r"/>
            <a:r>
              <a:rPr lang="fr-FR" sz="900" b="0" i="1" dirty="0">
                <a:latin typeface="Verdana"/>
                <a:cs typeface="Arial" pitchFamily="34" charset="0"/>
              </a:rPr>
              <a:t>           APRES </a:t>
            </a:r>
            <a:r>
              <a:rPr lang="fr-FR" sz="900" b="0" i="1" dirty="0" smtClean="0">
                <a:latin typeface="Verdana"/>
                <a:cs typeface="Arial" pitchFamily="34" charset="0"/>
              </a:rPr>
              <a:t>2006: </a:t>
            </a:r>
            <a:r>
              <a:rPr lang="fr-FR" sz="900" b="0" i="1" dirty="0">
                <a:latin typeface="Verdana"/>
                <a:cs typeface="Arial" pitchFamily="34" charset="0"/>
              </a:rPr>
              <a:t>Ensemble des véhicules à disposition des ménages (parc total)</a:t>
            </a:r>
          </a:p>
          <a:p>
            <a:pPr algn="r"/>
            <a:r>
              <a:rPr lang="fr-FR" sz="900" b="0" i="1" dirty="0">
                <a:latin typeface="Verdana"/>
                <a:cs typeface="Arial" pitchFamily="34" charset="0"/>
              </a:rPr>
              <a:t>			Univers : Parc </a:t>
            </a:r>
            <a:r>
              <a:rPr lang="fr-FR" sz="900" b="0" i="1" dirty="0" smtClean="0">
                <a:latin typeface="Verdana"/>
                <a:cs typeface="Arial" pitchFamily="34" charset="0"/>
              </a:rPr>
              <a:t>Total</a:t>
            </a:r>
            <a:endParaRPr lang="fr-FR" sz="900" b="0" i="1" dirty="0">
              <a:latin typeface="Verdana"/>
              <a:cs typeface="Arial" pitchFamily="34" charset="0"/>
            </a:endParaRPr>
          </a:p>
        </p:txBody>
      </p:sp>
      <p:graphicFrame>
        <p:nvGraphicFramePr>
          <p:cNvPr id="3" name="Graphique 2"/>
          <p:cNvGraphicFramePr/>
          <p:nvPr>
            <p:extLst>
              <p:ext uri="{D42A27DB-BD31-4B8C-83A1-F6EECF244321}">
                <p14:modId xmlns:p14="http://schemas.microsoft.com/office/powerpoint/2010/main" val="2417310917"/>
              </p:ext>
            </p:extLst>
          </p:nvPr>
        </p:nvGraphicFramePr>
        <p:xfrm>
          <a:off x="248913" y="1825211"/>
          <a:ext cx="9918967" cy="464043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à coins arrondis 9"/>
          <p:cNvSpPr/>
          <p:nvPr/>
        </p:nvSpPr>
        <p:spPr>
          <a:xfrm>
            <a:off x="239716" y="712519"/>
            <a:ext cx="9928164" cy="585854"/>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24" tIns="40385" rIns="80724" bIns="40385"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La reprise du kilométrage annuel du parc VP de moins de 10 ans amorcée en 2015 se confirme en 2017, en parallèle on observe une hausse notable du kilométrage du parc VP de plus de 10 ans qui se rapproche des 10 000 km. </a:t>
            </a:r>
            <a:endParaRPr lang="fr-FR" sz="1400" b="0" dirty="0">
              <a:solidFill>
                <a:srgbClr val="F1002B"/>
              </a:solidFill>
              <a:latin typeface="Arial" panose="020B0604020202020204" pitchFamily="34" charset="0"/>
              <a:cs typeface="Arial" panose="020B0604020202020204" pitchFamily="34" charset="0"/>
            </a:endParaRPr>
          </a:p>
        </p:txBody>
      </p:sp>
      <p:cxnSp>
        <p:nvCxnSpPr>
          <p:cNvPr id="9" name="Connecteur droit 8"/>
          <p:cNvCxnSpPr/>
          <p:nvPr/>
        </p:nvCxnSpPr>
        <p:spPr>
          <a:xfrm flipV="1">
            <a:off x="3878202" y="2544146"/>
            <a:ext cx="0" cy="339319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flipH="1">
            <a:off x="9336200" y="3769592"/>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tx1">
              <a:lumMod val="50000"/>
              <a:lumOff val="50000"/>
            </a:schemeClr>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11 940</a:t>
            </a:r>
            <a:endParaRPr lang="fr-FR" sz="1100" dirty="0">
              <a:solidFill>
                <a:schemeClr val="bg1"/>
              </a:solidFill>
              <a:latin typeface="Arial" panose="020B0604020202020204" pitchFamily="34" charset="0"/>
              <a:cs typeface="Arial" panose="020B0604020202020204" pitchFamily="34" charset="0"/>
            </a:endParaRPr>
          </a:p>
        </p:txBody>
      </p:sp>
      <p:sp>
        <p:nvSpPr>
          <p:cNvPr id="12" name="Freeform 5"/>
          <p:cNvSpPr>
            <a:spLocks noEditPoints="1"/>
          </p:cNvSpPr>
          <p:nvPr/>
        </p:nvSpPr>
        <p:spPr bwMode="auto">
          <a:xfrm flipH="1">
            <a:off x="9276816" y="3050728"/>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4"/>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13 140</a:t>
            </a:r>
            <a:endParaRPr lang="fr-FR" sz="1100" dirty="0">
              <a:solidFill>
                <a:schemeClr val="bg1"/>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auto">
          <a:xfrm flipH="1">
            <a:off x="9330135" y="4769313"/>
            <a:ext cx="807930" cy="329722"/>
          </a:xfrm>
          <a:custGeom>
            <a:avLst/>
            <a:gdLst>
              <a:gd name="T0" fmla="*/ 3 w 1386"/>
              <a:gd name="T1" fmla="*/ 473 h 564"/>
              <a:gd name="T2" fmla="*/ 175 w 1386"/>
              <a:gd name="T3" fmla="*/ 483 h 564"/>
              <a:gd name="T4" fmla="*/ 405 w 1386"/>
              <a:gd name="T5" fmla="*/ 469 h 564"/>
              <a:gd name="T6" fmla="*/ 1053 w 1386"/>
              <a:gd name="T7" fmla="*/ 506 h 564"/>
              <a:gd name="T8" fmla="*/ 1281 w 1386"/>
              <a:gd name="T9" fmla="*/ 457 h 564"/>
              <a:gd name="T10" fmla="*/ 1373 w 1386"/>
              <a:gd name="T11" fmla="*/ 442 h 564"/>
              <a:gd name="T12" fmla="*/ 1356 w 1386"/>
              <a:gd name="T13" fmla="*/ 240 h 564"/>
              <a:gd name="T14" fmla="*/ 1202 w 1386"/>
              <a:gd name="T15" fmla="*/ 64 h 564"/>
              <a:gd name="T16" fmla="*/ 1134 w 1386"/>
              <a:gd name="T17" fmla="*/ 46 h 564"/>
              <a:gd name="T18" fmla="*/ 1124 w 1386"/>
              <a:gd name="T19" fmla="*/ 33 h 564"/>
              <a:gd name="T20" fmla="*/ 615 w 1386"/>
              <a:gd name="T21" fmla="*/ 50 h 564"/>
              <a:gd name="T22" fmla="*/ 350 w 1386"/>
              <a:gd name="T23" fmla="*/ 186 h 564"/>
              <a:gd name="T24" fmla="*/ 331 w 1386"/>
              <a:gd name="T25" fmla="*/ 183 h 564"/>
              <a:gd name="T26" fmla="*/ 304 w 1386"/>
              <a:gd name="T27" fmla="*/ 198 h 564"/>
              <a:gd name="T28" fmla="*/ 31 w 1386"/>
              <a:gd name="T29" fmla="*/ 295 h 564"/>
              <a:gd name="T30" fmla="*/ 7 w 1386"/>
              <a:gd name="T31" fmla="*/ 367 h 564"/>
              <a:gd name="T32" fmla="*/ 19 w 1386"/>
              <a:gd name="T33" fmla="*/ 385 h 564"/>
              <a:gd name="T34" fmla="*/ 19 w 1386"/>
              <a:gd name="T35" fmla="*/ 409 h 564"/>
              <a:gd name="T36" fmla="*/ 21 w 1386"/>
              <a:gd name="T37" fmla="*/ 425 h 564"/>
              <a:gd name="T38" fmla="*/ 10 w 1386"/>
              <a:gd name="T39" fmla="*/ 443 h 564"/>
              <a:gd name="T40" fmla="*/ 436 w 1386"/>
              <a:gd name="T41" fmla="*/ 167 h 564"/>
              <a:gd name="T42" fmla="*/ 428 w 1386"/>
              <a:gd name="T43" fmla="*/ 171 h 564"/>
              <a:gd name="T44" fmla="*/ 421 w 1386"/>
              <a:gd name="T45" fmla="*/ 174 h 564"/>
              <a:gd name="T46" fmla="*/ 414 w 1386"/>
              <a:gd name="T47" fmla="*/ 177 h 564"/>
              <a:gd name="T48" fmla="*/ 407 w 1386"/>
              <a:gd name="T49" fmla="*/ 180 h 564"/>
              <a:gd name="T50" fmla="*/ 399 w 1386"/>
              <a:gd name="T51" fmla="*/ 183 h 564"/>
              <a:gd name="T52" fmla="*/ 391 w 1386"/>
              <a:gd name="T53" fmla="*/ 186 h 564"/>
              <a:gd name="T54" fmla="*/ 310 w 1386"/>
              <a:gd name="T55" fmla="*/ 199 h 564"/>
              <a:gd name="T56" fmla="*/ 312 w 1386"/>
              <a:gd name="T57" fmla="*/ 196 h 564"/>
              <a:gd name="T58" fmla="*/ 332 w 1386"/>
              <a:gd name="T59" fmla="*/ 198 h 564"/>
              <a:gd name="T60" fmla="*/ 345 w 1386"/>
              <a:gd name="T61" fmla="*/ 197 h 564"/>
              <a:gd name="T62" fmla="*/ 379 w 1386"/>
              <a:gd name="T63" fmla="*/ 190 h 564"/>
              <a:gd name="T64" fmla="*/ 366 w 1386"/>
              <a:gd name="T65" fmla="*/ 193 h 564"/>
              <a:gd name="T66" fmla="*/ 353 w 1386"/>
              <a:gd name="T67" fmla="*/ 196 h 564"/>
              <a:gd name="T68" fmla="*/ 445 w 1386"/>
              <a:gd name="T69" fmla="*/ 162 h 564"/>
              <a:gd name="T70" fmla="*/ 1302 w 1386"/>
              <a:gd name="T71" fmla="*/ 454 h 564"/>
              <a:gd name="T72" fmla="*/ 1300 w 1386"/>
              <a:gd name="T73" fmla="*/ 453 h 564"/>
              <a:gd name="T74" fmla="*/ 1296 w 1386"/>
              <a:gd name="T75" fmla="*/ 442 h 564"/>
              <a:gd name="T76" fmla="*/ 1297 w 1386"/>
              <a:gd name="T77" fmla="*/ 450 h 564"/>
              <a:gd name="T78" fmla="*/ 1296 w 1386"/>
              <a:gd name="T79" fmla="*/ 446 h 564"/>
              <a:gd name="T80" fmla="*/ 1068 w 1386"/>
              <a:gd name="T81" fmla="*/ 451 h 564"/>
              <a:gd name="T82" fmla="*/ 1070 w 1386"/>
              <a:gd name="T83" fmla="*/ 475 h 564"/>
              <a:gd name="T84" fmla="*/ 1069 w 1386"/>
              <a:gd name="T85" fmla="*/ 464 h 564"/>
              <a:gd name="T86" fmla="*/ 381 w 1386"/>
              <a:gd name="T87" fmla="*/ 473 h 564"/>
              <a:gd name="T88" fmla="*/ 382 w 1386"/>
              <a:gd name="T89" fmla="*/ 467 h 564"/>
              <a:gd name="T90" fmla="*/ 171 w 1386"/>
              <a:gd name="T91" fmla="*/ 467 h 564"/>
              <a:gd name="T92" fmla="*/ 154 w 1386"/>
              <a:gd name="T93" fmla="*/ 462 h 564"/>
              <a:gd name="T94" fmla="*/ 154 w 1386"/>
              <a:gd name="T95" fmla="*/ 462 h 564"/>
              <a:gd name="T96" fmla="*/ 150 w 1386"/>
              <a:gd name="T97" fmla="*/ 473 h 564"/>
              <a:gd name="T98" fmla="*/ 154 w 1386"/>
              <a:gd name="T99" fmla="*/ 466 h 564"/>
              <a:gd name="T100" fmla="*/ 153 w 1386"/>
              <a:gd name="T101" fmla="*/ 469 h 564"/>
              <a:gd name="T102" fmla="*/ 148 w 1386"/>
              <a:gd name="T103" fmla="*/ 474 h 564"/>
              <a:gd name="T104" fmla="*/ 2 w 1386"/>
              <a:gd name="T105" fmla="*/ 4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6" h="564">
                <a:moveTo>
                  <a:pt x="1" y="461"/>
                </a:moveTo>
                <a:cubicBezTo>
                  <a:pt x="1" y="462"/>
                  <a:pt x="1" y="462"/>
                  <a:pt x="1" y="463"/>
                </a:cubicBezTo>
                <a:cubicBezTo>
                  <a:pt x="2" y="464"/>
                  <a:pt x="2" y="464"/>
                  <a:pt x="2" y="464"/>
                </a:cubicBezTo>
                <a:cubicBezTo>
                  <a:pt x="3" y="465"/>
                  <a:pt x="3" y="465"/>
                  <a:pt x="3" y="465"/>
                </a:cubicBezTo>
                <a:cubicBezTo>
                  <a:pt x="4" y="466"/>
                  <a:pt x="3" y="467"/>
                  <a:pt x="3" y="467"/>
                </a:cubicBezTo>
                <a:cubicBezTo>
                  <a:pt x="3" y="469"/>
                  <a:pt x="3" y="471"/>
                  <a:pt x="3" y="473"/>
                </a:cubicBezTo>
                <a:cubicBezTo>
                  <a:pt x="4" y="474"/>
                  <a:pt x="4" y="475"/>
                  <a:pt x="4" y="475"/>
                </a:cubicBezTo>
                <a:cubicBezTo>
                  <a:pt x="5" y="476"/>
                  <a:pt x="6" y="477"/>
                  <a:pt x="8" y="477"/>
                </a:cubicBezTo>
                <a:cubicBezTo>
                  <a:pt x="138" y="477"/>
                  <a:pt x="138" y="477"/>
                  <a:pt x="138" y="477"/>
                </a:cubicBezTo>
                <a:cubicBezTo>
                  <a:pt x="140" y="477"/>
                  <a:pt x="142" y="476"/>
                  <a:pt x="143" y="476"/>
                </a:cubicBezTo>
                <a:cubicBezTo>
                  <a:pt x="143" y="476"/>
                  <a:pt x="143" y="476"/>
                  <a:pt x="142" y="476"/>
                </a:cubicBezTo>
                <a:cubicBezTo>
                  <a:pt x="175" y="483"/>
                  <a:pt x="175" y="483"/>
                  <a:pt x="175" y="483"/>
                </a:cubicBezTo>
                <a:cubicBezTo>
                  <a:pt x="175" y="483"/>
                  <a:pt x="174" y="482"/>
                  <a:pt x="174" y="482"/>
                </a:cubicBezTo>
                <a:cubicBezTo>
                  <a:pt x="187" y="529"/>
                  <a:pt x="228" y="564"/>
                  <a:pt x="277" y="564"/>
                </a:cubicBezTo>
                <a:cubicBezTo>
                  <a:pt x="326" y="564"/>
                  <a:pt x="368" y="528"/>
                  <a:pt x="380" y="480"/>
                </a:cubicBezTo>
                <a:cubicBezTo>
                  <a:pt x="380" y="480"/>
                  <a:pt x="380" y="480"/>
                  <a:pt x="379" y="480"/>
                </a:cubicBezTo>
                <a:cubicBezTo>
                  <a:pt x="388" y="487"/>
                  <a:pt x="396" y="492"/>
                  <a:pt x="405" y="495"/>
                </a:cubicBezTo>
                <a:cubicBezTo>
                  <a:pt x="405" y="469"/>
                  <a:pt x="405" y="469"/>
                  <a:pt x="405" y="469"/>
                </a:cubicBezTo>
                <a:cubicBezTo>
                  <a:pt x="405" y="484"/>
                  <a:pt x="405" y="484"/>
                  <a:pt x="405" y="484"/>
                </a:cubicBezTo>
                <a:cubicBezTo>
                  <a:pt x="405" y="504"/>
                  <a:pt x="405" y="504"/>
                  <a:pt x="405" y="504"/>
                </a:cubicBezTo>
                <a:cubicBezTo>
                  <a:pt x="417" y="501"/>
                  <a:pt x="417" y="501"/>
                  <a:pt x="417" y="501"/>
                </a:cubicBezTo>
                <a:cubicBezTo>
                  <a:pt x="419" y="500"/>
                  <a:pt x="419" y="500"/>
                  <a:pt x="419" y="500"/>
                </a:cubicBezTo>
                <a:cubicBezTo>
                  <a:pt x="965" y="500"/>
                  <a:pt x="965" y="500"/>
                  <a:pt x="965" y="500"/>
                </a:cubicBezTo>
                <a:cubicBezTo>
                  <a:pt x="1053" y="506"/>
                  <a:pt x="1053" y="506"/>
                  <a:pt x="1053" y="506"/>
                </a:cubicBezTo>
                <a:cubicBezTo>
                  <a:pt x="1053" y="494"/>
                  <a:pt x="1053" y="494"/>
                  <a:pt x="1053" y="494"/>
                </a:cubicBezTo>
                <a:cubicBezTo>
                  <a:pt x="1073" y="487"/>
                  <a:pt x="1073" y="487"/>
                  <a:pt x="1073" y="487"/>
                </a:cubicBezTo>
                <a:cubicBezTo>
                  <a:pt x="1073" y="486"/>
                  <a:pt x="1073" y="486"/>
                  <a:pt x="1073" y="486"/>
                </a:cubicBezTo>
                <a:cubicBezTo>
                  <a:pt x="1087" y="531"/>
                  <a:pt x="1127" y="564"/>
                  <a:pt x="1174" y="564"/>
                </a:cubicBezTo>
                <a:cubicBezTo>
                  <a:pt x="1233" y="564"/>
                  <a:pt x="1281" y="513"/>
                  <a:pt x="1281" y="451"/>
                </a:cubicBezTo>
                <a:cubicBezTo>
                  <a:pt x="1281" y="453"/>
                  <a:pt x="1281" y="455"/>
                  <a:pt x="1281" y="457"/>
                </a:cubicBezTo>
                <a:cubicBezTo>
                  <a:pt x="1284" y="460"/>
                  <a:pt x="1289" y="461"/>
                  <a:pt x="1295" y="462"/>
                </a:cubicBezTo>
                <a:cubicBezTo>
                  <a:pt x="1301" y="462"/>
                  <a:pt x="1307" y="460"/>
                  <a:pt x="1311" y="456"/>
                </a:cubicBezTo>
                <a:cubicBezTo>
                  <a:pt x="1308" y="456"/>
                  <a:pt x="1306" y="456"/>
                  <a:pt x="1304" y="455"/>
                </a:cubicBezTo>
                <a:cubicBezTo>
                  <a:pt x="1307" y="456"/>
                  <a:pt x="1310" y="456"/>
                  <a:pt x="1314" y="456"/>
                </a:cubicBezTo>
                <a:cubicBezTo>
                  <a:pt x="1373" y="456"/>
                  <a:pt x="1373" y="456"/>
                  <a:pt x="1373" y="456"/>
                </a:cubicBezTo>
                <a:cubicBezTo>
                  <a:pt x="1379" y="449"/>
                  <a:pt x="1378" y="447"/>
                  <a:pt x="1373" y="442"/>
                </a:cubicBezTo>
                <a:cubicBezTo>
                  <a:pt x="1372" y="414"/>
                  <a:pt x="1379" y="402"/>
                  <a:pt x="1377" y="369"/>
                </a:cubicBezTo>
                <a:cubicBezTo>
                  <a:pt x="1377" y="361"/>
                  <a:pt x="1383" y="367"/>
                  <a:pt x="1383" y="362"/>
                </a:cubicBezTo>
                <a:cubicBezTo>
                  <a:pt x="1383" y="349"/>
                  <a:pt x="1386" y="349"/>
                  <a:pt x="1371" y="339"/>
                </a:cubicBezTo>
                <a:cubicBezTo>
                  <a:pt x="1371" y="336"/>
                  <a:pt x="1370" y="331"/>
                  <a:pt x="1367" y="331"/>
                </a:cubicBezTo>
                <a:cubicBezTo>
                  <a:pt x="1366" y="328"/>
                  <a:pt x="1365" y="325"/>
                  <a:pt x="1365" y="317"/>
                </a:cubicBezTo>
                <a:cubicBezTo>
                  <a:pt x="1365" y="317"/>
                  <a:pt x="1366" y="270"/>
                  <a:pt x="1356" y="240"/>
                </a:cubicBezTo>
                <a:cubicBezTo>
                  <a:pt x="1352" y="233"/>
                  <a:pt x="1327" y="208"/>
                  <a:pt x="1316" y="202"/>
                </a:cubicBezTo>
                <a:cubicBezTo>
                  <a:pt x="1298" y="193"/>
                  <a:pt x="1271" y="185"/>
                  <a:pt x="1237" y="183"/>
                </a:cubicBezTo>
                <a:cubicBezTo>
                  <a:pt x="1271" y="185"/>
                  <a:pt x="1298" y="192"/>
                  <a:pt x="1316" y="202"/>
                </a:cubicBezTo>
                <a:cubicBezTo>
                  <a:pt x="1314" y="198"/>
                  <a:pt x="1312" y="194"/>
                  <a:pt x="1309" y="191"/>
                </a:cubicBezTo>
                <a:cubicBezTo>
                  <a:pt x="1276" y="135"/>
                  <a:pt x="1244" y="95"/>
                  <a:pt x="1214" y="73"/>
                </a:cubicBezTo>
                <a:cubicBezTo>
                  <a:pt x="1210" y="69"/>
                  <a:pt x="1206" y="67"/>
                  <a:pt x="1202" y="64"/>
                </a:cubicBezTo>
                <a:cubicBezTo>
                  <a:pt x="1202" y="62"/>
                  <a:pt x="1202" y="62"/>
                  <a:pt x="1202" y="62"/>
                </a:cubicBezTo>
                <a:cubicBezTo>
                  <a:pt x="1197" y="51"/>
                  <a:pt x="1197" y="51"/>
                  <a:pt x="1197" y="51"/>
                </a:cubicBezTo>
                <a:cubicBezTo>
                  <a:pt x="1161" y="51"/>
                  <a:pt x="1161" y="51"/>
                  <a:pt x="1161" y="51"/>
                </a:cubicBezTo>
                <a:cubicBezTo>
                  <a:pt x="1160" y="51"/>
                  <a:pt x="1159" y="51"/>
                  <a:pt x="1158" y="51"/>
                </a:cubicBezTo>
                <a:cubicBezTo>
                  <a:pt x="1149" y="49"/>
                  <a:pt x="1140" y="47"/>
                  <a:pt x="1131" y="46"/>
                </a:cubicBezTo>
                <a:cubicBezTo>
                  <a:pt x="1134" y="46"/>
                  <a:pt x="1134" y="46"/>
                  <a:pt x="1134" y="46"/>
                </a:cubicBezTo>
                <a:cubicBezTo>
                  <a:pt x="1136" y="44"/>
                  <a:pt x="1127" y="42"/>
                  <a:pt x="1127" y="39"/>
                </a:cubicBezTo>
                <a:cubicBezTo>
                  <a:pt x="1127" y="38"/>
                  <a:pt x="1128" y="35"/>
                  <a:pt x="1128" y="33"/>
                </a:cubicBezTo>
                <a:cubicBezTo>
                  <a:pt x="1145" y="1"/>
                  <a:pt x="1145" y="1"/>
                  <a:pt x="1145" y="1"/>
                </a:cubicBezTo>
                <a:cubicBezTo>
                  <a:pt x="1143" y="0"/>
                  <a:pt x="1143" y="0"/>
                  <a:pt x="1143" y="0"/>
                </a:cubicBezTo>
                <a:cubicBezTo>
                  <a:pt x="1127" y="29"/>
                  <a:pt x="1127" y="29"/>
                  <a:pt x="1127" y="29"/>
                </a:cubicBezTo>
                <a:cubicBezTo>
                  <a:pt x="1126" y="30"/>
                  <a:pt x="1125" y="31"/>
                  <a:pt x="1124" y="33"/>
                </a:cubicBezTo>
                <a:cubicBezTo>
                  <a:pt x="1122" y="35"/>
                  <a:pt x="1121" y="37"/>
                  <a:pt x="1119" y="39"/>
                </a:cubicBezTo>
                <a:cubicBezTo>
                  <a:pt x="1116" y="41"/>
                  <a:pt x="1109" y="37"/>
                  <a:pt x="1104" y="41"/>
                </a:cubicBezTo>
                <a:cubicBezTo>
                  <a:pt x="1105" y="41"/>
                  <a:pt x="1105" y="41"/>
                  <a:pt x="1105" y="41"/>
                </a:cubicBezTo>
                <a:cubicBezTo>
                  <a:pt x="939" y="13"/>
                  <a:pt x="768" y="8"/>
                  <a:pt x="617" y="46"/>
                </a:cubicBezTo>
                <a:cubicBezTo>
                  <a:pt x="615" y="47"/>
                  <a:pt x="615" y="49"/>
                  <a:pt x="615" y="50"/>
                </a:cubicBezTo>
                <a:cubicBezTo>
                  <a:pt x="615" y="50"/>
                  <a:pt x="615" y="50"/>
                  <a:pt x="615" y="50"/>
                </a:cubicBezTo>
                <a:cubicBezTo>
                  <a:pt x="613" y="50"/>
                  <a:pt x="611" y="51"/>
                  <a:pt x="609" y="51"/>
                </a:cubicBezTo>
                <a:cubicBezTo>
                  <a:pt x="608" y="52"/>
                  <a:pt x="608" y="52"/>
                  <a:pt x="607" y="52"/>
                </a:cubicBezTo>
                <a:cubicBezTo>
                  <a:pt x="606" y="52"/>
                  <a:pt x="604" y="53"/>
                  <a:pt x="603" y="53"/>
                </a:cubicBezTo>
                <a:cubicBezTo>
                  <a:pt x="602" y="53"/>
                  <a:pt x="602" y="53"/>
                  <a:pt x="602" y="54"/>
                </a:cubicBezTo>
                <a:cubicBezTo>
                  <a:pt x="602" y="54"/>
                  <a:pt x="602" y="54"/>
                  <a:pt x="602" y="54"/>
                </a:cubicBezTo>
                <a:cubicBezTo>
                  <a:pt x="547" y="70"/>
                  <a:pt x="468" y="112"/>
                  <a:pt x="350" y="186"/>
                </a:cubicBezTo>
                <a:cubicBezTo>
                  <a:pt x="347" y="186"/>
                  <a:pt x="346" y="186"/>
                  <a:pt x="345" y="186"/>
                </a:cubicBezTo>
                <a:cubicBezTo>
                  <a:pt x="342" y="186"/>
                  <a:pt x="341" y="187"/>
                  <a:pt x="338" y="190"/>
                </a:cubicBezTo>
                <a:cubicBezTo>
                  <a:pt x="333" y="198"/>
                  <a:pt x="333" y="198"/>
                  <a:pt x="333" y="198"/>
                </a:cubicBezTo>
                <a:cubicBezTo>
                  <a:pt x="333" y="198"/>
                  <a:pt x="333" y="198"/>
                  <a:pt x="333" y="198"/>
                </a:cubicBezTo>
                <a:cubicBezTo>
                  <a:pt x="335" y="190"/>
                  <a:pt x="335" y="190"/>
                  <a:pt x="335" y="190"/>
                </a:cubicBezTo>
                <a:cubicBezTo>
                  <a:pt x="331" y="183"/>
                  <a:pt x="331" y="183"/>
                  <a:pt x="331" y="183"/>
                </a:cubicBezTo>
                <a:cubicBezTo>
                  <a:pt x="324" y="188"/>
                  <a:pt x="324" y="188"/>
                  <a:pt x="324" y="188"/>
                </a:cubicBezTo>
                <a:cubicBezTo>
                  <a:pt x="324" y="193"/>
                  <a:pt x="324" y="193"/>
                  <a:pt x="324" y="193"/>
                </a:cubicBezTo>
                <a:cubicBezTo>
                  <a:pt x="319" y="194"/>
                  <a:pt x="319" y="194"/>
                  <a:pt x="319" y="194"/>
                </a:cubicBezTo>
                <a:cubicBezTo>
                  <a:pt x="316" y="191"/>
                  <a:pt x="316" y="191"/>
                  <a:pt x="316" y="191"/>
                </a:cubicBezTo>
                <a:cubicBezTo>
                  <a:pt x="310" y="191"/>
                  <a:pt x="310" y="191"/>
                  <a:pt x="310" y="191"/>
                </a:cubicBezTo>
                <a:cubicBezTo>
                  <a:pt x="304" y="198"/>
                  <a:pt x="304" y="198"/>
                  <a:pt x="304" y="198"/>
                </a:cubicBezTo>
                <a:cubicBezTo>
                  <a:pt x="299" y="198"/>
                  <a:pt x="295" y="198"/>
                  <a:pt x="290" y="197"/>
                </a:cubicBezTo>
                <a:cubicBezTo>
                  <a:pt x="250" y="204"/>
                  <a:pt x="227" y="208"/>
                  <a:pt x="187" y="219"/>
                </a:cubicBezTo>
                <a:cubicBezTo>
                  <a:pt x="161" y="225"/>
                  <a:pt x="147" y="228"/>
                  <a:pt x="122" y="237"/>
                </a:cubicBezTo>
                <a:cubicBezTo>
                  <a:pt x="102" y="245"/>
                  <a:pt x="90" y="249"/>
                  <a:pt x="72" y="260"/>
                </a:cubicBezTo>
                <a:cubicBezTo>
                  <a:pt x="62" y="266"/>
                  <a:pt x="56" y="269"/>
                  <a:pt x="48" y="276"/>
                </a:cubicBezTo>
                <a:cubicBezTo>
                  <a:pt x="41" y="283"/>
                  <a:pt x="37" y="288"/>
                  <a:pt x="31" y="295"/>
                </a:cubicBezTo>
                <a:cubicBezTo>
                  <a:pt x="22" y="307"/>
                  <a:pt x="17" y="315"/>
                  <a:pt x="10" y="328"/>
                </a:cubicBezTo>
                <a:cubicBezTo>
                  <a:pt x="6" y="335"/>
                  <a:pt x="4" y="339"/>
                  <a:pt x="1" y="346"/>
                </a:cubicBezTo>
                <a:cubicBezTo>
                  <a:pt x="4" y="346"/>
                  <a:pt x="4" y="346"/>
                  <a:pt x="4" y="346"/>
                </a:cubicBezTo>
                <a:cubicBezTo>
                  <a:pt x="4" y="367"/>
                  <a:pt x="4" y="367"/>
                  <a:pt x="4" y="367"/>
                </a:cubicBezTo>
                <a:cubicBezTo>
                  <a:pt x="7" y="367"/>
                  <a:pt x="7" y="367"/>
                  <a:pt x="7" y="367"/>
                </a:cubicBezTo>
                <a:cubicBezTo>
                  <a:pt x="7" y="367"/>
                  <a:pt x="7" y="367"/>
                  <a:pt x="7" y="367"/>
                </a:cubicBezTo>
                <a:cubicBezTo>
                  <a:pt x="5" y="368"/>
                  <a:pt x="5" y="370"/>
                  <a:pt x="5" y="371"/>
                </a:cubicBezTo>
                <a:cubicBezTo>
                  <a:pt x="5" y="381"/>
                  <a:pt x="5" y="381"/>
                  <a:pt x="5" y="381"/>
                </a:cubicBezTo>
                <a:cubicBezTo>
                  <a:pt x="5" y="384"/>
                  <a:pt x="7" y="385"/>
                  <a:pt x="10" y="385"/>
                </a:cubicBezTo>
                <a:cubicBezTo>
                  <a:pt x="80" y="379"/>
                  <a:pt x="80" y="379"/>
                  <a:pt x="80" y="379"/>
                </a:cubicBezTo>
                <a:cubicBezTo>
                  <a:pt x="38" y="383"/>
                  <a:pt x="38" y="383"/>
                  <a:pt x="38" y="383"/>
                </a:cubicBezTo>
                <a:cubicBezTo>
                  <a:pt x="19" y="385"/>
                  <a:pt x="19" y="385"/>
                  <a:pt x="19" y="385"/>
                </a:cubicBezTo>
                <a:cubicBezTo>
                  <a:pt x="18" y="389"/>
                  <a:pt x="18" y="393"/>
                  <a:pt x="19" y="398"/>
                </a:cubicBezTo>
                <a:cubicBezTo>
                  <a:pt x="10" y="398"/>
                  <a:pt x="10" y="398"/>
                  <a:pt x="10" y="398"/>
                </a:cubicBezTo>
                <a:cubicBezTo>
                  <a:pt x="9" y="398"/>
                  <a:pt x="8" y="399"/>
                  <a:pt x="8" y="401"/>
                </a:cubicBezTo>
                <a:cubicBezTo>
                  <a:pt x="8" y="402"/>
                  <a:pt x="9" y="403"/>
                  <a:pt x="11" y="403"/>
                </a:cubicBezTo>
                <a:cubicBezTo>
                  <a:pt x="19" y="402"/>
                  <a:pt x="19" y="402"/>
                  <a:pt x="19" y="402"/>
                </a:cubicBezTo>
                <a:cubicBezTo>
                  <a:pt x="19" y="404"/>
                  <a:pt x="19" y="407"/>
                  <a:pt x="19" y="409"/>
                </a:cubicBezTo>
                <a:cubicBezTo>
                  <a:pt x="19" y="410"/>
                  <a:pt x="19" y="411"/>
                  <a:pt x="19" y="411"/>
                </a:cubicBezTo>
                <a:cubicBezTo>
                  <a:pt x="12" y="412"/>
                  <a:pt x="12" y="412"/>
                  <a:pt x="12" y="412"/>
                </a:cubicBezTo>
                <a:cubicBezTo>
                  <a:pt x="10" y="412"/>
                  <a:pt x="9" y="413"/>
                  <a:pt x="10" y="414"/>
                </a:cubicBezTo>
                <a:cubicBezTo>
                  <a:pt x="10" y="416"/>
                  <a:pt x="11" y="416"/>
                  <a:pt x="12" y="416"/>
                </a:cubicBezTo>
                <a:cubicBezTo>
                  <a:pt x="20" y="416"/>
                  <a:pt x="20" y="416"/>
                  <a:pt x="20" y="416"/>
                </a:cubicBezTo>
                <a:cubicBezTo>
                  <a:pt x="20" y="419"/>
                  <a:pt x="20" y="422"/>
                  <a:pt x="21" y="425"/>
                </a:cubicBezTo>
                <a:cubicBezTo>
                  <a:pt x="14" y="427"/>
                  <a:pt x="14" y="427"/>
                  <a:pt x="14" y="427"/>
                </a:cubicBezTo>
                <a:cubicBezTo>
                  <a:pt x="12" y="427"/>
                  <a:pt x="12" y="428"/>
                  <a:pt x="12" y="429"/>
                </a:cubicBezTo>
                <a:cubicBezTo>
                  <a:pt x="12" y="430"/>
                  <a:pt x="13" y="431"/>
                  <a:pt x="14" y="431"/>
                </a:cubicBezTo>
                <a:cubicBezTo>
                  <a:pt x="21" y="430"/>
                  <a:pt x="21" y="430"/>
                  <a:pt x="21" y="430"/>
                </a:cubicBezTo>
                <a:cubicBezTo>
                  <a:pt x="22" y="432"/>
                  <a:pt x="22" y="434"/>
                  <a:pt x="22" y="436"/>
                </a:cubicBezTo>
                <a:cubicBezTo>
                  <a:pt x="10" y="443"/>
                  <a:pt x="10" y="443"/>
                  <a:pt x="10" y="443"/>
                </a:cubicBezTo>
                <a:cubicBezTo>
                  <a:pt x="5" y="446"/>
                  <a:pt x="4" y="446"/>
                  <a:pt x="4" y="451"/>
                </a:cubicBezTo>
                <a:cubicBezTo>
                  <a:pt x="2" y="451"/>
                  <a:pt x="1" y="452"/>
                  <a:pt x="1" y="452"/>
                </a:cubicBezTo>
                <a:cubicBezTo>
                  <a:pt x="0" y="455"/>
                  <a:pt x="0" y="459"/>
                  <a:pt x="2" y="460"/>
                </a:cubicBezTo>
                <a:cubicBezTo>
                  <a:pt x="1" y="460"/>
                  <a:pt x="1" y="460"/>
                  <a:pt x="1" y="460"/>
                </a:cubicBezTo>
                <a:cubicBezTo>
                  <a:pt x="1" y="460"/>
                  <a:pt x="1" y="461"/>
                  <a:pt x="1" y="461"/>
                </a:cubicBezTo>
                <a:close/>
                <a:moveTo>
                  <a:pt x="436" y="167"/>
                </a:moveTo>
                <a:cubicBezTo>
                  <a:pt x="436" y="167"/>
                  <a:pt x="437" y="166"/>
                  <a:pt x="437" y="166"/>
                </a:cubicBezTo>
                <a:cubicBezTo>
                  <a:pt x="437" y="166"/>
                  <a:pt x="436" y="167"/>
                  <a:pt x="436" y="167"/>
                </a:cubicBezTo>
                <a:close/>
                <a:moveTo>
                  <a:pt x="432" y="169"/>
                </a:moveTo>
                <a:cubicBezTo>
                  <a:pt x="432" y="169"/>
                  <a:pt x="433" y="168"/>
                  <a:pt x="433" y="168"/>
                </a:cubicBezTo>
                <a:cubicBezTo>
                  <a:pt x="433" y="168"/>
                  <a:pt x="432" y="169"/>
                  <a:pt x="432" y="169"/>
                </a:cubicBezTo>
                <a:close/>
                <a:moveTo>
                  <a:pt x="428" y="171"/>
                </a:moveTo>
                <a:cubicBezTo>
                  <a:pt x="429" y="170"/>
                  <a:pt x="429" y="170"/>
                  <a:pt x="430" y="170"/>
                </a:cubicBezTo>
                <a:cubicBezTo>
                  <a:pt x="429" y="170"/>
                  <a:pt x="429" y="170"/>
                  <a:pt x="428" y="171"/>
                </a:cubicBezTo>
                <a:close/>
                <a:moveTo>
                  <a:pt x="425" y="172"/>
                </a:moveTo>
                <a:cubicBezTo>
                  <a:pt x="425" y="172"/>
                  <a:pt x="426" y="172"/>
                  <a:pt x="426" y="172"/>
                </a:cubicBezTo>
                <a:cubicBezTo>
                  <a:pt x="426" y="172"/>
                  <a:pt x="425" y="172"/>
                  <a:pt x="425" y="172"/>
                </a:cubicBezTo>
                <a:close/>
                <a:moveTo>
                  <a:pt x="421" y="174"/>
                </a:moveTo>
                <a:cubicBezTo>
                  <a:pt x="422" y="174"/>
                  <a:pt x="422" y="174"/>
                  <a:pt x="423" y="173"/>
                </a:cubicBezTo>
                <a:cubicBezTo>
                  <a:pt x="422" y="174"/>
                  <a:pt x="422" y="174"/>
                  <a:pt x="421" y="174"/>
                </a:cubicBezTo>
                <a:close/>
                <a:moveTo>
                  <a:pt x="417" y="176"/>
                </a:moveTo>
                <a:cubicBezTo>
                  <a:pt x="418" y="176"/>
                  <a:pt x="419" y="175"/>
                  <a:pt x="419" y="175"/>
                </a:cubicBezTo>
                <a:cubicBezTo>
                  <a:pt x="419" y="175"/>
                  <a:pt x="418" y="176"/>
                  <a:pt x="417" y="176"/>
                </a:cubicBezTo>
                <a:close/>
                <a:moveTo>
                  <a:pt x="414" y="177"/>
                </a:moveTo>
                <a:cubicBezTo>
                  <a:pt x="414" y="177"/>
                  <a:pt x="415" y="177"/>
                  <a:pt x="416" y="177"/>
                </a:cubicBezTo>
                <a:cubicBezTo>
                  <a:pt x="415" y="177"/>
                  <a:pt x="414" y="177"/>
                  <a:pt x="414" y="177"/>
                </a:cubicBezTo>
                <a:close/>
                <a:moveTo>
                  <a:pt x="410" y="179"/>
                </a:moveTo>
                <a:cubicBezTo>
                  <a:pt x="411" y="179"/>
                  <a:pt x="411" y="178"/>
                  <a:pt x="412" y="178"/>
                </a:cubicBezTo>
                <a:cubicBezTo>
                  <a:pt x="411" y="178"/>
                  <a:pt x="411" y="179"/>
                  <a:pt x="410" y="179"/>
                </a:cubicBezTo>
                <a:close/>
                <a:moveTo>
                  <a:pt x="407" y="180"/>
                </a:moveTo>
                <a:cubicBezTo>
                  <a:pt x="407" y="180"/>
                  <a:pt x="408" y="180"/>
                  <a:pt x="408" y="180"/>
                </a:cubicBezTo>
                <a:cubicBezTo>
                  <a:pt x="408" y="180"/>
                  <a:pt x="407" y="180"/>
                  <a:pt x="407" y="180"/>
                </a:cubicBezTo>
                <a:close/>
                <a:moveTo>
                  <a:pt x="403" y="182"/>
                </a:moveTo>
                <a:cubicBezTo>
                  <a:pt x="403" y="182"/>
                  <a:pt x="404" y="181"/>
                  <a:pt x="404" y="181"/>
                </a:cubicBezTo>
                <a:cubicBezTo>
                  <a:pt x="404" y="181"/>
                  <a:pt x="403" y="182"/>
                  <a:pt x="403" y="182"/>
                </a:cubicBezTo>
                <a:close/>
                <a:moveTo>
                  <a:pt x="399" y="183"/>
                </a:moveTo>
                <a:cubicBezTo>
                  <a:pt x="399" y="183"/>
                  <a:pt x="400" y="183"/>
                  <a:pt x="400" y="183"/>
                </a:cubicBezTo>
                <a:cubicBezTo>
                  <a:pt x="400" y="183"/>
                  <a:pt x="399" y="183"/>
                  <a:pt x="399" y="183"/>
                </a:cubicBezTo>
                <a:close/>
                <a:moveTo>
                  <a:pt x="395" y="185"/>
                </a:moveTo>
                <a:cubicBezTo>
                  <a:pt x="395" y="184"/>
                  <a:pt x="396" y="184"/>
                  <a:pt x="396" y="184"/>
                </a:cubicBezTo>
                <a:cubicBezTo>
                  <a:pt x="396" y="184"/>
                  <a:pt x="395" y="184"/>
                  <a:pt x="395" y="185"/>
                </a:cubicBezTo>
                <a:close/>
                <a:moveTo>
                  <a:pt x="391" y="186"/>
                </a:moveTo>
                <a:cubicBezTo>
                  <a:pt x="391" y="186"/>
                  <a:pt x="391" y="186"/>
                  <a:pt x="391" y="186"/>
                </a:cubicBezTo>
                <a:cubicBezTo>
                  <a:pt x="391" y="186"/>
                  <a:pt x="391" y="186"/>
                  <a:pt x="391" y="186"/>
                </a:cubicBezTo>
                <a:close/>
                <a:moveTo>
                  <a:pt x="7" y="367"/>
                </a:moveTo>
                <a:cubicBezTo>
                  <a:pt x="7" y="367"/>
                  <a:pt x="8" y="367"/>
                  <a:pt x="8" y="367"/>
                </a:cubicBezTo>
                <a:cubicBezTo>
                  <a:pt x="8" y="367"/>
                  <a:pt x="7" y="367"/>
                  <a:pt x="7" y="367"/>
                </a:cubicBezTo>
                <a:close/>
                <a:moveTo>
                  <a:pt x="310" y="199"/>
                </a:moveTo>
                <a:cubicBezTo>
                  <a:pt x="308" y="199"/>
                  <a:pt x="306" y="198"/>
                  <a:pt x="304" y="198"/>
                </a:cubicBezTo>
                <a:cubicBezTo>
                  <a:pt x="306" y="198"/>
                  <a:pt x="308" y="199"/>
                  <a:pt x="310" y="199"/>
                </a:cubicBezTo>
                <a:close/>
                <a:moveTo>
                  <a:pt x="316" y="197"/>
                </a:moveTo>
                <a:cubicBezTo>
                  <a:pt x="316" y="199"/>
                  <a:pt x="316" y="199"/>
                  <a:pt x="316" y="199"/>
                </a:cubicBezTo>
                <a:cubicBezTo>
                  <a:pt x="314" y="199"/>
                  <a:pt x="312" y="199"/>
                  <a:pt x="311" y="199"/>
                </a:cubicBezTo>
                <a:cubicBezTo>
                  <a:pt x="312" y="196"/>
                  <a:pt x="312" y="196"/>
                  <a:pt x="312" y="196"/>
                </a:cubicBezTo>
                <a:cubicBezTo>
                  <a:pt x="315" y="195"/>
                  <a:pt x="315" y="195"/>
                  <a:pt x="315" y="195"/>
                </a:cubicBezTo>
                <a:lnTo>
                  <a:pt x="316" y="197"/>
                </a:lnTo>
                <a:close/>
                <a:moveTo>
                  <a:pt x="323" y="199"/>
                </a:moveTo>
                <a:cubicBezTo>
                  <a:pt x="321" y="199"/>
                  <a:pt x="318" y="199"/>
                  <a:pt x="316" y="199"/>
                </a:cubicBezTo>
                <a:cubicBezTo>
                  <a:pt x="318" y="199"/>
                  <a:pt x="321" y="199"/>
                  <a:pt x="323" y="199"/>
                </a:cubicBezTo>
                <a:close/>
                <a:moveTo>
                  <a:pt x="332" y="198"/>
                </a:moveTo>
                <a:cubicBezTo>
                  <a:pt x="330" y="199"/>
                  <a:pt x="327" y="199"/>
                  <a:pt x="325" y="199"/>
                </a:cubicBezTo>
                <a:cubicBezTo>
                  <a:pt x="327" y="199"/>
                  <a:pt x="330" y="199"/>
                  <a:pt x="332" y="198"/>
                </a:cubicBezTo>
                <a:close/>
                <a:moveTo>
                  <a:pt x="339" y="198"/>
                </a:moveTo>
                <a:cubicBezTo>
                  <a:pt x="337" y="198"/>
                  <a:pt x="335" y="198"/>
                  <a:pt x="333" y="198"/>
                </a:cubicBezTo>
                <a:cubicBezTo>
                  <a:pt x="335" y="198"/>
                  <a:pt x="337" y="198"/>
                  <a:pt x="339" y="198"/>
                </a:cubicBezTo>
                <a:close/>
                <a:moveTo>
                  <a:pt x="345" y="197"/>
                </a:moveTo>
                <a:cubicBezTo>
                  <a:pt x="343" y="197"/>
                  <a:pt x="342" y="198"/>
                  <a:pt x="340" y="198"/>
                </a:cubicBezTo>
                <a:cubicBezTo>
                  <a:pt x="342" y="198"/>
                  <a:pt x="343" y="197"/>
                  <a:pt x="345" y="197"/>
                </a:cubicBezTo>
                <a:close/>
                <a:moveTo>
                  <a:pt x="351" y="196"/>
                </a:moveTo>
                <a:cubicBezTo>
                  <a:pt x="349" y="197"/>
                  <a:pt x="348" y="197"/>
                  <a:pt x="347" y="197"/>
                </a:cubicBezTo>
                <a:cubicBezTo>
                  <a:pt x="348" y="197"/>
                  <a:pt x="349" y="197"/>
                  <a:pt x="351" y="196"/>
                </a:cubicBezTo>
                <a:close/>
                <a:moveTo>
                  <a:pt x="379" y="190"/>
                </a:moveTo>
                <a:cubicBezTo>
                  <a:pt x="381" y="189"/>
                  <a:pt x="384" y="188"/>
                  <a:pt x="386" y="187"/>
                </a:cubicBezTo>
                <a:cubicBezTo>
                  <a:pt x="384" y="188"/>
                  <a:pt x="381" y="189"/>
                  <a:pt x="379" y="190"/>
                </a:cubicBezTo>
                <a:close/>
                <a:moveTo>
                  <a:pt x="372" y="192"/>
                </a:moveTo>
                <a:cubicBezTo>
                  <a:pt x="374" y="191"/>
                  <a:pt x="375" y="191"/>
                  <a:pt x="377" y="190"/>
                </a:cubicBezTo>
                <a:cubicBezTo>
                  <a:pt x="375" y="191"/>
                  <a:pt x="374" y="191"/>
                  <a:pt x="372" y="192"/>
                </a:cubicBezTo>
                <a:close/>
                <a:moveTo>
                  <a:pt x="366" y="193"/>
                </a:moveTo>
                <a:cubicBezTo>
                  <a:pt x="367" y="193"/>
                  <a:pt x="368" y="193"/>
                  <a:pt x="370" y="192"/>
                </a:cubicBezTo>
                <a:cubicBezTo>
                  <a:pt x="368" y="193"/>
                  <a:pt x="367" y="193"/>
                  <a:pt x="366" y="193"/>
                </a:cubicBezTo>
                <a:close/>
                <a:moveTo>
                  <a:pt x="359" y="195"/>
                </a:moveTo>
                <a:cubicBezTo>
                  <a:pt x="361" y="194"/>
                  <a:pt x="362" y="194"/>
                  <a:pt x="363" y="194"/>
                </a:cubicBezTo>
                <a:cubicBezTo>
                  <a:pt x="362" y="194"/>
                  <a:pt x="361" y="194"/>
                  <a:pt x="359" y="195"/>
                </a:cubicBezTo>
                <a:close/>
                <a:moveTo>
                  <a:pt x="353" y="196"/>
                </a:moveTo>
                <a:cubicBezTo>
                  <a:pt x="354" y="196"/>
                  <a:pt x="356" y="195"/>
                  <a:pt x="357" y="195"/>
                </a:cubicBezTo>
                <a:cubicBezTo>
                  <a:pt x="356" y="195"/>
                  <a:pt x="354" y="196"/>
                  <a:pt x="353" y="196"/>
                </a:cubicBezTo>
                <a:close/>
                <a:moveTo>
                  <a:pt x="441" y="164"/>
                </a:moveTo>
                <a:cubicBezTo>
                  <a:pt x="440" y="164"/>
                  <a:pt x="440" y="164"/>
                  <a:pt x="440" y="165"/>
                </a:cubicBezTo>
                <a:cubicBezTo>
                  <a:pt x="440" y="164"/>
                  <a:pt x="440" y="164"/>
                  <a:pt x="441" y="164"/>
                </a:cubicBezTo>
                <a:close/>
                <a:moveTo>
                  <a:pt x="445" y="162"/>
                </a:moveTo>
                <a:cubicBezTo>
                  <a:pt x="445" y="162"/>
                  <a:pt x="444" y="162"/>
                  <a:pt x="444" y="162"/>
                </a:cubicBezTo>
                <a:cubicBezTo>
                  <a:pt x="444" y="162"/>
                  <a:pt x="445" y="162"/>
                  <a:pt x="445" y="162"/>
                </a:cubicBezTo>
                <a:close/>
                <a:moveTo>
                  <a:pt x="1303" y="455"/>
                </a:moveTo>
                <a:cubicBezTo>
                  <a:pt x="1303" y="455"/>
                  <a:pt x="1304" y="455"/>
                  <a:pt x="1304" y="455"/>
                </a:cubicBezTo>
                <a:cubicBezTo>
                  <a:pt x="1304" y="455"/>
                  <a:pt x="1303" y="455"/>
                  <a:pt x="1303" y="455"/>
                </a:cubicBezTo>
                <a:close/>
                <a:moveTo>
                  <a:pt x="1302" y="454"/>
                </a:moveTo>
                <a:cubicBezTo>
                  <a:pt x="1302" y="454"/>
                  <a:pt x="1302" y="455"/>
                  <a:pt x="1303" y="455"/>
                </a:cubicBezTo>
                <a:cubicBezTo>
                  <a:pt x="1302" y="455"/>
                  <a:pt x="1302" y="454"/>
                  <a:pt x="1302" y="454"/>
                </a:cubicBezTo>
                <a:close/>
                <a:moveTo>
                  <a:pt x="1301" y="454"/>
                </a:moveTo>
                <a:cubicBezTo>
                  <a:pt x="1301" y="454"/>
                  <a:pt x="1301" y="454"/>
                  <a:pt x="1301" y="454"/>
                </a:cubicBezTo>
                <a:cubicBezTo>
                  <a:pt x="1301" y="454"/>
                  <a:pt x="1301" y="454"/>
                  <a:pt x="1301" y="454"/>
                </a:cubicBezTo>
                <a:close/>
                <a:moveTo>
                  <a:pt x="1300" y="453"/>
                </a:moveTo>
                <a:cubicBezTo>
                  <a:pt x="1300" y="453"/>
                  <a:pt x="1300" y="453"/>
                  <a:pt x="1300" y="453"/>
                </a:cubicBezTo>
                <a:cubicBezTo>
                  <a:pt x="1300" y="453"/>
                  <a:pt x="1300" y="453"/>
                  <a:pt x="1300" y="453"/>
                </a:cubicBezTo>
                <a:close/>
                <a:moveTo>
                  <a:pt x="1299" y="452"/>
                </a:moveTo>
                <a:cubicBezTo>
                  <a:pt x="1299" y="452"/>
                  <a:pt x="1299" y="452"/>
                  <a:pt x="1299" y="453"/>
                </a:cubicBezTo>
                <a:cubicBezTo>
                  <a:pt x="1299" y="452"/>
                  <a:pt x="1299" y="452"/>
                  <a:pt x="1299" y="452"/>
                </a:cubicBezTo>
                <a:close/>
                <a:moveTo>
                  <a:pt x="1296" y="442"/>
                </a:moveTo>
                <a:cubicBezTo>
                  <a:pt x="1296" y="442"/>
                  <a:pt x="1296" y="443"/>
                  <a:pt x="1296" y="444"/>
                </a:cubicBezTo>
                <a:cubicBezTo>
                  <a:pt x="1296" y="443"/>
                  <a:pt x="1296" y="442"/>
                  <a:pt x="1296" y="442"/>
                </a:cubicBezTo>
                <a:close/>
                <a:moveTo>
                  <a:pt x="1298" y="451"/>
                </a:moveTo>
                <a:cubicBezTo>
                  <a:pt x="1298" y="451"/>
                  <a:pt x="1298" y="451"/>
                  <a:pt x="1298" y="452"/>
                </a:cubicBezTo>
                <a:cubicBezTo>
                  <a:pt x="1298" y="451"/>
                  <a:pt x="1298" y="451"/>
                  <a:pt x="1298" y="451"/>
                </a:cubicBezTo>
                <a:close/>
                <a:moveTo>
                  <a:pt x="1297" y="450"/>
                </a:moveTo>
                <a:cubicBezTo>
                  <a:pt x="1297" y="450"/>
                  <a:pt x="1298" y="450"/>
                  <a:pt x="1298" y="450"/>
                </a:cubicBezTo>
                <a:cubicBezTo>
                  <a:pt x="1298" y="450"/>
                  <a:pt x="1297" y="450"/>
                  <a:pt x="1297" y="450"/>
                </a:cubicBezTo>
                <a:close/>
                <a:moveTo>
                  <a:pt x="1297" y="448"/>
                </a:moveTo>
                <a:cubicBezTo>
                  <a:pt x="1297" y="448"/>
                  <a:pt x="1297" y="449"/>
                  <a:pt x="1297" y="449"/>
                </a:cubicBezTo>
                <a:cubicBezTo>
                  <a:pt x="1297" y="449"/>
                  <a:pt x="1297" y="448"/>
                  <a:pt x="1297" y="448"/>
                </a:cubicBezTo>
                <a:close/>
                <a:moveTo>
                  <a:pt x="1296" y="446"/>
                </a:moveTo>
                <a:cubicBezTo>
                  <a:pt x="1297" y="447"/>
                  <a:pt x="1297" y="447"/>
                  <a:pt x="1297" y="447"/>
                </a:cubicBezTo>
                <a:cubicBezTo>
                  <a:pt x="1297" y="447"/>
                  <a:pt x="1297" y="447"/>
                  <a:pt x="1296" y="446"/>
                </a:cubicBezTo>
                <a:close/>
                <a:moveTo>
                  <a:pt x="1296" y="444"/>
                </a:moveTo>
                <a:cubicBezTo>
                  <a:pt x="1296" y="445"/>
                  <a:pt x="1296" y="445"/>
                  <a:pt x="1296" y="446"/>
                </a:cubicBezTo>
                <a:cubicBezTo>
                  <a:pt x="1296" y="445"/>
                  <a:pt x="1296" y="445"/>
                  <a:pt x="1296" y="444"/>
                </a:cubicBezTo>
                <a:close/>
                <a:moveTo>
                  <a:pt x="1068" y="451"/>
                </a:moveTo>
                <a:cubicBezTo>
                  <a:pt x="1068" y="453"/>
                  <a:pt x="1068" y="455"/>
                  <a:pt x="1068" y="457"/>
                </a:cubicBezTo>
                <a:cubicBezTo>
                  <a:pt x="1068" y="455"/>
                  <a:pt x="1068" y="453"/>
                  <a:pt x="1068" y="451"/>
                </a:cubicBezTo>
                <a:close/>
                <a:moveTo>
                  <a:pt x="1072" y="481"/>
                </a:moveTo>
                <a:cubicBezTo>
                  <a:pt x="1072" y="482"/>
                  <a:pt x="1072" y="483"/>
                  <a:pt x="1073" y="484"/>
                </a:cubicBezTo>
                <a:cubicBezTo>
                  <a:pt x="1072" y="483"/>
                  <a:pt x="1072" y="482"/>
                  <a:pt x="1072" y="481"/>
                </a:cubicBezTo>
                <a:close/>
                <a:moveTo>
                  <a:pt x="1070" y="475"/>
                </a:moveTo>
                <a:cubicBezTo>
                  <a:pt x="1071" y="476"/>
                  <a:pt x="1071" y="478"/>
                  <a:pt x="1071" y="479"/>
                </a:cubicBezTo>
                <a:cubicBezTo>
                  <a:pt x="1071" y="478"/>
                  <a:pt x="1071" y="476"/>
                  <a:pt x="1070" y="475"/>
                </a:cubicBezTo>
                <a:close/>
                <a:moveTo>
                  <a:pt x="1069" y="469"/>
                </a:moveTo>
                <a:cubicBezTo>
                  <a:pt x="1070" y="471"/>
                  <a:pt x="1070" y="472"/>
                  <a:pt x="1070" y="474"/>
                </a:cubicBezTo>
                <a:cubicBezTo>
                  <a:pt x="1070" y="472"/>
                  <a:pt x="1070" y="471"/>
                  <a:pt x="1069" y="469"/>
                </a:cubicBezTo>
                <a:close/>
                <a:moveTo>
                  <a:pt x="1069" y="464"/>
                </a:moveTo>
                <a:cubicBezTo>
                  <a:pt x="1069" y="465"/>
                  <a:pt x="1069" y="466"/>
                  <a:pt x="1069" y="467"/>
                </a:cubicBezTo>
                <a:cubicBezTo>
                  <a:pt x="1069" y="466"/>
                  <a:pt x="1069" y="465"/>
                  <a:pt x="1069" y="464"/>
                </a:cubicBezTo>
                <a:close/>
                <a:moveTo>
                  <a:pt x="1068" y="458"/>
                </a:moveTo>
                <a:cubicBezTo>
                  <a:pt x="1068" y="460"/>
                  <a:pt x="1068" y="461"/>
                  <a:pt x="1069" y="462"/>
                </a:cubicBezTo>
                <a:cubicBezTo>
                  <a:pt x="1068" y="461"/>
                  <a:pt x="1068" y="460"/>
                  <a:pt x="1068" y="458"/>
                </a:cubicBezTo>
                <a:close/>
                <a:moveTo>
                  <a:pt x="381" y="473"/>
                </a:moveTo>
                <a:cubicBezTo>
                  <a:pt x="381" y="473"/>
                  <a:pt x="381" y="472"/>
                  <a:pt x="381" y="472"/>
                </a:cubicBezTo>
                <a:cubicBezTo>
                  <a:pt x="381" y="472"/>
                  <a:pt x="381" y="473"/>
                  <a:pt x="381" y="473"/>
                </a:cubicBezTo>
                <a:close/>
                <a:moveTo>
                  <a:pt x="383" y="460"/>
                </a:moveTo>
                <a:cubicBezTo>
                  <a:pt x="383" y="459"/>
                  <a:pt x="383" y="459"/>
                  <a:pt x="383" y="458"/>
                </a:cubicBezTo>
                <a:cubicBezTo>
                  <a:pt x="383" y="459"/>
                  <a:pt x="383" y="459"/>
                  <a:pt x="383" y="460"/>
                </a:cubicBezTo>
                <a:close/>
                <a:moveTo>
                  <a:pt x="382" y="467"/>
                </a:moveTo>
                <a:cubicBezTo>
                  <a:pt x="382" y="466"/>
                  <a:pt x="382" y="466"/>
                  <a:pt x="382" y="465"/>
                </a:cubicBezTo>
                <a:cubicBezTo>
                  <a:pt x="382" y="466"/>
                  <a:pt x="382" y="466"/>
                  <a:pt x="382" y="467"/>
                </a:cubicBezTo>
                <a:close/>
                <a:moveTo>
                  <a:pt x="173" y="475"/>
                </a:moveTo>
                <a:cubicBezTo>
                  <a:pt x="173" y="475"/>
                  <a:pt x="173" y="476"/>
                  <a:pt x="173" y="477"/>
                </a:cubicBezTo>
                <a:cubicBezTo>
                  <a:pt x="173" y="476"/>
                  <a:pt x="173" y="475"/>
                  <a:pt x="173" y="475"/>
                </a:cubicBezTo>
                <a:close/>
                <a:moveTo>
                  <a:pt x="171" y="467"/>
                </a:moveTo>
                <a:cubicBezTo>
                  <a:pt x="171" y="467"/>
                  <a:pt x="171" y="468"/>
                  <a:pt x="171" y="468"/>
                </a:cubicBezTo>
                <a:cubicBezTo>
                  <a:pt x="171" y="468"/>
                  <a:pt x="171" y="467"/>
                  <a:pt x="171" y="467"/>
                </a:cubicBezTo>
                <a:close/>
                <a:moveTo>
                  <a:pt x="171" y="459"/>
                </a:moveTo>
                <a:cubicBezTo>
                  <a:pt x="171" y="459"/>
                  <a:pt x="171" y="460"/>
                  <a:pt x="171" y="461"/>
                </a:cubicBezTo>
                <a:cubicBezTo>
                  <a:pt x="171" y="460"/>
                  <a:pt x="171" y="459"/>
                  <a:pt x="171" y="459"/>
                </a:cubicBezTo>
                <a:close/>
                <a:moveTo>
                  <a:pt x="154" y="462"/>
                </a:moveTo>
                <a:cubicBezTo>
                  <a:pt x="154" y="462"/>
                  <a:pt x="154" y="462"/>
                  <a:pt x="154" y="462"/>
                </a:cubicBezTo>
                <a:cubicBezTo>
                  <a:pt x="154" y="462"/>
                  <a:pt x="154" y="462"/>
                  <a:pt x="154" y="462"/>
                </a:cubicBezTo>
                <a:close/>
                <a:moveTo>
                  <a:pt x="154" y="461"/>
                </a:moveTo>
                <a:cubicBezTo>
                  <a:pt x="154" y="461"/>
                  <a:pt x="154" y="461"/>
                  <a:pt x="154" y="461"/>
                </a:cubicBezTo>
                <a:cubicBezTo>
                  <a:pt x="154" y="461"/>
                  <a:pt x="154" y="461"/>
                  <a:pt x="154" y="461"/>
                </a:cubicBezTo>
                <a:close/>
                <a:moveTo>
                  <a:pt x="154" y="462"/>
                </a:moveTo>
                <a:cubicBezTo>
                  <a:pt x="154" y="461"/>
                  <a:pt x="154" y="461"/>
                  <a:pt x="154" y="461"/>
                </a:cubicBezTo>
                <a:cubicBezTo>
                  <a:pt x="154" y="461"/>
                  <a:pt x="154" y="461"/>
                  <a:pt x="154" y="462"/>
                </a:cubicBezTo>
                <a:close/>
                <a:moveTo>
                  <a:pt x="154" y="463"/>
                </a:moveTo>
                <a:cubicBezTo>
                  <a:pt x="154" y="463"/>
                  <a:pt x="154" y="463"/>
                  <a:pt x="154" y="463"/>
                </a:cubicBezTo>
                <a:cubicBezTo>
                  <a:pt x="154" y="463"/>
                  <a:pt x="154" y="463"/>
                  <a:pt x="154" y="463"/>
                </a:cubicBezTo>
                <a:close/>
                <a:moveTo>
                  <a:pt x="150" y="473"/>
                </a:moveTo>
                <a:cubicBezTo>
                  <a:pt x="151" y="472"/>
                  <a:pt x="152" y="470"/>
                  <a:pt x="153" y="469"/>
                </a:cubicBezTo>
                <a:cubicBezTo>
                  <a:pt x="152" y="470"/>
                  <a:pt x="151" y="472"/>
                  <a:pt x="150" y="473"/>
                </a:cubicBezTo>
                <a:close/>
                <a:moveTo>
                  <a:pt x="154" y="464"/>
                </a:moveTo>
                <a:cubicBezTo>
                  <a:pt x="154" y="464"/>
                  <a:pt x="154" y="464"/>
                  <a:pt x="154" y="464"/>
                </a:cubicBezTo>
                <a:cubicBezTo>
                  <a:pt x="154" y="464"/>
                  <a:pt x="154" y="464"/>
                  <a:pt x="154" y="464"/>
                </a:cubicBezTo>
                <a:close/>
                <a:moveTo>
                  <a:pt x="154" y="466"/>
                </a:moveTo>
                <a:cubicBezTo>
                  <a:pt x="154" y="465"/>
                  <a:pt x="154" y="465"/>
                  <a:pt x="154" y="465"/>
                </a:cubicBezTo>
                <a:cubicBezTo>
                  <a:pt x="154" y="465"/>
                  <a:pt x="154" y="465"/>
                  <a:pt x="154" y="466"/>
                </a:cubicBezTo>
                <a:close/>
                <a:moveTo>
                  <a:pt x="153" y="467"/>
                </a:moveTo>
                <a:cubicBezTo>
                  <a:pt x="154" y="467"/>
                  <a:pt x="154" y="466"/>
                  <a:pt x="154" y="466"/>
                </a:cubicBezTo>
                <a:cubicBezTo>
                  <a:pt x="154" y="466"/>
                  <a:pt x="154" y="467"/>
                  <a:pt x="153" y="467"/>
                </a:cubicBezTo>
                <a:close/>
                <a:moveTo>
                  <a:pt x="153" y="469"/>
                </a:moveTo>
                <a:cubicBezTo>
                  <a:pt x="153" y="468"/>
                  <a:pt x="153" y="468"/>
                  <a:pt x="153" y="467"/>
                </a:cubicBezTo>
                <a:cubicBezTo>
                  <a:pt x="153" y="468"/>
                  <a:pt x="153" y="468"/>
                  <a:pt x="153" y="469"/>
                </a:cubicBezTo>
                <a:close/>
                <a:moveTo>
                  <a:pt x="144" y="476"/>
                </a:moveTo>
                <a:cubicBezTo>
                  <a:pt x="145" y="476"/>
                  <a:pt x="145" y="475"/>
                  <a:pt x="146" y="475"/>
                </a:cubicBezTo>
                <a:cubicBezTo>
                  <a:pt x="145" y="475"/>
                  <a:pt x="145" y="476"/>
                  <a:pt x="144" y="476"/>
                </a:cubicBezTo>
                <a:close/>
                <a:moveTo>
                  <a:pt x="148" y="474"/>
                </a:moveTo>
                <a:cubicBezTo>
                  <a:pt x="149" y="474"/>
                  <a:pt x="149" y="473"/>
                  <a:pt x="149" y="473"/>
                </a:cubicBezTo>
                <a:cubicBezTo>
                  <a:pt x="149" y="473"/>
                  <a:pt x="149" y="474"/>
                  <a:pt x="148" y="474"/>
                </a:cubicBezTo>
                <a:close/>
                <a:moveTo>
                  <a:pt x="146" y="475"/>
                </a:moveTo>
                <a:cubicBezTo>
                  <a:pt x="147" y="475"/>
                  <a:pt x="147" y="475"/>
                  <a:pt x="148" y="474"/>
                </a:cubicBezTo>
                <a:cubicBezTo>
                  <a:pt x="147" y="475"/>
                  <a:pt x="147" y="475"/>
                  <a:pt x="146" y="475"/>
                </a:cubicBezTo>
                <a:close/>
                <a:moveTo>
                  <a:pt x="2" y="461"/>
                </a:moveTo>
                <a:cubicBezTo>
                  <a:pt x="2" y="461"/>
                  <a:pt x="2" y="461"/>
                  <a:pt x="3" y="461"/>
                </a:cubicBezTo>
                <a:cubicBezTo>
                  <a:pt x="2" y="461"/>
                  <a:pt x="2" y="461"/>
                  <a:pt x="2" y="461"/>
                </a:cubicBezTo>
                <a:close/>
              </a:path>
            </a:pathLst>
          </a:custGeom>
          <a:solidFill>
            <a:schemeClr val="accent4">
              <a:lumMod val="50000"/>
            </a:schemeClr>
          </a:solidFill>
          <a:ln w="9525">
            <a:noFill/>
            <a:round/>
            <a:headEnd/>
            <a:tailEnd/>
          </a:ln>
        </p:spPr>
        <p:txBody>
          <a:bodyPr vert="horz" wrap="square" lIns="91440" tIns="45720" rIns="91440" bIns="45720" numCol="1" anchor="ctr" anchorCtr="0" compatLnSpc="1">
            <a:prstTxWarp prst="textNoShape">
              <a:avLst/>
            </a:prstTxWarp>
          </a:bodyPr>
          <a:lstStyle/>
          <a:p>
            <a:r>
              <a:rPr lang="fr-FR" sz="1100" dirty="0" smtClean="0">
                <a:solidFill>
                  <a:schemeClr val="bg1"/>
                </a:solidFill>
                <a:latin typeface="Arial" panose="020B0604020202020204" pitchFamily="34" charset="0"/>
                <a:cs typeface="Arial" panose="020B0604020202020204" pitchFamily="34" charset="0"/>
              </a:rPr>
              <a:t>9 740</a:t>
            </a:r>
            <a:endParaRPr lang="fr-FR" sz="1100" dirty="0">
              <a:solidFill>
                <a:schemeClr val="bg1"/>
              </a:solidFill>
              <a:latin typeface="Arial" panose="020B0604020202020204" pitchFamily="34" charset="0"/>
              <a:cs typeface="Arial" panose="020B0604020202020204" pitchFamily="34" charset="0"/>
            </a:endParaRPr>
          </a:p>
        </p:txBody>
      </p:sp>
      <p:sp>
        <p:nvSpPr>
          <p:cNvPr id="16" name="Espace réservé du numéro de diapositive 15"/>
          <p:cNvSpPr>
            <a:spLocks noGrp="1"/>
          </p:cNvSpPr>
          <p:nvPr>
            <p:ph type="sldNum" sz="quarter" idx="12"/>
          </p:nvPr>
        </p:nvSpPr>
        <p:spPr/>
        <p:txBody>
          <a:bodyPr/>
          <a:lstStyle/>
          <a:p>
            <a:fld id="{4034BEE3-566C-4068-A777-C3A4762E861B}" type="slidenum">
              <a:rPr lang="en-GB" smtClean="0"/>
              <a:pPr/>
              <a:t>47</a:t>
            </a:fld>
            <a:endParaRPr lang="en-GB" dirty="0"/>
          </a:p>
        </p:txBody>
      </p:sp>
    </p:spTree>
    <p:extLst>
      <p:ext uri="{BB962C8B-B14F-4D97-AF65-F5344CB8AC3E}">
        <p14:creationId xmlns:p14="http://schemas.microsoft.com/office/powerpoint/2010/main" val="1831702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aphique 26"/>
          <p:cNvGraphicFramePr/>
          <p:nvPr>
            <p:extLst>
              <p:ext uri="{D42A27DB-BD31-4B8C-83A1-F6EECF244321}">
                <p14:modId xmlns:p14="http://schemas.microsoft.com/office/powerpoint/2010/main" val="1839312511"/>
              </p:ext>
            </p:extLst>
          </p:nvPr>
        </p:nvGraphicFramePr>
        <p:xfrm>
          <a:off x="-574181" y="1658643"/>
          <a:ext cx="8463515" cy="476419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Utilisation de la voiture</a:t>
            </a:r>
            <a:endParaRPr lang="fr-FR" sz="2000" dirty="0">
              <a:latin typeface="Verdana"/>
            </a:endParaRPr>
          </a:p>
        </p:txBody>
      </p:sp>
      <p:sp>
        <p:nvSpPr>
          <p:cNvPr id="10" name="Rectangle 9"/>
          <p:cNvSpPr/>
          <p:nvPr/>
        </p:nvSpPr>
        <p:spPr>
          <a:xfrm>
            <a:off x="3740507" y="6313888"/>
            <a:ext cx="6370575" cy="497519"/>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a:t>
            </a:r>
            <a:r>
              <a:rPr lang="fr-FR" sz="900" b="0" i="1" dirty="0" smtClean="0">
                <a:latin typeface="Arial" panose="020B0604020202020204" pitchFamily="34" charset="0"/>
                <a:cs typeface="Arial" panose="020B0604020202020204" pitchFamily="34" charset="0"/>
              </a:rPr>
              <a:t>(Parc Total</a:t>
            </a:r>
            <a:r>
              <a:rPr lang="fr-FR" sz="900" b="0" i="1" dirty="0">
                <a:latin typeface="Arial" panose="020B0604020202020204" pitchFamily="34" charset="0"/>
                <a:cs typeface="Arial" panose="020B0604020202020204" pitchFamily="34" charset="0"/>
              </a:rPr>
              <a:t>)</a:t>
            </a:r>
          </a:p>
          <a:p>
            <a:pPr algn="r"/>
            <a:r>
              <a:rPr lang="fr-FR" sz="900" b="0" i="1" dirty="0" smtClean="0">
                <a:latin typeface="Arial" panose="020B0604020202020204" pitchFamily="34" charset="0"/>
                <a:cs typeface="Arial" panose="020B0604020202020204" pitchFamily="34" charset="0"/>
              </a:rPr>
              <a:t>Champ </a:t>
            </a:r>
            <a:r>
              <a:rPr lang="fr-FR" sz="900" b="0" i="1" dirty="0">
                <a:latin typeface="Arial" panose="020B0604020202020204" pitchFamily="34" charset="0"/>
                <a:cs typeface="Arial" panose="020B0604020202020204" pitchFamily="34" charset="0"/>
              </a:rPr>
              <a:t>: Ensemble des véhicules à disposition des ménages (Parc Roulant)</a:t>
            </a:r>
          </a:p>
          <a:p>
            <a:pPr algn="r"/>
            <a:r>
              <a:rPr lang="fr-FR" sz="900" b="0" i="1" dirty="0" smtClean="0">
                <a:latin typeface="Arial" panose="020B0604020202020204" pitchFamily="34" charset="0"/>
                <a:cs typeface="Arial" panose="020B0604020202020204" pitchFamily="34" charset="0"/>
              </a:rPr>
              <a:t>Q56: </a:t>
            </a:r>
            <a:r>
              <a:rPr lang="fr-FR" sz="900" b="0" i="1" dirty="0">
                <a:latin typeface="Arial" panose="020B0604020202020204" pitchFamily="34" charset="0"/>
                <a:cs typeface="Arial" panose="020B0604020202020204" pitchFamily="34" charset="0"/>
              </a:rPr>
              <a:t>Cette voiture est-elle utilisée pour:</a:t>
            </a:r>
          </a:p>
        </p:txBody>
      </p:sp>
      <p:sp>
        <p:nvSpPr>
          <p:cNvPr id="21" name="AutoShape 204"/>
          <p:cNvSpPr>
            <a:spLocks/>
          </p:cNvSpPr>
          <p:nvPr/>
        </p:nvSpPr>
        <p:spPr bwMode="auto">
          <a:xfrm>
            <a:off x="7208680" y="1949632"/>
            <a:ext cx="2276013" cy="571636"/>
          </a:xfrm>
          <a:prstGeom prst="callout1">
            <a:avLst>
              <a:gd name="adj1" fmla="val -13676"/>
              <a:gd name="adj2" fmla="val 94074"/>
              <a:gd name="adj3" fmla="val -13676"/>
              <a:gd name="adj4" fmla="val 59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r>
              <a:rPr lang="fr-FR" sz="1000" b="0" dirty="0" smtClean="0">
                <a:latin typeface="Arial" panose="020B0604020202020204" pitchFamily="34" charset="0"/>
                <a:cs typeface="Arial" panose="020B0604020202020204" pitchFamily="34" charset="0"/>
              </a:rPr>
              <a:t>(94%) Femmes, (90%) Est	</a:t>
            </a:r>
            <a:endParaRPr lang="fr-FR" sz="1000" dirty="0">
              <a:latin typeface="Arial" panose="020B0604020202020204" pitchFamily="34" charset="0"/>
              <a:cs typeface="Arial" panose="020B0604020202020204" pitchFamily="34" charset="0"/>
            </a:endParaRPr>
          </a:p>
        </p:txBody>
      </p:sp>
      <p:sp>
        <p:nvSpPr>
          <p:cNvPr id="22" name="AutoShape 204"/>
          <p:cNvSpPr>
            <a:spLocks/>
          </p:cNvSpPr>
          <p:nvPr/>
        </p:nvSpPr>
        <p:spPr bwMode="auto">
          <a:xfrm>
            <a:off x="7208680" y="2473769"/>
            <a:ext cx="2296941" cy="439387"/>
          </a:xfrm>
          <a:prstGeom prst="callout1">
            <a:avLst>
              <a:gd name="adj1" fmla="val -13676"/>
              <a:gd name="adj2" fmla="val 94074"/>
              <a:gd name="adj3" fmla="val -13676"/>
              <a:gd name="adj4" fmla="val 59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r>
              <a:rPr lang="fr-FR" sz="1000" b="0" dirty="0" smtClean="0">
                <a:latin typeface="Arial" panose="020B0604020202020204" pitchFamily="34" charset="0"/>
                <a:cs typeface="Arial" panose="020B0604020202020204" pitchFamily="34" charset="0"/>
              </a:rPr>
              <a:t>(81%) Femmes 	</a:t>
            </a:r>
          </a:p>
        </p:txBody>
      </p:sp>
      <p:sp>
        <p:nvSpPr>
          <p:cNvPr id="23" name="AutoShape 204"/>
          <p:cNvSpPr>
            <a:spLocks/>
          </p:cNvSpPr>
          <p:nvPr/>
        </p:nvSpPr>
        <p:spPr bwMode="auto">
          <a:xfrm>
            <a:off x="7208680" y="2888387"/>
            <a:ext cx="2754913" cy="500166"/>
          </a:xfrm>
          <a:prstGeom prst="callout1">
            <a:avLst>
              <a:gd name="adj1" fmla="val -13676"/>
              <a:gd name="adj2" fmla="val 94074"/>
              <a:gd name="adj3" fmla="val -13676"/>
              <a:gd name="adj4" fmla="val 59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r>
              <a:rPr lang="fr-FR" sz="1000" b="0" dirty="0" smtClean="0">
                <a:latin typeface="Arial" panose="020B0604020202020204" pitchFamily="34" charset="0"/>
                <a:cs typeface="Arial" panose="020B0604020202020204" pitchFamily="34" charset="0"/>
              </a:rPr>
              <a:t>(67%) Femmes, (68%) PCS+, (69%) PCS-, (65%) Est</a:t>
            </a:r>
          </a:p>
        </p:txBody>
      </p:sp>
      <p:sp>
        <p:nvSpPr>
          <p:cNvPr id="24" name="AutoShape 204"/>
          <p:cNvSpPr>
            <a:spLocks/>
          </p:cNvSpPr>
          <p:nvPr/>
        </p:nvSpPr>
        <p:spPr bwMode="auto">
          <a:xfrm>
            <a:off x="7208680" y="3388552"/>
            <a:ext cx="2777427" cy="450405"/>
          </a:xfrm>
          <a:prstGeom prst="callout1">
            <a:avLst>
              <a:gd name="adj1" fmla="val -493"/>
              <a:gd name="adj2" fmla="val 94074"/>
              <a:gd name="adj3" fmla="val -493"/>
              <a:gd name="adj4" fmla="val 59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r>
              <a:rPr lang="fr-FR" sz="1000" b="0" dirty="0" smtClean="0">
                <a:latin typeface="Arial" panose="020B0604020202020204" pitchFamily="34" charset="0"/>
                <a:cs typeface="Arial" panose="020B0604020202020204" pitchFamily="34" charset="0"/>
              </a:rPr>
              <a:t>(59%) Femmes, (73%) PCS+, (77%) PCS-, (60%) Ouest</a:t>
            </a:r>
            <a:endParaRPr lang="fr-FR" sz="1000" b="0" dirty="0">
              <a:latin typeface="Arial" panose="020B0604020202020204" pitchFamily="34" charset="0"/>
              <a:cs typeface="Arial" panose="020B0604020202020204" pitchFamily="34" charset="0"/>
            </a:endParaRPr>
          </a:p>
          <a:p>
            <a:endParaRPr lang="fr-FR" sz="1000" b="0" dirty="0">
              <a:latin typeface="Arial" panose="020B0604020202020204" pitchFamily="34" charset="0"/>
              <a:cs typeface="Arial" panose="020B0604020202020204" pitchFamily="34" charset="0"/>
            </a:endParaRPr>
          </a:p>
        </p:txBody>
      </p:sp>
      <p:sp>
        <p:nvSpPr>
          <p:cNvPr id="26" name="AutoShape 204"/>
          <p:cNvSpPr>
            <a:spLocks/>
          </p:cNvSpPr>
          <p:nvPr/>
        </p:nvSpPr>
        <p:spPr bwMode="auto">
          <a:xfrm>
            <a:off x="7208680" y="4267563"/>
            <a:ext cx="2472473" cy="445693"/>
          </a:xfrm>
          <a:prstGeom prst="callout1">
            <a:avLst>
              <a:gd name="adj1" fmla="val -3018"/>
              <a:gd name="adj2" fmla="val 96476"/>
              <a:gd name="adj3" fmla="val -3018"/>
              <a:gd name="adj4" fmla="val 59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r>
              <a:rPr lang="fr-FR" sz="1000" b="0" dirty="0" smtClean="0">
                <a:latin typeface="Arial" panose="020B0604020202020204" pitchFamily="34" charset="0"/>
                <a:cs typeface="Arial" panose="020B0604020202020204" pitchFamily="34" charset="0"/>
              </a:rPr>
              <a:t>(60%) PCS+, (57%) Région parisienne</a:t>
            </a:r>
            <a:endParaRPr lang="fr-FR" sz="1000" b="0" dirty="0">
              <a:latin typeface="Arial" panose="020B0604020202020204" pitchFamily="34" charset="0"/>
              <a:cs typeface="Arial" panose="020B0604020202020204" pitchFamily="34" charset="0"/>
            </a:endParaRPr>
          </a:p>
        </p:txBody>
      </p:sp>
      <p:cxnSp>
        <p:nvCxnSpPr>
          <p:cNvPr id="4" name="Connecteur droit 3"/>
          <p:cNvCxnSpPr/>
          <p:nvPr/>
        </p:nvCxnSpPr>
        <p:spPr>
          <a:xfrm>
            <a:off x="1289874" y="4773882"/>
            <a:ext cx="8784000" cy="0"/>
          </a:xfrm>
          <a:prstGeom prst="line">
            <a:avLst/>
          </a:prstGeom>
          <a:ln>
            <a:solidFill>
              <a:schemeClr val="accent5">
                <a:alpha val="40000"/>
              </a:schemeClr>
            </a:solidFill>
          </a:ln>
        </p:spPr>
        <p:style>
          <a:lnRef idx="1">
            <a:schemeClr val="dk1"/>
          </a:lnRef>
          <a:fillRef idx="0">
            <a:schemeClr val="dk1"/>
          </a:fillRef>
          <a:effectRef idx="0">
            <a:schemeClr val="dk1"/>
          </a:effectRef>
          <a:fontRef idx="minor">
            <a:schemeClr val="tx1"/>
          </a:fontRef>
        </p:style>
      </p:cxnSp>
      <p:sp>
        <p:nvSpPr>
          <p:cNvPr id="17" name="Rectangle à coins arrondis 16"/>
          <p:cNvSpPr/>
          <p:nvPr/>
        </p:nvSpPr>
        <p:spPr>
          <a:xfrm>
            <a:off x="239716" y="797265"/>
            <a:ext cx="9928164" cy="72277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Des motifs d’utilisation très stables, les ménages utilisent avant tout leur voiture pour faire des achats et ensuite pour les loisirs (notamment pour les femmes). A noter qu’une voiture sur deux est utilisée pour les trajets domicile – travail, plus fréquemment par les femmes.</a:t>
            </a:r>
            <a:endParaRPr lang="fr-FR" sz="1400" b="0" dirty="0">
              <a:solidFill>
                <a:prstClr val="black"/>
              </a:solidFill>
              <a:latin typeface="Arial" panose="020B0604020202020204" pitchFamily="34" charset="0"/>
              <a:cs typeface="Arial" panose="020B0604020202020204" pitchFamily="34" charset="0"/>
            </a:endParaRPr>
          </a:p>
        </p:txBody>
      </p:sp>
      <p:sp>
        <p:nvSpPr>
          <p:cNvPr id="16" name="Text Box 4"/>
          <p:cNvSpPr txBox="1">
            <a:spLocks noChangeArrowheads="1"/>
          </p:cNvSpPr>
          <p:nvPr/>
        </p:nvSpPr>
        <p:spPr bwMode="auto">
          <a:xfrm>
            <a:off x="239712" y="1658643"/>
            <a:ext cx="185578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a:solidFill>
                  <a:srgbClr val="000000"/>
                </a:solidFill>
                <a:latin typeface="Verdana"/>
                <a:sym typeface="Wingdings" pitchFamily="2" charset="2"/>
              </a:rPr>
              <a:t>En </a:t>
            </a:r>
            <a:r>
              <a:rPr lang="fr-FR" sz="1100" b="0" i="1" u="sng" dirty="0">
                <a:solidFill>
                  <a:srgbClr val="000000"/>
                </a:solidFill>
                <a:latin typeface="Arial" panose="020B0604020202020204" pitchFamily="34" charset="0"/>
                <a:cs typeface="Arial" panose="020B0604020202020204" pitchFamily="34" charset="0"/>
                <a:sym typeface="Wingdings" pitchFamily="2" charset="2"/>
              </a:rPr>
              <a:t>pourcentage</a:t>
            </a:r>
          </a:p>
        </p:txBody>
      </p:sp>
      <p:sp>
        <p:nvSpPr>
          <p:cNvPr id="15" name="AutoShape 204"/>
          <p:cNvSpPr>
            <a:spLocks/>
          </p:cNvSpPr>
          <p:nvPr/>
        </p:nvSpPr>
        <p:spPr bwMode="auto">
          <a:xfrm>
            <a:off x="7208680" y="3815053"/>
            <a:ext cx="2472473" cy="445693"/>
          </a:xfrm>
          <a:prstGeom prst="callout1">
            <a:avLst>
              <a:gd name="adj1" fmla="val -3018"/>
              <a:gd name="adj2" fmla="val 96476"/>
              <a:gd name="adj3" fmla="val -3018"/>
              <a:gd name="adj4" fmla="val 592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lstStyle/>
          <a:p>
            <a:r>
              <a:rPr lang="fr-FR" sz="1000" b="0" dirty="0" smtClean="0">
                <a:latin typeface="Arial" panose="020B0604020202020204" pitchFamily="34" charset="0"/>
                <a:cs typeface="Arial" panose="020B0604020202020204" pitchFamily="34" charset="0"/>
              </a:rPr>
              <a:t>(57%) Hommes, (58%) PCS+, (61%) Région parisienne</a:t>
            </a:r>
            <a:endParaRPr lang="fr-FR" sz="1000" b="0" dirty="0">
              <a:latin typeface="Arial" panose="020B0604020202020204" pitchFamily="34" charset="0"/>
              <a:cs typeface="Arial" panose="020B0604020202020204" pitchFamily="34" charset="0"/>
            </a:endParaRPr>
          </a:p>
        </p:txBody>
      </p:sp>
      <p:sp>
        <p:nvSpPr>
          <p:cNvPr id="11" name="Espace réservé du numéro de diapositive 10"/>
          <p:cNvSpPr>
            <a:spLocks noGrp="1"/>
          </p:cNvSpPr>
          <p:nvPr>
            <p:ph type="sldNum" sz="quarter" idx="12"/>
          </p:nvPr>
        </p:nvSpPr>
        <p:spPr/>
        <p:txBody>
          <a:bodyPr/>
          <a:lstStyle/>
          <a:p>
            <a:fld id="{4034BEE3-566C-4068-A777-C3A4762E861B}" type="slidenum">
              <a:rPr lang="en-GB" smtClean="0"/>
              <a:pPr/>
              <a:t>48</a:t>
            </a:fld>
            <a:endParaRPr lang="en-GB" dirty="0"/>
          </a:p>
        </p:txBody>
      </p:sp>
    </p:spTree>
    <p:extLst>
      <p:ext uri="{BB962C8B-B14F-4D97-AF65-F5344CB8AC3E}">
        <p14:creationId xmlns:p14="http://schemas.microsoft.com/office/powerpoint/2010/main" val="2124393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Les trajets habituels domicile – lieu de travail / lieu d’études</a:t>
            </a:r>
            <a:endParaRPr lang="fr-FR" sz="2000" dirty="0"/>
          </a:p>
        </p:txBody>
      </p:sp>
      <p:sp>
        <p:nvSpPr>
          <p:cNvPr id="9" name="Rectangle à coins arrondis 8"/>
          <p:cNvSpPr/>
          <p:nvPr/>
        </p:nvSpPr>
        <p:spPr>
          <a:xfrm>
            <a:off x="239716" y="797265"/>
            <a:ext cx="9928164" cy="72277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La proportion d’utilisation pour des trajets habituels domicile / lieu de travail </a:t>
            </a:r>
            <a:r>
              <a:rPr lang="fr-FR" sz="1400" b="0" dirty="0">
                <a:solidFill>
                  <a:prstClr val="black"/>
                </a:solidFill>
                <a:latin typeface="Arial" panose="020B0604020202020204" pitchFamily="34" charset="0"/>
                <a:cs typeface="Arial" panose="020B0604020202020204" pitchFamily="34" charset="0"/>
              </a:rPr>
              <a:t>revient aux niveaux de 2015 et concerne plus que la moyenne des véhicules d’occasion. Si le nombre de kilomètres moyen et le temps du trajet demeurent</a:t>
            </a:r>
            <a:r>
              <a:rPr lang="fr-FR" sz="1400" b="0" dirty="0" smtClean="0">
                <a:solidFill>
                  <a:prstClr val="black"/>
                </a:solidFill>
                <a:latin typeface="Arial" panose="020B0604020202020204" pitchFamily="34" charset="0"/>
                <a:cs typeface="Arial" panose="020B0604020202020204" pitchFamily="34" charset="0"/>
              </a:rPr>
              <a:t> stables, la disponibilité d’une place de stationnement sur le lieu de travail continue de progresser.</a:t>
            </a:r>
            <a:endParaRPr lang="fr-FR" sz="1400" b="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4260452" y="6044337"/>
            <a:ext cx="5729087" cy="774508"/>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total)</a:t>
            </a:r>
          </a:p>
          <a:p>
            <a:pPr algn="r"/>
            <a:r>
              <a:rPr lang="fr-FR" sz="900" b="0" i="1" dirty="0" smtClean="0">
                <a:latin typeface="Arial" panose="020B0604020202020204" pitchFamily="34" charset="0"/>
                <a:cs typeface="Arial" panose="020B0604020202020204" pitchFamily="34" charset="0"/>
              </a:rPr>
              <a:t>Q52: Disposez-vous d’une place de stationnement sur votre lieu de travail? </a:t>
            </a:r>
          </a:p>
          <a:p>
            <a:pPr algn="r"/>
            <a:r>
              <a:rPr lang="fr-FR" sz="900" b="0" i="1" dirty="0" smtClean="0">
                <a:latin typeface="Arial" panose="020B0604020202020204" pitchFamily="34" charset="0"/>
                <a:cs typeface="Arial" panose="020B0604020202020204" pitchFamily="34" charset="0"/>
              </a:rPr>
              <a:t>Q53: Habituellement, cette voiture est utilisée pour.</a:t>
            </a:r>
          </a:p>
          <a:p>
            <a:pPr algn="r"/>
            <a:r>
              <a:rPr lang="fr-FR" sz="900" b="0" i="1" dirty="0" smtClean="0">
                <a:latin typeface="Arial" panose="020B0604020202020204" pitchFamily="34" charset="0"/>
                <a:cs typeface="Arial" panose="020B0604020202020204" pitchFamily="34" charset="0"/>
              </a:rPr>
              <a:t>Q54: Indiquez le nombre de kms effectués pour le trajet habituel domicile – lieu de travail. </a:t>
            </a:r>
          </a:p>
          <a:p>
            <a:pPr algn="r"/>
            <a:r>
              <a:rPr lang="fr-FR" sz="900" b="0" i="1" dirty="0" smtClean="0">
                <a:latin typeface="Arial" panose="020B0604020202020204" pitchFamily="34" charset="0"/>
                <a:cs typeface="Arial" panose="020B0604020202020204" pitchFamily="34" charset="0"/>
              </a:rPr>
              <a:t>Q55: Quel est le temps moyen (en minutes) de ces trajets domicile – lieu de travail?  </a:t>
            </a:r>
            <a:endParaRPr lang="fr-FR" sz="900" b="0" i="1" dirty="0">
              <a:latin typeface="Arial" panose="020B0604020202020204" pitchFamily="34" charset="0"/>
              <a:cs typeface="Arial" panose="020B0604020202020204" pitchFamily="34" charset="0"/>
            </a:endParaRPr>
          </a:p>
        </p:txBody>
      </p:sp>
      <p:sp>
        <p:nvSpPr>
          <p:cNvPr id="15" name="Rectangle 14"/>
          <p:cNvSpPr/>
          <p:nvPr/>
        </p:nvSpPr>
        <p:spPr>
          <a:xfrm>
            <a:off x="5028863" y="3341124"/>
            <a:ext cx="5191657" cy="473194"/>
          </a:xfrm>
          <a:prstGeom prst="rect">
            <a:avLst/>
          </a:prstGeom>
        </p:spPr>
        <p:txBody>
          <a:bodyPr wrap="square" lIns="102860" tIns="51429" rIns="102860" bIns="51429">
            <a:spAutoFit/>
          </a:bodyPr>
          <a:lstStyle/>
          <a:p>
            <a:pPr algn="ctr"/>
            <a:r>
              <a:rPr lang="fr-FR" sz="1200" dirty="0" smtClean="0">
                <a:latin typeface="Arial" panose="020B0604020202020204" pitchFamily="34" charset="0"/>
                <a:cs typeface="Arial" panose="020B0604020202020204" pitchFamily="34" charset="0"/>
              </a:rPr>
              <a:t>Place de stationnement </a:t>
            </a:r>
          </a:p>
          <a:p>
            <a:pPr algn="ctr"/>
            <a:r>
              <a:rPr lang="fr-FR" sz="1200" dirty="0" smtClean="0">
                <a:latin typeface="Arial" panose="020B0604020202020204" pitchFamily="34" charset="0"/>
                <a:cs typeface="Arial" panose="020B0604020202020204" pitchFamily="34" charset="0"/>
              </a:rPr>
              <a:t>sur le lieu de travail / études</a:t>
            </a:r>
            <a:endParaRPr lang="fr-FR" sz="1200" dirty="0">
              <a:latin typeface="Arial" panose="020B0604020202020204" pitchFamily="34" charset="0"/>
              <a:cs typeface="Arial" panose="020B0604020202020204" pitchFamily="34" charset="0"/>
            </a:endParaRPr>
          </a:p>
        </p:txBody>
      </p:sp>
      <p:graphicFrame>
        <p:nvGraphicFramePr>
          <p:cNvPr id="16" name="Graphique 15"/>
          <p:cNvGraphicFramePr/>
          <p:nvPr>
            <p:extLst>
              <p:ext uri="{D42A27DB-BD31-4B8C-83A1-F6EECF244321}">
                <p14:modId xmlns:p14="http://schemas.microsoft.com/office/powerpoint/2010/main" val="3693065783"/>
              </p:ext>
            </p:extLst>
          </p:nvPr>
        </p:nvGraphicFramePr>
        <p:xfrm>
          <a:off x="5384464" y="3762073"/>
          <a:ext cx="3747951" cy="2279972"/>
        </p:xfrm>
        <a:graphic>
          <a:graphicData uri="http://schemas.openxmlformats.org/drawingml/2006/chart">
            <c:chart xmlns:c="http://schemas.openxmlformats.org/drawingml/2006/chart" xmlns:r="http://schemas.openxmlformats.org/officeDocument/2006/relationships" r:id="rId3"/>
          </a:graphicData>
        </a:graphic>
      </p:graphicFrame>
      <p:sp>
        <p:nvSpPr>
          <p:cNvPr id="17" name="ZoneTexte 10"/>
          <p:cNvSpPr txBox="1"/>
          <p:nvPr/>
        </p:nvSpPr>
        <p:spPr>
          <a:xfrm>
            <a:off x="8609485" y="4941577"/>
            <a:ext cx="853133" cy="380861"/>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FR" sz="1800" dirty="0">
                <a:solidFill>
                  <a:schemeClr val="accent5"/>
                </a:solidFill>
                <a:latin typeface="Arial" panose="020B0604020202020204" pitchFamily="34" charset="0"/>
                <a:cs typeface="Arial" panose="020B0604020202020204" pitchFamily="34" charset="0"/>
              </a:rPr>
              <a:t>Oui</a:t>
            </a:r>
          </a:p>
        </p:txBody>
      </p:sp>
      <p:cxnSp>
        <p:nvCxnSpPr>
          <p:cNvPr id="18" name="Connecteur droit 17"/>
          <p:cNvCxnSpPr/>
          <p:nvPr/>
        </p:nvCxnSpPr>
        <p:spPr>
          <a:xfrm flipH="1">
            <a:off x="8397534" y="4835554"/>
            <a:ext cx="1080000"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8330575" y="4065677"/>
            <a:ext cx="1434702" cy="765582"/>
          </a:xfrm>
          <a:prstGeom prst="rect">
            <a:avLst/>
          </a:prstGeom>
          <a:noFill/>
        </p:spPr>
        <p:txBody>
          <a:bodyPr wrap="square" lIns="102860" tIns="51429" rIns="102860" bIns="51429" rtlCol="0">
            <a:spAutoFit/>
          </a:bodyPr>
          <a:lstStyle/>
          <a:p>
            <a:pPr algn="ctr"/>
            <a:r>
              <a:rPr lang="fr-FR" sz="2000" dirty="0" smtClean="0">
                <a:solidFill>
                  <a:schemeClr val="accent5"/>
                </a:solidFill>
                <a:latin typeface="Arial" panose="020B0604020202020204" pitchFamily="34" charset="0"/>
                <a:cs typeface="Arial" panose="020B0604020202020204" pitchFamily="34" charset="0"/>
              </a:rPr>
              <a:t>83</a:t>
            </a:r>
            <a:r>
              <a:rPr lang="fr-FR" sz="1100" dirty="0" smtClean="0">
                <a:solidFill>
                  <a:schemeClr val="accent5"/>
                </a:solidFill>
                <a:latin typeface="Arial" panose="020B0604020202020204" pitchFamily="34" charset="0"/>
                <a:cs typeface="Arial" panose="020B0604020202020204" pitchFamily="34" charset="0"/>
              </a:rPr>
              <a:t>%</a:t>
            </a:r>
          </a:p>
          <a:p>
            <a:pPr algn="ctr"/>
            <a:r>
              <a:rPr lang="fr-FR" sz="1200" b="0" dirty="0" smtClean="0">
                <a:solidFill>
                  <a:schemeClr val="tx1">
                    <a:lumMod val="50000"/>
                    <a:lumOff val="50000"/>
                  </a:schemeClr>
                </a:solidFill>
                <a:latin typeface="Arial" panose="020B0604020202020204" pitchFamily="34" charset="0"/>
                <a:cs typeface="Arial" panose="020B0604020202020204" pitchFamily="34" charset="0"/>
              </a:rPr>
              <a:t>(</a:t>
            </a:r>
            <a:r>
              <a:rPr lang="fr-FR" sz="1100" b="0" dirty="0" smtClean="0">
                <a:latin typeface="Arial" panose="020B0604020202020204" pitchFamily="34" charset="0"/>
                <a:cs typeface="Arial" panose="020B0604020202020204" pitchFamily="34" charset="0"/>
              </a:rPr>
              <a:t>vs. 82% en 2016)</a:t>
            </a:r>
          </a:p>
          <a:p>
            <a:pPr algn="ctr"/>
            <a:r>
              <a:rPr lang="fr-FR" sz="1100" b="0" dirty="0" smtClean="0">
                <a:latin typeface="Arial" panose="020B0604020202020204" pitchFamily="34" charset="0"/>
                <a:cs typeface="Arial" panose="020B0604020202020204" pitchFamily="34" charset="0"/>
              </a:rPr>
              <a:t>(vs. 80% en 2015)</a:t>
            </a:r>
            <a:endParaRPr lang="fr-FR" sz="1100" b="0" dirty="0">
              <a:latin typeface="Arial" panose="020B0604020202020204" pitchFamily="34" charset="0"/>
              <a:cs typeface="Arial" panose="020B0604020202020204" pitchFamily="34" charset="0"/>
            </a:endParaRPr>
          </a:p>
        </p:txBody>
      </p:sp>
      <p:sp>
        <p:nvSpPr>
          <p:cNvPr id="20" name="ZoneTexte 10"/>
          <p:cNvSpPr txBox="1"/>
          <p:nvPr/>
        </p:nvSpPr>
        <p:spPr>
          <a:xfrm>
            <a:off x="5511021" y="4872447"/>
            <a:ext cx="853133" cy="380861"/>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800" dirty="0">
                <a:solidFill>
                  <a:schemeClr val="accent5">
                    <a:lumMod val="60000"/>
                    <a:lumOff val="40000"/>
                  </a:schemeClr>
                </a:solidFill>
                <a:latin typeface="Arial" panose="020B0604020202020204" pitchFamily="34" charset="0"/>
                <a:cs typeface="Arial" panose="020B0604020202020204" pitchFamily="34" charset="0"/>
              </a:rPr>
              <a:t>Non</a:t>
            </a:r>
          </a:p>
        </p:txBody>
      </p:sp>
      <p:cxnSp>
        <p:nvCxnSpPr>
          <p:cNvPr id="28" name="Connecteur droit 27"/>
          <p:cNvCxnSpPr/>
          <p:nvPr/>
        </p:nvCxnSpPr>
        <p:spPr>
          <a:xfrm flipH="1">
            <a:off x="5482768" y="4850062"/>
            <a:ext cx="1080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5177558" y="4172345"/>
            <a:ext cx="1461443" cy="642471"/>
          </a:xfrm>
          <a:prstGeom prst="rect">
            <a:avLst/>
          </a:prstGeom>
          <a:noFill/>
        </p:spPr>
        <p:txBody>
          <a:bodyPr wrap="square" lIns="102860" tIns="51429" rIns="102860" bIns="51429" rtlCol="0">
            <a:spAutoFit/>
          </a:bodyPr>
          <a:lstStyle/>
          <a:p>
            <a:pPr algn="ctr"/>
            <a:r>
              <a:rPr lang="fr-FR" sz="2400" dirty="0" smtClean="0">
                <a:solidFill>
                  <a:schemeClr val="accent5">
                    <a:lumMod val="60000"/>
                    <a:lumOff val="40000"/>
                  </a:schemeClr>
                </a:solidFill>
                <a:latin typeface="Arial" panose="020B0604020202020204" pitchFamily="34" charset="0"/>
                <a:cs typeface="Arial" panose="020B0604020202020204" pitchFamily="34" charset="0"/>
              </a:rPr>
              <a:t>17</a:t>
            </a:r>
            <a:r>
              <a:rPr lang="fr-FR" sz="1200" dirty="0" smtClean="0">
                <a:solidFill>
                  <a:schemeClr val="accent5">
                    <a:lumMod val="60000"/>
                    <a:lumOff val="40000"/>
                  </a:schemeClr>
                </a:solidFill>
                <a:latin typeface="Arial" panose="020B0604020202020204" pitchFamily="34" charset="0"/>
                <a:cs typeface="Arial" panose="020B0604020202020204" pitchFamily="34" charset="0"/>
              </a:rPr>
              <a:t>%</a:t>
            </a:r>
          </a:p>
          <a:p>
            <a:pPr algn="ctr"/>
            <a:r>
              <a:rPr lang="fr-FR" sz="1100" b="0" i="1" dirty="0" smtClean="0">
                <a:latin typeface="Arial" panose="020B0604020202020204" pitchFamily="34" charset="0"/>
                <a:cs typeface="Arial" panose="020B0604020202020204" pitchFamily="34" charset="0"/>
              </a:rPr>
              <a:t>(vs. 18% en 2016)</a:t>
            </a:r>
            <a:endParaRPr lang="fr-FR" sz="1050" b="0" i="1" dirty="0">
              <a:latin typeface="Arial" panose="020B0604020202020204" pitchFamily="34" charset="0"/>
              <a:cs typeface="Arial" panose="020B0604020202020204" pitchFamily="34" charset="0"/>
            </a:endParaRPr>
          </a:p>
        </p:txBody>
      </p:sp>
      <p:pic>
        <p:nvPicPr>
          <p:cNvPr id="30" name="Image 29"/>
          <p:cNvPicPr>
            <a:picLocks noChangeAspect="1"/>
          </p:cNvPicPr>
          <p:nvPr/>
        </p:nvPicPr>
        <p:blipFill>
          <a:blip r:embed="rId4" cstate="screen">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6400"/>
                    </a14:imgEffect>
                    <a14:imgEffect>
                      <a14:brightnessContrast contrast="73000"/>
                    </a14:imgEffect>
                  </a14:imgLayer>
                </a14:imgProps>
              </a:ext>
              <a:ext uri="{28A0092B-C50C-407E-A947-70E740481C1C}">
                <a14:useLocalDpi xmlns:a14="http://schemas.microsoft.com/office/drawing/2010/main" val="0"/>
              </a:ext>
            </a:extLst>
          </a:blip>
          <a:stretch>
            <a:fillRect/>
          </a:stretch>
        </p:blipFill>
        <p:spPr>
          <a:xfrm>
            <a:off x="5287728" y="2195514"/>
            <a:ext cx="618018" cy="316970"/>
          </a:xfrm>
          <a:prstGeom prst="rect">
            <a:avLst/>
          </a:prstGeom>
        </p:spPr>
      </p:pic>
      <p:sp>
        <p:nvSpPr>
          <p:cNvPr id="31" name="ZoneTexte 30"/>
          <p:cNvSpPr txBox="1"/>
          <p:nvPr/>
        </p:nvSpPr>
        <p:spPr>
          <a:xfrm>
            <a:off x="5929891" y="1855518"/>
            <a:ext cx="4507478" cy="780971"/>
          </a:xfrm>
          <a:prstGeom prst="rect">
            <a:avLst/>
          </a:prstGeom>
          <a:noFill/>
        </p:spPr>
        <p:txBody>
          <a:bodyPr wrap="square" lIns="102860" tIns="51429" rIns="102860" bIns="51429" rtlCol="0">
            <a:spAutoFit/>
          </a:bodyPr>
          <a:lstStyle/>
          <a:p>
            <a:r>
              <a:rPr lang="fr-FR" sz="1200" b="0" dirty="0" smtClean="0">
                <a:solidFill>
                  <a:schemeClr val="accent5"/>
                </a:solidFill>
                <a:latin typeface="Arial" panose="020B0604020202020204" pitchFamily="34" charset="0"/>
                <a:cs typeface="Arial" panose="020B0604020202020204" pitchFamily="34" charset="0"/>
              </a:rPr>
              <a:t>Les automobilistes pendulaires conduisent en moyenne:</a:t>
            </a:r>
            <a:r>
              <a:rPr lang="fr-FR" sz="1200" dirty="0" smtClean="0">
                <a:solidFill>
                  <a:schemeClr val="accent5"/>
                </a:solidFill>
                <a:latin typeface="Arial" panose="020B0604020202020204" pitchFamily="34" charset="0"/>
                <a:cs typeface="Arial" panose="020B0604020202020204" pitchFamily="34" charset="0"/>
              </a:rPr>
              <a:t> </a:t>
            </a:r>
          </a:p>
          <a:p>
            <a:pPr marL="285750" indent="-285750">
              <a:buFontTx/>
              <a:buChar char="-"/>
            </a:pPr>
            <a:r>
              <a:rPr lang="fr-FR" sz="1600" dirty="0" smtClean="0">
                <a:solidFill>
                  <a:schemeClr val="accent5"/>
                </a:solidFill>
                <a:latin typeface="Arial" panose="020B0604020202020204" pitchFamily="34" charset="0"/>
                <a:cs typeface="Arial" panose="020B0604020202020204" pitchFamily="34" charset="0"/>
              </a:rPr>
              <a:t>35km </a:t>
            </a:r>
            <a:r>
              <a:rPr lang="fr-FR" sz="1600" dirty="0">
                <a:solidFill>
                  <a:schemeClr val="accent5"/>
                </a:solidFill>
                <a:latin typeface="Arial" panose="020B0604020202020204" pitchFamily="34" charset="0"/>
                <a:cs typeface="Arial" panose="020B0604020202020204" pitchFamily="34" charset="0"/>
              </a:rPr>
              <a:t>par </a:t>
            </a:r>
            <a:r>
              <a:rPr lang="fr-FR" sz="1600" dirty="0" smtClean="0">
                <a:solidFill>
                  <a:schemeClr val="accent5"/>
                </a:solidFill>
                <a:latin typeface="Arial" panose="020B0604020202020204" pitchFamily="34" charset="0"/>
                <a:cs typeface="Arial" panose="020B0604020202020204" pitchFamily="34" charset="0"/>
              </a:rPr>
              <a:t>trajet </a:t>
            </a:r>
          </a:p>
          <a:p>
            <a:pPr marL="285750" indent="-285750">
              <a:buFontTx/>
              <a:buChar char="-"/>
            </a:pPr>
            <a:r>
              <a:rPr lang="fr-FR" sz="1600" dirty="0" smtClean="0">
                <a:solidFill>
                  <a:schemeClr val="accent5"/>
                </a:solidFill>
                <a:latin typeface="Arial" panose="020B0604020202020204" pitchFamily="34" charset="0"/>
                <a:cs typeface="Arial" panose="020B0604020202020204" pitchFamily="34" charset="0"/>
              </a:rPr>
              <a:t>37 minutes</a:t>
            </a:r>
            <a:endParaRPr lang="fr-FR" sz="1600" dirty="0">
              <a:solidFill>
                <a:schemeClr val="accent5"/>
              </a:solidFill>
              <a:latin typeface="Arial" panose="020B0604020202020204" pitchFamily="34" charset="0"/>
              <a:cs typeface="Arial" panose="020B0604020202020204" pitchFamily="34" charset="0"/>
            </a:endParaRPr>
          </a:p>
        </p:txBody>
      </p:sp>
      <p:graphicFrame>
        <p:nvGraphicFramePr>
          <p:cNvPr id="39" name="Graphique 38"/>
          <p:cNvGraphicFramePr/>
          <p:nvPr>
            <p:extLst>
              <p:ext uri="{D42A27DB-BD31-4B8C-83A1-F6EECF244321}">
                <p14:modId xmlns:p14="http://schemas.microsoft.com/office/powerpoint/2010/main" val="2328836662"/>
              </p:ext>
            </p:extLst>
          </p:nvPr>
        </p:nvGraphicFramePr>
        <p:xfrm>
          <a:off x="41683" y="1218896"/>
          <a:ext cx="5246045" cy="5032913"/>
        </p:xfrm>
        <a:graphic>
          <a:graphicData uri="http://schemas.openxmlformats.org/drawingml/2006/chart">
            <c:chart xmlns:c="http://schemas.openxmlformats.org/drawingml/2006/chart" xmlns:r="http://schemas.openxmlformats.org/officeDocument/2006/relationships" r:id="rId6"/>
          </a:graphicData>
        </a:graphic>
      </p:graphicFrame>
      <p:sp>
        <p:nvSpPr>
          <p:cNvPr id="21" name="Rectangle 20"/>
          <p:cNvSpPr/>
          <p:nvPr/>
        </p:nvSpPr>
        <p:spPr>
          <a:xfrm>
            <a:off x="63717" y="1758729"/>
            <a:ext cx="5010727" cy="473194"/>
          </a:xfrm>
          <a:prstGeom prst="rect">
            <a:avLst/>
          </a:prstGeom>
        </p:spPr>
        <p:txBody>
          <a:bodyPr wrap="square" lIns="102860" tIns="51429" rIns="102860" bIns="51429">
            <a:spAutoFit/>
          </a:bodyPr>
          <a:lstStyle/>
          <a:p>
            <a:pPr algn="ctr"/>
            <a:r>
              <a:rPr lang="fr-FR" sz="1200" dirty="0" smtClean="0">
                <a:latin typeface="Arial" panose="020B0604020202020204" pitchFamily="34" charset="0"/>
                <a:cs typeface="Arial" panose="020B0604020202020204" pitchFamily="34" charset="0"/>
              </a:rPr>
              <a:t>Utilisation habituelle du véhicule pour les trajets </a:t>
            </a:r>
          </a:p>
          <a:p>
            <a:pPr algn="ctr"/>
            <a:r>
              <a:rPr lang="fr-FR" sz="1200" dirty="0" smtClean="0">
                <a:latin typeface="Arial" panose="020B0604020202020204" pitchFamily="34" charset="0"/>
                <a:cs typeface="Arial" panose="020B0604020202020204" pitchFamily="34" charset="0"/>
              </a:rPr>
              <a:t>domicile – lieu de travail / études</a:t>
            </a:r>
            <a:endParaRPr lang="fr-FR" sz="1200" dirty="0">
              <a:latin typeface="Arial" panose="020B0604020202020204" pitchFamily="34" charset="0"/>
              <a:cs typeface="Arial" panose="020B0604020202020204" pitchFamily="34" charset="0"/>
            </a:endParaRPr>
          </a:p>
        </p:txBody>
      </p:sp>
      <p:sp>
        <p:nvSpPr>
          <p:cNvPr id="22" name="Rectangle 21"/>
          <p:cNvSpPr/>
          <p:nvPr/>
        </p:nvSpPr>
        <p:spPr>
          <a:xfrm>
            <a:off x="1787117" y="3046304"/>
            <a:ext cx="1607730" cy="350084"/>
          </a:xfrm>
          <a:prstGeom prst="rect">
            <a:avLst/>
          </a:prstGeom>
        </p:spPr>
        <p:txBody>
          <a:bodyPr wrap="square" lIns="102860" tIns="51429" rIns="102860" bIns="51429">
            <a:spAutoFit/>
          </a:bodyPr>
          <a:lstStyle/>
          <a:p>
            <a:pPr algn="ctr"/>
            <a:r>
              <a:rPr lang="fr-FR" sz="800" b="0" i="1" dirty="0" smtClean="0">
                <a:solidFill>
                  <a:schemeClr val="tx1">
                    <a:lumMod val="50000"/>
                    <a:lumOff val="50000"/>
                  </a:schemeClr>
                </a:solidFill>
                <a:latin typeface="Arial" panose="020B0604020202020204" pitchFamily="34" charset="0"/>
                <a:cs typeface="Arial" panose="020B0604020202020204" pitchFamily="34" charset="0"/>
              </a:rPr>
              <a:t>(54 en 2016)</a:t>
            </a:r>
          </a:p>
          <a:p>
            <a:pPr algn="ctr"/>
            <a:r>
              <a:rPr lang="fr-FR" sz="800" b="0" i="1" dirty="0" smtClean="0">
                <a:solidFill>
                  <a:schemeClr val="tx1">
                    <a:lumMod val="50000"/>
                    <a:lumOff val="50000"/>
                  </a:schemeClr>
                </a:solidFill>
                <a:latin typeface="Arial" panose="020B0604020202020204" pitchFamily="34" charset="0"/>
                <a:cs typeface="Arial" panose="020B0604020202020204" pitchFamily="34" charset="0"/>
              </a:rPr>
              <a:t>(52 en 2015)</a:t>
            </a:r>
            <a:endParaRPr lang="fr-FR" sz="800" b="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angle 1"/>
          <p:cNvSpPr/>
          <p:nvPr/>
        </p:nvSpPr>
        <p:spPr>
          <a:xfrm>
            <a:off x="1848676" y="2610991"/>
            <a:ext cx="1139399" cy="340389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5" name="ZoneTexte 4"/>
          <p:cNvSpPr txBox="1"/>
          <p:nvPr/>
        </p:nvSpPr>
        <p:spPr>
          <a:xfrm>
            <a:off x="7884019" y="2140012"/>
            <a:ext cx="1152032" cy="461961"/>
          </a:xfrm>
          <a:prstGeom prst="rect">
            <a:avLst/>
          </a:prstGeom>
          <a:noFill/>
        </p:spPr>
        <p:txBody>
          <a:bodyPr wrap="square" lIns="0" tIns="0" rIns="0" bIns="0" rtlCol="0">
            <a:noAutofit/>
          </a:bodyPr>
          <a:lstStyle/>
          <a:p>
            <a:pPr algn="l"/>
            <a:r>
              <a:rPr lang="fr-FR" sz="1000" b="0" i="1" dirty="0" smtClean="0">
                <a:solidFill>
                  <a:schemeClr val="tx1">
                    <a:lumMod val="60000"/>
                    <a:lumOff val="40000"/>
                  </a:schemeClr>
                </a:solidFill>
                <a:latin typeface="+mn-lt"/>
              </a:rPr>
              <a:t>(35km en 2016)</a:t>
            </a:r>
          </a:p>
        </p:txBody>
      </p:sp>
      <p:sp>
        <p:nvSpPr>
          <p:cNvPr id="36" name="ZoneTexte 35"/>
          <p:cNvSpPr txBox="1"/>
          <p:nvPr/>
        </p:nvSpPr>
        <p:spPr>
          <a:xfrm>
            <a:off x="7515218" y="2396993"/>
            <a:ext cx="1152032" cy="230981"/>
          </a:xfrm>
          <a:prstGeom prst="rect">
            <a:avLst/>
          </a:prstGeom>
          <a:noFill/>
        </p:spPr>
        <p:txBody>
          <a:bodyPr wrap="square" lIns="0" tIns="0" rIns="0" bIns="0" rtlCol="0">
            <a:noAutofit/>
          </a:bodyPr>
          <a:lstStyle/>
          <a:p>
            <a:pPr algn="l"/>
            <a:r>
              <a:rPr lang="fr-FR" sz="1000" b="0" i="1" dirty="0" smtClean="0">
                <a:solidFill>
                  <a:schemeClr val="tx1">
                    <a:lumMod val="60000"/>
                    <a:lumOff val="40000"/>
                  </a:schemeClr>
                </a:solidFill>
                <a:latin typeface="+mn-lt"/>
              </a:rPr>
              <a:t>(37m en 2016)</a:t>
            </a:r>
          </a:p>
        </p:txBody>
      </p:sp>
      <p:sp>
        <p:nvSpPr>
          <p:cNvPr id="3" name="ZoneTexte 2"/>
          <p:cNvSpPr txBox="1"/>
          <p:nvPr/>
        </p:nvSpPr>
        <p:spPr>
          <a:xfrm>
            <a:off x="1858077" y="3081929"/>
            <a:ext cx="522293" cy="218957"/>
          </a:xfrm>
          <a:prstGeom prst="rect">
            <a:avLst/>
          </a:prstGeom>
          <a:noFill/>
        </p:spPr>
        <p:txBody>
          <a:bodyPr wrap="square" lIns="0" tIns="0" rIns="0" bIns="0" rtlCol="0">
            <a:noAutofit/>
          </a:bodyPr>
          <a:lstStyle/>
          <a:p>
            <a:pPr algn="ctr"/>
            <a:r>
              <a:rPr lang="fr-FR" sz="1300" dirty="0" smtClean="0">
                <a:solidFill>
                  <a:schemeClr val="accent4">
                    <a:lumMod val="75000"/>
                  </a:schemeClr>
                </a:solidFill>
                <a:latin typeface="Arial" panose="020B0604020202020204" pitchFamily="34" charset="0"/>
                <a:cs typeface="Arial" panose="020B0604020202020204" pitchFamily="34" charset="0"/>
              </a:rPr>
              <a:t>52</a:t>
            </a:r>
          </a:p>
        </p:txBody>
      </p:sp>
      <p:sp>
        <p:nvSpPr>
          <p:cNvPr id="37" name="ZoneTexte 36"/>
          <p:cNvSpPr txBox="1"/>
          <p:nvPr/>
        </p:nvSpPr>
        <p:spPr>
          <a:xfrm>
            <a:off x="3036529" y="3343807"/>
            <a:ext cx="522293" cy="218957"/>
          </a:xfrm>
          <a:prstGeom prst="rect">
            <a:avLst/>
          </a:prstGeom>
          <a:noFill/>
        </p:spPr>
        <p:txBody>
          <a:bodyPr wrap="square" lIns="0" tIns="0" rIns="0" bIns="0" rtlCol="0">
            <a:noAutofit/>
          </a:bodyPr>
          <a:lstStyle/>
          <a:p>
            <a:pPr algn="ctr"/>
            <a:r>
              <a:rPr lang="fr-FR" sz="1300" dirty="0" smtClean="0">
                <a:solidFill>
                  <a:schemeClr val="accent4">
                    <a:lumMod val="75000"/>
                  </a:schemeClr>
                </a:solidFill>
                <a:latin typeface="Arial" panose="020B0604020202020204" pitchFamily="34" charset="0"/>
                <a:cs typeface="Arial" panose="020B0604020202020204" pitchFamily="34" charset="0"/>
              </a:rPr>
              <a:t>45</a:t>
            </a:r>
          </a:p>
        </p:txBody>
      </p:sp>
      <p:sp>
        <p:nvSpPr>
          <p:cNvPr id="38" name="ZoneTexte 37"/>
          <p:cNvSpPr txBox="1"/>
          <p:nvPr/>
        </p:nvSpPr>
        <p:spPr>
          <a:xfrm>
            <a:off x="4109138" y="2862972"/>
            <a:ext cx="522293" cy="218957"/>
          </a:xfrm>
          <a:prstGeom prst="rect">
            <a:avLst/>
          </a:prstGeom>
          <a:noFill/>
        </p:spPr>
        <p:txBody>
          <a:bodyPr wrap="square" lIns="0" tIns="0" rIns="0" bIns="0" rtlCol="0">
            <a:noAutofit/>
          </a:bodyPr>
          <a:lstStyle/>
          <a:p>
            <a:pPr algn="ctr"/>
            <a:r>
              <a:rPr lang="fr-FR" sz="1300" dirty="0" smtClean="0">
                <a:solidFill>
                  <a:schemeClr val="accent4">
                    <a:lumMod val="75000"/>
                  </a:schemeClr>
                </a:solidFill>
                <a:latin typeface="Arial" panose="020B0604020202020204" pitchFamily="34" charset="0"/>
                <a:cs typeface="Arial" panose="020B0604020202020204" pitchFamily="34" charset="0"/>
              </a:rPr>
              <a:t>58</a:t>
            </a:r>
          </a:p>
        </p:txBody>
      </p:sp>
      <p:sp>
        <p:nvSpPr>
          <p:cNvPr id="4" name="Rectangle 3"/>
          <p:cNvSpPr/>
          <p:nvPr/>
        </p:nvSpPr>
        <p:spPr bwMode="ltGray">
          <a:xfrm>
            <a:off x="3137358" y="5192979"/>
            <a:ext cx="320634" cy="258918"/>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42" name="Rectangle 41"/>
          <p:cNvSpPr/>
          <p:nvPr/>
        </p:nvSpPr>
        <p:spPr bwMode="ltGray">
          <a:xfrm>
            <a:off x="3137358" y="4364995"/>
            <a:ext cx="320634" cy="258918"/>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46" name="Rectangle 45"/>
          <p:cNvSpPr/>
          <p:nvPr/>
        </p:nvSpPr>
        <p:spPr bwMode="ltGray">
          <a:xfrm>
            <a:off x="3137358" y="3312761"/>
            <a:ext cx="320634" cy="258918"/>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47" name="Rectangle 46"/>
          <p:cNvSpPr/>
          <p:nvPr/>
        </p:nvSpPr>
        <p:spPr bwMode="ltGray">
          <a:xfrm>
            <a:off x="4214745" y="2842991"/>
            <a:ext cx="320634" cy="258918"/>
          </a:xfrm>
          <a:prstGeom prst="rect">
            <a:avLst/>
          </a:prstGeom>
          <a:noFill/>
          <a:ln>
            <a:solidFill>
              <a:srgbClr val="489A1E"/>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48" name="Rectangle 47"/>
          <p:cNvSpPr/>
          <p:nvPr/>
        </p:nvSpPr>
        <p:spPr bwMode="ltGray">
          <a:xfrm>
            <a:off x="4214745" y="5123849"/>
            <a:ext cx="320634" cy="258918"/>
          </a:xfrm>
          <a:prstGeom prst="rect">
            <a:avLst/>
          </a:prstGeom>
          <a:noFill/>
          <a:ln>
            <a:solidFill>
              <a:srgbClr val="489A1E"/>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49" name="Rectangle 48"/>
          <p:cNvSpPr/>
          <p:nvPr/>
        </p:nvSpPr>
        <p:spPr bwMode="ltGray">
          <a:xfrm>
            <a:off x="4198092" y="4031536"/>
            <a:ext cx="320634" cy="258918"/>
          </a:xfrm>
          <a:prstGeom prst="rect">
            <a:avLst/>
          </a:prstGeom>
          <a:noFill/>
          <a:ln>
            <a:solidFill>
              <a:srgbClr val="489A1E"/>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34" name="Rectangle 33"/>
          <p:cNvSpPr/>
          <p:nvPr/>
        </p:nvSpPr>
        <p:spPr>
          <a:xfrm>
            <a:off x="2988076" y="3245129"/>
            <a:ext cx="1607730" cy="350084"/>
          </a:xfrm>
          <a:prstGeom prst="rect">
            <a:avLst/>
          </a:prstGeom>
        </p:spPr>
        <p:txBody>
          <a:bodyPr wrap="square" lIns="102860" tIns="51429" rIns="102860" bIns="51429">
            <a:spAutoFit/>
          </a:bodyPr>
          <a:lstStyle/>
          <a:p>
            <a:pPr algn="ctr"/>
            <a:r>
              <a:rPr lang="fr-FR" sz="800" b="0" i="1" dirty="0" smtClean="0">
                <a:solidFill>
                  <a:schemeClr val="tx1">
                    <a:lumMod val="50000"/>
                    <a:lumOff val="50000"/>
                  </a:schemeClr>
                </a:solidFill>
                <a:latin typeface="Arial" panose="020B0604020202020204" pitchFamily="34" charset="0"/>
                <a:cs typeface="Arial" panose="020B0604020202020204" pitchFamily="34" charset="0"/>
              </a:rPr>
              <a:t>(46 en 2016)</a:t>
            </a:r>
          </a:p>
          <a:p>
            <a:pPr algn="ctr"/>
            <a:r>
              <a:rPr lang="fr-FR" sz="800" b="0" i="1" dirty="0" smtClean="0">
                <a:solidFill>
                  <a:schemeClr val="tx1">
                    <a:lumMod val="50000"/>
                    <a:lumOff val="50000"/>
                  </a:schemeClr>
                </a:solidFill>
                <a:latin typeface="Arial" panose="020B0604020202020204" pitchFamily="34" charset="0"/>
                <a:cs typeface="Arial" panose="020B0604020202020204" pitchFamily="34" charset="0"/>
              </a:rPr>
              <a:t>(45 en 2015)</a:t>
            </a:r>
            <a:endParaRPr lang="fr-FR" sz="800" b="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5" name="Rectangle 34"/>
          <p:cNvSpPr/>
          <p:nvPr/>
        </p:nvSpPr>
        <p:spPr>
          <a:xfrm>
            <a:off x="4134299" y="2781109"/>
            <a:ext cx="1607730" cy="350084"/>
          </a:xfrm>
          <a:prstGeom prst="rect">
            <a:avLst/>
          </a:prstGeom>
        </p:spPr>
        <p:txBody>
          <a:bodyPr wrap="square" lIns="102860" tIns="51429" rIns="102860" bIns="51429">
            <a:spAutoFit/>
          </a:bodyPr>
          <a:lstStyle/>
          <a:p>
            <a:pPr algn="ctr"/>
            <a:r>
              <a:rPr lang="fr-FR" sz="800" b="0" i="1" dirty="0" smtClean="0">
                <a:solidFill>
                  <a:schemeClr val="tx1">
                    <a:lumMod val="50000"/>
                    <a:lumOff val="50000"/>
                  </a:schemeClr>
                </a:solidFill>
                <a:latin typeface="Arial" panose="020B0604020202020204" pitchFamily="34" charset="0"/>
                <a:cs typeface="Arial" panose="020B0604020202020204" pitchFamily="34" charset="0"/>
              </a:rPr>
              <a:t>(59 en 2016)</a:t>
            </a:r>
          </a:p>
          <a:p>
            <a:pPr algn="ctr"/>
            <a:r>
              <a:rPr lang="fr-FR" sz="800" b="0" i="1" dirty="0" smtClean="0">
                <a:solidFill>
                  <a:schemeClr val="tx1">
                    <a:lumMod val="50000"/>
                    <a:lumOff val="50000"/>
                  </a:schemeClr>
                </a:solidFill>
                <a:latin typeface="Arial" panose="020B0604020202020204" pitchFamily="34" charset="0"/>
                <a:cs typeface="Arial" panose="020B0604020202020204" pitchFamily="34" charset="0"/>
              </a:rPr>
              <a:t>(57 en 2015)</a:t>
            </a:r>
            <a:endParaRPr lang="fr-FR" sz="800" b="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3" name="Espace réservé du numéro de diapositive 22"/>
          <p:cNvSpPr>
            <a:spLocks noGrp="1"/>
          </p:cNvSpPr>
          <p:nvPr>
            <p:ph type="sldNum" sz="quarter" idx="12"/>
          </p:nvPr>
        </p:nvSpPr>
        <p:spPr/>
        <p:txBody>
          <a:bodyPr/>
          <a:lstStyle/>
          <a:p>
            <a:fld id="{4034BEE3-566C-4068-A777-C3A4762E861B}" type="slidenum">
              <a:rPr lang="en-GB" smtClean="0"/>
              <a:pPr/>
              <a:t>49</a:t>
            </a:fld>
            <a:endParaRPr lang="en-GB" dirty="0"/>
          </a:p>
        </p:txBody>
      </p:sp>
    </p:spTree>
    <p:extLst>
      <p:ext uri="{BB962C8B-B14F-4D97-AF65-F5344CB8AC3E}">
        <p14:creationId xmlns:p14="http://schemas.microsoft.com/office/powerpoint/2010/main" val="1427428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p:txBody>
          <a:bodyPr/>
          <a:lstStyle/>
          <a:p>
            <a:r>
              <a:rPr lang="fr-FR" smtClean="0"/>
              <a:t>Echantillonnage et précision</a:t>
            </a:r>
            <a:endParaRPr lang="fr-FR" dirty="0"/>
          </a:p>
        </p:txBody>
      </p:sp>
      <p:graphicFrame>
        <p:nvGraphicFramePr>
          <p:cNvPr id="8" name="Objet 7"/>
          <p:cNvGraphicFramePr>
            <a:graphicFrameLocks noChangeAspect="1"/>
          </p:cNvGraphicFramePr>
          <p:nvPr>
            <p:custDataLst>
              <p:tags r:id="rId3"/>
            </p:custDataLst>
            <p:extLst>
              <p:ext uri="{D42A27DB-BD31-4B8C-83A1-F6EECF244321}">
                <p14:modId xmlns:p14="http://schemas.microsoft.com/office/powerpoint/2010/main" val="2012638145"/>
              </p:ext>
            </p:extLst>
          </p:nvPr>
        </p:nvGraphicFramePr>
        <p:xfrm>
          <a:off x="218378" y="3022819"/>
          <a:ext cx="5131746" cy="3713162"/>
        </p:xfrm>
        <a:graphic>
          <a:graphicData uri="http://schemas.openxmlformats.org/presentationml/2006/ole">
            <mc:AlternateContent xmlns:mc="http://schemas.openxmlformats.org/markup-compatibility/2006">
              <mc:Choice xmlns:v="urn:schemas-microsoft-com:vml" Requires="v">
                <p:oleObj spid="_x0000_s1421" name="Feuille de calcul" r:id="rId8" imgW="6743763" imgH="3114764" progId="Excel.Sheet.8">
                  <p:embed/>
                </p:oleObj>
              </mc:Choice>
              <mc:Fallback>
                <p:oleObj name="Feuille de calcul" r:id="rId8" imgW="6743763" imgH="3114764" progId="Excel.Sheet.8">
                  <p:embed/>
                  <p:pic>
                    <p:nvPicPr>
                      <p:cNvPr id="0" name=""/>
                      <p:cNvPicPr>
                        <a:picLocks noChangeAspect="1" noChangeArrowheads="1"/>
                      </p:cNvPicPr>
                      <p:nvPr/>
                    </p:nvPicPr>
                    <p:blipFill>
                      <a:blip r:embed="rId9"/>
                      <a:srcRect/>
                      <a:stretch>
                        <a:fillRect/>
                      </a:stretch>
                    </p:blipFill>
                    <p:spPr bwMode="auto">
                      <a:xfrm>
                        <a:off x="218378" y="3022819"/>
                        <a:ext cx="5131746" cy="3713162"/>
                      </a:xfrm>
                      <a:prstGeom prst="rect">
                        <a:avLst/>
                      </a:prstGeom>
                      <a:noFill/>
                      <a:ln>
                        <a:noFill/>
                      </a:ln>
                      <a:effectLst/>
                    </p:spPr>
                  </p:pic>
                </p:oleObj>
              </mc:Fallback>
            </mc:AlternateContent>
          </a:graphicData>
        </a:graphic>
      </p:graphicFrame>
      <p:graphicFrame>
        <p:nvGraphicFramePr>
          <p:cNvPr id="9" name="Objet 8"/>
          <p:cNvGraphicFramePr>
            <a:graphicFrameLocks noChangeAspect="1"/>
          </p:cNvGraphicFramePr>
          <p:nvPr>
            <p:custDataLst>
              <p:tags r:id="rId4"/>
            </p:custDataLst>
            <p:extLst>
              <p:ext uri="{D42A27DB-BD31-4B8C-83A1-F6EECF244321}">
                <p14:modId xmlns:p14="http://schemas.microsoft.com/office/powerpoint/2010/main" val="2612879798"/>
              </p:ext>
            </p:extLst>
          </p:nvPr>
        </p:nvGraphicFramePr>
        <p:xfrm>
          <a:off x="4947529" y="3007053"/>
          <a:ext cx="5124969" cy="3757612"/>
        </p:xfrm>
        <a:graphic>
          <a:graphicData uri="http://schemas.openxmlformats.org/presentationml/2006/ole">
            <mc:AlternateContent xmlns:mc="http://schemas.openxmlformats.org/markup-compatibility/2006">
              <mc:Choice xmlns:v="urn:schemas-microsoft-com:vml" Requires="v">
                <p:oleObj spid="_x0000_s1422" name="Feuille de calcul" r:id="rId10" imgW="6734307" imgH="3152824" progId="Excel.Sheet.8">
                  <p:embed/>
                </p:oleObj>
              </mc:Choice>
              <mc:Fallback>
                <p:oleObj name="Feuille de calcul" r:id="rId10" imgW="6734307" imgH="3152824" progId="Excel.Sheet.8">
                  <p:embed/>
                  <p:pic>
                    <p:nvPicPr>
                      <p:cNvPr id="0" name=""/>
                      <p:cNvPicPr>
                        <a:picLocks noChangeAspect="1" noChangeArrowheads="1"/>
                      </p:cNvPicPr>
                      <p:nvPr/>
                    </p:nvPicPr>
                    <p:blipFill>
                      <a:blip r:embed="rId11"/>
                      <a:srcRect/>
                      <a:stretch>
                        <a:fillRect/>
                      </a:stretch>
                    </p:blipFill>
                    <p:spPr bwMode="auto">
                      <a:xfrm>
                        <a:off x="4947529" y="3007053"/>
                        <a:ext cx="5124969" cy="3757612"/>
                      </a:xfrm>
                      <a:prstGeom prst="rect">
                        <a:avLst/>
                      </a:prstGeom>
                      <a:noFill/>
                      <a:ln>
                        <a:noFill/>
                      </a:ln>
                    </p:spPr>
                  </p:pic>
                </p:oleObj>
              </mc:Fallback>
            </mc:AlternateContent>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2226504110"/>
              </p:ext>
            </p:extLst>
          </p:nvPr>
        </p:nvGraphicFramePr>
        <p:xfrm>
          <a:off x="655092" y="2675063"/>
          <a:ext cx="9171296" cy="370840"/>
        </p:xfrm>
        <a:graphic>
          <a:graphicData uri="http://schemas.openxmlformats.org/drawingml/2006/table">
            <a:tbl>
              <a:tblPr firstRow="1" bandRow="1">
                <a:tableStyleId>{5C22544A-7EE6-4342-B048-85BDC9FD1C3A}</a:tableStyleId>
              </a:tblPr>
              <a:tblGrid>
                <a:gridCol w="4585648"/>
                <a:gridCol w="4585648"/>
              </a:tblGrid>
              <a:tr h="370840">
                <a:tc>
                  <a:txBody>
                    <a:bodyPr/>
                    <a:lstStyle/>
                    <a:p>
                      <a:pPr algn="ctr"/>
                      <a:r>
                        <a:rPr lang="fr-FR" sz="1100" dirty="0" smtClean="0">
                          <a:solidFill>
                            <a:sysClr val="windowText" lastClr="000000"/>
                          </a:solidFill>
                          <a:latin typeface="Arial" panose="020B0604020202020204" pitchFamily="34" charset="0"/>
                          <a:cs typeface="Arial" panose="020B0604020202020204" pitchFamily="34" charset="0"/>
                        </a:rPr>
                        <a:t>Pour les questions posées à l’ensemble</a:t>
                      </a:r>
                      <a:r>
                        <a:rPr lang="fr-FR" sz="1100" baseline="0" dirty="0" smtClean="0">
                          <a:solidFill>
                            <a:sysClr val="windowText" lastClr="000000"/>
                          </a:solidFill>
                          <a:latin typeface="Arial" panose="020B0604020202020204" pitchFamily="34" charset="0"/>
                          <a:cs typeface="Arial" panose="020B0604020202020204" pitchFamily="34" charset="0"/>
                        </a:rPr>
                        <a:t> des interviewés</a:t>
                      </a:r>
                      <a:endParaRPr lang="fr-FR" sz="1100" dirty="0">
                        <a:solidFill>
                          <a:sysClr val="windowText" lastClr="000000"/>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indent="0" algn="ctr" defTabSz="1028700" rtl="0" eaLnBrk="1" fontAlgn="auto" latinLnBrk="0" hangingPunct="1">
                        <a:lnSpc>
                          <a:spcPct val="100000"/>
                        </a:lnSpc>
                        <a:spcBef>
                          <a:spcPts val="0"/>
                        </a:spcBef>
                        <a:spcAft>
                          <a:spcPts val="0"/>
                        </a:spcAft>
                        <a:buClrTx/>
                        <a:buSzTx/>
                        <a:buFontTx/>
                        <a:buNone/>
                        <a:tabLst/>
                        <a:defRPr/>
                      </a:pPr>
                      <a:r>
                        <a:rPr lang="fr-FR" sz="1100" dirty="0" smtClean="0">
                          <a:solidFill>
                            <a:sysClr val="windowText" lastClr="000000"/>
                          </a:solidFill>
                          <a:latin typeface="Arial" panose="020B0604020202020204" pitchFamily="34" charset="0"/>
                          <a:cs typeface="Arial" panose="020B0604020202020204" pitchFamily="34" charset="0"/>
                        </a:rPr>
                        <a:t>Pour les questions posées à 50% de l’échantillon</a:t>
                      </a:r>
                    </a:p>
                  </a:txBody>
                  <a:tcPr>
                    <a:solidFill>
                      <a:schemeClr val="bg1"/>
                    </a:solidFill>
                  </a:tcPr>
                </a:tc>
              </a:tr>
            </a:tbl>
          </a:graphicData>
        </a:graphic>
      </p:graphicFrame>
      <p:sp>
        <p:nvSpPr>
          <p:cNvPr id="11" name="Espace réservé du contenu 3"/>
          <p:cNvSpPr>
            <a:spLocks noGrp="1"/>
          </p:cNvSpPr>
          <p:nvPr>
            <p:ph sz="quarter" idx="11"/>
            <p:custDataLst>
              <p:tags r:id="rId5"/>
            </p:custDataLst>
          </p:nvPr>
        </p:nvSpPr>
        <p:spPr>
          <a:xfrm>
            <a:off x="323999" y="864000"/>
            <a:ext cx="9792000" cy="2354683"/>
          </a:xfrm>
        </p:spPr>
        <p:txBody>
          <a:bodyPr/>
          <a:lstStyle/>
          <a:p>
            <a:pPr lvl="2"/>
            <a:r>
              <a:rPr lang="fr-FR" dirty="0" smtClean="0"/>
              <a:t>Les marges d’erreurs données dans les sondages se basent sur l’hypothèse d'un échantillonnage aléatoire. La marge d’erreur dépend de la taille de la population, ainsi que de la proportion à laquelle on l’applique. </a:t>
            </a:r>
          </a:p>
          <a:p>
            <a:pPr lvl="2"/>
            <a:r>
              <a:rPr lang="fr-FR" dirty="0" smtClean="0"/>
              <a:t>Pour cette étude qui a été adressée à </a:t>
            </a:r>
            <a:r>
              <a:rPr lang="fr-FR" b="1" dirty="0" smtClean="0">
                <a:solidFill>
                  <a:schemeClr val="accent2"/>
                </a:solidFill>
              </a:rPr>
              <a:t>10 000</a:t>
            </a:r>
            <a:r>
              <a:rPr lang="fr-FR" dirty="0" smtClean="0"/>
              <a:t> foyers : une répartition de 50% / 50% a une précision de ± 0.8%. Autrement dit, il y a </a:t>
            </a:r>
            <a:r>
              <a:rPr lang="fr-FR" b="1" dirty="0" smtClean="0">
                <a:solidFill>
                  <a:schemeClr val="accent2"/>
                </a:solidFill>
              </a:rPr>
              <a:t>95% </a:t>
            </a:r>
            <a:r>
              <a:rPr lang="fr-FR" dirty="0" smtClean="0"/>
              <a:t>de chances que la proportion réelle dans l’ensemble de la population soit comprise entre 50 </a:t>
            </a:r>
            <a:r>
              <a:rPr lang="fr-FR" b="1" dirty="0" smtClean="0">
                <a:solidFill>
                  <a:schemeClr val="accent2"/>
                </a:solidFill>
              </a:rPr>
              <a:t>– 1% </a:t>
            </a:r>
            <a:r>
              <a:rPr lang="fr-FR" dirty="0" smtClean="0"/>
              <a:t>et 50 </a:t>
            </a:r>
            <a:r>
              <a:rPr lang="fr-FR" b="1" dirty="0" smtClean="0">
                <a:solidFill>
                  <a:schemeClr val="accent2"/>
                </a:solidFill>
              </a:rPr>
              <a:t>+ 1%</a:t>
            </a:r>
            <a:r>
              <a:rPr lang="fr-FR" dirty="0" smtClean="0"/>
              <a:t>, la proportion la plus probable étant 50%.</a:t>
            </a:r>
          </a:p>
          <a:p>
            <a:pPr lvl="2"/>
            <a:r>
              <a:rPr lang="fr-FR" dirty="0" smtClean="0"/>
              <a:t>Pour cet échantillon de  </a:t>
            </a:r>
            <a:r>
              <a:rPr lang="fr-FR" b="1" dirty="0" smtClean="0">
                <a:solidFill>
                  <a:schemeClr val="accent2"/>
                </a:solidFill>
              </a:rPr>
              <a:t>10 000</a:t>
            </a:r>
            <a:r>
              <a:rPr lang="fr-FR" dirty="0" smtClean="0"/>
              <a:t> individus, à 95% de confiance, les intervalles de confiance selon les proportions observées sont :</a:t>
            </a:r>
          </a:p>
          <a:p>
            <a:endParaRPr lang="fr-FR" dirty="0" smtClean="0"/>
          </a:p>
          <a:p>
            <a:endParaRPr lang="fr-FR" dirty="0"/>
          </a:p>
        </p:txBody>
      </p:sp>
      <p:sp>
        <p:nvSpPr>
          <p:cNvPr id="13" name="Espace réservé du numéro de diapositive 12"/>
          <p:cNvSpPr>
            <a:spLocks noGrp="1"/>
          </p:cNvSpPr>
          <p:nvPr>
            <p:ph type="sldNum" sz="quarter" idx="12"/>
          </p:nvPr>
        </p:nvSpPr>
        <p:spPr/>
        <p:txBody>
          <a:bodyPr/>
          <a:lstStyle/>
          <a:p>
            <a:fld id="{4034BEE3-566C-4068-A777-C3A4762E861B}" type="slidenum">
              <a:rPr lang="en-GB" smtClean="0">
                <a:solidFill>
                  <a:srgbClr val="717171"/>
                </a:solidFill>
              </a:rPr>
              <a:pPr/>
              <a:t>5</a:t>
            </a:fld>
            <a:endParaRPr lang="en-GB" dirty="0">
              <a:solidFill>
                <a:srgbClr val="717171"/>
              </a:solidFill>
            </a:endParaRPr>
          </a:p>
        </p:txBody>
      </p:sp>
    </p:spTree>
    <p:extLst>
      <p:ext uri="{BB962C8B-B14F-4D97-AF65-F5344CB8AC3E}">
        <p14:creationId xmlns:p14="http://schemas.microsoft.com/office/powerpoint/2010/main" val="14641840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1160381"/>
          </a:xfrm>
        </p:spPr>
        <p:txBody>
          <a:bodyPr lIns="0" tIns="234759" rIns="0" bIns="0"/>
          <a:lstStyle/>
          <a:p>
            <a:r>
              <a:rPr lang="fr-FR" sz="2000" dirty="0" smtClean="0"/>
              <a:t>Déplacements professionnels </a:t>
            </a:r>
            <a:r>
              <a:rPr lang="fr-FR" sz="2000" dirty="0"/>
              <a:t>au cours des 12 derniers </a:t>
            </a:r>
            <a:r>
              <a:rPr lang="fr-FR" sz="2000" dirty="0" smtClean="0"/>
              <a:t>mois, autres </a:t>
            </a:r>
            <a:r>
              <a:rPr lang="fr-FR" sz="2000" dirty="0"/>
              <a:t>que trajet </a:t>
            </a:r>
            <a:r>
              <a:rPr lang="fr-FR" sz="2000" dirty="0" smtClean="0"/>
              <a:t>domicile / travail  </a:t>
            </a:r>
            <a:r>
              <a:rPr lang="fr-FR" sz="2000" dirty="0"/>
              <a:t/>
            </a:r>
            <a:br>
              <a:rPr lang="fr-FR" sz="2000" dirty="0"/>
            </a:br>
            <a:endParaRPr lang="fr-FR" sz="2000" dirty="0"/>
          </a:p>
        </p:txBody>
      </p:sp>
      <p:sp>
        <p:nvSpPr>
          <p:cNvPr id="28" name="Rectangle 27"/>
          <p:cNvSpPr/>
          <p:nvPr/>
        </p:nvSpPr>
        <p:spPr>
          <a:xfrm>
            <a:off x="930849" y="6176081"/>
            <a:ext cx="9180239" cy="636017"/>
          </a:xfrm>
          <a:prstGeom prst="rect">
            <a:avLst/>
          </a:prstGeom>
        </p:spPr>
        <p:txBody>
          <a:bodyPr wrap="square" lIns="81224" tIns="40613" rIns="81224" bIns="40613">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total)</a:t>
            </a:r>
          </a:p>
          <a:p>
            <a:pPr algn="r"/>
            <a:r>
              <a:rPr lang="fr-FR" sz="900" b="0" i="1" dirty="0" smtClean="0">
                <a:latin typeface="Arial" panose="020B0604020202020204" pitchFamily="34" charset="0"/>
                <a:cs typeface="Arial" panose="020B0604020202020204" pitchFamily="34" charset="0"/>
              </a:rPr>
              <a:t>Q73: En 2014, cette voiture a-t-elle été utilisée au moins une fois pour un déplacement professionnel autre qu’un trajet domicile- lieu de travail? </a:t>
            </a:r>
          </a:p>
          <a:p>
            <a:pPr algn="r"/>
            <a:r>
              <a:rPr lang="fr-FR" sz="900" b="0" i="1" dirty="0" smtClean="0">
                <a:latin typeface="Arial" panose="020B0604020202020204" pitchFamily="34" charset="0"/>
                <a:cs typeface="Arial" panose="020B0604020202020204" pitchFamily="34" charset="0"/>
              </a:rPr>
              <a:t>Q75: Sur le total des kilomètres effectués au cours des 12 derniers mois avec cette voiture, quel a été le pourcentage de kilomètres effectués pour des déplacements professionnels? </a:t>
            </a:r>
            <a:endParaRPr lang="fr-FR" sz="900" b="0" i="1" dirty="0">
              <a:latin typeface="Arial" panose="020B0604020202020204" pitchFamily="34" charset="0"/>
              <a:cs typeface="Arial" panose="020B0604020202020204" pitchFamily="34" charset="0"/>
            </a:endParaRPr>
          </a:p>
        </p:txBody>
      </p:sp>
      <p:graphicFrame>
        <p:nvGraphicFramePr>
          <p:cNvPr id="32" name="Graphique 31"/>
          <p:cNvGraphicFramePr/>
          <p:nvPr>
            <p:extLst>
              <p:ext uri="{D42A27DB-BD31-4B8C-83A1-F6EECF244321}">
                <p14:modId xmlns:p14="http://schemas.microsoft.com/office/powerpoint/2010/main" val="4176995900"/>
              </p:ext>
            </p:extLst>
          </p:nvPr>
        </p:nvGraphicFramePr>
        <p:xfrm>
          <a:off x="-35626" y="2136897"/>
          <a:ext cx="5074030" cy="3580808"/>
        </p:xfrm>
        <a:graphic>
          <a:graphicData uri="http://schemas.openxmlformats.org/drawingml/2006/chart">
            <c:chart xmlns:c="http://schemas.openxmlformats.org/drawingml/2006/chart" xmlns:r="http://schemas.openxmlformats.org/officeDocument/2006/relationships" r:id="rId3"/>
          </a:graphicData>
        </a:graphic>
      </p:graphicFrame>
      <p:cxnSp>
        <p:nvCxnSpPr>
          <p:cNvPr id="33" name="Connecteur droit 32"/>
          <p:cNvCxnSpPr/>
          <p:nvPr/>
        </p:nvCxnSpPr>
        <p:spPr>
          <a:xfrm flipH="1">
            <a:off x="261224" y="3927301"/>
            <a:ext cx="1339250" cy="1"/>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flipV="1">
            <a:off x="3657505" y="3927301"/>
            <a:ext cx="1230392" cy="1"/>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3562505" y="3955936"/>
            <a:ext cx="1502455" cy="1015663"/>
          </a:xfrm>
          <a:prstGeom prst="rect">
            <a:avLst/>
          </a:prstGeom>
          <a:noFill/>
          <a:ln>
            <a:noFill/>
          </a:ln>
        </p:spPr>
        <p:txBody>
          <a:bodyPr wrap="square" rtlCol="0">
            <a:spAutoFit/>
          </a:bodyPr>
          <a:lstStyle/>
          <a:p>
            <a:pPr algn="r"/>
            <a:r>
              <a:rPr lang="fr-FR" sz="1200" dirty="0" smtClean="0">
                <a:solidFill>
                  <a:schemeClr val="accent4"/>
                </a:solidFill>
                <a:latin typeface="Arial" panose="020B0604020202020204" pitchFamily="34" charset="0"/>
                <a:cs typeface="Arial" panose="020B0604020202020204" pitchFamily="34" charset="0"/>
              </a:rPr>
              <a:t>Des voitures ont </a:t>
            </a:r>
            <a:r>
              <a:rPr lang="fr-FR" sz="1200" dirty="0">
                <a:solidFill>
                  <a:schemeClr val="accent4"/>
                </a:solidFill>
                <a:latin typeface="Arial" panose="020B0604020202020204" pitchFamily="34" charset="0"/>
                <a:cs typeface="Arial" panose="020B0604020202020204" pitchFamily="34" charset="0"/>
              </a:rPr>
              <a:t>été utilisées au moins 1 fois pour un déplacement professionnel</a:t>
            </a:r>
          </a:p>
        </p:txBody>
      </p:sp>
      <p:sp>
        <p:nvSpPr>
          <p:cNvPr id="36" name="ZoneTexte 35"/>
          <p:cNvSpPr txBox="1"/>
          <p:nvPr/>
        </p:nvSpPr>
        <p:spPr>
          <a:xfrm>
            <a:off x="3562505" y="3044480"/>
            <a:ext cx="1674516" cy="830997"/>
          </a:xfrm>
          <a:prstGeom prst="rect">
            <a:avLst/>
          </a:prstGeom>
          <a:noFill/>
          <a:ln>
            <a:noFill/>
          </a:ln>
        </p:spPr>
        <p:txBody>
          <a:bodyPr wrap="square" rtlCol="0">
            <a:spAutoFit/>
          </a:bodyPr>
          <a:lstStyle/>
          <a:p>
            <a:pPr algn="ctr"/>
            <a:r>
              <a:rPr lang="fr-FR" sz="2400" dirty="0" smtClean="0">
                <a:solidFill>
                  <a:schemeClr val="accent4"/>
                </a:solidFill>
                <a:latin typeface="Arial" panose="020B0604020202020204" pitchFamily="34" charset="0"/>
                <a:cs typeface="Arial" panose="020B0604020202020204" pitchFamily="34" charset="0"/>
              </a:rPr>
              <a:t>16</a:t>
            </a:r>
            <a:r>
              <a:rPr lang="fr-FR" sz="1600" dirty="0" smtClean="0">
                <a:solidFill>
                  <a:schemeClr val="accent4"/>
                </a:solidFill>
                <a:latin typeface="Arial" panose="020B0604020202020204" pitchFamily="34" charset="0"/>
                <a:cs typeface="Arial" panose="020B0604020202020204" pitchFamily="34" charset="0"/>
              </a:rPr>
              <a:t>%</a:t>
            </a:r>
          </a:p>
          <a:p>
            <a:pPr algn="ctr"/>
            <a:r>
              <a:rPr lang="fr-FR" sz="1100" b="0" i="1" dirty="0" smtClean="0">
                <a:solidFill>
                  <a:schemeClr val="accent4"/>
                </a:solidFill>
                <a:latin typeface="Arial" panose="020B0604020202020204" pitchFamily="34" charset="0"/>
                <a:cs typeface="Arial" panose="020B0604020202020204" pitchFamily="34" charset="0"/>
              </a:rPr>
              <a:t>(vs 15% en 2016,</a:t>
            </a:r>
          </a:p>
          <a:p>
            <a:pPr algn="ctr"/>
            <a:r>
              <a:rPr lang="fr-FR" sz="1100" b="0" i="1" dirty="0" smtClean="0">
                <a:solidFill>
                  <a:schemeClr val="accent4"/>
                </a:solidFill>
                <a:latin typeface="Arial" panose="020B0604020202020204" pitchFamily="34" charset="0"/>
                <a:cs typeface="Arial" panose="020B0604020202020204" pitchFamily="34" charset="0"/>
              </a:rPr>
              <a:t>16% en 2015)</a:t>
            </a:r>
            <a:endParaRPr lang="fr-FR" sz="1050" b="0" i="1" dirty="0">
              <a:solidFill>
                <a:schemeClr val="accent4"/>
              </a:solidFill>
              <a:latin typeface="Arial" panose="020B0604020202020204" pitchFamily="34" charset="0"/>
              <a:cs typeface="Arial" panose="020B0604020202020204" pitchFamily="34" charset="0"/>
            </a:endParaRPr>
          </a:p>
        </p:txBody>
      </p:sp>
      <p:sp>
        <p:nvSpPr>
          <p:cNvPr id="41" name="ZoneTexte 40"/>
          <p:cNvSpPr txBox="1"/>
          <p:nvPr/>
        </p:nvSpPr>
        <p:spPr>
          <a:xfrm>
            <a:off x="-6553" y="3044480"/>
            <a:ext cx="1609725" cy="830997"/>
          </a:xfrm>
          <a:prstGeom prst="rect">
            <a:avLst/>
          </a:prstGeom>
          <a:noFill/>
        </p:spPr>
        <p:txBody>
          <a:bodyPr wrap="square" rtlCol="0">
            <a:spAutoFit/>
          </a:bodyPr>
          <a:lstStyle/>
          <a:p>
            <a:pPr algn="ctr"/>
            <a:r>
              <a:rPr lang="fr-FR" sz="2400" dirty="0" smtClean="0">
                <a:solidFill>
                  <a:prstClr val="black">
                    <a:lumMod val="50000"/>
                    <a:lumOff val="50000"/>
                  </a:prstClr>
                </a:solidFill>
                <a:latin typeface="Arial" panose="020B0604020202020204" pitchFamily="34" charset="0"/>
                <a:cs typeface="Arial" panose="020B0604020202020204" pitchFamily="34" charset="0"/>
              </a:rPr>
              <a:t>84</a:t>
            </a:r>
            <a:r>
              <a:rPr lang="fr-FR" sz="1600" dirty="0" smtClean="0">
                <a:solidFill>
                  <a:prstClr val="white">
                    <a:lumMod val="50000"/>
                  </a:prstClr>
                </a:solidFill>
                <a:latin typeface="Arial" panose="020B0604020202020204" pitchFamily="34" charset="0"/>
                <a:cs typeface="Arial" panose="020B0604020202020204" pitchFamily="34" charset="0"/>
              </a:rPr>
              <a:t>%</a:t>
            </a:r>
          </a:p>
          <a:p>
            <a:pPr algn="ctr"/>
            <a:r>
              <a:rPr lang="fr-FR" sz="1100" b="0" i="1" dirty="0" smtClean="0">
                <a:solidFill>
                  <a:prstClr val="white">
                    <a:lumMod val="50000"/>
                  </a:prstClr>
                </a:solidFill>
                <a:latin typeface="Arial" panose="020B0604020202020204" pitchFamily="34" charset="0"/>
                <a:cs typeface="Arial" panose="020B0604020202020204" pitchFamily="34" charset="0"/>
              </a:rPr>
              <a:t>(vs 85% en 2016, </a:t>
            </a:r>
          </a:p>
          <a:p>
            <a:pPr algn="ctr"/>
            <a:r>
              <a:rPr lang="fr-FR" sz="1100" b="0" i="1" dirty="0" smtClean="0">
                <a:solidFill>
                  <a:prstClr val="white">
                    <a:lumMod val="50000"/>
                  </a:prstClr>
                </a:solidFill>
                <a:latin typeface="Arial" panose="020B0604020202020204" pitchFamily="34" charset="0"/>
                <a:cs typeface="Arial" panose="020B0604020202020204" pitchFamily="34" charset="0"/>
              </a:rPr>
              <a:t>84% en 2015)</a:t>
            </a:r>
            <a:endParaRPr lang="fr-FR" sz="1100" b="0" i="1" dirty="0">
              <a:solidFill>
                <a:prstClr val="white">
                  <a:lumMod val="50000"/>
                </a:prstClr>
              </a:solidFill>
              <a:latin typeface="Arial" panose="020B0604020202020204" pitchFamily="34" charset="0"/>
              <a:cs typeface="Arial" panose="020B0604020202020204" pitchFamily="34" charset="0"/>
            </a:endParaRPr>
          </a:p>
        </p:txBody>
      </p:sp>
      <p:sp>
        <p:nvSpPr>
          <p:cNvPr id="44" name="ZoneTexte 43"/>
          <p:cNvSpPr txBox="1"/>
          <p:nvPr/>
        </p:nvSpPr>
        <p:spPr>
          <a:xfrm>
            <a:off x="180761" y="3962154"/>
            <a:ext cx="1419078" cy="1015663"/>
          </a:xfrm>
          <a:prstGeom prst="rect">
            <a:avLst/>
          </a:prstGeom>
          <a:noFill/>
        </p:spPr>
        <p:txBody>
          <a:bodyPr wrap="square" rtlCol="0">
            <a:spAutoFit/>
          </a:bodyPr>
          <a:lstStyle/>
          <a:p>
            <a:r>
              <a:rPr lang="fr-FR" sz="1200" dirty="0" smtClean="0">
                <a:solidFill>
                  <a:prstClr val="black">
                    <a:lumMod val="50000"/>
                    <a:lumOff val="50000"/>
                  </a:prstClr>
                </a:solidFill>
                <a:latin typeface="Arial" panose="020B0604020202020204" pitchFamily="34" charset="0"/>
                <a:cs typeface="Arial" panose="020B0604020202020204" pitchFamily="34" charset="0"/>
              </a:rPr>
              <a:t>Des voitures n’ont pas été utilisées pour </a:t>
            </a:r>
          </a:p>
          <a:p>
            <a:r>
              <a:rPr lang="fr-FR" sz="1200" dirty="0" smtClean="0">
                <a:solidFill>
                  <a:prstClr val="black">
                    <a:lumMod val="50000"/>
                    <a:lumOff val="50000"/>
                  </a:prstClr>
                </a:solidFill>
                <a:latin typeface="Arial" panose="020B0604020202020204" pitchFamily="34" charset="0"/>
                <a:cs typeface="Arial" panose="020B0604020202020204" pitchFamily="34" charset="0"/>
              </a:rPr>
              <a:t>un déplacement professionnel</a:t>
            </a:r>
            <a:endParaRPr lang="fr-FR" sz="1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61" name="Text Box 4"/>
          <p:cNvSpPr txBox="1">
            <a:spLocks noChangeArrowheads="1"/>
          </p:cNvSpPr>
          <p:nvPr/>
        </p:nvSpPr>
        <p:spPr bwMode="auto">
          <a:xfrm>
            <a:off x="9835354" y="2498922"/>
            <a:ext cx="332526"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100" b="0" i="1" u="sng" dirty="0" smtClean="0">
                <a:solidFill>
                  <a:srgbClr val="000000"/>
                </a:solidFill>
                <a:latin typeface="Arial" panose="020B0604020202020204" pitchFamily="34" charset="0"/>
                <a:cs typeface="Arial" panose="020B0604020202020204" pitchFamily="34" charset="0"/>
                <a:sym typeface="Wingdings" pitchFamily="2" charset="2"/>
              </a:rPr>
              <a:t>%</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29" name="Flèche droite 28"/>
          <p:cNvSpPr/>
          <p:nvPr/>
        </p:nvSpPr>
        <p:spPr>
          <a:xfrm>
            <a:off x="5097376" y="3665272"/>
            <a:ext cx="814326" cy="513324"/>
          </a:xfrm>
          <a:prstGeom prst="rightArrow">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graphicFrame>
        <p:nvGraphicFramePr>
          <p:cNvPr id="2" name="Graphique 1"/>
          <p:cNvGraphicFramePr/>
          <p:nvPr>
            <p:extLst>
              <p:ext uri="{D42A27DB-BD31-4B8C-83A1-F6EECF244321}">
                <p14:modId xmlns:p14="http://schemas.microsoft.com/office/powerpoint/2010/main" val="3490211003"/>
              </p:ext>
            </p:extLst>
          </p:nvPr>
        </p:nvGraphicFramePr>
        <p:xfrm>
          <a:off x="5930899" y="2579342"/>
          <a:ext cx="4076667" cy="308968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6273209" y="2037257"/>
            <a:ext cx="3728408" cy="461665"/>
          </a:xfrm>
          <a:prstGeom prst="rect">
            <a:avLst/>
          </a:prstGeom>
          <a:ln>
            <a:noFill/>
            <a:prstDash val="dash"/>
          </a:ln>
        </p:spPr>
        <p:txBody>
          <a:bodyPr wrap="square">
            <a:spAutoFit/>
          </a:bodyPr>
          <a:lstStyle/>
          <a:p>
            <a:pPr algn="ctr"/>
            <a:r>
              <a:rPr lang="fr-FR" sz="1200" dirty="0" smtClean="0">
                <a:solidFill>
                  <a:prstClr val="black"/>
                </a:solidFill>
                <a:latin typeface="Arial" panose="020B0604020202020204" pitchFamily="34" charset="0"/>
                <a:ea typeface="Times New Roman"/>
                <a:cs typeface="Arial" panose="020B0604020202020204" pitchFamily="34" charset="0"/>
              </a:rPr>
              <a:t>Pourcentage de kilomètres effectués pour des déplacements professionnels </a:t>
            </a:r>
            <a:endParaRPr lang="fr-FR" sz="1200" dirty="0">
              <a:solidFill>
                <a:prstClr val="black"/>
              </a:solidFill>
              <a:latin typeface="Arial" panose="020B0604020202020204" pitchFamily="34" charset="0"/>
              <a:cs typeface="Arial" panose="020B0604020202020204" pitchFamily="34" charset="0"/>
            </a:endParaRPr>
          </a:p>
        </p:txBody>
      </p:sp>
      <p:sp>
        <p:nvSpPr>
          <p:cNvPr id="19" name="Rectangle à coins arrondis 18"/>
          <p:cNvSpPr/>
          <p:nvPr/>
        </p:nvSpPr>
        <p:spPr>
          <a:xfrm>
            <a:off x="239716" y="1021423"/>
            <a:ext cx="9928164" cy="6816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La proportion de voitures utilisées pour des déplacements professionnels reste faible, </a:t>
            </a:r>
          </a:p>
          <a:p>
            <a:pPr algn="ctr"/>
            <a:r>
              <a:rPr lang="fr-FR" sz="1400" b="0" dirty="0" smtClean="0">
                <a:solidFill>
                  <a:prstClr val="black"/>
                </a:solidFill>
                <a:latin typeface="Arial" panose="020B0604020202020204" pitchFamily="34" charset="0"/>
                <a:cs typeface="Arial" panose="020B0604020202020204" pitchFamily="34" charset="0"/>
              </a:rPr>
              <a:t>le kilométrage </a:t>
            </a:r>
            <a:r>
              <a:rPr lang="fr-FR" sz="1400" b="0" dirty="0">
                <a:solidFill>
                  <a:prstClr val="black"/>
                </a:solidFill>
                <a:latin typeface="Arial" panose="020B0604020202020204" pitchFamily="34" charset="0"/>
                <a:cs typeface="Arial" panose="020B0604020202020204" pitchFamily="34" charset="0"/>
              </a:rPr>
              <a:t>annuel effectué </a:t>
            </a:r>
            <a:r>
              <a:rPr lang="fr-FR" sz="1400" b="0" dirty="0" smtClean="0">
                <a:solidFill>
                  <a:prstClr val="black"/>
                </a:solidFill>
                <a:latin typeface="Arial" panose="020B0604020202020204" pitchFamily="34" charset="0"/>
                <a:cs typeface="Arial" panose="020B0604020202020204" pitchFamily="34" charset="0"/>
              </a:rPr>
              <a:t> pour ce motif est stable.</a:t>
            </a:r>
            <a:endParaRPr lang="fr-FR" sz="1400" b="0" dirty="0">
              <a:solidFill>
                <a:prstClr val="black"/>
              </a:solidFill>
              <a:latin typeface="Arial" panose="020B0604020202020204" pitchFamily="34" charset="0"/>
              <a:cs typeface="Arial" panose="020B0604020202020204" pitchFamily="34" charset="0"/>
            </a:endParaRPr>
          </a:p>
        </p:txBody>
      </p:sp>
      <p:sp>
        <p:nvSpPr>
          <p:cNvPr id="5" name="ZoneTexte 4"/>
          <p:cNvSpPr txBox="1"/>
          <p:nvPr/>
        </p:nvSpPr>
        <p:spPr>
          <a:xfrm>
            <a:off x="2328530" y="5539563"/>
            <a:ext cx="1328975" cy="446567"/>
          </a:xfrm>
          <a:prstGeom prst="rect">
            <a:avLst/>
          </a:prstGeom>
          <a:noFill/>
        </p:spPr>
        <p:txBody>
          <a:bodyPr wrap="square" lIns="0" tIns="0" rIns="0" bIns="0" rtlCol="0">
            <a:noAutofit/>
          </a:bodyPr>
          <a:lstStyle/>
          <a:p>
            <a:pPr algn="l"/>
            <a:endParaRPr lang="fr-FR" sz="1300" b="0" dirty="0" err="1" smtClean="0">
              <a:solidFill>
                <a:schemeClr val="tx1"/>
              </a:solidFill>
              <a:latin typeface="Arial" panose="020B0604020202020204" pitchFamily="34" charset="0"/>
              <a:cs typeface="Arial" panose="020B0604020202020204" pitchFamily="34" charset="0"/>
            </a:endParaRPr>
          </a:p>
        </p:txBody>
      </p:sp>
      <p:sp>
        <p:nvSpPr>
          <p:cNvPr id="12" name="Espace réservé du numéro de diapositive 11"/>
          <p:cNvSpPr>
            <a:spLocks noGrp="1"/>
          </p:cNvSpPr>
          <p:nvPr>
            <p:ph type="sldNum" sz="quarter" idx="18"/>
          </p:nvPr>
        </p:nvSpPr>
        <p:spPr/>
        <p:txBody>
          <a:bodyPr/>
          <a:lstStyle/>
          <a:p>
            <a:fld id="{4034BEE3-566C-4068-A777-C3A4762E861B}" type="slidenum">
              <a:rPr lang="en-GB" smtClean="0"/>
              <a:pPr/>
              <a:t>50</a:t>
            </a:fld>
            <a:endParaRPr lang="en-GB" dirty="0"/>
          </a:p>
        </p:txBody>
      </p:sp>
    </p:spTree>
    <p:extLst>
      <p:ext uri="{BB962C8B-B14F-4D97-AF65-F5344CB8AC3E}">
        <p14:creationId xmlns:p14="http://schemas.microsoft.com/office/powerpoint/2010/main" val="30515184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3281437208"/>
              </p:ext>
            </p:extLst>
          </p:nvPr>
        </p:nvGraphicFramePr>
        <p:xfrm>
          <a:off x="640878" y="622189"/>
          <a:ext cx="9527002" cy="44800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3"/>
          <p:cNvSpPr>
            <a:spLocks noGrp="1"/>
          </p:cNvSpPr>
          <p:nvPr>
            <p:ph type="title"/>
          </p:nvPr>
        </p:nvSpPr>
        <p:spPr>
          <a:xfrm>
            <a:off x="324494" y="1"/>
            <a:ext cx="9792000" cy="852747"/>
          </a:xfrm>
        </p:spPr>
        <p:txBody>
          <a:bodyPr/>
          <a:lstStyle/>
          <a:p>
            <a:r>
              <a:rPr lang="fr-FR" sz="2000" dirty="0" smtClean="0"/>
              <a:t>Evolution depuis 2007 de la part des voitures utilisées pour des départs en week-end ou en vacances</a:t>
            </a:r>
            <a:endParaRPr lang="fr-FR" sz="2000" dirty="0"/>
          </a:p>
        </p:txBody>
      </p:sp>
      <p:sp>
        <p:nvSpPr>
          <p:cNvPr id="7" name="ZoneTexte 6"/>
          <p:cNvSpPr txBox="1"/>
          <p:nvPr/>
        </p:nvSpPr>
        <p:spPr>
          <a:xfrm>
            <a:off x="3111329" y="6396854"/>
            <a:ext cx="7294051" cy="380861"/>
          </a:xfrm>
          <a:prstGeom prst="rect">
            <a:avLst/>
          </a:prstGeom>
          <a:noFill/>
        </p:spPr>
        <p:txBody>
          <a:bodyPr wrap="square" lIns="102860" tIns="51429" rIns="102860" bIns="51429" rtlCol="0">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a:t>
            </a:r>
            <a:r>
              <a:rPr lang="fr-FR" sz="900" b="0" i="1" dirty="0" smtClean="0">
                <a:latin typeface="Arial" panose="020B0604020202020204" pitchFamily="34" charset="0"/>
                <a:cs typeface="Arial" panose="020B0604020202020204" pitchFamily="34" charset="0"/>
              </a:rPr>
              <a:t>total)</a:t>
            </a:r>
            <a:endParaRPr lang="fr-FR" sz="900" b="0" i="1" dirty="0">
              <a:latin typeface="Arial" panose="020B0604020202020204" pitchFamily="34" charset="0"/>
              <a:cs typeface="Arial" panose="020B0604020202020204" pitchFamily="34" charset="0"/>
            </a:endParaRPr>
          </a:p>
          <a:p>
            <a:pPr algn="r"/>
            <a:r>
              <a:rPr lang="fr-FR" sz="900" b="0" i="1" dirty="0" smtClean="0">
                <a:latin typeface="Arial" panose="020B0604020202020204" pitchFamily="34" charset="0"/>
                <a:cs typeface="Arial" panose="020B0604020202020204" pitchFamily="34" charset="0"/>
              </a:rPr>
              <a:t>Q66-72: </a:t>
            </a:r>
            <a:r>
              <a:rPr lang="fr-FR" sz="900" b="0" i="1" dirty="0">
                <a:latin typeface="Arial" panose="020B0604020202020204" pitchFamily="34" charset="0"/>
                <a:cs typeface="Arial" panose="020B0604020202020204" pitchFamily="34" charset="0"/>
              </a:rPr>
              <a:t>Combien de fois êtes-vous parti en week-end / en vacances avec cette voiture au cours </a:t>
            </a:r>
            <a:r>
              <a:rPr lang="fr-FR" sz="900" b="0" i="1" dirty="0" smtClean="0">
                <a:latin typeface="Arial" panose="020B0604020202020204" pitchFamily="34" charset="0"/>
                <a:cs typeface="Arial" panose="020B0604020202020204" pitchFamily="34" charset="0"/>
              </a:rPr>
              <a:t>des 12 derniers mois? </a:t>
            </a:r>
          </a:p>
        </p:txBody>
      </p:sp>
      <p:sp>
        <p:nvSpPr>
          <p:cNvPr id="10" name="Rectangle à coins arrondis 9"/>
          <p:cNvSpPr/>
          <p:nvPr/>
        </p:nvSpPr>
        <p:spPr>
          <a:xfrm>
            <a:off x="239716" y="1010537"/>
            <a:ext cx="9928164" cy="72277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En série longue, le taux de voitures utilisées pour partir en week-end a progressé entre 2011 et </a:t>
            </a:r>
            <a:r>
              <a:rPr lang="fr-FR" sz="1400" b="0" dirty="0">
                <a:solidFill>
                  <a:prstClr val="black"/>
                </a:solidFill>
                <a:latin typeface="Arial" panose="020B0604020202020204" pitchFamily="34" charset="0"/>
                <a:cs typeface="Arial" panose="020B0604020202020204" pitchFamily="34" charset="0"/>
              </a:rPr>
              <a:t>2015, et semble désormais se stabiliser. Celui des vacances se maintient dans le temps.</a:t>
            </a:r>
          </a:p>
        </p:txBody>
      </p:sp>
      <p:sp>
        <p:nvSpPr>
          <p:cNvPr id="11" name="Rectangle 7"/>
          <p:cNvSpPr>
            <a:spLocks noChangeArrowheads="1"/>
          </p:cNvSpPr>
          <p:nvPr/>
        </p:nvSpPr>
        <p:spPr bwMode="auto">
          <a:xfrm>
            <a:off x="280388" y="2205172"/>
            <a:ext cx="11337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fr-FR" sz="1100" b="0" u="sng" dirty="0">
                <a:solidFill>
                  <a:srgbClr val="000000"/>
                </a:solidFill>
                <a:latin typeface="Arial" panose="020B0604020202020204" pitchFamily="34" charset="0"/>
                <a:cs typeface="Arial" panose="020B0604020202020204" pitchFamily="34" charset="0"/>
              </a:rPr>
              <a:t>En </a:t>
            </a:r>
            <a:r>
              <a:rPr lang="fr-FR" sz="1100" b="0" u="sng" dirty="0" smtClean="0">
                <a:solidFill>
                  <a:srgbClr val="000000"/>
                </a:solidFill>
                <a:latin typeface="Arial" panose="020B0604020202020204" pitchFamily="34" charset="0"/>
                <a:cs typeface="Arial" panose="020B0604020202020204" pitchFamily="34" charset="0"/>
              </a:rPr>
              <a:t>pourcentage</a:t>
            </a:r>
            <a:endParaRPr lang="fr-FR" sz="1100" b="0" u="sng" dirty="0">
              <a:solidFill>
                <a:prstClr val="black"/>
              </a:solidFill>
              <a:latin typeface="Arial" panose="020B0604020202020204" pitchFamily="34" charset="0"/>
              <a:cs typeface="Arial" panose="020B0604020202020204" pitchFamily="34" charset="0"/>
            </a:endParaRPr>
          </a:p>
        </p:txBody>
      </p:sp>
      <p:sp>
        <p:nvSpPr>
          <p:cNvPr id="12" name="Freeform 36"/>
          <p:cNvSpPr>
            <a:spLocks noChangeAspect="1" noEditPoints="1"/>
          </p:cNvSpPr>
          <p:nvPr/>
        </p:nvSpPr>
        <p:spPr bwMode="auto">
          <a:xfrm>
            <a:off x="280388" y="3643442"/>
            <a:ext cx="432000" cy="373956"/>
          </a:xfrm>
          <a:custGeom>
            <a:avLst/>
            <a:gdLst>
              <a:gd name="T0" fmla="*/ 121 w 227"/>
              <a:gd name="T1" fmla="*/ 10 h 196"/>
              <a:gd name="T2" fmla="*/ 122 w 227"/>
              <a:gd name="T3" fmla="*/ 10 h 196"/>
              <a:gd name="T4" fmla="*/ 0 w 227"/>
              <a:gd name="T5" fmla="*/ 48 h 196"/>
              <a:gd name="T6" fmla="*/ 38 w 227"/>
              <a:gd name="T7" fmla="*/ 58 h 196"/>
              <a:gd name="T8" fmla="*/ 121 w 227"/>
              <a:gd name="T9" fmla="*/ 10 h 196"/>
              <a:gd name="T10" fmla="*/ 79 w 227"/>
              <a:gd name="T11" fmla="*/ 75 h 196"/>
              <a:gd name="T12" fmla="*/ 110 w 227"/>
              <a:gd name="T13" fmla="*/ 75 h 196"/>
              <a:gd name="T14" fmla="*/ 111 w 227"/>
              <a:gd name="T15" fmla="*/ 75 h 196"/>
              <a:gd name="T16" fmla="*/ 96 w 227"/>
              <a:gd name="T17" fmla="*/ 196 h 196"/>
              <a:gd name="T18" fmla="*/ 100 w 227"/>
              <a:gd name="T19" fmla="*/ 196 h 196"/>
              <a:gd name="T20" fmla="*/ 115 w 227"/>
              <a:gd name="T21" fmla="*/ 76 h 196"/>
              <a:gd name="T22" fmla="*/ 134 w 227"/>
              <a:gd name="T23" fmla="*/ 87 h 196"/>
              <a:gd name="T24" fmla="*/ 122 w 227"/>
              <a:gd name="T25" fmla="*/ 11 h 196"/>
              <a:gd name="T26" fmla="*/ 79 w 227"/>
              <a:gd name="T27" fmla="*/ 75 h 196"/>
              <a:gd name="T28" fmla="*/ 123 w 227"/>
              <a:gd name="T29" fmla="*/ 11 h 196"/>
              <a:gd name="T30" fmla="*/ 186 w 227"/>
              <a:gd name="T31" fmla="*/ 87 h 196"/>
              <a:gd name="T32" fmla="*/ 227 w 227"/>
              <a:gd name="T33" fmla="*/ 90 h 196"/>
              <a:gd name="T34" fmla="*/ 123 w 227"/>
              <a:gd name="T35"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196">
                <a:moveTo>
                  <a:pt x="121" y="10"/>
                </a:moveTo>
                <a:cubicBezTo>
                  <a:pt x="126" y="11"/>
                  <a:pt x="122" y="10"/>
                  <a:pt x="122" y="10"/>
                </a:cubicBezTo>
                <a:cubicBezTo>
                  <a:pt x="45" y="0"/>
                  <a:pt x="0" y="48"/>
                  <a:pt x="0" y="48"/>
                </a:cubicBezTo>
                <a:cubicBezTo>
                  <a:pt x="25" y="42"/>
                  <a:pt x="29" y="47"/>
                  <a:pt x="38" y="58"/>
                </a:cubicBezTo>
                <a:cubicBezTo>
                  <a:pt x="61" y="25"/>
                  <a:pt x="117" y="9"/>
                  <a:pt x="121" y="10"/>
                </a:cubicBezTo>
                <a:close/>
                <a:moveTo>
                  <a:pt x="79" y="75"/>
                </a:moveTo>
                <a:cubicBezTo>
                  <a:pt x="79" y="75"/>
                  <a:pt x="99" y="72"/>
                  <a:pt x="110" y="75"/>
                </a:cubicBezTo>
                <a:cubicBezTo>
                  <a:pt x="110" y="75"/>
                  <a:pt x="110" y="75"/>
                  <a:pt x="111" y="75"/>
                </a:cubicBezTo>
                <a:cubicBezTo>
                  <a:pt x="96" y="196"/>
                  <a:pt x="96" y="196"/>
                  <a:pt x="96" y="196"/>
                </a:cubicBezTo>
                <a:cubicBezTo>
                  <a:pt x="100" y="196"/>
                  <a:pt x="100" y="196"/>
                  <a:pt x="100" y="196"/>
                </a:cubicBezTo>
                <a:cubicBezTo>
                  <a:pt x="115" y="76"/>
                  <a:pt x="115" y="76"/>
                  <a:pt x="115" y="76"/>
                </a:cubicBezTo>
                <a:cubicBezTo>
                  <a:pt x="123" y="79"/>
                  <a:pt x="126" y="81"/>
                  <a:pt x="134" y="87"/>
                </a:cubicBezTo>
                <a:cubicBezTo>
                  <a:pt x="134" y="87"/>
                  <a:pt x="141" y="32"/>
                  <a:pt x="122" y="11"/>
                </a:cubicBezTo>
                <a:cubicBezTo>
                  <a:pt x="102" y="29"/>
                  <a:pt x="84" y="47"/>
                  <a:pt x="79" y="75"/>
                </a:cubicBezTo>
                <a:close/>
                <a:moveTo>
                  <a:pt x="123" y="11"/>
                </a:moveTo>
                <a:cubicBezTo>
                  <a:pt x="170" y="33"/>
                  <a:pt x="176" y="53"/>
                  <a:pt x="186" y="87"/>
                </a:cubicBezTo>
                <a:cubicBezTo>
                  <a:pt x="202" y="78"/>
                  <a:pt x="212" y="81"/>
                  <a:pt x="227" y="90"/>
                </a:cubicBezTo>
                <a:cubicBezTo>
                  <a:pt x="227" y="90"/>
                  <a:pt x="185" y="15"/>
                  <a:pt x="123" y="11"/>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13" name="Freeform 33"/>
          <p:cNvSpPr>
            <a:spLocks noChangeAspect="1" noEditPoints="1"/>
          </p:cNvSpPr>
          <p:nvPr/>
        </p:nvSpPr>
        <p:spPr bwMode="auto">
          <a:xfrm>
            <a:off x="172879" y="3196105"/>
            <a:ext cx="468000" cy="335022"/>
          </a:xfrm>
          <a:custGeom>
            <a:avLst/>
            <a:gdLst>
              <a:gd name="T0" fmla="*/ 205 w 227"/>
              <a:gd name="T1" fmla="*/ 156 h 162"/>
              <a:gd name="T2" fmla="*/ 181 w 227"/>
              <a:gd name="T3" fmla="*/ 153 h 162"/>
              <a:gd name="T4" fmla="*/ 162 w 227"/>
              <a:gd name="T5" fmla="*/ 155 h 162"/>
              <a:gd name="T6" fmla="*/ 137 w 227"/>
              <a:gd name="T7" fmla="*/ 156 h 162"/>
              <a:gd name="T8" fmla="*/ 113 w 227"/>
              <a:gd name="T9" fmla="*/ 152 h 162"/>
              <a:gd name="T10" fmla="*/ 90 w 227"/>
              <a:gd name="T11" fmla="*/ 156 h 162"/>
              <a:gd name="T12" fmla="*/ 67 w 227"/>
              <a:gd name="T13" fmla="*/ 154 h 162"/>
              <a:gd name="T14" fmla="*/ 47 w 227"/>
              <a:gd name="T15" fmla="*/ 153 h 162"/>
              <a:gd name="T16" fmla="*/ 21 w 227"/>
              <a:gd name="T17" fmla="*/ 156 h 162"/>
              <a:gd name="T18" fmla="*/ 0 w 227"/>
              <a:gd name="T19" fmla="*/ 155 h 162"/>
              <a:gd name="T20" fmla="*/ 21 w 227"/>
              <a:gd name="T21" fmla="*/ 162 h 162"/>
              <a:gd name="T22" fmla="*/ 44 w 227"/>
              <a:gd name="T23" fmla="*/ 158 h 162"/>
              <a:gd name="T24" fmla="*/ 68 w 227"/>
              <a:gd name="T25" fmla="*/ 160 h 162"/>
              <a:gd name="T26" fmla="*/ 88 w 227"/>
              <a:gd name="T27" fmla="*/ 161 h 162"/>
              <a:gd name="T28" fmla="*/ 113 w 227"/>
              <a:gd name="T29" fmla="*/ 158 h 162"/>
              <a:gd name="T30" fmla="*/ 138 w 227"/>
              <a:gd name="T31" fmla="*/ 162 h 162"/>
              <a:gd name="T32" fmla="*/ 157 w 227"/>
              <a:gd name="T33" fmla="*/ 159 h 162"/>
              <a:gd name="T34" fmla="*/ 182 w 227"/>
              <a:gd name="T35" fmla="*/ 158 h 162"/>
              <a:gd name="T36" fmla="*/ 205 w 227"/>
              <a:gd name="T37" fmla="*/ 162 h 162"/>
              <a:gd name="T38" fmla="*/ 224 w 227"/>
              <a:gd name="T39" fmla="*/ 158 h 162"/>
              <a:gd name="T40" fmla="*/ 125 w 227"/>
              <a:gd name="T41" fmla="*/ 40 h 162"/>
              <a:gd name="T42" fmla="*/ 214 w 227"/>
              <a:gd name="T43" fmla="*/ 142 h 162"/>
              <a:gd name="T44" fmla="*/ 194 w 227"/>
              <a:gd name="T45" fmla="*/ 141 h 162"/>
              <a:gd name="T46" fmla="*/ 169 w 227"/>
              <a:gd name="T47" fmla="*/ 144 h 162"/>
              <a:gd name="T48" fmla="*/ 144 w 227"/>
              <a:gd name="T49" fmla="*/ 140 h 162"/>
              <a:gd name="T50" fmla="*/ 125 w 227"/>
              <a:gd name="T51" fmla="*/ 143 h 162"/>
              <a:gd name="T52" fmla="*/ 100 w 227"/>
              <a:gd name="T53" fmla="*/ 143 h 162"/>
              <a:gd name="T54" fmla="*/ 76 w 227"/>
              <a:gd name="T55" fmla="*/ 139 h 162"/>
              <a:gd name="T56" fmla="*/ 54 w 227"/>
              <a:gd name="T57" fmla="*/ 144 h 162"/>
              <a:gd name="T58" fmla="*/ 30 w 227"/>
              <a:gd name="T59" fmla="*/ 142 h 162"/>
              <a:gd name="T60" fmla="*/ 10 w 227"/>
              <a:gd name="T61" fmla="*/ 141 h 162"/>
              <a:gd name="T62" fmla="*/ 10 w 227"/>
              <a:gd name="T63" fmla="*/ 147 h 162"/>
              <a:gd name="T64" fmla="*/ 35 w 227"/>
              <a:gd name="T65" fmla="*/ 146 h 162"/>
              <a:gd name="T66" fmla="*/ 58 w 227"/>
              <a:gd name="T67" fmla="*/ 150 h 162"/>
              <a:gd name="T68" fmla="*/ 81 w 227"/>
              <a:gd name="T69" fmla="*/ 146 h 162"/>
              <a:gd name="T70" fmla="*/ 105 w 227"/>
              <a:gd name="T71" fmla="*/ 148 h 162"/>
              <a:gd name="T72" fmla="*/ 125 w 227"/>
              <a:gd name="T73" fmla="*/ 149 h 162"/>
              <a:gd name="T74" fmla="*/ 150 w 227"/>
              <a:gd name="T75" fmla="*/ 145 h 162"/>
              <a:gd name="T76" fmla="*/ 175 w 227"/>
              <a:gd name="T77" fmla="*/ 149 h 162"/>
              <a:gd name="T78" fmla="*/ 194 w 227"/>
              <a:gd name="T79" fmla="*/ 147 h 162"/>
              <a:gd name="T80" fmla="*/ 215 w 227"/>
              <a:gd name="T81" fmla="*/ 148 h 162"/>
              <a:gd name="T82" fmla="*/ 3 w 227"/>
              <a:gd name="T83" fmla="*/ 133 h 162"/>
              <a:gd name="T84" fmla="*/ 28 w 227"/>
              <a:gd name="T85" fmla="*/ 137 h 162"/>
              <a:gd name="T86" fmla="*/ 44 w 227"/>
              <a:gd name="T87" fmla="*/ 134 h 162"/>
              <a:gd name="T88" fmla="*/ 64 w 227"/>
              <a:gd name="T89" fmla="*/ 137 h 162"/>
              <a:gd name="T90" fmla="*/ 81 w 227"/>
              <a:gd name="T91" fmla="*/ 134 h 162"/>
              <a:gd name="T92" fmla="*/ 101 w 227"/>
              <a:gd name="T93" fmla="*/ 137 h 162"/>
              <a:gd name="T94" fmla="*/ 118 w 227"/>
              <a:gd name="T95" fmla="*/ 134 h 162"/>
              <a:gd name="T96" fmla="*/ 138 w 227"/>
              <a:gd name="T97" fmla="*/ 137 h 162"/>
              <a:gd name="T98" fmla="*/ 154 w 227"/>
              <a:gd name="T99" fmla="*/ 133 h 162"/>
              <a:gd name="T100" fmla="*/ 175 w 227"/>
              <a:gd name="T101" fmla="*/ 137 h 162"/>
              <a:gd name="T102" fmla="*/ 194 w 227"/>
              <a:gd name="T103" fmla="*/ 135 h 162"/>
              <a:gd name="T104" fmla="*/ 215 w 227"/>
              <a:gd name="T105" fmla="*/ 136 h 162"/>
              <a:gd name="T106" fmla="*/ 217 w 227"/>
              <a:gd name="T107" fmla="*/ 128 h 162"/>
              <a:gd name="T108" fmla="*/ 211 w 227"/>
              <a:gd name="T109" fmla="*/ 2 h 162"/>
              <a:gd name="T110" fmla="*/ 136 w 227"/>
              <a:gd name="T111" fmla="*/ 80 h 162"/>
              <a:gd name="T112" fmla="*/ 98 w 227"/>
              <a:gd name="T113" fmla="*/ 98 h 162"/>
              <a:gd name="T114" fmla="*/ 17 w 227"/>
              <a:gd name="T115" fmla="*/ 131 h 162"/>
              <a:gd name="T116" fmla="*/ 3 w 227"/>
              <a:gd name="T117" fmla="*/ 133 h 162"/>
              <a:gd name="T118" fmla="*/ 208 w 227"/>
              <a:gd name="T119" fmla="*/ 132 h 162"/>
              <a:gd name="T120" fmla="*/ 187 w 227"/>
              <a:gd name="T121" fmla="*/ 127 h 162"/>
              <a:gd name="T122" fmla="*/ 164 w 227"/>
              <a:gd name="T12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162">
                <a:moveTo>
                  <a:pt x="224" y="152"/>
                </a:moveTo>
                <a:cubicBezTo>
                  <a:pt x="221" y="152"/>
                  <a:pt x="219" y="152"/>
                  <a:pt x="217" y="153"/>
                </a:cubicBezTo>
                <a:cubicBezTo>
                  <a:pt x="216" y="153"/>
                  <a:pt x="215" y="154"/>
                  <a:pt x="214" y="154"/>
                </a:cubicBezTo>
                <a:cubicBezTo>
                  <a:pt x="213" y="155"/>
                  <a:pt x="212" y="155"/>
                  <a:pt x="210" y="156"/>
                </a:cubicBezTo>
                <a:cubicBezTo>
                  <a:pt x="209" y="156"/>
                  <a:pt x="208" y="156"/>
                  <a:pt x="205" y="156"/>
                </a:cubicBezTo>
                <a:cubicBezTo>
                  <a:pt x="203" y="156"/>
                  <a:pt x="202" y="156"/>
                  <a:pt x="201" y="156"/>
                </a:cubicBezTo>
                <a:cubicBezTo>
                  <a:pt x="200" y="156"/>
                  <a:pt x="199" y="155"/>
                  <a:pt x="198" y="155"/>
                </a:cubicBezTo>
                <a:cubicBezTo>
                  <a:pt x="197" y="154"/>
                  <a:pt x="196" y="153"/>
                  <a:pt x="194" y="153"/>
                </a:cubicBezTo>
                <a:cubicBezTo>
                  <a:pt x="192" y="152"/>
                  <a:pt x="190" y="152"/>
                  <a:pt x="187" y="152"/>
                </a:cubicBezTo>
                <a:cubicBezTo>
                  <a:pt x="184" y="152"/>
                  <a:pt x="182" y="152"/>
                  <a:pt x="181" y="153"/>
                </a:cubicBezTo>
                <a:cubicBezTo>
                  <a:pt x="179" y="153"/>
                  <a:pt x="178" y="154"/>
                  <a:pt x="177" y="154"/>
                </a:cubicBezTo>
                <a:cubicBezTo>
                  <a:pt x="176" y="155"/>
                  <a:pt x="175" y="155"/>
                  <a:pt x="174" y="156"/>
                </a:cubicBezTo>
                <a:cubicBezTo>
                  <a:pt x="172" y="156"/>
                  <a:pt x="171" y="156"/>
                  <a:pt x="169" y="156"/>
                </a:cubicBezTo>
                <a:cubicBezTo>
                  <a:pt x="166" y="156"/>
                  <a:pt x="165" y="156"/>
                  <a:pt x="164" y="156"/>
                </a:cubicBezTo>
                <a:cubicBezTo>
                  <a:pt x="163" y="156"/>
                  <a:pt x="162" y="155"/>
                  <a:pt x="162" y="155"/>
                </a:cubicBezTo>
                <a:cubicBezTo>
                  <a:pt x="160" y="154"/>
                  <a:pt x="159" y="153"/>
                  <a:pt x="157" y="153"/>
                </a:cubicBezTo>
                <a:cubicBezTo>
                  <a:pt x="155" y="152"/>
                  <a:pt x="153" y="152"/>
                  <a:pt x="150" y="152"/>
                </a:cubicBezTo>
                <a:cubicBezTo>
                  <a:pt x="148" y="152"/>
                  <a:pt x="145" y="152"/>
                  <a:pt x="144" y="153"/>
                </a:cubicBezTo>
                <a:cubicBezTo>
                  <a:pt x="142" y="153"/>
                  <a:pt x="141" y="154"/>
                  <a:pt x="140" y="154"/>
                </a:cubicBezTo>
                <a:cubicBezTo>
                  <a:pt x="139" y="155"/>
                  <a:pt x="138" y="155"/>
                  <a:pt x="137" y="156"/>
                </a:cubicBezTo>
                <a:cubicBezTo>
                  <a:pt x="135" y="156"/>
                  <a:pt x="134" y="156"/>
                  <a:pt x="132" y="156"/>
                </a:cubicBezTo>
                <a:cubicBezTo>
                  <a:pt x="130" y="156"/>
                  <a:pt x="128" y="156"/>
                  <a:pt x="127" y="156"/>
                </a:cubicBezTo>
                <a:cubicBezTo>
                  <a:pt x="126" y="156"/>
                  <a:pt x="126" y="155"/>
                  <a:pt x="125" y="155"/>
                </a:cubicBezTo>
                <a:cubicBezTo>
                  <a:pt x="123" y="154"/>
                  <a:pt x="122" y="153"/>
                  <a:pt x="120" y="153"/>
                </a:cubicBezTo>
                <a:cubicBezTo>
                  <a:pt x="118" y="152"/>
                  <a:pt x="116" y="152"/>
                  <a:pt x="113" y="152"/>
                </a:cubicBezTo>
                <a:cubicBezTo>
                  <a:pt x="111" y="152"/>
                  <a:pt x="109" y="152"/>
                  <a:pt x="107" y="153"/>
                </a:cubicBezTo>
                <a:cubicBezTo>
                  <a:pt x="106" y="153"/>
                  <a:pt x="105" y="154"/>
                  <a:pt x="104" y="154"/>
                </a:cubicBezTo>
                <a:cubicBezTo>
                  <a:pt x="102" y="155"/>
                  <a:pt x="101" y="155"/>
                  <a:pt x="100" y="156"/>
                </a:cubicBezTo>
                <a:cubicBezTo>
                  <a:pt x="99" y="156"/>
                  <a:pt x="97" y="156"/>
                  <a:pt x="95" y="156"/>
                </a:cubicBezTo>
                <a:cubicBezTo>
                  <a:pt x="93" y="156"/>
                  <a:pt x="91" y="156"/>
                  <a:pt x="90" y="156"/>
                </a:cubicBezTo>
                <a:cubicBezTo>
                  <a:pt x="89" y="156"/>
                  <a:pt x="89" y="155"/>
                  <a:pt x="88" y="155"/>
                </a:cubicBezTo>
                <a:cubicBezTo>
                  <a:pt x="87" y="154"/>
                  <a:pt x="85" y="153"/>
                  <a:pt x="83" y="153"/>
                </a:cubicBezTo>
                <a:cubicBezTo>
                  <a:pt x="82" y="152"/>
                  <a:pt x="79" y="152"/>
                  <a:pt x="76" y="152"/>
                </a:cubicBezTo>
                <a:cubicBezTo>
                  <a:pt x="74" y="152"/>
                  <a:pt x="72" y="152"/>
                  <a:pt x="70" y="153"/>
                </a:cubicBezTo>
                <a:cubicBezTo>
                  <a:pt x="69" y="153"/>
                  <a:pt x="68" y="154"/>
                  <a:pt x="67" y="154"/>
                </a:cubicBezTo>
                <a:cubicBezTo>
                  <a:pt x="65" y="155"/>
                  <a:pt x="64" y="155"/>
                  <a:pt x="63" y="156"/>
                </a:cubicBezTo>
                <a:cubicBezTo>
                  <a:pt x="62" y="156"/>
                  <a:pt x="60" y="156"/>
                  <a:pt x="58" y="156"/>
                </a:cubicBezTo>
                <a:cubicBezTo>
                  <a:pt x="56" y="156"/>
                  <a:pt x="55" y="156"/>
                  <a:pt x="54" y="156"/>
                </a:cubicBezTo>
                <a:cubicBezTo>
                  <a:pt x="53" y="156"/>
                  <a:pt x="52" y="155"/>
                  <a:pt x="51" y="155"/>
                </a:cubicBezTo>
                <a:cubicBezTo>
                  <a:pt x="50" y="154"/>
                  <a:pt x="49" y="153"/>
                  <a:pt x="47" y="153"/>
                </a:cubicBezTo>
                <a:cubicBezTo>
                  <a:pt x="45" y="152"/>
                  <a:pt x="43" y="152"/>
                  <a:pt x="40" y="152"/>
                </a:cubicBezTo>
                <a:cubicBezTo>
                  <a:pt x="37" y="152"/>
                  <a:pt x="35" y="152"/>
                  <a:pt x="33" y="153"/>
                </a:cubicBezTo>
                <a:cubicBezTo>
                  <a:pt x="32" y="153"/>
                  <a:pt x="31" y="154"/>
                  <a:pt x="30" y="154"/>
                </a:cubicBezTo>
                <a:cubicBezTo>
                  <a:pt x="29" y="155"/>
                  <a:pt x="28" y="155"/>
                  <a:pt x="26" y="156"/>
                </a:cubicBezTo>
                <a:cubicBezTo>
                  <a:pt x="25" y="156"/>
                  <a:pt x="24" y="156"/>
                  <a:pt x="21" y="156"/>
                </a:cubicBezTo>
                <a:cubicBezTo>
                  <a:pt x="19" y="156"/>
                  <a:pt x="18" y="156"/>
                  <a:pt x="17" y="156"/>
                </a:cubicBezTo>
                <a:cubicBezTo>
                  <a:pt x="16" y="156"/>
                  <a:pt x="15" y="155"/>
                  <a:pt x="14" y="155"/>
                </a:cubicBezTo>
                <a:cubicBezTo>
                  <a:pt x="13" y="154"/>
                  <a:pt x="12" y="153"/>
                  <a:pt x="10" y="153"/>
                </a:cubicBezTo>
                <a:cubicBezTo>
                  <a:pt x="8" y="152"/>
                  <a:pt x="6" y="152"/>
                  <a:pt x="3" y="152"/>
                </a:cubicBezTo>
                <a:cubicBezTo>
                  <a:pt x="1" y="152"/>
                  <a:pt x="0" y="153"/>
                  <a:pt x="0" y="155"/>
                </a:cubicBezTo>
                <a:cubicBezTo>
                  <a:pt x="0" y="156"/>
                  <a:pt x="1" y="158"/>
                  <a:pt x="3" y="158"/>
                </a:cubicBezTo>
                <a:cubicBezTo>
                  <a:pt x="5" y="158"/>
                  <a:pt x="6" y="158"/>
                  <a:pt x="7" y="158"/>
                </a:cubicBezTo>
                <a:cubicBezTo>
                  <a:pt x="8" y="159"/>
                  <a:pt x="9" y="159"/>
                  <a:pt x="10" y="159"/>
                </a:cubicBezTo>
                <a:cubicBezTo>
                  <a:pt x="11" y="160"/>
                  <a:pt x="12" y="161"/>
                  <a:pt x="14" y="161"/>
                </a:cubicBezTo>
                <a:cubicBezTo>
                  <a:pt x="16" y="162"/>
                  <a:pt x="18" y="162"/>
                  <a:pt x="21" y="162"/>
                </a:cubicBezTo>
                <a:cubicBezTo>
                  <a:pt x="24" y="162"/>
                  <a:pt x="26" y="162"/>
                  <a:pt x="28" y="162"/>
                </a:cubicBezTo>
                <a:cubicBezTo>
                  <a:pt x="29" y="161"/>
                  <a:pt x="30" y="161"/>
                  <a:pt x="31" y="160"/>
                </a:cubicBezTo>
                <a:cubicBezTo>
                  <a:pt x="32" y="159"/>
                  <a:pt x="33" y="159"/>
                  <a:pt x="35" y="158"/>
                </a:cubicBezTo>
                <a:cubicBezTo>
                  <a:pt x="36" y="158"/>
                  <a:pt x="37" y="158"/>
                  <a:pt x="40" y="158"/>
                </a:cubicBezTo>
                <a:cubicBezTo>
                  <a:pt x="42" y="158"/>
                  <a:pt x="43" y="158"/>
                  <a:pt x="44" y="158"/>
                </a:cubicBezTo>
                <a:cubicBezTo>
                  <a:pt x="45" y="159"/>
                  <a:pt x="46" y="159"/>
                  <a:pt x="47" y="159"/>
                </a:cubicBezTo>
                <a:cubicBezTo>
                  <a:pt x="48" y="160"/>
                  <a:pt x="49" y="161"/>
                  <a:pt x="51" y="161"/>
                </a:cubicBezTo>
                <a:cubicBezTo>
                  <a:pt x="53" y="162"/>
                  <a:pt x="55" y="162"/>
                  <a:pt x="58" y="162"/>
                </a:cubicBezTo>
                <a:cubicBezTo>
                  <a:pt x="61" y="162"/>
                  <a:pt x="63" y="162"/>
                  <a:pt x="64" y="162"/>
                </a:cubicBezTo>
                <a:cubicBezTo>
                  <a:pt x="66" y="161"/>
                  <a:pt x="67" y="161"/>
                  <a:pt x="68" y="160"/>
                </a:cubicBezTo>
                <a:cubicBezTo>
                  <a:pt x="69" y="159"/>
                  <a:pt x="70" y="159"/>
                  <a:pt x="71" y="158"/>
                </a:cubicBezTo>
                <a:cubicBezTo>
                  <a:pt x="73" y="158"/>
                  <a:pt x="74" y="158"/>
                  <a:pt x="76" y="158"/>
                </a:cubicBezTo>
                <a:cubicBezTo>
                  <a:pt x="79" y="158"/>
                  <a:pt x="80" y="158"/>
                  <a:pt x="81" y="158"/>
                </a:cubicBezTo>
                <a:cubicBezTo>
                  <a:pt x="82" y="159"/>
                  <a:pt x="83" y="159"/>
                  <a:pt x="84" y="159"/>
                </a:cubicBezTo>
                <a:cubicBezTo>
                  <a:pt x="85" y="160"/>
                  <a:pt x="86" y="161"/>
                  <a:pt x="88" y="161"/>
                </a:cubicBezTo>
                <a:cubicBezTo>
                  <a:pt x="90" y="162"/>
                  <a:pt x="92" y="162"/>
                  <a:pt x="95" y="162"/>
                </a:cubicBezTo>
                <a:cubicBezTo>
                  <a:pt x="97" y="162"/>
                  <a:pt x="100" y="162"/>
                  <a:pt x="101" y="162"/>
                </a:cubicBezTo>
                <a:cubicBezTo>
                  <a:pt x="103" y="161"/>
                  <a:pt x="104" y="161"/>
                  <a:pt x="105" y="160"/>
                </a:cubicBezTo>
                <a:cubicBezTo>
                  <a:pt x="106" y="159"/>
                  <a:pt x="107" y="159"/>
                  <a:pt x="108" y="158"/>
                </a:cubicBezTo>
                <a:cubicBezTo>
                  <a:pt x="110" y="158"/>
                  <a:pt x="111" y="158"/>
                  <a:pt x="113" y="158"/>
                </a:cubicBezTo>
                <a:cubicBezTo>
                  <a:pt x="115" y="158"/>
                  <a:pt x="117" y="158"/>
                  <a:pt x="118" y="158"/>
                </a:cubicBezTo>
                <a:cubicBezTo>
                  <a:pt x="119" y="159"/>
                  <a:pt x="119" y="159"/>
                  <a:pt x="120" y="159"/>
                </a:cubicBezTo>
                <a:cubicBezTo>
                  <a:pt x="122" y="160"/>
                  <a:pt x="123" y="161"/>
                  <a:pt x="125" y="161"/>
                </a:cubicBezTo>
                <a:cubicBezTo>
                  <a:pt x="127" y="162"/>
                  <a:pt x="129" y="162"/>
                  <a:pt x="132" y="162"/>
                </a:cubicBezTo>
                <a:cubicBezTo>
                  <a:pt x="134" y="162"/>
                  <a:pt x="136" y="162"/>
                  <a:pt x="138" y="162"/>
                </a:cubicBezTo>
                <a:cubicBezTo>
                  <a:pt x="139" y="161"/>
                  <a:pt x="140" y="161"/>
                  <a:pt x="141" y="160"/>
                </a:cubicBezTo>
                <a:cubicBezTo>
                  <a:pt x="143" y="159"/>
                  <a:pt x="144" y="159"/>
                  <a:pt x="145" y="158"/>
                </a:cubicBezTo>
                <a:cubicBezTo>
                  <a:pt x="146" y="158"/>
                  <a:pt x="148" y="158"/>
                  <a:pt x="150" y="158"/>
                </a:cubicBezTo>
                <a:cubicBezTo>
                  <a:pt x="152" y="158"/>
                  <a:pt x="154" y="158"/>
                  <a:pt x="155" y="158"/>
                </a:cubicBezTo>
                <a:cubicBezTo>
                  <a:pt x="156" y="159"/>
                  <a:pt x="156" y="159"/>
                  <a:pt x="157" y="159"/>
                </a:cubicBezTo>
                <a:cubicBezTo>
                  <a:pt x="158" y="160"/>
                  <a:pt x="160" y="161"/>
                  <a:pt x="162" y="161"/>
                </a:cubicBezTo>
                <a:cubicBezTo>
                  <a:pt x="163" y="162"/>
                  <a:pt x="166" y="162"/>
                  <a:pt x="169" y="162"/>
                </a:cubicBezTo>
                <a:cubicBezTo>
                  <a:pt x="171" y="162"/>
                  <a:pt x="173" y="162"/>
                  <a:pt x="175" y="162"/>
                </a:cubicBezTo>
                <a:cubicBezTo>
                  <a:pt x="176" y="161"/>
                  <a:pt x="177" y="161"/>
                  <a:pt x="178" y="160"/>
                </a:cubicBezTo>
                <a:cubicBezTo>
                  <a:pt x="180" y="159"/>
                  <a:pt x="181" y="159"/>
                  <a:pt x="182" y="158"/>
                </a:cubicBezTo>
                <a:cubicBezTo>
                  <a:pt x="183" y="158"/>
                  <a:pt x="185" y="158"/>
                  <a:pt x="187" y="158"/>
                </a:cubicBezTo>
                <a:cubicBezTo>
                  <a:pt x="189" y="158"/>
                  <a:pt x="190" y="158"/>
                  <a:pt x="191" y="158"/>
                </a:cubicBezTo>
                <a:cubicBezTo>
                  <a:pt x="192" y="159"/>
                  <a:pt x="193" y="159"/>
                  <a:pt x="194" y="159"/>
                </a:cubicBezTo>
                <a:cubicBezTo>
                  <a:pt x="195" y="160"/>
                  <a:pt x="196" y="161"/>
                  <a:pt x="198" y="161"/>
                </a:cubicBezTo>
                <a:cubicBezTo>
                  <a:pt x="200" y="162"/>
                  <a:pt x="202" y="162"/>
                  <a:pt x="205" y="162"/>
                </a:cubicBezTo>
                <a:cubicBezTo>
                  <a:pt x="205" y="162"/>
                  <a:pt x="205" y="162"/>
                  <a:pt x="205" y="162"/>
                </a:cubicBezTo>
                <a:cubicBezTo>
                  <a:pt x="208" y="162"/>
                  <a:pt x="210" y="162"/>
                  <a:pt x="212" y="162"/>
                </a:cubicBezTo>
                <a:cubicBezTo>
                  <a:pt x="213" y="161"/>
                  <a:pt x="214" y="161"/>
                  <a:pt x="215" y="160"/>
                </a:cubicBezTo>
                <a:cubicBezTo>
                  <a:pt x="216" y="159"/>
                  <a:pt x="217" y="159"/>
                  <a:pt x="219" y="158"/>
                </a:cubicBezTo>
                <a:cubicBezTo>
                  <a:pt x="220" y="158"/>
                  <a:pt x="221" y="158"/>
                  <a:pt x="224" y="158"/>
                </a:cubicBezTo>
                <a:cubicBezTo>
                  <a:pt x="225" y="158"/>
                  <a:pt x="227" y="156"/>
                  <a:pt x="227" y="155"/>
                </a:cubicBezTo>
                <a:cubicBezTo>
                  <a:pt x="227" y="153"/>
                  <a:pt x="225" y="152"/>
                  <a:pt x="224" y="152"/>
                </a:cubicBezTo>
                <a:close/>
                <a:moveTo>
                  <a:pt x="138" y="55"/>
                </a:moveTo>
                <a:cubicBezTo>
                  <a:pt x="143" y="51"/>
                  <a:pt x="143" y="45"/>
                  <a:pt x="139" y="41"/>
                </a:cubicBezTo>
                <a:cubicBezTo>
                  <a:pt x="135" y="36"/>
                  <a:pt x="129" y="36"/>
                  <a:pt x="125" y="40"/>
                </a:cubicBezTo>
                <a:cubicBezTo>
                  <a:pt x="120" y="43"/>
                  <a:pt x="120" y="50"/>
                  <a:pt x="124" y="54"/>
                </a:cubicBezTo>
                <a:cubicBezTo>
                  <a:pt x="128" y="59"/>
                  <a:pt x="134" y="59"/>
                  <a:pt x="138" y="55"/>
                </a:cubicBezTo>
                <a:close/>
                <a:moveTo>
                  <a:pt x="224" y="139"/>
                </a:moveTo>
                <a:cubicBezTo>
                  <a:pt x="221" y="139"/>
                  <a:pt x="219" y="140"/>
                  <a:pt x="217" y="140"/>
                </a:cubicBezTo>
                <a:cubicBezTo>
                  <a:pt x="216" y="141"/>
                  <a:pt x="215" y="141"/>
                  <a:pt x="214" y="142"/>
                </a:cubicBezTo>
                <a:cubicBezTo>
                  <a:pt x="213" y="142"/>
                  <a:pt x="212" y="143"/>
                  <a:pt x="210" y="143"/>
                </a:cubicBezTo>
                <a:cubicBezTo>
                  <a:pt x="209" y="144"/>
                  <a:pt x="208" y="144"/>
                  <a:pt x="205" y="144"/>
                </a:cubicBezTo>
                <a:cubicBezTo>
                  <a:pt x="203" y="144"/>
                  <a:pt x="202" y="144"/>
                  <a:pt x="201" y="144"/>
                </a:cubicBezTo>
                <a:cubicBezTo>
                  <a:pt x="200" y="143"/>
                  <a:pt x="199" y="143"/>
                  <a:pt x="198" y="143"/>
                </a:cubicBezTo>
                <a:cubicBezTo>
                  <a:pt x="197" y="142"/>
                  <a:pt x="196" y="141"/>
                  <a:pt x="194" y="141"/>
                </a:cubicBezTo>
                <a:cubicBezTo>
                  <a:pt x="192" y="140"/>
                  <a:pt x="190" y="139"/>
                  <a:pt x="187" y="139"/>
                </a:cubicBezTo>
                <a:cubicBezTo>
                  <a:pt x="184" y="139"/>
                  <a:pt x="182" y="140"/>
                  <a:pt x="181" y="140"/>
                </a:cubicBezTo>
                <a:cubicBezTo>
                  <a:pt x="179" y="141"/>
                  <a:pt x="178" y="141"/>
                  <a:pt x="177" y="142"/>
                </a:cubicBezTo>
                <a:cubicBezTo>
                  <a:pt x="176" y="142"/>
                  <a:pt x="175" y="143"/>
                  <a:pt x="174" y="143"/>
                </a:cubicBezTo>
                <a:cubicBezTo>
                  <a:pt x="172" y="144"/>
                  <a:pt x="171" y="144"/>
                  <a:pt x="169" y="144"/>
                </a:cubicBezTo>
                <a:cubicBezTo>
                  <a:pt x="166" y="144"/>
                  <a:pt x="165" y="144"/>
                  <a:pt x="164" y="144"/>
                </a:cubicBezTo>
                <a:cubicBezTo>
                  <a:pt x="163" y="143"/>
                  <a:pt x="162" y="143"/>
                  <a:pt x="162" y="143"/>
                </a:cubicBezTo>
                <a:cubicBezTo>
                  <a:pt x="160" y="142"/>
                  <a:pt x="159" y="141"/>
                  <a:pt x="157" y="141"/>
                </a:cubicBezTo>
                <a:cubicBezTo>
                  <a:pt x="155" y="140"/>
                  <a:pt x="153" y="139"/>
                  <a:pt x="150" y="139"/>
                </a:cubicBezTo>
                <a:cubicBezTo>
                  <a:pt x="148" y="139"/>
                  <a:pt x="145" y="140"/>
                  <a:pt x="144" y="140"/>
                </a:cubicBezTo>
                <a:cubicBezTo>
                  <a:pt x="142" y="141"/>
                  <a:pt x="141" y="141"/>
                  <a:pt x="140" y="142"/>
                </a:cubicBezTo>
                <a:cubicBezTo>
                  <a:pt x="139" y="142"/>
                  <a:pt x="138" y="143"/>
                  <a:pt x="137" y="143"/>
                </a:cubicBezTo>
                <a:cubicBezTo>
                  <a:pt x="135" y="144"/>
                  <a:pt x="134" y="144"/>
                  <a:pt x="132" y="144"/>
                </a:cubicBezTo>
                <a:cubicBezTo>
                  <a:pt x="130" y="144"/>
                  <a:pt x="128" y="144"/>
                  <a:pt x="127" y="144"/>
                </a:cubicBezTo>
                <a:cubicBezTo>
                  <a:pt x="126" y="143"/>
                  <a:pt x="126" y="143"/>
                  <a:pt x="125" y="143"/>
                </a:cubicBezTo>
                <a:cubicBezTo>
                  <a:pt x="123" y="142"/>
                  <a:pt x="122" y="141"/>
                  <a:pt x="120" y="141"/>
                </a:cubicBezTo>
                <a:cubicBezTo>
                  <a:pt x="118" y="140"/>
                  <a:pt x="116" y="139"/>
                  <a:pt x="113" y="139"/>
                </a:cubicBezTo>
                <a:cubicBezTo>
                  <a:pt x="111" y="139"/>
                  <a:pt x="109" y="140"/>
                  <a:pt x="107" y="140"/>
                </a:cubicBezTo>
                <a:cubicBezTo>
                  <a:pt x="106" y="141"/>
                  <a:pt x="105" y="141"/>
                  <a:pt x="104" y="142"/>
                </a:cubicBezTo>
                <a:cubicBezTo>
                  <a:pt x="102" y="142"/>
                  <a:pt x="101" y="143"/>
                  <a:pt x="100" y="143"/>
                </a:cubicBezTo>
                <a:cubicBezTo>
                  <a:pt x="99" y="144"/>
                  <a:pt x="97" y="144"/>
                  <a:pt x="95" y="144"/>
                </a:cubicBezTo>
                <a:cubicBezTo>
                  <a:pt x="93" y="144"/>
                  <a:pt x="91" y="144"/>
                  <a:pt x="90" y="144"/>
                </a:cubicBezTo>
                <a:cubicBezTo>
                  <a:pt x="89" y="143"/>
                  <a:pt x="89" y="143"/>
                  <a:pt x="88" y="143"/>
                </a:cubicBezTo>
                <a:cubicBezTo>
                  <a:pt x="87" y="142"/>
                  <a:pt x="85" y="141"/>
                  <a:pt x="83" y="141"/>
                </a:cubicBezTo>
                <a:cubicBezTo>
                  <a:pt x="82" y="140"/>
                  <a:pt x="79" y="139"/>
                  <a:pt x="76" y="139"/>
                </a:cubicBezTo>
                <a:cubicBezTo>
                  <a:pt x="74" y="139"/>
                  <a:pt x="72" y="140"/>
                  <a:pt x="70" y="140"/>
                </a:cubicBezTo>
                <a:cubicBezTo>
                  <a:pt x="69" y="141"/>
                  <a:pt x="68" y="141"/>
                  <a:pt x="67" y="142"/>
                </a:cubicBezTo>
                <a:cubicBezTo>
                  <a:pt x="65" y="142"/>
                  <a:pt x="64" y="143"/>
                  <a:pt x="63" y="143"/>
                </a:cubicBezTo>
                <a:cubicBezTo>
                  <a:pt x="62" y="144"/>
                  <a:pt x="60" y="144"/>
                  <a:pt x="58" y="144"/>
                </a:cubicBezTo>
                <a:cubicBezTo>
                  <a:pt x="56" y="144"/>
                  <a:pt x="55" y="144"/>
                  <a:pt x="54" y="144"/>
                </a:cubicBezTo>
                <a:cubicBezTo>
                  <a:pt x="53" y="143"/>
                  <a:pt x="52" y="143"/>
                  <a:pt x="51" y="143"/>
                </a:cubicBezTo>
                <a:cubicBezTo>
                  <a:pt x="50" y="142"/>
                  <a:pt x="49" y="141"/>
                  <a:pt x="47" y="141"/>
                </a:cubicBezTo>
                <a:cubicBezTo>
                  <a:pt x="45" y="140"/>
                  <a:pt x="43" y="139"/>
                  <a:pt x="40" y="139"/>
                </a:cubicBezTo>
                <a:cubicBezTo>
                  <a:pt x="37" y="139"/>
                  <a:pt x="35" y="140"/>
                  <a:pt x="33" y="140"/>
                </a:cubicBezTo>
                <a:cubicBezTo>
                  <a:pt x="32" y="141"/>
                  <a:pt x="31" y="141"/>
                  <a:pt x="30" y="142"/>
                </a:cubicBezTo>
                <a:cubicBezTo>
                  <a:pt x="29" y="142"/>
                  <a:pt x="28" y="143"/>
                  <a:pt x="26" y="143"/>
                </a:cubicBezTo>
                <a:cubicBezTo>
                  <a:pt x="25" y="144"/>
                  <a:pt x="24" y="144"/>
                  <a:pt x="21" y="144"/>
                </a:cubicBezTo>
                <a:cubicBezTo>
                  <a:pt x="19" y="144"/>
                  <a:pt x="18" y="144"/>
                  <a:pt x="17" y="144"/>
                </a:cubicBezTo>
                <a:cubicBezTo>
                  <a:pt x="16" y="143"/>
                  <a:pt x="15" y="143"/>
                  <a:pt x="14" y="143"/>
                </a:cubicBezTo>
                <a:cubicBezTo>
                  <a:pt x="13" y="142"/>
                  <a:pt x="12" y="141"/>
                  <a:pt x="10" y="141"/>
                </a:cubicBezTo>
                <a:cubicBezTo>
                  <a:pt x="8" y="140"/>
                  <a:pt x="6" y="139"/>
                  <a:pt x="3" y="139"/>
                </a:cubicBezTo>
                <a:cubicBezTo>
                  <a:pt x="1" y="139"/>
                  <a:pt x="0" y="141"/>
                  <a:pt x="0" y="142"/>
                </a:cubicBezTo>
                <a:cubicBezTo>
                  <a:pt x="0" y="144"/>
                  <a:pt x="1" y="145"/>
                  <a:pt x="3" y="145"/>
                </a:cubicBezTo>
                <a:cubicBezTo>
                  <a:pt x="5" y="145"/>
                  <a:pt x="6" y="146"/>
                  <a:pt x="7" y="146"/>
                </a:cubicBezTo>
                <a:cubicBezTo>
                  <a:pt x="8" y="146"/>
                  <a:pt x="9" y="147"/>
                  <a:pt x="10" y="147"/>
                </a:cubicBezTo>
                <a:cubicBezTo>
                  <a:pt x="11" y="148"/>
                  <a:pt x="12" y="148"/>
                  <a:pt x="14" y="149"/>
                </a:cubicBezTo>
                <a:cubicBezTo>
                  <a:pt x="16" y="150"/>
                  <a:pt x="18" y="150"/>
                  <a:pt x="21" y="150"/>
                </a:cubicBezTo>
                <a:cubicBezTo>
                  <a:pt x="24" y="150"/>
                  <a:pt x="26" y="150"/>
                  <a:pt x="28" y="149"/>
                </a:cubicBezTo>
                <a:cubicBezTo>
                  <a:pt x="29" y="149"/>
                  <a:pt x="30" y="148"/>
                  <a:pt x="31" y="148"/>
                </a:cubicBezTo>
                <a:cubicBezTo>
                  <a:pt x="32" y="147"/>
                  <a:pt x="33" y="147"/>
                  <a:pt x="35" y="146"/>
                </a:cubicBezTo>
                <a:cubicBezTo>
                  <a:pt x="36" y="146"/>
                  <a:pt x="37" y="145"/>
                  <a:pt x="40" y="145"/>
                </a:cubicBezTo>
                <a:cubicBezTo>
                  <a:pt x="42" y="145"/>
                  <a:pt x="43" y="146"/>
                  <a:pt x="44" y="146"/>
                </a:cubicBezTo>
                <a:cubicBezTo>
                  <a:pt x="45" y="146"/>
                  <a:pt x="46" y="147"/>
                  <a:pt x="47" y="147"/>
                </a:cubicBezTo>
                <a:cubicBezTo>
                  <a:pt x="48" y="148"/>
                  <a:pt x="49" y="148"/>
                  <a:pt x="51" y="149"/>
                </a:cubicBezTo>
                <a:cubicBezTo>
                  <a:pt x="53" y="150"/>
                  <a:pt x="55" y="150"/>
                  <a:pt x="58" y="150"/>
                </a:cubicBezTo>
                <a:cubicBezTo>
                  <a:pt x="61" y="150"/>
                  <a:pt x="63" y="150"/>
                  <a:pt x="64" y="149"/>
                </a:cubicBezTo>
                <a:cubicBezTo>
                  <a:pt x="66" y="149"/>
                  <a:pt x="67" y="148"/>
                  <a:pt x="68" y="148"/>
                </a:cubicBezTo>
                <a:cubicBezTo>
                  <a:pt x="69" y="147"/>
                  <a:pt x="70" y="147"/>
                  <a:pt x="71" y="146"/>
                </a:cubicBezTo>
                <a:cubicBezTo>
                  <a:pt x="73" y="146"/>
                  <a:pt x="74" y="145"/>
                  <a:pt x="76" y="145"/>
                </a:cubicBezTo>
                <a:cubicBezTo>
                  <a:pt x="79" y="145"/>
                  <a:pt x="80" y="146"/>
                  <a:pt x="81" y="146"/>
                </a:cubicBezTo>
                <a:cubicBezTo>
                  <a:pt x="82" y="146"/>
                  <a:pt x="83" y="147"/>
                  <a:pt x="84" y="147"/>
                </a:cubicBezTo>
                <a:cubicBezTo>
                  <a:pt x="85" y="148"/>
                  <a:pt x="86" y="148"/>
                  <a:pt x="88" y="149"/>
                </a:cubicBezTo>
                <a:cubicBezTo>
                  <a:pt x="90" y="150"/>
                  <a:pt x="92" y="150"/>
                  <a:pt x="95" y="150"/>
                </a:cubicBezTo>
                <a:cubicBezTo>
                  <a:pt x="97" y="150"/>
                  <a:pt x="100" y="150"/>
                  <a:pt x="101" y="149"/>
                </a:cubicBezTo>
                <a:cubicBezTo>
                  <a:pt x="103" y="149"/>
                  <a:pt x="104" y="148"/>
                  <a:pt x="105" y="148"/>
                </a:cubicBezTo>
                <a:cubicBezTo>
                  <a:pt x="106" y="147"/>
                  <a:pt x="107" y="147"/>
                  <a:pt x="108" y="146"/>
                </a:cubicBezTo>
                <a:cubicBezTo>
                  <a:pt x="110" y="146"/>
                  <a:pt x="111" y="145"/>
                  <a:pt x="113" y="145"/>
                </a:cubicBezTo>
                <a:cubicBezTo>
                  <a:pt x="115" y="145"/>
                  <a:pt x="117" y="146"/>
                  <a:pt x="118" y="146"/>
                </a:cubicBezTo>
                <a:cubicBezTo>
                  <a:pt x="119" y="146"/>
                  <a:pt x="119" y="147"/>
                  <a:pt x="120" y="147"/>
                </a:cubicBezTo>
                <a:cubicBezTo>
                  <a:pt x="122" y="148"/>
                  <a:pt x="123" y="148"/>
                  <a:pt x="125" y="149"/>
                </a:cubicBezTo>
                <a:cubicBezTo>
                  <a:pt x="127" y="150"/>
                  <a:pt x="129" y="150"/>
                  <a:pt x="132" y="150"/>
                </a:cubicBezTo>
                <a:cubicBezTo>
                  <a:pt x="134" y="150"/>
                  <a:pt x="136" y="150"/>
                  <a:pt x="138" y="149"/>
                </a:cubicBezTo>
                <a:cubicBezTo>
                  <a:pt x="139" y="149"/>
                  <a:pt x="140" y="148"/>
                  <a:pt x="141" y="148"/>
                </a:cubicBezTo>
                <a:cubicBezTo>
                  <a:pt x="143" y="147"/>
                  <a:pt x="144" y="147"/>
                  <a:pt x="145" y="146"/>
                </a:cubicBezTo>
                <a:cubicBezTo>
                  <a:pt x="146" y="146"/>
                  <a:pt x="148" y="145"/>
                  <a:pt x="150" y="145"/>
                </a:cubicBezTo>
                <a:cubicBezTo>
                  <a:pt x="152" y="145"/>
                  <a:pt x="154" y="146"/>
                  <a:pt x="155" y="146"/>
                </a:cubicBezTo>
                <a:cubicBezTo>
                  <a:pt x="156" y="146"/>
                  <a:pt x="156" y="147"/>
                  <a:pt x="157" y="147"/>
                </a:cubicBezTo>
                <a:cubicBezTo>
                  <a:pt x="158" y="148"/>
                  <a:pt x="160" y="148"/>
                  <a:pt x="162" y="149"/>
                </a:cubicBezTo>
                <a:cubicBezTo>
                  <a:pt x="163" y="150"/>
                  <a:pt x="166" y="150"/>
                  <a:pt x="169" y="150"/>
                </a:cubicBezTo>
                <a:cubicBezTo>
                  <a:pt x="171" y="150"/>
                  <a:pt x="173" y="150"/>
                  <a:pt x="175" y="149"/>
                </a:cubicBezTo>
                <a:cubicBezTo>
                  <a:pt x="176" y="149"/>
                  <a:pt x="177" y="148"/>
                  <a:pt x="178" y="148"/>
                </a:cubicBezTo>
                <a:cubicBezTo>
                  <a:pt x="180" y="147"/>
                  <a:pt x="181" y="147"/>
                  <a:pt x="182" y="146"/>
                </a:cubicBezTo>
                <a:cubicBezTo>
                  <a:pt x="183" y="146"/>
                  <a:pt x="185" y="145"/>
                  <a:pt x="187" y="145"/>
                </a:cubicBezTo>
                <a:cubicBezTo>
                  <a:pt x="189" y="145"/>
                  <a:pt x="190" y="146"/>
                  <a:pt x="191" y="146"/>
                </a:cubicBezTo>
                <a:cubicBezTo>
                  <a:pt x="192" y="146"/>
                  <a:pt x="193" y="147"/>
                  <a:pt x="194" y="147"/>
                </a:cubicBezTo>
                <a:cubicBezTo>
                  <a:pt x="195" y="148"/>
                  <a:pt x="196" y="148"/>
                  <a:pt x="198" y="149"/>
                </a:cubicBezTo>
                <a:cubicBezTo>
                  <a:pt x="200" y="150"/>
                  <a:pt x="202" y="150"/>
                  <a:pt x="205" y="150"/>
                </a:cubicBezTo>
                <a:cubicBezTo>
                  <a:pt x="205" y="150"/>
                  <a:pt x="205" y="150"/>
                  <a:pt x="205" y="150"/>
                </a:cubicBezTo>
                <a:cubicBezTo>
                  <a:pt x="208" y="150"/>
                  <a:pt x="210" y="150"/>
                  <a:pt x="212" y="149"/>
                </a:cubicBezTo>
                <a:cubicBezTo>
                  <a:pt x="213" y="149"/>
                  <a:pt x="214" y="148"/>
                  <a:pt x="215" y="148"/>
                </a:cubicBezTo>
                <a:cubicBezTo>
                  <a:pt x="216" y="147"/>
                  <a:pt x="217" y="147"/>
                  <a:pt x="219" y="146"/>
                </a:cubicBezTo>
                <a:cubicBezTo>
                  <a:pt x="220" y="146"/>
                  <a:pt x="221" y="145"/>
                  <a:pt x="224" y="145"/>
                </a:cubicBezTo>
                <a:cubicBezTo>
                  <a:pt x="225" y="145"/>
                  <a:pt x="227" y="144"/>
                  <a:pt x="227" y="142"/>
                </a:cubicBezTo>
                <a:cubicBezTo>
                  <a:pt x="227" y="141"/>
                  <a:pt x="225" y="139"/>
                  <a:pt x="224" y="139"/>
                </a:cubicBezTo>
                <a:close/>
                <a:moveTo>
                  <a:pt x="3" y="133"/>
                </a:moveTo>
                <a:cubicBezTo>
                  <a:pt x="5" y="133"/>
                  <a:pt x="6" y="133"/>
                  <a:pt x="7" y="134"/>
                </a:cubicBezTo>
                <a:cubicBezTo>
                  <a:pt x="8" y="134"/>
                  <a:pt x="9" y="134"/>
                  <a:pt x="10" y="135"/>
                </a:cubicBezTo>
                <a:cubicBezTo>
                  <a:pt x="11" y="135"/>
                  <a:pt x="12" y="136"/>
                  <a:pt x="14" y="137"/>
                </a:cubicBezTo>
                <a:cubicBezTo>
                  <a:pt x="16" y="137"/>
                  <a:pt x="18" y="138"/>
                  <a:pt x="21" y="138"/>
                </a:cubicBezTo>
                <a:cubicBezTo>
                  <a:pt x="24" y="138"/>
                  <a:pt x="26" y="138"/>
                  <a:pt x="28" y="137"/>
                </a:cubicBezTo>
                <a:cubicBezTo>
                  <a:pt x="29" y="137"/>
                  <a:pt x="30" y="136"/>
                  <a:pt x="31" y="136"/>
                </a:cubicBezTo>
                <a:cubicBezTo>
                  <a:pt x="32" y="135"/>
                  <a:pt x="33" y="134"/>
                  <a:pt x="35" y="134"/>
                </a:cubicBezTo>
                <a:cubicBezTo>
                  <a:pt x="35" y="134"/>
                  <a:pt x="36" y="133"/>
                  <a:pt x="37" y="133"/>
                </a:cubicBezTo>
                <a:cubicBezTo>
                  <a:pt x="38" y="133"/>
                  <a:pt x="39" y="133"/>
                  <a:pt x="40" y="133"/>
                </a:cubicBezTo>
                <a:cubicBezTo>
                  <a:pt x="42" y="133"/>
                  <a:pt x="43" y="133"/>
                  <a:pt x="44" y="134"/>
                </a:cubicBezTo>
                <a:cubicBezTo>
                  <a:pt x="44" y="134"/>
                  <a:pt x="45" y="134"/>
                  <a:pt x="45" y="134"/>
                </a:cubicBezTo>
                <a:cubicBezTo>
                  <a:pt x="46" y="134"/>
                  <a:pt x="46" y="134"/>
                  <a:pt x="47" y="135"/>
                </a:cubicBezTo>
                <a:cubicBezTo>
                  <a:pt x="48" y="135"/>
                  <a:pt x="49" y="136"/>
                  <a:pt x="51" y="137"/>
                </a:cubicBezTo>
                <a:cubicBezTo>
                  <a:pt x="53" y="137"/>
                  <a:pt x="55" y="138"/>
                  <a:pt x="58" y="138"/>
                </a:cubicBezTo>
                <a:cubicBezTo>
                  <a:pt x="61" y="138"/>
                  <a:pt x="63" y="138"/>
                  <a:pt x="64" y="137"/>
                </a:cubicBezTo>
                <a:cubicBezTo>
                  <a:pt x="66" y="137"/>
                  <a:pt x="67" y="136"/>
                  <a:pt x="68" y="136"/>
                </a:cubicBezTo>
                <a:cubicBezTo>
                  <a:pt x="69" y="135"/>
                  <a:pt x="70" y="134"/>
                  <a:pt x="71" y="134"/>
                </a:cubicBezTo>
                <a:cubicBezTo>
                  <a:pt x="71" y="134"/>
                  <a:pt x="71" y="134"/>
                  <a:pt x="71" y="134"/>
                </a:cubicBezTo>
                <a:cubicBezTo>
                  <a:pt x="73" y="133"/>
                  <a:pt x="74" y="133"/>
                  <a:pt x="76" y="133"/>
                </a:cubicBezTo>
                <a:cubicBezTo>
                  <a:pt x="79" y="133"/>
                  <a:pt x="80" y="133"/>
                  <a:pt x="81" y="134"/>
                </a:cubicBezTo>
                <a:cubicBezTo>
                  <a:pt x="81" y="134"/>
                  <a:pt x="82" y="134"/>
                  <a:pt x="82" y="134"/>
                </a:cubicBezTo>
                <a:cubicBezTo>
                  <a:pt x="82" y="134"/>
                  <a:pt x="83" y="134"/>
                  <a:pt x="84" y="135"/>
                </a:cubicBezTo>
                <a:cubicBezTo>
                  <a:pt x="85" y="135"/>
                  <a:pt x="86" y="136"/>
                  <a:pt x="88" y="137"/>
                </a:cubicBezTo>
                <a:cubicBezTo>
                  <a:pt x="90" y="137"/>
                  <a:pt x="92" y="138"/>
                  <a:pt x="95" y="138"/>
                </a:cubicBezTo>
                <a:cubicBezTo>
                  <a:pt x="97" y="138"/>
                  <a:pt x="100" y="138"/>
                  <a:pt x="101" y="137"/>
                </a:cubicBezTo>
                <a:cubicBezTo>
                  <a:pt x="103" y="137"/>
                  <a:pt x="104" y="136"/>
                  <a:pt x="105" y="136"/>
                </a:cubicBezTo>
                <a:cubicBezTo>
                  <a:pt x="106" y="135"/>
                  <a:pt x="107" y="134"/>
                  <a:pt x="108" y="134"/>
                </a:cubicBezTo>
                <a:cubicBezTo>
                  <a:pt x="108" y="134"/>
                  <a:pt x="108" y="134"/>
                  <a:pt x="108" y="134"/>
                </a:cubicBezTo>
                <a:cubicBezTo>
                  <a:pt x="110" y="133"/>
                  <a:pt x="111" y="133"/>
                  <a:pt x="113" y="133"/>
                </a:cubicBezTo>
                <a:cubicBezTo>
                  <a:pt x="115" y="133"/>
                  <a:pt x="117" y="133"/>
                  <a:pt x="118" y="134"/>
                </a:cubicBezTo>
                <a:cubicBezTo>
                  <a:pt x="118" y="134"/>
                  <a:pt x="118" y="134"/>
                  <a:pt x="119" y="134"/>
                </a:cubicBezTo>
                <a:cubicBezTo>
                  <a:pt x="119" y="134"/>
                  <a:pt x="120" y="134"/>
                  <a:pt x="120" y="135"/>
                </a:cubicBezTo>
                <a:cubicBezTo>
                  <a:pt x="122" y="135"/>
                  <a:pt x="123" y="136"/>
                  <a:pt x="125" y="137"/>
                </a:cubicBezTo>
                <a:cubicBezTo>
                  <a:pt x="127" y="137"/>
                  <a:pt x="129" y="138"/>
                  <a:pt x="132" y="138"/>
                </a:cubicBezTo>
                <a:cubicBezTo>
                  <a:pt x="134" y="138"/>
                  <a:pt x="136" y="138"/>
                  <a:pt x="138" y="137"/>
                </a:cubicBezTo>
                <a:cubicBezTo>
                  <a:pt x="139" y="137"/>
                  <a:pt x="140" y="136"/>
                  <a:pt x="141" y="136"/>
                </a:cubicBezTo>
                <a:cubicBezTo>
                  <a:pt x="143" y="135"/>
                  <a:pt x="144" y="134"/>
                  <a:pt x="145" y="134"/>
                </a:cubicBezTo>
                <a:cubicBezTo>
                  <a:pt x="145" y="134"/>
                  <a:pt x="145" y="134"/>
                  <a:pt x="145" y="134"/>
                </a:cubicBezTo>
                <a:cubicBezTo>
                  <a:pt x="146" y="133"/>
                  <a:pt x="148" y="133"/>
                  <a:pt x="150" y="133"/>
                </a:cubicBezTo>
                <a:cubicBezTo>
                  <a:pt x="152" y="133"/>
                  <a:pt x="153" y="133"/>
                  <a:pt x="154" y="133"/>
                </a:cubicBezTo>
                <a:cubicBezTo>
                  <a:pt x="154" y="134"/>
                  <a:pt x="154" y="134"/>
                  <a:pt x="155" y="134"/>
                </a:cubicBezTo>
                <a:cubicBezTo>
                  <a:pt x="156" y="134"/>
                  <a:pt x="156" y="134"/>
                  <a:pt x="157" y="135"/>
                </a:cubicBezTo>
                <a:cubicBezTo>
                  <a:pt x="158" y="135"/>
                  <a:pt x="160" y="136"/>
                  <a:pt x="162" y="137"/>
                </a:cubicBezTo>
                <a:cubicBezTo>
                  <a:pt x="163" y="137"/>
                  <a:pt x="166" y="138"/>
                  <a:pt x="169" y="138"/>
                </a:cubicBezTo>
                <a:cubicBezTo>
                  <a:pt x="171" y="138"/>
                  <a:pt x="173" y="138"/>
                  <a:pt x="175" y="137"/>
                </a:cubicBezTo>
                <a:cubicBezTo>
                  <a:pt x="176" y="137"/>
                  <a:pt x="177" y="136"/>
                  <a:pt x="178" y="136"/>
                </a:cubicBezTo>
                <a:cubicBezTo>
                  <a:pt x="180" y="135"/>
                  <a:pt x="181" y="134"/>
                  <a:pt x="182" y="134"/>
                </a:cubicBezTo>
                <a:cubicBezTo>
                  <a:pt x="183" y="133"/>
                  <a:pt x="185" y="133"/>
                  <a:pt x="187" y="133"/>
                </a:cubicBezTo>
                <a:cubicBezTo>
                  <a:pt x="189" y="133"/>
                  <a:pt x="190" y="133"/>
                  <a:pt x="191" y="134"/>
                </a:cubicBezTo>
                <a:cubicBezTo>
                  <a:pt x="192" y="134"/>
                  <a:pt x="193" y="134"/>
                  <a:pt x="194" y="135"/>
                </a:cubicBezTo>
                <a:cubicBezTo>
                  <a:pt x="195" y="135"/>
                  <a:pt x="196" y="136"/>
                  <a:pt x="198" y="137"/>
                </a:cubicBezTo>
                <a:cubicBezTo>
                  <a:pt x="200" y="137"/>
                  <a:pt x="202" y="138"/>
                  <a:pt x="205" y="138"/>
                </a:cubicBezTo>
                <a:cubicBezTo>
                  <a:pt x="205" y="138"/>
                  <a:pt x="205" y="138"/>
                  <a:pt x="205" y="138"/>
                </a:cubicBezTo>
                <a:cubicBezTo>
                  <a:pt x="208" y="138"/>
                  <a:pt x="210" y="138"/>
                  <a:pt x="212" y="137"/>
                </a:cubicBezTo>
                <a:cubicBezTo>
                  <a:pt x="213" y="137"/>
                  <a:pt x="214" y="136"/>
                  <a:pt x="215" y="136"/>
                </a:cubicBezTo>
                <a:cubicBezTo>
                  <a:pt x="216" y="135"/>
                  <a:pt x="217" y="134"/>
                  <a:pt x="219" y="134"/>
                </a:cubicBezTo>
                <a:cubicBezTo>
                  <a:pt x="220" y="133"/>
                  <a:pt x="221" y="133"/>
                  <a:pt x="224" y="133"/>
                </a:cubicBezTo>
                <a:cubicBezTo>
                  <a:pt x="225" y="133"/>
                  <a:pt x="227" y="132"/>
                  <a:pt x="227" y="130"/>
                </a:cubicBezTo>
                <a:cubicBezTo>
                  <a:pt x="227" y="128"/>
                  <a:pt x="225" y="127"/>
                  <a:pt x="224" y="127"/>
                </a:cubicBezTo>
                <a:cubicBezTo>
                  <a:pt x="221" y="127"/>
                  <a:pt x="219" y="128"/>
                  <a:pt x="217" y="128"/>
                </a:cubicBezTo>
                <a:cubicBezTo>
                  <a:pt x="216" y="128"/>
                  <a:pt x="215" y="129"/>
                  <a:pt x="214" y="129"/>
                </a:cubicBezTo>
                <a:cubicBezTo>
                  <a:pt x="213" y="130"/>
                  <a:pt x="212" y="131"/>
                  <a:pt x="210" y="131"/>
                </a:cubicBezTo>
                <a:cubicBezTo>
                  <a:pt x="210" y="131"/>
                  <a:pt x="209" y="131"/>
                  <a:pt x="209" y="132"/>
                </a:cubicBezTo>
                <a:cubicBezTo>
                  <a:pt x="209" y="3"/>
                  <a:pt x="209" y="3"/>
                  <a:pt x="209" y="3"/>
                </a:cubicBezTo>
                <a:cubicBezTo>
                  <a:pt x="209" y="3"/>
                  <a:pt x="210" y="2"/>
                  <a:pt x="211" y="2"/>
                </a:cubicBezTo>
                <a:cubicBezTo>
                  <a:pt x="210" y="0"/>
                  <a:pt x="210" y="0"/>
                  <a:pt x="210" y="0"/>
                </a:cubicBezTo>
                <a:cubicBezTo>
                  <a:pt x="188" y="19"/>
                  <a:pt x="169" y="41"/>
                  <a:pt x="154" y="65"/>
                </a:cubicBezTo>
                <a:cubicBezTo>
                  <a:pt x="153" y="65"/>
                  <a:pt x="152" y="65"/>
                  <a:pt x="152" y="65"/>
                </a:cubicBezTo>
                <a:cubicBezTo>
                  <a:pt x="150" y="65"/>
                  <a:pt x="149" y="67"/>
                  <a:pt x="148" y="67"/>
                </a:cubicBezTo>
                <a:cubicBezTo>
                  <a:pt x="136" y="80"/>
                  <a:pt x="136" y="80"/>
                  <a:pt x="136" y="80"/>
                </a:cubicBezTo>
                <a:cubicBezTo>
                  <a:pt x="130" y="65"/>
                  <a:pt x="130" y="65"/>
                  <a:pt x="130" y="65"/>
                </a:cubicBezTo>
                <a:cubicBezTo>
                  <a:pt x="130" y="65"/>
                  <a:pt x="130" y="64"/>
                  <a:pt x="129" y="64"/>
                </a:cubicBezTo>
                <a:cubicBezTo>
                  <a:pt x="128" y="62"/>
                  <a:pt x="127" y="60"/>
                  <a:pt x="124" y="59"/>
                </a:cubicBezTo>
                <a:cubicBezTo>
                  <a:pt x="120" y="57"/>
                  <a:pt x="114" y="60"/>
                  <a:pt x="112" y="64"/>
                </a:cubicBezTo>
                <a:cubicBezTo>
                  <a:pt x="98" y="98"/>
                  <a:pt x="98" y="98"/>
                  <a:pt x="98" y="98"/>
                </a:cubicBezTo>
                <a:cubicBezTo>
                  <a:pt x="12" y="106"/>
                  <a:pt x="12" y="106"/>
                  <a:pt x="12" y="106"/>
                </a:cubicBezTo>
                <a:cubicBezTo>
                  <a:pt x="17" y="119"/>
                  <a:pt x="24" y="126"/>
                  <a:pt x="30" y="130"/>
                </a:cubicBezTo>
                <a:cubicBezTo>
                  <a:pt x="28" y="130"/>
                  <a:pt x="27" y="131"/>
                  <a:pt x="26" y="131"/>
                </a:cubicBezTo>
                <a:cubicBezTo>
                  <a:pt x="25" y="132"/>
                  <a:pt x="24" y="132"/>
                  <a:pt x="21" y="132"/>
                </a:cubicBezTo>
                <a:cubicBezTo>
                  <a:pt x="19" y="132"/>
                  <a:pt x="18" y="132"/>
                  <a:pt x="17" y="131"/>
                </a:cubicBezTo>
                <a:cubicBezTo>
                  <a:pt x="16" y="131"/>
                  <a:pt x="15" y="131"/>
                  <a:pt x="14" y="130"/>
                </a:cubicBezTo>
                <a:cubicBezTo>
                  <a:pt x="13" y="130"/>
                  <a:pt x="12" y="129"/>
                  <a:pt x="10" y="128"/>
                </a:cubicBezTo>
                <a:cubicBezTo>
                  <a:pt x="8" y="128"/>
                  <a:pt x="6" y="127"/>
                  <a:pt x="3" y="127"/>
                </a:cubicBezTo>
                <a:cubicBezTo>
                  <a:pt x="1" y="127"/>
                  <a:pt x="0" y="128"/>
                  <a:pt x="0" y="130"/>
                </a:cubicBezTo>
                <a:cubicBezTo>
                  <a:pt x="0" y="132"/>
                  <a:pt x="1" y="133"/>
                  <a:pt x="3" y="133"/>
                </a:cubicBezTo>
                <a:close/>
                <a:moveTo>
                  <a:pt x="159" y="77"/>
                </a:moveTo>
                <a:cubicBezTo>
                  <a:pt x="161" y="74"/>
                  <a:pt x="161" y="69"/>
                  <a:pt x="158" y="67"/>
                </a:cubicBezTo>
                <a:cubicBezTo>
                  <a:pt x="158" y="66"/>
                  <a:pt x="157" y="66"/>
                  <a:pt x="157" y="65"/>
                </a:cubicBezTo>
                <a:cubicBezTo>
                  <a:pt x="171" y="43"/>
                  <a:pt x="188" y="23"/>
                  <a:pt x="208" y="4"/>
                </a:cubicBezTo>
                <a:cubicBezTo>
                  <a:pt x="208" y="132"/>
                  <a:pt x="208" y="132"/>
                  <a:pt x="208" y="132"/>
                </a:cubicBezTo>
                <a:cubicBezTo>
                  <a:pt x="207" y="132"/>
                  <a:pt x="206" y="132"/>
                  <a:pt x="205" y="132"/>
                </a:cubicBezTo>
                <a:cubicBezTo>
                  <a:pt x="203" y="132"/>
                  <a:pt x="202" y="132"/>
                  <a:pt x="201" y="131"/>
                </a:cubicBezTo>
                <a:cubicBezTo>
                  <a:pt x="200" y="131"/>
                  <a:pt x="199" y="131"/>
                  <a:pt x="198" y="130"/>
                </a:cubicBezTo>
                <a:cubicBezTo>
                  <a:pt x="197" y="130"/>
                  <a:pt x="196" y="129"/>
                  <a:pt x="194" y="128"/>
                </a:cubicBezTo>
                <a:cubicBezTo>
                  <a:pt x="192" y="128"/>
                  <a:pt x="190" y="127"/>
                  <a:pt x="187" y="127"/>
                </a:cubicBezTo>
                <a:cubicBezTo>
                  <a:pt x="184" y="127"/>
                  <a:pt x="182" y="128"/>
                  <a:pt x="181" y="128"/>
                </a:cubicBezTo>
                <a:cubicBezTo>
                  <a:pt x="179" y="128"/>
                  <a:pt x="178" y="129"/>
                  <a:pt x="177" y="129"/>
                </a:cubicBezTo>
                <a:cubicBezTo>
                  <a:pt x="176" y="130"/>
                  <a:pt x="175" y="131"/>
                  <a:pt x="174" y="131"/>
                </a:cubicBezTo>
                <a:cubicBezTo>
                  <a:pt x="172" y="132"/>
                  <a:pt x="171" y="132"/>
                  <a:pt x="169" y="132"/>
                </a:cubicBezTo>
                <a:cubicBezTo>
                  <a:pt x="166" y="132"/>
                  <a:pt x="165" y="132"/>
                  <a:pt x="164" y="131"/>
                </a:cubicBezTo>
                <a:cubicBezTo>
                  <a:pt x="163" y="131"/>
                  <a:pt x="163" y="131"/>
                  <a:pt x="163" y="131"/>
                </a:cubicBezTo>
                <a:cubicBezTo>
                  <a:pt x="187" y="121"/>
                  <a:pt x="200" y="89"/>
                  <a:pt x="200" y="89"/>
                </a:cubicBezTo>
                <a:cubicBezTo>
                  <a:pt x="142" y="94"/>
                  <a:pt x="142" y="94"/>
                  <a:pt x="142" y="94"/>
                </a:cubicBezTo>
                <a:lnTo>
                  <a:pt x="159" y="77"/>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15" name="Espace réservé du numéro de diapositive 14"/>
          <p:cNvSpPr>
            <a:spLocks noGrp="1"/>
          </p:cNvSpPr>
          <p:nvPr>
            <p:ph type="sldNum" sz="quarter" idx="18"/>
          </p:nvPr>
        </p:nvSpPr>
        <p:spPr/>
        <p:txBody>
          <a:bodyPr/>
          <a:lstStyle/>
          <a:p>
            <a:fld id="{4034BEE3-566C-4068-A777-C3A4762E861B}" type="slidenum">
              <a:rPr lang="en-GB" smtClean="0"/>
              <a:pPr/>
              <a:t>51</a:t>
            </a:fld>
            <a:endParaRPr lang="en-GB" dirty="0"/>
          </a:p>
        </p:txBody>
      </p:sp>
    </p:spTree>
    <p:extLst>
      <p:ext uri="{BB962C8B-B14F-4D97-AF65-F5344CB8AC3E}">
        <p14:creationId xmlns:p14="http://schemas.microsoft.com/office/powerpoint/2010/main" val="26342173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à coins arrondis 25"/>
          <p:cNvSpPr/>
          <p:nvPr/>
        </p:nvSpPr>
        <p:spPr>
          <a:xfrm>
            <a:off x="239716" y="1036805"/>
            <a:ext cx="9928164" cy="55995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La baisse du nombre de départ en week-end en série longue concerne surtout les plus jeunes et les plus âgés, et cela se traduit par une baisse du kilométrage chez les 25-34 ans.</a:t>
            </a:r>
          </a:p>
        </p:txBody>
      </p:sp>
      <p:sp>
        <p:nvSpPr>
          <p:cNvPr id="28" name="Titre 5"/>
          <p:cNvSpPr>
            <a:spLocks noGrp="1"/>
          </p:cNvSpPr>
          <p:nvPr>
            <p:ph type="title"/>
          </p:nvPr>
        </p:nvSpPr>
        <p:spPr>
          <a:xfrm>
            <a:off x="326282" y="1"/>
            <a:ext cx="9784800" cy="852723"/>
          </a:xfrm>
        </p:spPr>
        <p:txBody>
          <a:bodyPr lIns="0" tIns="234876" rIns="0" bIns="0"/>
          <a:lstStyle/>
          <a:p>
            <a:pPr>
              <a:spcBef>
                <a:spcPts val="0"/>
              </a:spcBef>
              <a:defRPr/>
            </a:pPr>
            <a:r>
              <a:rPr lang="fr-FR" sz="2000" dirty="0"/>
              <a:t>Départs en </a:t>
            </a:r>
            <a:r>
              <a:rPr lang="fr-FR" sz="2000" dirty="0" smtClean="0"/>
              <a:t>week-end au </a:t>
            </a:r>
            <a:r>
              <a:rPr lang="fr-FR" sz="2000" dirty="0"/>
              <a:t>cours des 12 derniers mois </a:t>
            </a:r>
            <a:r>
              <a:rPr lang="fr-FR" sz="2000" dirty="0" smtClean="0"/>
              <a:t>– selon l’âge de l’utilisateur principal – Evolution vs. 2013</a:t>
            </a:r>
            <a:endParaRPr lang="fr-FR" sz="2000" dirty="0"/>
          </a:p>
        </p:txBody>
      </p:sp>
      <p:sp>
        <p:nvSpPr>
          <p:cNvPr id="53" name="ZoneTexte 52"/>
          <p:cNvSpPr txBox="1"/>
          <p:nvPr/>
        </p:nvSpPr>
        <p:spPr>
          <a:xfrm>
            <a:off x="3151991" y="6313924"/>
            <a:ext cx="7025849" cy="519361"/>
          </a:xfrm>
          <a:prstGeom prst="rect">
            <a:avLst/>
          </a:prstGeom>
          <a:noFill/>
        </p:spPr>
        <p:txBody>
          <a:bodyPr wrap="square" lIns="102860" tIns="51429" rIns="102860" bIns="51429" rtlCol="0">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total)</a:t>
            </a:r>
          </a:p>
          <a:p>
            <a:pPr algn="r"/>
            <a:r>
              <a:rPr lang="fr-FR" sz="900" b="0" i="1" dirty="0" smtClean="0">
                <a:latin typeface="Arial" panose="020B0604020202020204" pitchFamily="34" charset="0"/>
                <a:cs typeface="Arial" panose="020B0604020202020204" pitchFamily="34" charset="0"/>
              </a:rPr>
              <a:t>Q71: Combien de fois êtes-vous parti en week-end / en vacances avec cette voiture au cours des 12 derniers mois? Au total, quel kilométrage représentent ces départs en week-end / en vacances effectués avec cette voiture au cours des 12 derniers mois?  </a:t>
            </a:r>
          </a:p>
        </p:txBody>
      </p:sp>
      <p:graphicFrame>
        <p:nvGraphicFramePr>
          <p:cNvPr id="24" name="Graphique 23"/>
          <p:cNvGraphicFramePr/>
          <p:nvPr>
            <p:extLst>
              <p:ext uri="{D42A27DB-BD31-4B8C-83A1-F6EECF244321}">
                <p14:modId xmlns:p14="http://schemas.microsoft.com/office/powerpoint/2010/main" val="3353710723"/>
              </p:ext>
            </p:extLst>
          </p:nvPr>
        </p:nvGraphicFramePr>
        <p:xfrm>
          <a:off x="0" y="1878888"/>
          <a:ext cx="10295905" cy="229058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4"/>
          <p:cNvSpPr txBox="1">
            <a:spLocks noChangeArrowheads="1"/>
          </p:cNvSpPr>
          <p:nvPr/>
        </p:nvSpPr>
        <p:spPr bwMode="auto">
          <a:xfrm>
            <a:off x="239716" y="2092638"/>
            <a:ext cx="4964088" cy="184666"/>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200" dirty="0">
                <a:latin typeface="Arial" panose="020B0604020202020204" pitchFamily="34" charset="0"/>
                <a:cs typeface="Arial" panose="020B0604020202020204" pitchFamily="34" charset="0"/>
                <a:sym typeface="Wingdings" pitchFamily="2" charset="2"/>
              </a:rPr>
              <a:t>N</a:t>
            </a:r>
            <a:r>
              <a:rPr lang="fr-FR" sz="1200" dirty="0" smtClean="0">
                <a:latin typeface="Arial" panose="020B0604020202020204" pitchFamily="34" charset="0"/>
                <a:cs typeface="Arial" panose="020B0604020202020204" pitchFamily="34" charset="0"/>
                <a:sym typeface="Wingdings" pitchFamily="2" charset="2"/>
              </a:rPr>
              <a:t>ombre moyen de départs en week-end dans l’année (0 Exclus) </a:t>
            </a:r>
            <a:endParaRPr lang="fr-FR" sz="1200" dirty="0">
              <a:latin typeface="Arial" panose="020B0604020202020204" pitchFamily="34" charset="0"/>
              <a:cs typeface="Arial" panose="020B0604020202020204" pitchFamily="34" charset="0"/>
              <a:sym typeface="Wingdings" pitchFamily="2" charset="2"/>
            </a:endParaRPr>
          </a:p>
        </p:txBody>
      </p:sp>
      <p:sp>
        <p:nvSpPr>
          <p:cNvPr id="27" name="Freeform 33"/>
          <p:cNvSpPr>
            <a:spLocks noChangeAspect="1" noEditPoints="1"/>
          </p:cNvSpPr>
          <p:nvPr/>
        </p:nvSpPr>
        <p:spPr bwMode="auto">
          <a:xfrm>
            <a:off x="5002609" y="1944949"/>
            <a:ext cx="468000" cy="335022"/>
          </a:xfrm>
          <a:custGeom>
            <a:avLst/>
            <a:gdLst>
              <a:gd name="T0" fmla="*/ 205 w 227"/>
              <a:gd name="T1" fmla="*/ 156 h 162"/>
              <a:gd name="T2" fmla="*/ 181 w 227"/>
              <a:gd name="T3" fmla="*/ 153 h 162"/>
              <a:gd name="T4" fmla="*/ 162 w 227"/>
              <a:gd name="T5" fmla="*/ 155 h 162"/>
              <a:gd name="T6" fmla="*/ 137 w 227"/>
              <a:gd name="T7" fmla="*/ 156 h 162"/>
              <a:gd name="T8" fmla="*/ 113 w 227"/>
              <a:gd name="T9" fmla="*/ 152 h 162"/>
              <a:gd name="T10" fmla="*/ 90 w 227"/>
              <a:gd name="T11" fmla="*/ 156 h 162"/>
              <a:gd name="T12" fmla="*/ 67 w 227"/>
              <a:gd name="T13" fmla="*/ 154 h 162"/>
              <a:gd name="T14" fmla="*/ 47 w 227"/>
              <a:gd name="T15" fmla="*/ 153 h 162"/>
              <a:gd name="T16" fmla="*/ 21 w 227"/>
              <a:gd name="T17" fmla="*/ 156 h 162"/>
              <a:gd name="T18" fmla="*/ 0 w 227"/>
              <a:gd name="T19" fmla="*/ 155 h 162"/>
              <a:gd name="T20" fmla="*/ 21 w 227"/>
              <a:gd name="T21" fmla="*/ 162 h 162"/>
              <a:gd name="T22" fmla="*/ 44 w 227"/>
              <a:gd name="T23" fmla="*/ 158 h 162"/>
              <a:gd name="T24" fmla="*/ 68 w 227"/>
              <a:gd name="T25" fmla="*/ 160 h 162"/>
              <a:gd name="T26" fmla="*/ 88 w 227"/>
              <a:gd name="T27" fmla="*/ 161 h 162"/>
              <a:gd name="T28" fmla="*/ 113 w 227"/>
              <a:gd name="T29" fmla="*/ 158 h 162"/>
              <a:gd name="T30" fmla="*/ 138 w 227"/>
              <a:gd name="T31" fmla="*/ 162 h 162"/>
              <a:gd name="T32" fmla="*/ 157 w 227"/>
              <a:gd name="T33" fmla="*/ 159 h 162"/>
              <a:gd name="T34" fmla="*/ 182 w 227"/>
              <a:gd name="T35" fmla="*/ 158 h 162"/>
              <a:gd name="T36" fmla="*/ 205 w 227"/>
              <a:gd name="T37" fmla="*/ 162 h 162"/>
              <a:gd name="T38" fmla="*/ 224 w 227"/>
              <a:gd name="T39" fmla="*/ 158 h 162"/>
              <a:gd name="T40" fmla="*/ 125 w 227"/>
              <a:gd name="T41" fmla="*/ 40 h 162"/>
              <a:gd name="T42" fmla="*/ 214 w 227"/>
              <a:gd name="T43" fmla="*/ 142 h 162"/>
              <a:gd name="T44" fmla="*/ 194 w 227"/>
              <a:gd name="T45" fmla="*/ 141 h 162"/>
              <a:gd name="T46" fmla="*/ 169 w 227"/>
              <a:gd name="T47" fmla="*/ 144 h 162"/>
              <a:gd name="T48" fmla="*/ 144 w 227"/>
              <a:gd name="T49" fmla="*/ 140 h 162"/>
              <a:gd name="T50" fmla="*/ 125 w 227"/>
              <a:gd name="T51" fmla="*/ 143 h 162"/>
              <a:gd name="T52" fmla="*/ 100 w 227"/>
              <a:gd name="T53" fmla="*/ 143 h 162"/>
              <a:gd name="T54" fmla="*/ 76 w 227"/>
              <a:gd name="T55" fmla="*/ 139 h 162"/>
              <a:gd name="T56" fmla="*/ 54 w 227"/>
              <a:gd name="T57" fmla="*/ 144 h 162"/>
              <a:gd name="T58" fmla="*/ 30 w 227"/>
              <a:gd name="T59" fmla="*/ 142 h 162"/>
              <a:gd name="T60" fmla="*/ 10 w 227"/>
              <a:gd name="T61" fmla="*/ 141 h 162"/>
              <a:gd name="T62" fmla="*/ 10 w 227"/>
              <a:gd name="T63" fmla="*/ 147 h 162"/>
              <a:gd name="T64" fmla="*/ 35 w 227"/>
              <a:gd name="T65" fmla="*/ 146 h 162"/>
              <a:gd name="T66" fmla="*/ 58 w 227"/>
              <a:gd name="T67" fmla="*/ 150 h 162"/>
              <a:gd name="T68" fmla="*/ 81 w 227"/>
              <a:gd name="T69" fmla="*/ 146 h 162"/>
              <a:gd name="T70" fmla="*/ 105 w 227"/>
              <a:gd name="T71" fmla="*/ 148 h 162"/>
              <a:gd name="T72" fmla="*/ 125 w 227"/>
              <a:gd name="T73" fmla="*/ 149 h 162"/>
              <a:gd name="T74" fmla="*/ 150 w 227"/>
              <a:gd name="T75" fmla="*/ 145 h 162"/>
              <a:gd name="T76" fmla="*/ 175 w 227"/>
              <a:gd name="T77" fmla="*/ 149 h 162"/>
              <a:gd name="T78" fmla="*/ 194 w 227"/>
              <a:gd name="T79" fmla="*/ 147 h 162"/>
              <a:gd name="T80" fmla="*/ 215 w 227"/>
              <a:gd name="T81" fmla="*/ 148 h 162"/>
              <a:gd name="T82" fmla="*/ 3 w 227"/>
              <a:gd name="T83" fmla="*/ 133 h 162"/>
              <a:gd name="T84" fmla="*/ 28 w 227"/>
              <a:gd name="T85" fmla="*/ 137 h 162"/>
              <a:gd name="T86" fmla="*/ 44 w 227"/>
              <a:gd name="T87" fmla="*/ 134 h 162"/>
              <a:gd name="T88" fmla="*/ 64 w 227"/>
              <a:gd name="T89" fmla="*/ 137 h 162"/>
              <a:gd name="T90" fmla="*/ 81 w 227"/>
              <a:gd name="T91" fmla="*/ 134 h 162"/>
              <a:gd name="T92" fmla="*/ 101 w 227"/>
              <a:gd name="T93" fmla="*/ 137 h 162"/>
              <a:gd name="T94" fmla="*/ 118 w 227"/>
              <a:gd name="T95" fmla="*/ 134 h 162"/>
              <a:gd name="T96" fmla="*/ 138 w 227"/>
              <a:gd name="T97" fmla="*/ 137 h 162"/>
              <a:gd name="T98" fmla="*/ 154 w 227"/>
              <a:gd name="T99" fmla="*/ 133 h 162"/>
              <a:gd name="T100" fmla="*/ 175 w 227"/>
              <a:gd name="T101" fmla="*/ 137 h 162"/>
              <a:gd name="T102" fmla="*/ 194 w 227"/>
              <a:gd name="T103" fmla="*/ 135 h 162"/>
              <a:gd name="T104" fmla="*/ 215 w 227"/>
              <a:gd name="T105" fmla="*/ 136 h 162"/>
              <a:gd name="T106" fmla="*/ 217 w 227"/>
              <a:gd name="T107" fmla="*/ 128 h 162"/>
              <a:gd name="T108" fmla="*/ 211 w 227"/>
              <a:gd name="T109" fmla="*/ 2 h 162"/>
              <a:gd name="T110" fmla="*/ 136 w 227"/>
              <a:gd name="T111" fmla="*/ 80 h 162"/>
              <a:gd name="T112" fmla="*/ 98 w 227"/>
              <a:gd name="T113" fmla="*/ 98 h 162"/>
              <a:gd name="T114" fmla="*/ 17 w 227"/>
              <a:gd name="T115" fmla="*/ 131 h 162"/>
              <a:gd name="T116" fmla="*/ 3 w 227"/>
              <a:gd name="T117" fmla="*/ 133 h 162"/>
              <a:gd name="T118" fmla="*/ 208 w 227"/>
              <a:gd name="T119" fmla="*/ 132 h 162"/>
              <a:gd name="T120" fmla="*/ 187 w 227"/>
              <a:gd name="T121" fmla="*/ 127 h 162"/>
              <a:gd name="T122" fmla="*/ 164 w 227"/>
              <a:gd name="T12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162">
                <a:moveTo>
                  <a:pt x="224" y="152"/>
                </a:moveTo>
                <a:cubicBezTo>
                  <a:pt x="221" y="152"/>
                  <a:pt x="219" y="152"/>
                  <a:pt x="217" y="153"/>
                </a:cubicBezTo>
                <a:cubicBezTo>
                  <a:pt x="216" y="153"/>
                  <a:pt x="215" y="154"/>
                  <a:pt x="214" y="154"/>
                </a:cubicBezTo>
                <a:cubicBezTo>
                  <a:pt x="213" y="155"/>
                  <a:pt x="212" y="155"/>
                  <a:pt x="210" y="156"/>
                </a:cubicBezTo>
                <a:cubicBezTo>
                  <a:pt x="209" y="156"/>
                  <a:pt x="208" y="156"/>
                  <a:pt x="205" y="156"/>
                </a:cubicBezTo>
                <a:cubicBezTo>
                  <a:pt x="203" y="156"/>
                  <a:pt x="202" y="156"/>
                  <a:pt x="201" y="156"/>
                </a:cubicBezTo>
                <a:cubicBezTo>
                  <a:pt x="200" y="156"/>
                  <a:pt x="199" y="155"/>
                  <a:pt x="198" y="155"/>
                </a:cubicBezTo>
                <a:cubicBezTo>
                  <a:pt x="197" y="154"/>
                  <a:pt x="196" y="153"/>
                  <a:pt x="194" y="153"/>
                </a:cubicBezTo>
                <a:cubicBezTo>
                  <a:pt x="192" y="152"/>
                  <a:pt x="190" y="152"/>
                  <a:pt x="187" y="152"/>
                </a:cubicBezTo>
                <a:cubicBezTo>
                  <a:pt x="184" y="152"/>
                  <a:pt x="182" y="152"/>
                  <a:pt x="181" y="153"/>
                </a:cubicBezTo>
                <a:cubicBezTo>
                  <a:pt x="179" y="153"/>
                  <a:pt x="178" y="154"/>
                  <a:pt x="177" y="154"/>
                </a:cubicBezTo>
                <a:cubicBezTo>
                  <a:pt x="176" y="155"/>
                  <a:pt x="175" y="155"/>
                  <a:pt x="174" y="156"/>
                </a:cubicBezTo>
                <a:cubicBezTo>
                  <a:pt x="172" y="156"/>
                  <a:pt x="171" y="156"/>
                  <a:pt x="169" y="156"/>
                </a:cubicBezTo>
                <a:cubicBezTo>
                  <a:pt x="166" y="156"/>
                  <a:pt x="165" y="156"/>
                  <a:pt x="164" y="156"/>
                </a:cubicBezTo>
                <a:cubicBezTo>
                  <a:pt x="163" y="156"/>
                  <a:pt x="162" y="155"/>
                  <a:pt x="162" y="155"/>
                </a:cubicBezTo>
                <a:cubicBezTo>
                  <a:pt x="160" y="154"/>
                  <a:pt x="159" y="153"/>
                  <a:pt x="157" y="153"/>
                </a:cubicBezTo>
                <a:cubicBezTo>
                  <a:pt x="155" y="152"/>
                  <a:pt x="153" y="152"/>
                  <a:pt x="150" y="152"/>
                </a:cubicBezTo>
                <a:cubicBezTo>
                  <a:pt x="148" y="152"/>
                  <a:pt x="145" y="152"/>
                  <a:pt x="144" y="153"/>
                </a:cubicBezTo>
                <a:cubicBezTo>
                  <a:pt x="142" y="153"/>
                  <a:pt x="141" y="154"/>
                  <a:pt x="140" y="154"/>
                </a:cubicBezTo>
                <a:cubicBezTo>
                  <a:pt x="139" y="155"/>
                  <a:pt x="138" y="155"/>
                  <a:pt x="137" y="156"/>
                </a:cubicBezTo>
                <a:cubicBezTo>
                  <a:pt x="135" y="156"/>
                  <a:pt x="134" y="156"/>
                  <a:pt x="132" y="156"/>
                </a:cubicBezTo>
                <a:cubicBezTo>
                  <a:pt x="130" y="156"/>
                  <a:pt x="128" y="156"/>
                  <a:pt x="127" y="156"/>
                </a:cubicBezTo>
                <a:cubicBezTo>
                  <a:pt x="126" y="156"/>
                  <a:pt x="126" y="155"/>
                  <a:pt x="125" y="155"/>
                </a:cubicBezTo>
                <a:cubicBezTo>
                  <a:pt x="123" y="154"/>
                  <a:pt x="122" y="153"/>
                  <a:pt x="120" y="153"/>
                </a:cubicBezTo>
                <a:cubicBezTo>
                  <a:pt x="118" y="152"/>
                  <a:pt x="116" y="152"/>
                  <a:pt x="113" y="152"/>
                </a:cubicBezTo>
                <a:cubicBezTo>
                  <a:pt x="111" y="152"/>
                  <a:pt x="109" y="152"/>
                  <a:pt x="107" y="153"/>
                </a:cubicBezTo>
                <a:cubicBezTo>
                  <a:pt x="106" y="153"/>
                  <a:pt x="105" y="154"/>
                  <a:pt x="104" y="154"/>
                </a:cubicBezTo>
                <a:cubicBezTo>
                  <a:pt x="102" y="155"/>
                  <a:pt x="101" y="155"/>
                  <a:pt x="100" y="156"/>
                </a:cubicBezTo>
                <a:cubicBezTo>
                  <a:pt x="99" y="156"/>
                  <a:pt x="97" y="156"/>
                  <a:pt x="95" y="156"/>
                </a:cubicBezTo>
                <a:cubicBezTo>
                  <a:pt x="93" y="156"/>
                  <a:pt x="91" y="156"/>
                  <a:pt x="90" y="156"/>
                </a:cubicBezTo>
                <a:cubicBezTo>
                  <a:pt x="89" y="156"/>
                  <a:pt x="89" y="155"/>
                  <a:pt x="88" y="155"/>
                </a:cubicBezTo>
                <a:cubicBezTo>
                  <a:pt x="87" y="154"/>
                  <a:pt x="85" y="153"/>
                  <a:pt x="83" y="153"/>
                </a:cubicBezTo>
                <a:cubicBezTo>
                  <a:pt x="82" y="152"/>
                  <a:pt x="79" y="152"/>
                  <a:pt x="76" y="152"/>
                </a:cubicBezTo>
                <a:cubicBezTo>
                  <a:pt x="74" y="152"/>
                  <a:pt x="72" y="152"/>
                  <a:pt x="70" y="153"/>
                </a:cubicBezTo>
                <a:cubicBezTo>
                  <a:pt x="69" y="153"/>
                  <a:pt x="68" y="154"/>
                  <a:pt x="67" y="154"/>
                </a:cubicBezTo>
                <a:cubicBezTo>
                  <a:pt x="65" y="155"/>
                  <a:pt x="64" y="155"/>
                  <a:pt x="63" y="156"/>
                </a:cubicBezTo>
                <a:cubicBezTo>
                  <a:pt x="62" y="156"/>
                  <a:pt x="60" y="156"/>
                  <a:pt x="58" y="156"/>
                </a:cubicBezTo>
                <a:cubicBezTo>
                  <a:pt x="56" y="156"/>
                  <a:pt x="55" y="156"/>
                  <a:pt x="54" y="156"/>
                </a:cubicBezTo>
                <a:cubicBezTo>
                  <a:pt x="53" y="156"/>
                  <a:pt x="52" y="155"/>
                  <a:pt x="51" y="155"/>
                </a:cubicBezTo>
                <a:cubicBezTo>
                  <a:pt x="50" y="154"/>
                  <a:pt x="49" y="153"/>
                  <a:pt x="47" y="153"/>
                </a:cubicBezTo>
                <a:cubicBezTo>
                  <a:pt x="45" y="152"/>
                  <a:pt x="43" y="152"/>
                  <a:pt x="40" y="152"/>
                </a:cubicBezTo>
                <a:cubicBezTo>
                  <a:pt x="37" y="152"/>
                  <a:pt x="35" y="152"/>
                  <a:pt x="33" y="153"/>
                </a:cubicBezTo>
                <a:cubicBezTo>
                  <a:pt x="32" y="153"/>
                  <a:pt x="31" y="154"/>
                  <a:pt x="30" y="154"/>
                </a:cubicBezTo>
                <a:cubicBezTo>
                  <a:pt x="29" y="155"/>
                  <a:pt x="28" y="155"/>
                  <a:pt x="26" y="156"/>
                </a:cubicBezTo>
                <a:cubicBezTo>
                  <a:pt x="25" y="156"/>
                  <a:pt x="24" y="156"/>
                  <a:pt x="21" y="156"/>
                </a:cubicBezTo>
                <a:cubicBezTo>
                  <a:pt x="19" y="156"/>
                  <a:pt x="18" y="156"/>
                  <a:pt x="17" y="156"/>
                </a:cubicBezTo>
                <a:cubicBezTo>
                  <a:pt x="16" y="156"/>
                  <a:pt x="15" y="155"/>
                  <a:pt x="14" y="155"/>
                </a:cubicBezTo>
                <a:cubicBezTo>
                  <a:pt x="13" y="154"/>
                  <a:pt x="12" y="153"/>
                  <a:pt x="10" y="153"/>
                </a:cubicBezTo>
                <a:cubicBezTo>
                  <a:pt x="8" y="152"/>
                  <a:pt x="6" y="152"/>
                  <a:pt x="3" y="152"/>
                </a:cubicBezTo>
                <a:cubicBezTo>
                  <a:pt x="1" y="152"/>
                  <a:pt x="0" y="153"/>
                  <a:pt x="0" y="155"/>
                </a:cubicBezTo>
                <a:cubicBezTo>
                  <a:pt x="0" y="156"/>
                  <a:pt x="1" y="158"/>
                  <a:pt x="3" y="158"/>
                </a:cubicBezTo>
                <a:cubicBezTo>
                  <a:pt x="5" y="158"/>
                  <a:pt x="6" y="158"/>
                  <a:pt x="7" y="158"/>
                </a:cubicBezTo>
                <a:cubicBezTo>
                  <a:pt x="8" y="159"/>
                  <a:pt x="9" y="159"/>
                  <a:pt x="10" y="159"/>
                </a:cubicBezTo>
                <a:cubicBezTo>
                  <a:pt x="11" y="160"/>
                  <a:pt x="12" y="161"/>
                  <a:pt x="14" y="161"/>
                </a:cubicBezTo>
                <a:cubicBezTo>
                  <a:pt x="16" y="162"/>
                  <a:pt x="18" y="162"/>
                  <a:pt x="21" y="162"/>
                </a:cubicBezTo>
                <a:cubicBezTo>
                  <a:pt x="24" y="162"/>
                  <a:pt x="26" y="162"/>
                  <a:pt x="28" y="162"/>
                </a:cubicBezTo>
                <a:cubicBezTo>
                  <a:pt x="29" y="161"/>
                  <a:pt x="30" y="161"/>
                  <a:pt x="31" y="160"/>
                </a:cubicBezTo>
                <a:cubicBezTo>
                  <a:pt x="32" y="159"/>
                  <a:pt x="33" y="159"/>
                  <a:pt x="35" y="158"/>
                </a:cubicBezTo>
                <a:cubicBezTo>
                  <a:pt x="36" y="158"/>
                  <a:pt x="37" y="158"/>
                  <a:pt x="40" y="158"/>
                </a:cubicBezTo>
                <a:cubicBezTo>
                  <a:pt x="42" y="158"/>
                  <a:pt x="43" y="158"/>
                  <a:pt x="44" y="158"/>
                </a:cubicBezTo>
                <a:cubicBezTo>
                  <a:pt x="45" y="159"/>
                  <a:pt x="46" y="159"/>
                  <a:pt x="47" y="159"/>
                </a:cubicBezTo>
                <a:cubicBezTo>
                  <a:pt x="48" y="160"/>
                  <a:pt x="49" y="161"/>
                  <a:pt x="51" y="161"/>
                </a:cubicBezTo>
                <a:cubicBezTo>
                  <a:pt x="53" y="162"/>
                  <a:pt x="55" y="162"/>
                  <a:pt x="58" y="162"/>
                </a:cubicBezTo>
                <a:cubicBezTo>
                  <a:pt x="61" y="162"/>
                  <a:pt x="63" y="162"/>
                  <a:pt x="64" y="162"/>
                </a:cubicBezTo>
                <a:cubicBezTo>
                  <a:pt x="66" y="161"/>
                  <a:pt x="67" y="161"/>
                  <a:pt x="68" y="160"/>
                </a:cubicBezTo>
                <a:cubicBezTo>
                  <a:pt x="69" y="159"/>
                  <a:pt x="70" y="159"/>
                  <a:pt x="71" y="158"/>
                </a:cubicBezTo>
                <a:cubicBezTo>
                  <a:pt x="73" y="158"/>
                  <a:pt x="74" y="158"/>
                  <a:pt x="76" y="158"/>
                </a:cubicBezTo>
                <a:cubicBezTo>
                  <a:pt x="79" y="158"/>
                  <a:pt x="80" y="158"/>
                  <a:pt x="81" y="158"/>
                </a:cubicBezTo>
                <a:cubicBezTo>
                  <a:pt x="82" y="159"/>
                  <a:pt x="83" y="159"/>
                  <a:pt x="84" y="159"/>
                </a:cubicBezTo>
                <a:cubicBezTo>
                  <a:pt x="85" y="160"/>
                  <a:pt x="86" y="161"/>
                  <a:pt x="88" y="161"/>
                </a:cubicBezTo>
                <a:cubicBezTo>
                  <a:pt x="90" y="162"/>
                  <a:pt x="92" y="162"/>
                  <a:pt x="95" y="162"/>
                </a:cubicBezTo>
                <a:cubicBezTo>
                  <a:pt x="97" y="162"/>
                  <a:pt x="100" y="162"/>
                  <a:pt x="101" y="162"/>
                </a:cubicBezTo>
                <a:cubicBezTo>
                  <a:pt x="103" y="161"/>
                  <a:pt x="104" y="161"/>
                  <a:pt x="105" y="160"/>
                </a:cubicBezTo>
                <a:cubicBezTo>
                  <a:pt x="106" y="159"/>
                  <a:pt x="107" y="159"/>
                  <a:pt x="108" y="158"/>
                </a:cubicBezTo>
                <a:cubicBezTo>
                  <a:pt x="110" y="158"/>
                  <a:pt x="111" y="158"/>
                  <a:pt x="113" y="158"/>
                </a:cubicBezTo>
                <a:cubicBezTo>
                  <a:pt x="115" y="158"/>
                  <a:pt x="117" y="158"/>
                  <a:pt x="118" y="158"/>
                </a:cubicBezTo>
                <a:cubicBezTo>
                  <a:pt x="119" y="159"/>
                  <a:pt x="119" y="159"/>
                  <a:pt x="120" y="159"/>
                </a:cubicBezTo>
                <a:cubicBezTo>
                  <a:pt x="122" y="160"/>
                  <a:pt x="123" y="161"/>
                  <a:pt x="125" y="161"/>
                </a:cubicBezTo>
                <a:cubicBezTo>
                  <a:pt x="127" y="162"/>
                  <a:pt x="129" y="162"/>
                  <a:pt x="132" y="162"/>
                </a:cubicBezTo>
                <a:cubicBezTo>
                  <a:pt x="134" y="162"/>
                  <a:pt x="136" y="162"/>
                  <a:pt x="138" y="162"/>
                </a:cubicBezTo>
                <a:cubicBezTo>
                  <a:pt x="139" y="161"/>
                  <a:pt x="140" y="161"/>
                  <a:pt x="141" y="160"/>
                </a:cubicBezTo>
                <a:cubicBezTo>
                  <a:pt x="143" y="159"/>
                  <a:pt x="144" y="159"/>
                  <a:pt x="145" y="158"/>
                </a:cubicBezTo>
                <a:cubicBezTo>
                  <a:pt x="146" y="158"/>
                  <a:pt x="148" y="158"/>
                  <a:pt x="150" y="158"/>
                </a:cubicBezTo>
                <a:cubicBezTo>
                  <a:pt x="152" y="158"/>
                  <a:pt x="154" y="158"/>
                  <a:pt x="155" y="158"/>
                </a:cubicBezTo>
                <a:cubicBezTo>
                  <a:pt x="156" y="159"/>
                  <a:pt x="156" y="159"/>
                  <a:pt x="157" y="159"/>
                </a:cubicBezTo>
                <a:cubicBezTo>
                  <a:pt x="158" y="160"/>
                  <a:pt x="160" y="161"/>
                  <a:pt x="162" y="161"/>
                </a:cubicBezTo>
                <a:cubicBezTo>
                  <a:pt x="163" y="162"/>
                  <a:pt x="166" y="162"/>
                  <a:pt x="169" y="162"/>
                </a:cubicBezTo>
                <a:cubicBezTo>
                  <a:pt x="171" y="162"/>
                  <a:pt x="173" y="162"/>
                  <a:pt x="175" y="162"/>
                </a:cubicBezTo>
                <a:cubicBezTo>
                  <a:pt x="176" y="161"/>
                  <a:pt x="177" y="161"/>
                  <a:pt x="178" y="160"/>
                </a:cubicBezTo>
                <a:cubicBezTo>
                  <a:pt x="180" y="159"/>
                  <a:pt x="181" y="159"/>
                  <a:pt x="182" y="158"/>
                </a:cubicBezTo>
                <a:cubicBezTo>
                  <a:pt x="183" y="158"/>
                  <a:pt x="185" y="158"/>
                  <a:pt x="187" y="158"/>
                </a:cubicBezTo>
                <a:cubicBezTo>
                  <a:pt x="189" y="158"/>
                  <a:pt x="190" y="158"/>
                  <a:pt x="191" y="158"/>
                </a:cubicBezTo>
                <a:cubicBezTo>
                  <a:pt x="192" y="159"/>
                  <a:pt x="193" y="159"/>
                  <a:pt x="194" y="159"/>
                </a:cubicBezTo>
                <a:cubicBezTo>
                  <a:pt x="195" y="160"/>
                  <a:pt x="196" y="161"/>
                  <a:pt x="198" y="161"/>
                </a:cubicBezTo>
                <a:cubicBezTo>
                  <a:pt x="200" y="162"/>
                  <a:pt x="202" y="162"/>
                  <a:pt x="205" y="162"/>
                </a:cubicBezTo>
                <a:cubicBezTo>
                  <a:pt x="205" y="162"/>
                  <a:pt x="205" y="162"/>
                  <a:pt x="205" y="162"/>
                </a:cubicBezTo>
                <a:cubicBezTo>
                  <a:pt x="208" y="162"/>
                  <a:pt x="210" y="162"/>
                  <a:pt x="212" y="162"/>
                </a:cubicBezTo>
                <a:cubicBezTo>
                  <a:pt x="213" y="161"/>
                  <a:pt x="214" y="161"/>
                  <a:pt x="215" y="160"/>
                </a:cubicBezTo>
                <a:cubicBezTo>
                  <a:pt x="216" y="159"/>
                  <a:pt x="217" y="159"/>
                  <a:pt x="219" y="158"/>
                </a:cubicBezTo>
                <a:cubicBezTo>
                  <a:pt x="220" y="158"/>
                  <a:pt x="221" y="158"/>
                  <a:pt x="224" y="158"/>
                </a:cubicBezTo>
                <a:cubicBezTo>
                  <a:pt x="225" y="158"/>
                  <a:pt x="227" y="156"/>
                  <a:pt x="227" y="155"/>
                </a:cubicBezTo>
                <a:cubicBezTo>
                  <a:pt x="227" y="153"/>
                  <a:pt x="225" y="152"/>
                  <a:pt x="224" y="152"/>
                </a:cubicBezTo>
                <a:close/>
                <a:moveTo>
                  <a:pt x="138" y="55"/>
                </a:moveTo>
                <a:cubicBezTo>
                  <a:pt x="143" y="51"/>
                  <a:pt x="143" y="45"/>
                  <a:pt x="139" y="41"/>
                </a:cubicBezTo>
                <a:cubicBezTo>
                  <a:pt x="135" y="36"/>
                  <a:pt x="129" y="36"/>
                  <a:pt x="125" y="40"/>
                </a:cubicBezTo>
                <a:cubicBezTo>
                  <a:pt x="120" y="43"/>
                  <a:pt x="120" y="50"/>
                  <a:pt x="124" y="54"/>
                </a:cubicBezTo>
                <a:cubicBezTo>
                  <a:pt x="128" y="59"/>
                  <a:pt x="134" y="59"/>
                  <a:pt x="138" y="55"/>
                </a:cubicBezTo>
                <a:close/>
                <a:moveTo>
                  <a:pt x="224" y="139"/>
                </a:moveTo>
                <a:cubicBezTo>
                  <a:pt x="221" y="139"/>
                  <a:pt x="219" y="140"/>
                  <a:pt x="217" y="140"/>
                </a:cubicBezTo>
                <a:cubicBezTo>
                  <a:pt x="216" y="141"/>
                  <a:pt x="215" y="141"/>
                  <a:pt x="214" y="142"/>
                </a:cubicBezTo>
                <a:cubicBezTo>
                  <a:pt x="213" y="142"/>
                  <a:pt x="212" y="143"/>
                  <a:pt x="210" y="143"/>
                </a:cubicBezTo>
                <a:cubicBezTo>
                  <a:pt x="209" y="144"/>
                  <a:pt x="208" y="144"/>
                  <a:pt x="205" y="144"/>
                </a:cubicBezTo>
                <a:cubicBezTo>
                  <a:pt x="203" y="144"/>
                  <a:pt x="202" y="144"/>
                  <a:pt x="201" y="144"/>
                </a:cubicBezTo>
                <a:cubicBezTo>
                  <a:pt x="200" y="143"/>
                  <a:pt x="199" y="143"/>
                  <a:pt x="198" y="143"/>
                </a:cubicBezTo>
                <a:cubicBezTo>
                  <a:pt x="197" y="142"/>
                  <a:pt x="196" y="141"/>
                  <a:pt x="194" y="141"/>
                </a:cubicBezTo>
                <a:cubicBezTo>
                  <a:pt x="192" y="140"/>
                  <a:pt x="190" y="139"/>
                  <a:pt x="187" y="139"/>
                </a:cubicBezTo>
                <a:cubicBezTo>
                  <a:pt x="184" y="139"/>
                  <a:pt x="182" y="140"/>
                  <a:pt x="181" y="140"/>
                </a:cubicBezTo>
                <a:cubicBezTo>
                  <a:pt x="179" y="141"/>
                  <a:pt x="178" y="141"/>
                  <a:pt x="177" y="142"/>
                </a:cubicBezTo>
                <a:cubicBezTo>
                  <a:pt x="176" y="142"/>
                  <a:pt x="175" y="143"/>
                  <a:pt x="174" y="143"/>
                </a:cubicBezTo>
                <a:cubicBezTo>
                  <a:pt x="172" y="144"/>
                  <a:pt x="171" y="144"/>
                  <a:pt x="169" y="144"/>
                </a:cubicBezTo>
                <a:cubicBezTo>
                  <a:pt x="166" y="144"/>
                  <a:pt x="165" y="144"/>
                  <a:pt x="164" y="144"/>
                </a:cubicBezTo>
                <a:cubicBezTo>
                  <a:pt x="163" y="143"/>
                  <a:pt x="162" y="143"/>
                  <a:pt x="162" y="143"/>
                </a:cubicBezTo>
                <a:cubicBezTo>
                  <a:pt x="160" y="142"/>
                  <a:pt x="159" y="141"/>
                  <a:pt x="157" y="141"/>
                </a:cubicBezTo>
                <a:cubicBezTo>
                  <a:pt x="155" y="140"/>
                  <a:pt x="153" y="139"/>
                  <a:pt x="150" y="139"/>
                </a:cubicBezTo>
                <a:cubicBezTo>
                  <a:pt x="148" y="139"/>
                  <a:pt x="145" y="140"/>
                  <a:pt x="144" y="140"/>
                </a:cubicBezTo>
                <a:cubicBezTo>
                  <a:pt x="142" y="141"/>
                  <a:pt x="141" y="141"/>
                  <a:pt x="140" y="142"/>
                </a:cubicBezTo>
                <a:cubicBezTo>
                  <a:pt x="139" y="142"/>
                  <a:pt x="138" y="143"/>
                  <a:pt x="137" y="143"/>
                </a:cubicBezTo>
                <a:cubicBezTo>
                  <a:pt x="135" y="144"/>
                  <a:pt x="134" y="144"/>
                  <a:pt x="132" y="144"/>
                </a:cubicBezTo>
                <a:cubicBezTo>
                  <a:pt x="130" y="144"/>
                  <a:pt x="128" y="144"/>
                  <a:pt x="127" y="144"/>
                </a:cubicBezTo>
                <a:cubicBezTo>
                  <a:pt x="126" y="143"/>
                  <a:pt x="126" y="143"/>
                  <a:pt x="125" y="143"/>
                </a:cubicBezTo>
                <a:cubicBezTo>
                  <a:pt x="123" y="142"/>
                  <a:pt x="122" y="141"/>
                  <a:pt x="120" y="141"/>
                </a:cubicBezTo>
                <a:cubicBezTo>
                  <a:pt x="118" y="140"/>
                  <a:pt x="116" y="139"/>
                  <a:pt x="113" y="139"/>
                </a:cubicBezTo>
                <a:cubicBezTo>
                  <a:pt x="111" y="139"/>
                  <a:pt x="109" y="140"/>
                  <a:pt x="107" y="140"/>
                </a:cubicBezTo>
                <a:cubicBezTo>
                  <a:pt x="106" y="141"/>
                  <a:pt x="105" y="141"/>
                  <a:pt x="104" y="142"/>
                </a:cubicBezTo>
                <a:cubicBezTo>
                  <a:pt x="102" y="142"/>
                  <a:pt x="101" y="143"/>
                  <a:pt x="100" y="143"/>
                </a:cubicBezTo>
                <a:cubicBezTo>
                  <a:pt x="99" y="144"/>
                  <a:pt x="97" y="144"/>
                  <a:pt x="95" y="144"/>
                </a:cubicBezTo>
                <a:cubicBezTo>
                  <a:pt x="93" y="144"/>
                  <a:pt x="91" y="144"/>
                  <a:pt x="90" y="144"/>
                </a:cubicBezTo>
                <a:cubicBezTo>
                  <a:pt x="89" y="143"/>
                  <a:pt x="89" y="143"/>
                  <a:pt x="88" y="143"/>
                </a:cubicBezTo>
                <a:cubicBezTo>
                  <a:pt x="87" y="142"/>
                  <a:pt x="85" y="141"/>
                  <a:pt x="83" y="141"/>
                </a:cubicBezTo>
                <a:cubicBezTo>
                  <a:pt x="82" y="140"/>
                  <a:pt x="79" y="139"/>
                  <a:pt x="76" y="139"/>
                </a:cubicBezTo>
                <a:cubicBezTo>
                  <a:pt x="74" y="139"/>
                  <a:pt x="72" y="140"/>
                  <a:pt x="70" y="140"/>
                </a:cubicBezTo>
                <a:cubicBezTo>
                  <a:pt x="69" y="141"/>
                  <a:pt x="68" y="141"/>
                  <a:pt x="67" y="142"/>
                </a:cubicBezTo>
                <a:cubicBezTo>
                  <a:pt x="65" y="142"/>
                  <a:pt x="64" y="143"/>
                  <a:pt x="63" y="143"/>
                </a:cubicBezTo>
                <a:cubicBezTo>
                  <a:pt x="62" y="144"/>
                  <a:pt x="60" y="144"/>
                  <a:pt x="58" y="144"/>
                </a:cubicBezTo>
                <a:cubicBezTo>
                  <a:pt x="56" y="144"/>
                  <a:pt x="55" y="144"/>
                  <a:pt x="54" y="144"/>
                </a:cubicBezTo>
                <a:cubicBezTo>
                  <a:pt x="53" y="143"/>
                  <a:pt x="52" y="143"/>
                  <a:pt x="51" y="143"/>
                </a:cubicBezTo>
                <a:cubicBezTo>
                  <a:pt x="50" y="142"/>
                  <a:pt x="49" y="141"/>
                  <a:pt x="47" y="141"/>
                </a:cubicBezTo>
                <a:cubicBezTo>
                  <a:pt x="45" y="140"/>
                  <a:pt x="43" y="139"/>
                  <a:pt x="40" y="139"/>
                </a:cubicBezTo>
                <a:cubicBezTo>
                  <a:pt x="37" y="139"/>
                  <a:pt x="35" y="140"/>
                  <a:pt x="33" y="140"/>
                </a:cubicBezTo>
                <a:cubicBezTo>
                  <a:pt x="32" y="141"/>
                  <a:pt x="31" y="141"/>
                  <a:pt x="30" y="142"/>
                </a:cubicBezTo>
                <a:cubicBezTo>
                  <a:pt x="29" y="142"/>
                  <a:pt x="28" y="143"/>
                  <a:pt x="26" y="143"/>
                </a:cubicBezTo>
                <a:cubicBezTo>
                  <a:pt x="25" y="144"/>
                  <a:pt x="24" y="144"/>
                  <a:pt x="21" y="144"/>
                </a:cubicBezTo>
                <a:cubicBezTo>
                  <a:pt x="19" y="144"/>
                  <a:pt x="18" y="144"/>
                  <a:pt x="17" y="144"/>
                </a:cubicBezTo>
                <a:cubicBezTo>
                  <a:pt x="16" y="143"/>
                  <a:pt x="15" y="143"/>
                  <a:pt x="14" y="143"/>
                </a:cubicBezTo>
                <a:cubicBezTo>
                  <a:pt x="13" y="142"/>
                  <a:pt x="12" y="141"/>
                  <a:pt x="10" y="141"/>
                </a:cubicBezTo>
                <a:cubicBezTo>
                  <a:pt x="8" y="140"/>
                  <a:pt x="6" y="139"/>
                  <a:pt x="3" y="139"/>
                </a:cubicBezTo>
                <a:cubicBezTo>
                  <a:pt x="1" y="139"/>
                  <a:pt x="0" y="141"/>
                  <a:pt x="0" y="142"/>
                </a:cubicBezTo>
                <a:cubicBezTo>
                  <a:pt x="0" y="144"/>
                  <a:pt x="1" y="145"/>
                  <a:pt x="3" y="145"/>
                </a:cubicBezTo>
                <a:cubicBezTo>
                  <a:pt x="5" y="145"/>
                  <a:pt x="6" y="146"/>
                  <a:pt x="7" y="146"/>
                </a:cubicBezTo>
                <a:cubicBezTo>
                  <a:pt x="8" y="146"/>
                  <a:pt x="9" y="147"/>
                  <a:pt x="10" y="147"/>
                </a:cubicBezTo>
                <a:cubicBezTo>
                  <a:pt x="11" y="148"/>
                  <a:pt x="12" y="148"/>
                  <a:pt x="14" y="149"/>
                </a:cubicBezTo>
                <a:cubicBezTo>
                  <a:pt x="16" y="150"/>
                  <a:pt x="18" y="150"/>
                  <a:pt x="21" y="150"/>
                </a:cubicBezTo>
                <a:cubicBezTo>
                  <a:pt x="24" y="150"/>
                  <a:pt x="26" y="150"/>
                  <a:pt x="28" y="149"/>
                </a:cubicBezTo>
                <a:cubicBezTo>
                  <a:pt x="29" y="149"/>
                  <a:pt x="30" y="148"/>
                  <a:pt x="31" y="148"/>
                </a:cubicBezTo>
                <a:cubicBezTo>
                  <a:pt x="32" y="147"/>
                  <a:pt x="33" y="147"/>
                  <a:pt x="35" y="146"/>
                </a:cubicBezTo>
                <a:cubicBezTo>
                  <a:pt x="36" y="146"/>
                  <a:pt x="37" y="145"/>
                  <a:pt x="40" y="145"/>
                </a:cubicBezTo>
                <a:cubicBezTo>
                  <a:pt x="42" y="145"/>
                  <a:pt x="43" y="146"/>
                  <a:pt x="44" y="146"/>
                </a:cubicBezTo>
                <a:cubicBezTo>
                  <a:pt x="45" y="146"/>
                  <a:pt x="46" y="147"/>
                  <a:pt x="47" y="147"/>
                </a:cubicBezTo>
                <a:cubicBezTo>
                  <a:pt x="48" y="148"/>
                  <a:pt x="49" y="148"/>
                  <a:pt x="51" y="149"/>
                </a:cubicBezTo>
                <a:cubicBezTo>
                  <a:pt x="53" y="150"/>
                  <a:pt x="55" y="150"/>
                  <a:pt x="58" y="150"/>
                </a:cubicBezTo>
                <a:cubicBezTo>
                  <a:pt x="61" y="150"/>
                  <a:pt x="63" y="150"/>
                  <a:pt x="64" y="149"/>
                </a:cubicBezTo>
                <a:cubicBezTo>
                  <a:pt x="66" y="149"/>
                  <a:pt x="67" y="148"/>
                  <a:pt x="68" y="148"/>
                </a:cubicBezTo>
                <a:cubicBezTo>
                  <a:pt x="69" y="147"/>
                  <a:pt x="70" y="147"/>
                  <a:pt x="71" y="146"/>
                </a:cubicBezTo>
                <a:cubicBezTo>
                  <a:pt x="73" y="146"/>
                  <a:pt x="74" y="145"/>
                  <a:pt x="76" y="145"/>
                </a:cubicBezTo>
                <a:cubicBezTo>
                  <a:pt x="79" y="145"/>
                  <a:pt x="80" y="146"/>
                  <a:pt x="81" y="146"/>
                </a:cubicBezTo>
                <a:cubicBezTo>
                  <a:pt x="82" y="146"/>
                  <a:pt x="83" y="147"/>
                  <a:pt x="84" y="147"/>
                </a:cubicBezTo>
                <a:cubicBezTo>
                  <a:pt x="85" y="148"/>
                  <a:pt x="86" y="148"/>
                  <a:pt x="88" y="149"/>
                </a:cubicBezTo>
                <a:cubicBezTo>
                  <a:pt x="90" y="150"/>
                  <a:pt x="92" y="150"/>
                  <a:pt x="95" y="150"/>
                </a:cubicBezTo>
                <a:cubicBezTo>
                  <a:pt x="97" y="150"/>
                  <a:pt x="100" y="150"/>
                  <a:pt x="101" y="149"/>
                </a:cubicBezTo>
                <a:cubicBezTo>
                  <a:pt x="103" y="149"/>
                  <a:pt x="104" y="148"/>
                  <a:pt x="105" y="148"/>
                </a:cubicBezTo>
                <a:cubicBezTo>
                  <a:pt x="106" y="147"/>
                  <a:pt x="107" y="147"/>
                  <a:pt x="108" y="146"/>
                </a:cubicBezTo>
                <a:cubicBezTo>
                  <a:pt x="110" y="146"/>
                  <a:pt x="111" y="145"/>
                  <a:pt x="113" y="145"/>
                </a:cubicBezTo>
                <a:cubicBezTo>
                  <a:pt x="115" y="145"/>
                  <a:pt x="117" y="146"/>
                  <a:pt x="118" y="146"/>
                </a:cubicBezTo>
                <a:cubicBezTo>
                  <a:pt x="119" y="146"/>
                  <a:pt x="119" y="147"/>
                  <a:pt x="120" y="147"/>
                </a:cubicBezTo>
                <a:cubicBezTo>
                  <a:pt x="122" y="148"/>
                  <a:pt x="123" y="148"/>
                  <a:pt x="125" y="149"/>
                </a:cubicBezTo>
                <a:cubicBezTo>
                  <a:pt x="127" y="150"/>
                  <a:pt x="129" y="150"/>
                  <a:pt x="132" y="150"/>
                </a:cubicBezTo>
                <a:cubicBezTo>
                  <a:pt x="134" y="150"/>
                  <a:pt x="136" y="150"/>
                  <a:pt x="138" y="149"/>
                </a:cubicBezTo>
                <a:cubicBezTo>
                  <a:pt x="139" y="149"/>
                  <a:pt x="140" y="148"/>
                  <a:pt x="141" y="148"/>
                </a:cubicBezTo>
                <a:cubicBezTo>
                  <a:pt x="143" y="147"/>
                  <a:pt x="144" y="147"/>
                  <a:pt x="145" y="146"/>
                </a:cubicBezTo>
                <a:cubicBezTo>
                  <a:pt x="146" y="146"/>
                  <a:pt x="148" y="145"/>
                  <a:pt x="150" y="145"/>
                </a:cubicBezTo>
                <a:cubicBezTo>
                  <a:pt x="152" y="145"/>
                  <a:pt x="154" y="146"/>
                  <a:pt x="155" y="146"/>
                </a:cubicBezTo>
                <a:cubicBezTo>
                  <a:pt x="156" y="146"/>
                  <a:pt x="156" y="147"/>
                  <a:pt x="157" y="147"/>
                </a:cubicBezTo>
                <a:cubicBezTo>
                  <a:pt x="158" y="148"/>
                  <a:pt x="160" y="148"/>
                  <a:pt x="162" y="149"/>
                </a:cubicBezTo>
                <a:cubicBezTo>
                  <a:pt x="163" y="150"/>
                  <a:pt x="166" y="150"/>
                  <a:pt x="169" y="150"/>
                </a:cubicBezTo>
                <a:cubicBezTo>
                  <a:pt x="171" y="150"/>
                  <a:pt x="173" y="150"/>
                  <a:pt x="175" y="149"/>
                </a:cubicBezTo>
                <a:cubicBezTo>
                  <a:pt x="176" y="149"/>
                  <a:pt x="177" y="148"/>
                  <a:pt x="178" y="148"/>
                </a:cubicBezTo>
                <a:cubicBezTo>
                  <a:pt x="180" y="147"/>
                  <a:pt x="181" y="147"/>
                  <a:pt x="182" y="146"/>
                </a:cubicBezTo>
                <a:cubicBezTo>
                  <a:pt x="183" y="146"/>
                  <a:pt x="185" y="145"/>
                  <a:pt x="187" y="145"/>
                </a:cubicBezTo>
                <a:cubicBezTo>
                  <a:pt x="189" y="145"/>
                  <a:pt x="190" y="146"/>
                  <a:pt x="191" y="146"/>
                </a:cubicBezTo>
                <a:cubicBezTo>
                  <a:pt x="192" y="146"/>
                  <a:pt x="193" y="147"/>
                  <a:pt x="194" y="147"/>
                </a:cubicBezTo>
                <a:cubicBezTo>
                  <a:pt x="195" y="148"/>
                  <a:pt x="196" y="148"/>
                  <a:pt x="198" y="149"/>
                </a:cubicBezTo>
                <a:cubicBezTo>
                  <a:pt x="200" y="150"/>
                  <a:pt x="202" y="150"/>
                  <a:pt x="205" y="150"/>
                </a:cubicBezTo>
                <a:cubicBezTo>
                  <a:pt x="205" y="150"/>
                  <a:pt x="205" y="150"/>
                  <a:pt x="205" y="150"/>
                </a:cubicBezTo>
                <a:cubicBezTo>
                  <a:pt x="208" y="150"/>
                  <a:pt x="210" y="150"/>
                  <a:pt x="212" y="149"/>
                </a:cubicBezTo>
                <a:cubicBezTo>
                  <a:pt x="213" y="149"/>
                  <a:pt x="214" y="148"/>
                  <a:pt x="215" y="148"/>
                </a:cubicBezTo>
                <a:cubicBezTo>
                  <a:pt x="216" y="147"/>
                  <a:pt x="217" y="147"/>
                  <a:pt x="219" y="146"/>
                </a:cubicBezTo>
                <a:cubicBezTo>
                  <a:pt x="220" y="146"/>
                  <a:pt x="221" y="145"/>
                  <a:pt x="224" y="145"/>
                </a:cubicBezTo>
                <a:cubicBezTo>
                  <a:pt x="225" y="145"/>
                  <a:pt x="227" y="144"/>
                  <a:pt x="227" y="142"/>
                </a:cubicBezTo>
                <a:cubicBezTo>
                  <a:pt x="227" y="141"/>
                  <a:pt x="225" y="139"/>
                  <a:pt x="224" y="139"/>
                </a:cubicBezTo>
                <a:close/>
                <a:moveTo>
                  <a:pt x="3" y="133"/>
                </a:moveTo>
                <a:cubicBezTo>
                  <a:pt x="5" y="133"/>
                  <a:pt x="6" y="133"/>
                  <a:pt x="7" y="134"/>
                </a:cubicBezTo>
                <a:cubicBezTo>
                  <a:pt x="8" y="134"/>
                  <a:pt x="9" y="134"/>
                  <a:pt x="10" y="135"/>
                </a:cubicBezTo>
                <a:cubicBezTo>
                  <a:pt x="11" y="135"/>
                  <a:pt x="12" y="136"/>
                  <a:pt x="14" y="137"/>
                </a:cubicBezTo>
                <a:cubicBezTo>
                  <a:pt x="16" y="137"/>
                  <a:pt x="18" y="138"/>
                  <a:pt x="21" y="138"/>
                </a:cubicBezTo>
                <a:cubicBezTo>
                  <a:pt x="24" y="138"/>
                  <a:pt x="26" y="138"/>
                  <a:pt x="28" y="137"/>
                </a:cubicBezTo>
                <a:cubicBezTo>
                  <a:pt x="29" y="137"/>
                  <a:pt x="30" y="136"/>
                  <a:pt x="31" y="136"/>
                </a:cubicBezTo>
                <a:cubicBezTo>
                  <a:pt x="32" y="135"/>
                  <a:pt x="33" y="134"/>
                  <a:pt x="35" y="134"/>
                </a:cubicBezTo>
                <a:cubicBezTo>
                  <a:pt x="35" y="134"/>
                  <a:pt x="36" y="133"/>
                  <a:pt x="37" y="133"/>
                </a:cubicBezTo>
                <a:cubicBezTo>
                  <a:pt x="38" y="133"/>
                  <a:pt x="39" y="133"/>
                  <a:pt x="40" y="133"/>
                </a:cubicBezTo>
                <a:cubicBezTo>
                  <a:pt x="42" y="133"/>
                  <a:pt x="43" y="133"/>
                  <a:pt x="44" y="134"/>
                </a:cubicBezTo>
                <a:cubicBezTo>
                  <a:pt x="44" y="134"/>
                  <a:pt x="45" y="134"/>
                  <a:pt x="45" y="134"/>
                </a:cubicBezTo>
                <a:cubicBezTo>
                  <a:pt x="46" y="134"/>
                  <a:pt x="46" y="134"/>
                  <a:pt x="47" y="135"/>
                </a:cubicBezTo>
                <a:cubicBezTo>
                  <a:pt x="48" y="135"/>
                  <a:pt x="49" y="136"/>
                  <a:pt x="51" y="137"/>
                </a:cubicBezTo>
                <a:cubicBezTo>
                  <a:pt x="53" y="137"/>
                  <a:pt x="55" y="138"/>
                  <a:pt x="58" y="138"/>
                </a:cubicBezTo>
                <a:cubicBezTo>
                  <a:pt x="61" y="138"/>
                  <a:pt x="63" y="138"/>
                  <a:pt x="64" y="137"/>
                </a:cubicBezTo>
                <a:cubicBezTo>
                  <a:pt x="66" y="137"/>
                  <a:pt x="67" y="136"/>
                  <a:pt x="68" y="136"/>
                </a:cubicBezTo>
                <a:cubicBezTo>
                  <a:pt x="69" y="135"/>
                  <a:pt x="70" y="134"/>
                  <a:pt x="71" y="134"/>
                </a:cubicBezTo>
                <a:cubicBezTo>
                  <a:pt x="71" y="134"/>
                  <a:pt x="71" y="134"/>
                  <a:pt x="71" y="134"/>
                </a:cubicBezTo>
                <a:cubicBezTo>
                  <a:pt x="73" y="133"/>
                  <a:pt x="74" y="133"/>
                  <a:pt x="76" y="133"/>
                </a:cubicBezTo>
                <a:cubicBezTo>
                  <a:pt x="79" y="133"/>
                  <a:pt x="80" y="133"/>
                  <a:pt x="81" y="134"/>
                </a:cubicBezTo>
                <a:cubicBezTo>
                  <a:pt x="81" y="134"/>
                  <a:pt x="82" y="134"/>
                  <a:pt x="82" y="134"/>
                </a:cubicBezTo>
                <a:cubicBezTo>
                  <a:pt x="82" y="134"/>
                  <a:pt x="83" y="134"/>
                  <a:pt x="84" y="135"/>
                </a:cubicBezTo>
                <a:cubicBezTo>
                  <a:pt x="85" y="135"/>
                  <a:pt x="86" y="136"/>
                  <a:pt x="88" y="137"/>
                </a:cubicBezTo>
                <a:cubicBezTo>
                  <a:pt x="90" y="137"/>
                  <a:pt x="92" y="138"/>
                  <a:pt x="95" y="138"/>
                </a:cubicBezTo>
                <a:cubicBezTo>
                  <a:pt x="97" y="138"/>
                  <a:pt x="100" y="138"/>
                  <a:pt x="101" y="137"/>
                </a:cubicBezTo>
                <a:cubicBezTo>
                  <a:pt x="103" y="137"/>
                  <a:pt x="104" y="136"/>
                  <a:pt x="105" y="136"/>
                </a:cubicBezTo>
                <a:cubicBezTo>
                  <a:pt x="106" y="135"/>
                  <a:pt x="107" y="134"/>
                  <a:pt x="108" y="134"/>
                </a:cubicBezTo>
                <a:cubicBezTo>
                  <a:pt x="108" y="134"/>
                  <a:pt x="108" y="134"/>
                  <a:pt x="108" y="134"/>
                </a:cubicBezTo>
                <a:cubicBezTo>
                  <a:pt x="110" y="133"/>
                  <a:pt x="111" y="133"/>
                  <a:pt x="113" y="133"/>
                </a:cubicBezTo>
                <a:cubicBezTo>
                  <a:pt x="115" y="133"/>
                  <a:pt x="117" y="133"/>
                  <a:pt x="118" y="134"/>
                </a:cubicBezTo>
                <a:cubicBezTo>
                  <a:pt x="118" y="134"/>
                  <a:pt x="118" y="134"/>
                  <a:pt x="119" y="134"/>
                </a:cubicBezTo>
                <a:cubicBezTo>
                  <a:pt x="119" y="134"/>
                  <a:pt x="120" y="134"/>
                  <a:pt x="120" y="135"/>
                </a:cubicBezTo>
                <a:cubicBezTo>
                  <a:pt x="122" y="135"/>
                  <a:pt x="123" y="136"/>
                  <a:pt x="125" y="137"/>
                </a:cubicBezTo>
                <a:cubicBezTo>
                  <a:pt x="127" y="137"/>
                  <a:pt x="129" y="138"/>
                  <a:pt x="132" y="138"/>
                </a:cubicBezTo>
                <a:cubicBezTo>
                  <a:pt x="134" y="138"/>
                  <a:pt x="136" y="138"/>
                  <a:pt x="138" y="137"/>
                </a:cubicBezTo>
                <a:cubicBezTo>
                  <a:pt x="139" y="137"/>
                  <a:pt x="140" y="136"/>
                  <a:pt x="141" y="136"/>
                </a:cubicBezTo>
                <a:cubicBezTo>
                  <a:pt x="143" y="135"/>
                  <a:pt x="144" y="134"/>
                  <a:pt x="145" y="134"/>
                </a:cubicBezTo>
                <a:cubicBezTo>
                  <a:pt x="145" y="134"/>
                  <a:pt x="145" y="134"/>
                  <a:pt x="145" y="134"/>
                </a:cubicBezTo>
                <a:cubicBezTo>
                  <a:pt x="146" y="133"/>
                  <a:pt x="148" y="133"/>
                  <a:pt x="150" y="133"/>
                </a:cubicBezTo>
                <a:cubicBezTo>
                  <a:pt x="152" y="133"/>
                  <a:pt x="153" y="133"/>
                  <a:pt x="154" y="133"/>
                </a:cubicBezTo>
                <a:cubicBezTo>
                  <a:pt x="154" y="134"/>
                  <a:pt x="154" y="134"/>
                  <a:pt x="155" y="134"/>
                </a:cubicBezTo>
                <a:cubicBezTo>
                  <a:pt x="156" y="134"/>
                  <a:pt x="156" y="134"/>
                  <a:pt x="157" y="135"/>
                </a:cubicBezTo>
                <a:cubicBezTo>
                  <a:pt x="158" y="135"/>
                  <a:pt x="160" y="136"/>
                  <a:pt x="162" y="137"/>
                </a:cubicBezTo>
                <a:cubicBezTo>
                  <a:pt x="163" y="137"/>
                  <a:pt x="166" y="138"/>
                  <a:pt x="169" y="138"/>
                </a:cubicBezTo>
                <a:cubicBezTo>
                  <a:pt x="171" y="138"/>
                  <a:pt x="173" y="138"/>
                  <a:pt x="175" y="137"/>
                </a:cubicBezTo>
                <a:cubicBezTo>
                  <a:pt x="176" y="137"/>
                  <a:pt x="177" y="136"/>
                  <a:pt x="178" y="136"/>
                </a:cubicBezTo>
                <a:cubicBezTo>
                  <a:pt x="180" y="135"/>
                  <a:pt x="181" y="134"/>
                  <a:pt x="182" y="134"/>
                </a:cubicBezTo>
                <a:cubicBezTo>
                  <a:pt x="183" y="133"/>
                  <a:pt x="185" y="133"/>
                  <a:pt x="187" y="133"/>
                </a:cubicBezTo>
                <a:cubicBezTo>
                  <a:pt x="189" y="133"/>
                  <a:pt x="190" y="133"/>
                  <a:pt x="191" y="134"/>
                </a:cubicBezTo>
                <a:cubicBezTo>
                  <a:pt x="192" y="134"/>
                  <a:pt x="193" y="134"/>
                  <a:pt x="194" y="135"/>
                </a:cubicBezTo>
                <a:cubicBezTo>
                  <a:pt x="195" y="135"/>
                  <a:pt x="196" y="136"/>
                  <a:pt x="198" y="137"/>
                </a:cubicBezTo>
                <a:cubicBezTo>
                  <a:pt x="200" y="137"/>
                  <a:pt x="202" y="138"/>
                  <a:pt x="205" y="138"/>
                </a:cubicBezTo>
                <a:cubicBezTo>
                  <a:pt x="205" y="138"/>
                  <a:pt x="205" y="138"/>
                  <a:pt x="205" y="138"/>
                </a:cubicBezTo>
                <a:cubicBezTo>
                  <a:pt x="208" y="138"/>
                  <a:pt x="210" y="138"/>
                  <a:pt x="212" y="137"/>
                </a:cubicBezTo>
                <a:cubicBezTo>
                  <a:pt x="213" y="137"/>
                  <a:pt x="214" y="136"/>
                  <a:pt x="215" y="136"/>
                </a:cubicBezTo>
                <a:cubicBezTo>
                  <a:pt x="216" y="135"/>
                  <a:pt x="217" y="134"/>
                  <a:pt x="219" y="134"/>
                </a:cubicBezTo>
                <a:cubicBezTo>
                  <a:pt x="220" y="133"/>
                  <a:pt x="221" y="133"/>
                  <a:pt x="224" y="133"/>
                </a:cubicBezTo>
                <a:cubicBezTo>
                  <a:pt x="225" y="133"/>
                  <a:pt x="227" y="132"/>
                  <a:pt x="227" y="130"/>
                </a:cubicBezTo>
                <a:cubicBezTo>
                  <a:pt x="227" y="128"/>
                  <a:pt x="225" y="127"/>
                  <a:pt x="224" y="127"/>
                </a:cubicBezTo>
                <a:cubicBezTo>
                  <a:pt x="221" y="127"/>
                  <a:pt x="219" y="128"/>
                  <a:pt x="217" y="128"/>
                </a:cubicBezTo>
                <a:cubicBezTo>
                  <a:pt x="216" y="128"/>
                  <a:pt x="215" y="129"/>
                  <a:pt x="214" y="129"/>
                </a:cubicBezTo>
                <a:cubicBezTo>
                  <a:pt x="213" y="130"/>
                  <a:pt x="212" y="131"/>
                  <a:pt x="210" y="131"/>
                </a:cubicBezTo>
                <a:cubicBezTo>
                  <a:pt x="210" y="131"/>
                  <a:pt x="209" y="131"/>
                  <a:pt x="209" y="132"/>
                </a:cubicBezTo>
                <a:cubicBezTo>
                  <a:pt x="209" y="3"/>
                  <a:pt x="209" y="3"/>
                  <a:pt x="209" y="3"/>
                </a:cubicBezTo>
                <a:cubicBezTo>
                  <a:pt x="209" y="3"/>
                  <a:pt x="210" y="2"/>
                  <a:pt x="211" y="2"/>
                </a:cubicBezTo>
                <a:cubicBezTo>
                  <a:pt x="210" y="0"/>
                  <a:pt x="210" y="0"/>
                  <a:pt x="210" y="0"/>
                </a:cubicBezTo>
                <a:cubicBezTo>
                  <a:pt x="188" y="19"/>
                  <a:pt x="169" y="41"/>
                  <a:pt x="154" y="65"/>
                </a:cubicBezTo>
                <a:cubicBezTo>
                  <a:pt x="153" y="65"/>
                  <a:pt x="152" y="65"/>
                  <a:pt x="152" y="65"/>
                </a:cubicBezTo>
                <a:cubicBezTo>
                  <a:pt x="150" y="65"/>
                  <a:pt x="149" y="67"/>
                  <a:pt x="148" y="67"/>
                </a:cubicBezTo>
                <a:cubicBezTo>
                  <a:pt x="136" y="80"/>
                  <a:pt x="136" y="80"/>
                  <a:pt x="136" y="80"/>
                </a:cubicBezTo>
                <a:cubicBezTo>
                  <a:pt x="130" y="65"/>
                  <a:pt x="130" y="65"/>
                  <a:pt x="130" y="65"/>
                </a:cubicBezTo>
                <a:cubicBezTo>
                  <a:pt x="130" y="65"/>
                  <a:pt x="130" y="64"/>
                  <a:pt x="129" y="64"/>
                </a:cubicBezTo>
                <a:cubicBezTo>
                  <a:pt x="128" y="62"/>
                  <a:pt x="127" y="60"/>
                  <a:pt x="124" y="59"/>
                </a:cubicBezTo>
                <a:cubicBezTo>
                  <a:pt x="120" y="57"/>
                  <a:pt x="114" y="60"/>
                  <a:pt x="112" y="64"/>
                </a:cubicBezTo>
                <a:cubicBezTo>
                  <a:pt x="98" y="98"/>
                  <a:pt x="98" y="98"/>
                  <a:pt x="98" y="98"/>
                </a:cubicBezTo>
                <a:cubicBezTo>
                  <a:pt x="12" y="106"/>
                  <a:pt x="12" y="106"/>
                  <a:pt x="12" y="106"/>
                </a:cubicBezTo>
                <a:cubicBezTo>
                  <a:pt x="17" y="119"/>
                  <a:pt x="24" y="126"/>
                  <a:pt x="30" y="130"/>
                </a:cubicBezTo>
                <a:cubicBezTo>
                  <a:pt x="28" y="130"/>
                  <a:pt x="27" y="131"/>
                  <a:pt x="26" y="131"/>
                </a:cubicBezTo>
                <a:cubicBezTo>
                  <a:pt x="25" y="132"/>
                  <a:pt x="24" y="132"/>
                  <a:pt x="21" y="132"/>
                </a:cubicBezTo>
                <a:cubicBezTo>
                  <a:pt x="19" y="132"/>
                  <a:pt x="18" y="132"/>
                  <a:pt x="17" y="131"/>
                </a:cubicBezTo>
                <a:cubicBezTo>
                  <a:pt x="16" y="131"/>
                  <a:pt x="15" y="131"/>
                  <a:pt x="14" y="130"/>
                </a:cubicBezTo>
                <a:cubicBezTo>
                  <a:pt x="13" y="130"/>
                  <a:pt x="12" y="129"/>
                  <a:pt x="10" y="128"/>
                </a:cubicBezTo>
                <a:cubicBezTo>
                  <a:pt x="8" y="128"/>
                  <a:pt x="6" y="127"/>
                  <a:pt x="3" y="127"/>
                </a:cubicBezTo>
                <a:cubicBezTo>
                  <a:pt x="1" y="127"/>
                  <a:pt x="0" y="128"/>
                  <a:pt x="0" y="130"/>
                </a:cubicBezTo>
                <a:cubicBezTo>
                  <a:pt x="0" y="132"/>
                  <a:pt x="1" y="133"/>
                  <a:pt x="3" y="133"/>
                </a:cubicBezTo>
                <a:close/>
                <a:moveTo>
                  <a:pt x="159" y="77"/>
                </a:moveTo>
                <a:cubicBezTo>
                  <a:pt x="161" y="74"/>
                  <a:pt x="161" y="69"/>
                  <a:pt x="158" y="67"/>
                </a:cubicBezTo>
                <a:cubicBezTo>
                  <a:pt x="158" y="66"/>
                  <a:pt x="157" y="66"/>
                  <a:pt x="157" y="65"/>
                </a:cubicBezTo>
                <a:cubicBezTo>
                  <a:pt x="171" y="43"/>
                  <a:pt x="188" y="23"/>
                  <a:pt x="208" y="4"/>
                </a:cubicBezTo>
                <a:cubicBezTo>
                  <a:pt x="208" y="132"/>
                  <a:pt x="208" y="132"/>
                  <a:pt x="208" y="132"/>
                </a:cubicBezTo>
                <a:cubicBezTo>
                  <a:pt x="207" y="132"/>
                  <a:pt x="206" y="132"/>
                  <a:pt x="205" y="132"/>
                </a:cubicBezTo>
                <a:cubicBezTo>
                  <a:pt x="203" y="132"/>
                  <a:pt x="202" y="132"/>
                  <a:pt x="201" y="131"/>
                </a:cubicBezTo>
                <a:cubicBezTo>
                  <a:pt x="200" y="131"/>
                  <a:pt x="199" y="131"/>
                  <a:pt x="198" y="130"/>
                </a:cubicBezTo>
                <a:cubicBezTo>
                  <a:pt x="197" y="130"/>
                  <a:pt x="196" y="129"/>
                  <a:pt x="194" y="128"/>
                </a:cubicBezTo>
                <a:cubicBezTo>
                  <a:pt x="192" y="128"/>
                  <a:pt x="190" y="127"/>
                  <a:pt x="187" y="127"/>
                </a:cubicBezTo>
                <a:cubicBezTo>
                  <a:pt x="184" y="127"/>
                  <a:pt x="182" y="128"/>
                  <a:pt x="181" y="128"/>
                </a:cubicBezTo>
                <a:cubicBezTo>
                  <a:pt x="179" y="128"/>
                  <a:pt x="178" y="129"/>
                  <a:pt x="177" y="129"/>
                </a:cubicBezTo>
                <a:cubicBezTo>
                  <a:pt x="176" y="130"/>
                  <a:pt x="175" y="131"/>
                  <a:pt x="174" y="131"/>
                </a:cubicBezTo>
                <a:cubicBezTo>
                  <a:pt x="172" y="132"/>
                  <a:pt x="171" y="132"/>
                  <a:pt x="169" y="132"/>
                </a:cubicBezTo>
                <a:cubicBezTo>
                  <a:pt x="166" y="132"/>
                  <a:pt x="165" y="132"/>
                  <a:pt x="164" y="131"/>
                </a:cubicBezTo>
                <a:cubicBezTo>
                  <a:pt x="163" y="131"/>
                  <a:pt x="163" y="131"/>
                  <a:pt x="163" y="131"/>
                </a:cubicBezTo>
                <a:cubicBezTo>
                  <a:pt x="187" y="121"/>
                  <a:pt x="200" y="89"/>
                  <a:pt x="200" y="89"/>
                </a:cubicBezTo>
                <a:cubicBezTo>
                  <a:pt x="142" y="94"/>
                  <a:pt x="142" y="94"/>
                  <a:pt x="142" y="94"/>
                </a:cubicBezTo>
                <a:lnTo>
                  <a:pt x="159" y="77"/>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graphicFrame>
        <p:nvGraphicFramePr>
          <p:cNvPr id="35" name="Graphique 34"/>
          <p:cNvGraphicFramePr/>
          <p:nvPr>
            <p:extLst>
              <p:ext uri="{D42A27DB-BD31-4B8C-83A1-F6EECF244321}">
                <p14:modId xmlns:p14="http://schemas.microsoft.com/office/powerpoint/2010/main" val="2648990543"/>
              </p:ext>
            </p:extLst>
          </p:nvPr>
        </p:nvGraphicFramePr>
        <p:xfrm>
          <a:off x="95003" y="4892639"/>
          <a:ext cx="10198162" cy="1407839"/>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 Box 4"/>
          <p:cNvSpPr txBox="1">
            <a:spLocks noChangeArrowheads="1"/>
          </p:cNvSpPr>
          <p:nvPr/>
        </p:nvSpPr>
        <p:spPr bwMode="auto">
          <a:xfrm>
            <a:off x="239716" y="4463762"/>
            <a:ext cx="7277503" cy="184666"/>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200" dirty="0" smtClean="0">
                <a:latin typeface="Arial" panose="020B0604020202020204" pitchFamily="34" charset="0"/>
                <a:cs typeface="Arial" panose="020B0604020202020204" pitchFamily="34" charset="0"/>
                <a:sym typeface="Wingdings" pitchFamily="2" charset="2"/>
              </a:rPr>
              <a:t>Kilomètres annuels parcourus pour les départs en week-end (0 Exclus)</a:t>
            </a:r>
            <a:endParaRPr lang="fr-FR" sz="1200" dirty="0">
              <a:latin typeface="Arial" panose="020B0604020202020204" pitchFamily="34" charset="0"/>
              <a:cs typeface="Arial" panose="020B0604020202020204" pitchFamily="34" charset="0"/>
              <a:sym typeface="Wingdings" pitchFamily="2" charset="2"/>
            </a:endParaRPr>
          </a:p>
        </p:txBody>
      </p:sp>
      <p:cxnSp>
        <p:nvCxnSpPr>
          <p:cNvPr id="3" name="Connecteur droit avec flèche 2"/>
          <p:cNvCxnSpPr/>
          <p:nvPr/>
        </p:nvCxnSpPr>
        <p:spPr>
          <a:xfrm>
            <a:off x="3676586" y="3063827"/>
            <a:ext cx="403761" cy="23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8728359" y="2956953"/>
            <a:ext cx="1282535" cy="23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7339076" y="2980704"/>
            <a:ext cx="1282535" cy="23751"/>
          </a:xfrm>
          <a:prstGeom prst="straightConnector1">
            <a:avLst/>
          </a:prstGeom>
          <a:ln w="1905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519879" y="3016327"/>
            <a:ext cx="403761" cy="2375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730023" y="5023257"/>
            <a:ext cx="700647" cy="13063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39716" y="3028202"/>
            <a:ext cx="1282535" cy="8312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ltGray">
          <a:xfrm>
            <a:off x="47502" y="2446317"/>
            <a:ext cx="1531917" cy="1864426"/>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sp>
        <p:nvSpPr>
          <p:cNvPr id="33" name="Rectangle 32"/>
          <p:cNvSpPr/>
          <p:nvPr/>
        </p:nvSpPr>
        <p:spPr bwMode="ltGray">
          <a:xfrm>
            <a:off x="79399" y="4785756"/>
            <a:ext cx="1531917" cy="1864426"/>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300" b="0" dirty="0" err="1" smtClean="0"/>
          </a:p>
        </p:txBody>
      </p:sp>
      <p:sp>
        <p:nvSpPr>
          <p:cNvPr id="9" name="Espace réservé du numéro de diapositive 8"/>
          <p:cNvSpPr>
            <a:spLocks noGrp="1"/>
          </p:cNvSpPr>
          <p:nvPr>
            <p:ph type="sldNum" sz="quarter" idx="4"/>
          </p:nvPr>
        </p:nvSpPr>
        <p:spPr/>
        <p:txBody>
          <a:bodyPr/>
          <a:lstStyle/>
          <a:p>
            <a:fld id="{9784CBA3-D598-4B1F-BAA3-EE14B5154290}" type="slidenum">
              <a:rPr lang="en-AU" smtClean="0"/>
              <a:pPr/>
              <a:t>52</a:t>
            </a:fld>
            <a:endParaRPr lang="en-AU" dirty="0"/>
          </a:p>
        </p:txBody>
      </p:sp>
    </p:spTree>
    <p:extLst>
      <p:ext uri="{BB962C8B-B14F-4D97-AF65-F5344CB8AC3E}">
        <p14:creationId xmlns:p14="http://schemas.microsoft.com/office/powerpoint/2010/main" val="58149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22"/>
          <p:cNvGraphicFramePr/>
          <p:nvPr>
            <p:extLst>
              <p:ext uri="{D42A27DB-BD31-4B8C-83A1-F6EECF244321}">
                <p14:modId xmlns:p14="http://schemas.microsoft.com/office/powerpoint/2010/main" val="1254796046"/>
              </p:ext>
            </p:extLst>
          </p:nvPr>
        </p:nvGraphicFramePr>
        <p:xfrm>
          <a:off x="830185" y="-244595"/>
          <a:ext cx="9337695" cy="4601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aphique 21"/>
          <p:cNvGraphicFramePr/>
          <p:nvPr>
            <p:extLst>
              <p:ext uri="{D42A27DB-BD31-4B8C-83A1-F6EECF244321}">
                <p14:modId xmlns:p14="http://schemas.microsoft.com/office/powerpoint/2010/main" val="3952842923"/>
              </p:ext>
            </p:extLst>
          </p:nvPr>
        </p:nvGraphicFramePr>
        <p:xfrm>
          <a:off x="686931" y="4098913"/>
          <a:ext cx="9352131" cy="4397577"/>
        </p:xfrm>
        <a:graphic>
          <a:graphicData uri="http://schemas.openxmlformats.org/drawingml/2006/chart">
            <c:chart xmlns:c="http://schemas.openxmlformats.org/drawingml/2006/chart" xmlns:r="http://schemas.openxmlformats.org/officeDocument/2006/relationships" r:id="rId4"/>
          </a:graphicData>
        </a:graphic>
      </p:graphicFrame>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Evolution des départs en vacances et en week-end en voiture depuis 2007 </a:t>
            </a:r>
            <a:endParaRPr lang="fr-FR" sz="2000" dirty="0"/>
          </a:p>
        </p:txBody>
      </p:sp>
      <p:sp>
        <p:nvSpPr>
          <p:cNvPr id="21" name="Text Box 4"/>
          <p:cNvSpPr txBox="1">
            <a:spLocks noChangeArrowheads="1"/>
          </p:cNvSpPr>
          <p:nvPr/>
        </p:nvSpPr>
        <p:spPr bwMode="auto">
          <a:xfrm>
            <a:off x="239716" y="4356887"/>
            <a:ext cx="7277503" cy="184666"/>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200" dirty="0" smtClean="0">
                <a:latin typeface="Arial" panose="020B0604020202020204" pitchFamily="34" charset="0"/>
                <a:cs typeface="Arial" panose="020B0604020202020204" pitchFamily="34" charset="0"/>
                <a:sym typeface="Wingdings" pitchFamily="2" charset="2"/>
              </a:rPr>
              <a:t>Kilomètres annuels parcourus pour les départs en vacances et week-end (0 Exclus)</a:t>
            </a:r>
            <a:endParaRPr lang="fr-FR" sz="1200" dirty="0">
              <a:latin typeface="Arial" panose="020B0604020202020204" pitchFamily="34" charset="0"/>
              <a:cs typeface="Arial" panose="020B0604020202020204" pitchFamily="34" charset="0"/>
              <a:sym typeface="Wingdings" pitchFamily="2" charset="2"/>
            </a:endParaRPr>
          </a:p>
        </p:txBody>
      </p:sp>
      <p:sp>
        <p:nvSpPr>
          <p:cNvPr id="25" name="ZoneTexte 24"/>
          <p:cNvSpPr txBox="1"/>
          <p:nvPr/>
        </p:nvSpPr>
        <p:spPr>
          <a:xfrm>
            <a:off x="3111329" y="6297702"/>
            <a:ext cx="7294051" cy="519361"/>
          </a:xfrm>
          <a:prstGeom prst="rect">
            <a:avLst/>
          </a:prstGeom>
          <a:noFill/>
        </p:spPr>
        <p:txBody>
          <a:bodyPr wrap="square" lIns="102860" tIns="51429" rIns="102860" bIns="51429" rtlCol="0">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a:t>
            </a:r>
            <a:r>
              <a:rPr lang="fr-FR" sz="900" b="0" i="1" dirty="0" smtClean="0">
                <a:latin typeface="Arial" panose="020B0604020202020204" pitchFamily="34" charset="0"/>
                <a:cs typeface="Arial" panose="020B0604020202020204" pitchFamily="34" charset="0"/>
              </a:rPr>
              <a:t>total)</a:t>
            </a:r>
            <a:endParaRPr lang="fr-FR" sz="900" b="0" i="1" dirty="0">
              <a:latin typeface="Arial" panose="020B0604020202020204" pitchFamily="34" charset="0"/>
              <a:cs typeface="Arial" panose="020B0604020202020204" pitchFamily="34" charset="0"/>
            </a:endParaRPr>
          </a:p>
          <a:p>
            <a:pPr algn="r"/>
            <a:r>
              <a:rPr lang="fr-FR" sz="900" b="0" i="1" dirty="0" smtClean="0">
                <a:latin typeface="Arial" panose="020B0604020202020204" pitchFamily="34" charset="0"/>
                <a:cs typeface="Arial" panose="020B0604020202020204" pitchFamily="34" charset="0"/>
              </a:rPr>
              <a:t>Q66-72: </a:t>
            </a:r>
            <a:r>
              <a:rPr lang="fr-FR" sz="900" b="0" i="1" dirty="0">
                <a:latin typeface="Arial" panose="020B0604020202020204" pitchFamily="34" charset="0"/>
                <a:cs typeface="Arial" panose="020B0604020202020204" pitchFamily="34" charset="0"/>
              </a:rPr>
              <a:t>Combien de fois êtes-vous parti en week-end / en vacances avec cette voiture au cours </a:t>
            </a:r>
            <a:r>
              <a:rPr lang="fr-FR" sz="900" b="0" i="1" dirty="0" smtClean="0">
                <a:latin typeface="Arial" panose="020B0604020202020204" pitchFamily="34" charset="0"/>
                <a:cs typeface="Arial" panose="020B0604020202020204" pitchFamily="34" charset="0"/>
              </a:rPr>
              <a:t>des 12 derniers mois? Au total, quel kilométrage représentent ces départs en week-end / en vacances effectués avec cette voiture au cours des 12 derniers mois?  </a:t>
            </a:r>
          </a:p>
        </p:txBody>
      </p:sp>
      <p:sp>
        <p:nvSpPr>
          <p:cNvPr id="12" name="Rectangle à coins arrondis 11"/>
          <p:cNvSpPr/>
          <p:nvPr/>
        </p:nvSpPr>
        <p:spPr>
          <a:xfrm>
            <a:off x="239716" y="848491"/>
            <a:ext cx="9928164" cy="72277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L</a:t>
            </a:r>
            <a:r>
              <a:rPr lang="fr-FR" sz="1400" b="0" dirty="0" smtClean="0">
                <a:solidFill>
                  <a:prstClr val="black"/>
                </a:solidFill>
                <a:latin typeface="Arial" panose="020B0604020202020204" pitchFamily="34" charset="0"/>
                <a:cs typeface="Arial" panose="020B0604020202020204" pitchFamily="34" charset="0"/>
              </a:rPr>
              <a:t>e </a:t>
            </a:r>
            <a:r>
              <a:rPr lang="fr-FR" sz="1400" b="0" dirty="0">
                <a:solidFill>
                  <a:prstClr val="black"/>
                </a:solidFill>
                <a:latin typeface="Arial" panose="020B0604020202020204" pitchFamily="34" charset="0"/>
                <a:cs typeface="Arial" panose="020B0604020202020204" pitchFamily="34" charset="0"/>
              </a:rPr>
              <a:t>nombre moyen de trajets effectués en voiture pour des </a:t>
            </a:r>
            <a:r>
              <a:rPr lang="fr-FR" sz="1400" b="0" dirty="0" smtClean="0">
                <a:solidFill>
                  <a:prstClr val="black"/>
                </a:solidFill>
                <a:latin typeface="Arial" panose="020B0604020202020204" pitchFamily="34" charset="0"/>
                <a:cs typeface="Arial" panose="020B0604020202020204" pitchFamily="34" charset="0"/>
              </a:rPr>
              <a:t>week-end </a:t>
            </a:r>
            <a:r>
              <a:rPr lang="fr-FR" sz="1400" b="0" dirty="0">
                <a:solidFill>
                  <a:prstClr val="black"/>
                </a:solidFill>
                <a:latin typeface="Arial" panose="020B0604020202020204" pitchFamily="34" charset="0"/>
                <a:cs typeface="Arial" panose="020B0604020202020204" pitchFamily="34" charset="0"/>
              </a:rPr>
              <a:t>a tendance à diminuer </a:t>
            </a:r>
            <a:r>
              <a:rPr lang="fr-FR" sz="1400" b="0" dirty="0" smtClean="0">
                <a:solidFill>
                  <a:prstClr val="black"/>
                </a:solidFill>
                <a:latin typeface="Arial" panose="020B0604020202020204" pitchFamily="34" charset="0"/>
                <a:cs typeface="Arial" panose="020B0604020202020204" pitchFamily="34" charset="0"/>
              </a:rPr>
              <a:t>ces 10 dernières années</a:t>
            </a:r>
            <a:r>
              <a:rPr lang="fr-FR" sz="1400" b="0" dirty="0">
                <a:solidFill>
                  <a:prstClr val="black"/>
                </a:solidFill>
                <a:latin typeface="Arial" panose="020B0604020202020204" pitchFamily="34" charset="0"/>
                <a:cs typeface="Arial" panose="020B0604020202020204" pitchFamily="34" charset="0"/>
              </a:rPr>
              <a:t> </a:t>
            </a:r>
            <a:r>
              <a:rPr lang="fr-FR" sz="1400" b="0" dirty="0" smtClean="0">
                <a:solidFill>
                  <a:prstClr val="black"/>
                </a:solidFill>
                <a:latin typeface="Arial" panose="020B0604020202020204" pitchFamily="34" charset="0"/>
                <a:cs typeface="Arial" panose="020B0604020202020204" pitchFamily="34" charset="0"/>
              </a:rPr>
              <a:t>mais le nombre de kilomètres parcourus sur l’année pour le même motif reste relativement stable</a:t>
            </a:r>
            <a:r>
              <a:rPr lang="fr-FR" sz="1400" b="0" dirty="0">
                <a:solidFill>
                  <a:prstClr val="black"/>
                </a:solidFill>
                <a:latin typeface="Arial" panose="020B0604020202020204" pitchFamily="34" charset="0"/>
                <a:cs typeface="Arial" panose="020B0604020202020204" pitchFamily="34" charset="0"/>
              </a:rPr>
              <a:t>.</a:t>
            </a:r>
            <a:endParaRPr lang="fr-FR" sz="1400" b="0" strike="sngStrike" dirty="0">
              <a:solidFill>
                <a:srgbClr val="C00000"/>
              </a:solidFill>
              <a:latin typeface="Arial" panose="020B0604020202020204" pitchFamily="34" charset="0"/>
              <a:cs typeface="Arial" panose="020B0604020202020204" pitchFamily="34" charset="0"/>
            </a:endParaRPr>
          </a:p>
        </p:txBody>
      </p:sp>
      <p:sp>
        <p:nvSpPr>
          <p:cNvPr id="11" name="Freeform 36"/>
          <p:cNvSpPr>
            <a:spLocks noChangeAspect="1" noEditPoints="1"/>
          </p:cNvSpPr>
          <p:nvPr/>
        </p:nvSpPr>
        <p:spPr bwMode="auto">
          <a:xfrm>
            <a:off x="404461" y="4743037"/>
            <a:ext cx="432000" cy="373956"/>
          </a:xfrm>
          <a:custGeom>
            <a:avLst/>
            <a:gdLst>
              <a:gd name="T0" fmla="*/ 121 w 227"/>
              <a:gd name="T1" fmla="*/ 10 h 196"/>
              <a:gd name="T2" fmla="*/ 122 w 227"/>
              <a:gd name="T3" fmla="*/ 10 h 196"/>
              <a:gd name="T4" fmla="*/ 0 w 227"/>
              <a:gd name="T5" fmla="*/ 48 h 196"/>
              <a:gd name="T6" fmla="*/ 38 w 227"/>
              <a:gd name="T7" fmla="*/ 58 h 196"/>
              <a:gd name="T8" fmla="*/ 121 w 227"/>
              <a:gd name="T9" fmla="*/ 10 h 196"/>
              <a:gd name="T10" fmla="*/ 79 w 227"/>
              <a:gd name="T11" fmla="*/ 75 h 196"/>
              <a:gd name="T12" fmla="*/ 110 w 227"/>
              <a:gd name="T13" fmla="*/ 75 h 196"/>
              <a:gd name="T14" fmla="*/ 111 w 227"/>
              <a:gd name="T15" fmla="*/ 75 h 196"/>
              <a:gd name="T16" fmla="*/ 96 w 227"/>
              <a:gd name="T17" fmla="*/ 196 h 196"/>
              <a:gd name="T18" fmla="*/ 100 w 227"/>
              <a:gd name="T19" fmla="*/ 196 h 196"/>
              <a:gd name="T20" fmla="*/ 115 w 227"/>
              <a:gd name="T21" fmla="*/ 76 h 196"/>
              <a:gd name="T22" fmla="*/ 134 w 227"/>
              <a:gd name="T23" fmla="*/ 87 h 196"/>
              <a:gd name="T24" fmla="*/ 122 w 227"/>
              <a:gd name="T25" fmla="*/ 11 h 196"/>
              <a:gd name="T26" fmla="*/ 79 w 227"/>
              <a:gd name="T27" fmla="*/ 75 h 196"/>
              <a:gd name="T28" fmla="*/ 123 w 227"/>
              <a:gd name="T29" fmla="*/ 11 h 196"/>
              <a:gd name="T30" fmla="*/ 186 w 227"/>
              <a:gd name="T31" fmla="*/ 87 h 196"/>
              <a:gd name="T32" fmla="*/ 227 w 227"/>
              <a:gd name="T33" fmla="*/ 90 h 196"/>
              <a:gd name="T34" fmla="*/ 123 w 227"/>
              <a:gd name="T35"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196">
                <a:moveTo>
                  <a:pt x="121" y="10"/>
                </a:moveTo>
                <a:cubicBezTo>
                  <a:pt x="126" y="11"/>
                  <a:pt x="122" y="10"/>
                  <a:pt x="122" y="10"/>
                </a:cubicBezTo>
                <a:cubicBezTo>
                  <a:pt x="45" y="0"/>
                  <a:pt x="0" y="48"/>
                  <a:pt x="0" y="48"/>
                </a:cubicBezTo>
                <a:cubicBezTo>
                  <a:pt x="25" y="42"/>
                  <a:pt x="29" y="47"/>
                  <a:pt x="38" y="58"/>
                </a:cubicBezTo>
                <a:cubicBezTo>
                  <a:pt x="61" y="25"/>
                  <a:pt x="117" y="9"/>
                  <a:pt x="121" y="10"/>
                </a:cubicBezTo>
                <a:close/>
                <a:moveTo>
                  <a:pt x="79" y="75"/>
                </a:moveTo>
                <a:cubicBezTo>
                  <a:pt x="79" y="75"/>
                  <a:pt x="99" y="72"/>
                  <a:pt x="110" y="75"/>
                </a:cubicBezTo>
                <a:cubicBezTo>
                  <a:pt x="110" y="75"/>
                  <a:pt x="110" y="75"/>
                  <a:pt x="111" y="75"/>
                </a:cubicBezTo>
                <a:cubicBezTo>
                  <a:pt x="96" y="196"/>
                  <a:pt x="96" y="196"/>
                  <a:pt x="96" y="196"/>
                </a:cubicBezTo>
                <a:cubicBezTo>
                  <a:pt x="100" y="196"/>
                  <a:pt x="100" y="196"/>
                  <a:pt x="100" y="196"/>
                </a:cubicBezTo>
                <a:cubicBezTo>
                  <a:pt x="115" y="76"/>
                  <a:pt x="115" y="76"/>
                  <a:pt x="115" y="76"/>
                </a:cubicBezTo>
                <a:cubicBezTo>
                  <a:pt x="123" y="79"/>
                  <a:pt x="126" y="81"/>
                  <a:pt x="134" y="87"/>
                </a:cubicBezTo>
                <a:cubicBezTo>
                  <a:pt x="134" y="87"/>
                  <a:pt x="141" y="32"/>
                  <a:pt x="122" y="11"/>
                </a:cubicBezTo>
                <a:cubicBezTo>
                  <a:pt x="102" y="29"/>
                  <a:pt x="84" y="47"/>
                  <a:pt x="79" y="75"/>
                </a:cubicBezTo>
                <a:close/>
                <a:moveTo>
                  <a:pt x="123" y="11"/>
                </a:moveTo>
                <a:cubicBezTo>
                  <a:pt x="170" y="33"/>
                  <a:pt x="176" y="53"/>
                  <a:pt x="186" y="87"/>
                </a:cubicBezTo>
                <a:cubicBezTo>
                  <a:pt x="202" y="78"/>
                  <a:pt x="212" y="81"/>
                  <a:pt x="227" y="90"/>
                </a:cubicBezTo>
                <a:cubicBezTo>
                  <a:pt x="227" y="90"/>
                  <a:pt x="185" y="15"/>
                  <a:pt x="123" y="11"/>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17" name="Text Box 4"/>
          <p:cNvSpPr txBox="1">
            <a:spLocks noChangeArrowheads="1"/>
          </p:cNvSpPr>
          <p:nvPr/>
        </p:nvSpPr>
        <p:spPr bwMode="auto">
          <a:xfrm>
            <a:off x="239710" y="5113284"/>
            <a:ext cx="703037"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dirty="0" smtClean="0">
                <a:solidFill>
                  <a:schemeClr val="bg2">
                    <a:lumMod val="50000"/>
                  </a:schemeClr>
                </a:solidFill>
                <a:latin typeface="Arial" panose="020B0604020202020204" pitchFamily="34" charset="0"/>
                <a:cs typeface="Arial" panose="020B0604020202020204" pitchFamily="34" charset="0"/>
                <a:sym typeface="Wingdings" pitchFamily="2" charset="2"/>
              </a:rPr>
              <a:t>Vacances</a:t>
            </a:r>
            <a:endParaRPr lang="fr-FR" sz="1100" b="0" dirty="0">
              <a:solidFill>
                <a:schemeClr val="bg2">
                  <a:lumMod val="50000"/>
                </a:schemeClr>
              </a:solidFill>
              <a:latin typeface="Arial" panose="020B0604020202020204" pitchFamily="34" charset="0"/>
              <a:cs typeface="Arial" panose="020B0604020202020204" pitchFamily="34" charset="0"/>
              <a:sym typeface="Wingdings" pitchFamily="2" charset="2"/>
            </a:endParaRPr>
          </a:p>
        </p:txBody>
      </p:sp>
      <p:cxnSp>
        <p:nvCxnSpPr>
          <p:cNvPr id="20" name="Connecteur droit avec flèche 19"/>
          <p:cNvCxnSpPr/>
          <p:nvPr/>
        </p:nvCxnSpPr>
        <p:spPr>
          <a:xfrm>
            <a:off x="1127843" y="2465241"/>
            <a:ext cx="8739309" cy="1409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239716" y="2092638"/>
            <a:ext cx="4964088" cy="184666"/>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buFont typeface="Wingdings" pitchFamily="2" charset="2"/>
              <a:buNone/>
            </a:pPr>
            <a:r>
              <a:rPr lang="fr-FR" sz="1200" dirty="0">
                <a:latin typeface="Arial" panose="020B0604020202020204" pitchFamily="34" charset="0"/>
                <a:cs typeface="Arial" panose="020B0604020202020204" pitchFamily="34" charset="0"/>
                <a:sym typeface="Wingdings" pitchFamily="2" charset="2"/>
              </a:rPr>
              <a:t>N</a:t>
            </a:r>
            <a:r>
              <a:rPr lang="fr-FR" sz="1200" dirty="0" smtClean="0">
                <a:latin typeface="Arial" panose="020B0604020202020204" pitchFamily="34" charset="0"/>
                <a:cs typeface="Arial" panose="020B0604020202020204" pitchFamily="34" charset="0"/>
                <a:sym typeface="Wingdings" pitchFamily="2" charset="2"/>
              </a:rPr>
              <a:t>ombre moyen de départs dans l’année (0 Exclus) </a:t>
            </a:r>
            <a:endParaRPr lang="fr-FR" sz="1200" dirty="0">
              <a:latin typeface="Arial" panose="020B0604020202020204" pitchFamily="34" charset="0"/>
              <a:cs typeface="Arial" panose="020B0604020202020204" pitchFamily="34" charset="0"/>
              <a:sym typeface="Wingdings" pitchFamily="2" charset="2"/>
            </a:endParaRPr>
          </a:p>
        </p:txBody>
      </p:sp>
      <p:sp>
        <p:nvSpPr>
          <p:cNvPr id="15" name="Freeform 33"/>
          <p:cNvSpPr>
            <a:spLocks noChangeAspect="1" noEditPoints="1"/>
          </p:cNvSpPr>
          <p:nvPr/>
        </p:nvSpPr>
        <p:spPr bwMode="auto">
          <a:xfrm>
            <a:off x="297196" y="5450078"/>
            <a:ext cx="468000" cy="335022"/>
          </a:xfrm>
          <a:custGeom>
            <a:avLst/>
            <a:gdLst>
              <a:gd name="T0" fmla="*/ 205 w 227"/>
              <a:gd name="T1" fmla="*/ 156 h 162"/>
              <a:gd name="T2" fmla="*/ 181 w 227"/>
              <a:gd name="T3" fmla="*/ 153 h 162"/>
              <a:gd name="T4" fmla="*/ 162 w 227"/>
              <a:gd name="T5" fmla="*/ 155 h 162"/>
              <a:gd name="T6" fmla="*/ 137 w 227"/>
              <a:gd name="T7" fmla="*/ 156 h 162"/>
              <a:gd name="T8" fmla="*/ 113 w 227"/>
              <a:gd name="T9" fmla="*/ 152 h 162"/>
              <a:gd name="T10" fmla="*/ 90 w 227"/>
              <a:gd name="T11" fmla="*/ 156 h 162"/>
              <a:gd name="T12" fmla="*/ 67 w 227"/>
              <a:gd name="T13" fmla="*/ 154 h 162"/>
              <a:gd name="T14" fmla="*/ 47 w 227"/>
              <a:gd name="T15" fmla="*/ 153 h 162"/>
              <a:gd name="T16" fmla="*/ 21 w 227"/>
              <a:gd name="T17" fmla="*/ 156 h 162"/>
              <a:gd name="T18" fmla="*/ 0 w 227"/>
              <a:gd name="T19" fmla="*/ 155 h 162"/>
              <a:gd name="T20" fmla="*/ 21 w 227"/>
              <a:gd name="T21" fmla="*/ 162 h 162"/>
              <a:gd name="T22" fmla="*/ 44 w 227"/>
              <a:gd name="T23" fmla="*/ 158 h 162"/>
              <a:gd name="T24" fmla="*/ 68 w 227"/>
              <a:gd name="T25" fmla="*/ 160 h 162"/>
              <a:gd name="T26" fmla="*/ 88 w 227"/>
              <a:gd name="T27" fmla="*/ 161 h 162"/>
              <a:gd name="T28" fmla="*/ 113 w 227"/>
              <a:gd name="T29" fmla="*/ 158 h 162"/>
              <a:gd name="T30" fmla="*/ 138 w 227"/>
              <a:gd name="T31" fmla="*/ 162 h 162"/>
              <a:gd name="T32" fmla="*/ 157 w 227"/>
              <a:gd name="T33" fmla="*/ 159 h 162"/>
              <a:gd name="T34" fmla="*/ 182 w 227"/>
              <a:gd name="T35" fmla="*/ 158 h 162"/>
              <a:gd name="T36" fmla="*/ 205 w 227"/>
              <a:gd name="T37" fmla="*/ 162 h 162"/>
              <a:gd name="T38" fmla="*/ 224 w 227"/>
              <a:gd name="T39" fmla="*/ 158 h 162"/>
              <a:gd name="T40" fmla="*/ 125 w 227"/>
              <a:gd name="T41" fmla="*/ 40 h 162"/>
              <a:gd name="T42" fmla="*/ 214 w 227"/>
              <a:gd name="T43" fmla="*/ 142 h 162"/>
              <a:gd name="T44" fmla="*/ 194 w 227"/>
              <a:gd name="T45" fmla="*/ 141 h 162"/>
              <a:gd name="T46" fmla="*/ 169 w 227"/>
              <a:gd name="T47" fmla="*/ 144 h 162"/>
              <a:gd name="T48" fmla="*/ 144 w 227"/>
              <a:gd name="T49" fmla="*/ 140 h 162"/>
              <a:gd name="T50" fmla="*/ 125 w 227"/>
              <a:gd name="T51" fmla="*/ 143 h 162"/>
              <a:gd name="T52" fmla="*/ 100 w 227"/>
              <a:gd name="T53" fmla="*/ 143 h 162"/>
              <a:gd name="T54" fmla="*/ 76 w 227"/>
              <a:gd name="T55" fmla="*/ 139 h 162"/>
              <a:gd name="T56" fmla="*/ 54 w 227"/>
              <a:gd name="T57" fmla="*/ 144 h 162"/>
              <a:gd name="T58" fmla="*/ 30 w 227"/>
              <a:gd name="T59" fmla="*/ 142 h 162"/>
              <a:gd name="T60" fmla="*/ 10 w 227"/>
              <a:gd name="T61" fmla="*/ 141 h 162"/>
              <a:gd name="T62" fmla="*/ 10 w 227"/>
              <a:gd name="T63" fmla="*/ 147 h 162"/>
              <a:gd name="T64" fmla="*/ 35 w 227"/>
              <a:gd name="T65" fmla="*/ 146 h 162"/>
              <a:gd name="T66" fmla="*/ 58 w 227"/>
              <a:gd name="T67" fmla="*/ 150 h 162"/>
              <a:gd name="T68" fmla="*/ 81 w 227"/>
              <a:gd name="T69" fmla="*/ 146 h 162"/>
              <a:gd name="T70" fmla="*/ 105 w 227"/>
              <a:gd name="T71" fmla="*/ 148 h 162"/>
              <a:gd name="T72" fmla="*/ 125 w 227"/>
              <a:gd name="T73" fmla="*/ 149 h 162"/>
              <a:gd name="T74" fmla="*/ 150 w 227"/>
              <a:gd name="T75" fmla="*/ 145 h 162"/>
              <a:gd name="T76" fmla="*/ 175 w 227"/>
              <a:gd name="T77" fmla="*/ 149 h 162"/>
              <a:gd name="T78" fmla="*/ 194 w 227"/>
              <a:gd name="T79" fmla="*/ 147 h 162"/>
              <a:gd name="T80" fmla="*/ 215 w 227"/>
              <a:gd name="T81" fmla="*/ 148 h 162"/>
              <a:gd name="T82" fmla="*/ 3 w 227"/>
              <a:gd name="T83" fmla="*/ 133 h 162"/>
              <a:gd name="T84" fmla="*/ 28 w 227"/>
              <a:gd name="T85" fmla="*/ 137 h 162"/>
              <a:gd name="T86" fmla="*/ 44 w 227"/>
              <a:gd name="T87" fmla="*/ 134 h 162"/>
              <a:gd name="T88" fmla="*/ 64 w 227"/>
              <a:gd name="T89" fmla="*/ 137 h 162"/>
              <a:gd name="T90" fmla="*/ 81 w 227"/>
              <a:gd name="T91" fmla="*/ 134 h 162"/>
              <a:gd name="T92" fmla="*/ 101 w 227"/>
              <a:gd name="T93" fmla="*/ 137 h 162"/>
              <a:gd name="T94" fmla="*/ 118 w 227"/>
              <a:gd name="T95" fmla="*/ 134 h 162"/>
              <a:gd name="T96" fmla="*/ 138 w 227"/>
              <a:gd name="T97" fmla="*/ 137 h 162"/>
              <a:gd name="T98" fmla="*/ 154 w 227"/>
              <a:gd name="T99" fmla="*/ 133 h 162"/>
              <a:gd name="T100" fmla="*/ 175 w 227"/>
              <a:gd name="T101" fmla="*/ 137 h 162"/>
              <a:gd name="T102" fmla="*/ 194 w 227"/>
              <a:gd name="T103" fmla="*/ 135 h 162"/>
              <a:gd name="T104" fmla="*/ 215 w 227"/>
              <a:gd name="T105" fmla="*/ 136 h 162"/>
              <a:gd name="T106" fmla="*/ 217 w 227"/>
              <a:gd name="T107" fmla="*/ 128 h 162"/>
              <a:gd name="T108" fmla="*/ 211 w 227"/>
              <a:gd name="T109" fmla="*/ 2 h 162"/>
              <a:gd name="T110" fmla="*/ 136 w 227"/>
              <a:gd name="T111" fmla="*/ 80 h 162"/>
              <a:gd name="T112" fmla="*/ 98 w 227"/>
              <a:gd name="T113" fmla="*/ 98 h 162"/>
              <a:gd name="T114" fmla="*/ 17 w 227"/>
              <a:gd name="T115" fmla="*/ 131 h 162"/>
              <a:gd name="T116" fmla="*/ 3 w 227"/>
              <a:gd name="T117" fmla="*/ 133 h 162"/>
              <a:gd name="T118" fmla="*/ 208 w 227"/>
              <a:gd name="T119" fmla="*/ 132 h 162"/>
              <a:gd name="T120" fmla="*/ 187 w 227"/>
              <a:gd name="T121" fmla="*/ 127 h 162"/>
              <a:gd name="T122" fmla="*/ 164 w 227"/>
              <a:gd name="T12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162">
                <a:moveTo>
                  <a:pt x="224" y="152"/>
                </a:moveTo>
                <a:cubicBezTo>
                  <a:pt x="221" y="152"/>
                  <a:pt x="219" y="152"/>
                  <a:pt x="217" y="153"/>
                </a:cubicBezTo>
                <a:cubicBezTo>
                  <a:pt x="216" y="153"/>
                  <a:pt x="215" y="154"/>
                  <a:pt x="214" y="154"/>
                </a:cubicBezTo>
                <a:cubicBezTo>
                  <a:pt x="213" y="155"/>
                  <a:pt x="212" y="155"/>
                  <a:pt x="210" y="156"/>
                </a:cubicBezTo>
                <a:cubicBezTo>
                  <a:pt x="209" y="156"/>
                  <a:pt x="208" y="156"/>
                  <a:pt x="205" y="156"/>
                </a:cubicBezTo>
                <a:cubicBezTo>
                  <a:pt x="203" y="156"/>
                  <a:pt x="202" y="156"/>
                  <a:pt x="201" y="156"/>
                </a:cubicBezTo>
                <a:cubicBezTo>
                  <a:pt x="200" y="156"/>
                  <a:pt x="199" y="155"/>
                  <a:pt x="198" y="155"/>
                </a:cubicBezTo>
                <a:cubicBezTo>
                  <a:pt x="197" y="154"/>
                  <a:pt x="196" y="153"/>
                  <a:pt x="194" y="153"/>
                </a:cubicBezTo>
                <a:cubicBezTo>
                  <a:pt x="192" y="152"/>
                  <a:pt x="190" y="152"/>
                  <a:pt x="187" y="152"/>
                </a:cubicBezTo>
                <a:cubicBezTo>
                  <a:pt x="184" y="152"/>
                  <a:pt x="182" y="152"/>
                  <a:pt x="181" y="153"/>
                </a:cubicBezTo>
                <a:cubicBezTo>
                  <a:pt x="179" y="153"/>
                  <a:pt x="178" y="154"/>
                  <a:pt x="177" y="154"/>
                </a:cubicBezTo>
                <a:cubicBezTo>
                  <a:pt x="176" y="155"/>
                  <a:pt x="175" y="155"/>
                  <a:pt x="174" y="156"/>
                </a:cubicBezTo>
                <a:cubicBezTo>
                  <a:pt x="172" y="156"/>
                  <a:pt x="171" y="156"/>
                  <a:pt x="169" y="156"/>
                </a:cubicBezTo>
                <a:cubicBezTo>
                  <a:pt x="166" y="156"/>
                  <a:pt x="165" y="156"/>
                  <a:pt x="164" y="156"/>
                </a:cubicBezTo>
                <a:cubicBezTo>
                  <a:pt x="163" y="156"/>
                  <a:pt x="162" y="155"/>
                  <a:pt x="162" y="155"/>
                </a:cubicBezTo>
                <a:cubicBezTo>
                  <a:pt x="160" y="154"/>
                  <a:pt x="159" y="153"/>
                  <a:pt x="157" y="153"/>
                </a:cubicBezTo>
                <a:cubicBezTo>
                  <a:pt x="155" y="152"/>
                  <a:pt x="153" y="152"/>
                  <a:pt x="150" y="152"/>
                </a:cubicBezTo>
                <a:cubicBezTo>
                  <a:pt x="148" y="152"/>
                  <a:pt x="145" y="152"/>
                  <a:pt x="144" y="153"/>
                </a:cubicBezTo>
                <a:cubicBezTo>
                  <a:pt x="142" y="153"/>
                  <a:pt x="141" y="154"/>
                  <a:pt x="140" y="154"/>
                </a:cubicBezTo>
                <a:cubicBezTo>
                  <a:pt x="139" y="155"/>
                  <a:pt x="138" y="155"/>
                  <a:pt x="137" y="156"/>
                </a:cubicBezTo>
                <a:cubicBezTo>
                  <a:pt x="135" y="156"/>
                  <a:pt x="134" y="156"/>
                  <a:pt x="132" y="156"/>
                </a:cubicBezTo>
                <a:cubicBezTo>
                  <a:pt x="130" y="156"/>
                  <a:pt x="128" y="156"/>
                  <a:pt x="127" y="156"/>
                </a:cubicBezTo>
                <a:cubicBezTo>
                  <a:pt x="126" y="156"/>
                  <a:pt x="126" y="155"/>
                  <a:pt x="125" y="155"/>
                </a:cubicBezTo>
                <a:cubicBezTo>
                  <a:pt x="123" y="154"/>
                  <a:pt x="122" y="153"/>
                  <a:pt x="120" y="153"/>
                </a:cubicBezTo>
                <a:cubicBezTo>
                  <a:pt x="118" y="152"/>
                  <a:pt x="116" y="152"/>
                  <a:pt x="113" y="152"/>
                </a:cubicBezTo>
                <a:cubicBezTo>
                  <a:pt x="111" y="152"/>
                  <a:pt x="109" y="152"/>
                  <a:pt x="107" y="153"/>
                </a:cubicBezTo>
                <a:cubicBezTo>
                  <a:pt x="106" y="153"/>
                  <a:pt x="105" y="154"/>
                  <a:pt x="104" y="154"/>
                </a:cubicBezTo>
                <a:cubicBezTo>
                  <a:pt x="102" y="155"/>
                  <a:pt x="101" y="155"/>
                  <a:pt x="100" y="156"/>
                </a:cubicBezTo>
                <a:cubicBezTo>
                  <a:pt x="99" y="156"/>
                  <a:pt x="97" y="156"/>
                  <a:pt x="95" y="156"/>
                </a:cubicBezTo>
                <a:cubicBezTo>
                  <a:pt x="93" y="156"/>
                  <a:pt x="91" y="156"/>
                  <a:pt x="90" y="156"/>
                </a:cubicBezTo>
                <a:cubicBezTo>
                  <a:pt x="89" y="156"/>
                  <a:pt x="89" y="155"/>
                  <a:pt x="88" y="155"/>
                </a:cubicBezTo>
                <a:cubicBezTo>
                  <a:pt x="87" y="154"/>
                  <a:pt x="85" y="153"/>
                  <a:pt x="83" y="153"/>
                </a:cubicBezTo>
                <a:cubicBezTo>
                  <a:pt x="82" y="152"/>
                  <a:pt x="79" y="152"/>
                  <a:pt x="76" y="152"/>
                </a:cubicBezTo>
                <a:cubicBezTo>
                  <a:pt x="74" y="152"/>
                  <a:pt x="72" y="152"/>
                  <a:pt x="70" y="153"/>
                </a:cubicBezTo>
                <a:cubicBezTo>
                  <a:pt x="69" y="153"/>
                  <a:pt x="68" y="154"/>
                  <a:pt x="67" y="154"/>
                </a:cubicBezTo>
                <a:cubicBezTo>
                  <a:pt x="65" y="155"/>
                  <a:pt x="64" y="155"/>
                  <a:pt x="63" y="156"/>
                </a:cubicBezTo>
                <a:cubicBezTo>
                  <a:pt x="62" y="156"/>
                  <a:pt x="60" y="156"/>
                  <a:pt x="58" y="156"/>
                </a:cubicBezTo>
                <a:cubicBezTo>
                  <a:pt x="56" y="156"/>
                  <a:pt x="55" y="156"/>
                  <a:pt x="54" y="156"/>
                </a:cubicBezTo>
                <a:cubicBezTo>
                  <a:pt x="53" y="156"/>
                  <a:pt x="52" y="155"/>
                  <a:pt x="51" y="155"/>
                </a:cubicBezTo>
                <a:cubicBezTo>
                  <a:pt x="50" y="154"/>
                  <a:pt x="49" y="153"/>
                  <a:pt x="47" y="153"/>
                </a:cubicBezTo>
                <a:cubicBezTo>
                  <a:pt x="45" y="152"/>
                  <a:pt x="43" y="152"/>
                  <a:pt x="40" y="152"/>
                </a:cubicBezTo>
                <a:cubicBezTo>
                  <a:pt x="37" y="152"/>
                  <a:pt x="35" y="152"/>
                  <a:pt x="33" y="153"/>
                </a:cubicBezTo>
                <a:cubicBezTo>
                  <a:pt x="32" y="153"/>
                  <a:pt x="31" y="154"/>
                  <a:pt x="30" y="154"/>
                </a:cubicBezTo>
                <a:cubicBezTo>
                  <a:pt x="29" y="155"/>
                  <a:pt x="28" y="155"/>
                  <a:pt x="26" y="156"/>
                </a:cubicBezTo>
                <a:cubicBezTo>
                  <a:pt x="25" y="156"/>
                  <a:pt x="24" y="156"/>
                  <a:pt x="21" y="156"/>
                </a:cubicBezTo>
                <a:cubicBezTo>
                  <a:pt x="19" y="156"/>
                  <a:pt x="18" y="156"/>
                  <a:pt x="17" y="156"/>
                </a:cubicBezTo>
                <a:cubicBezTo>
                  <a:pt x="16" y="156"/>
                  <a:pt x="15" y="155"/>
                  <a:pt x="14" y="155"/>
                </a:cubicBezTo>
                <a:cubicBezTo>
                  <a:pt x="13" y="154"/>
                  <a:pt x="12" y="153"/>
                  <a:pt x="10" y="153"/>
                </a:cubicBezTo>
                <a:cubicBezTo>
                  <a:pt x="8" y="152"/>
                  <a:pt x="6" y="152"/>
                  <a:pt x="3" y="152"/>
                </a:cubicBezTo>
                <a:cubicBezTo>
                  <a:pt x="1" y="152"/>
                  <a:pt x="0" y="153"/>
                  <a:pt x="0" y="155"/>
                </a:cubicBezTo>
                <a:cubicBezTo>
                  <a:pt x="0" y="156"/>
                  <a:pt x="1" y="158"/>
                  <a:pt x="3" y="158"/>
                </a:cubicBezTo>
                <a:cubicBezTo>
                  <a:pt x="5" y="158"/>
                  <a:pt x="6" y="158"/>
                  <a:pt x="7" y="158"/>
                </a:cubicBezTo>
                <a:cubicBezTo>
                  <a:pt x="8" y="159"/>
                  <a:pt x="9" y="159"/>
                  <a:pt x="10" y="159"/>
                </a:cubicBezTo>
                <a:cubicBezTo>
                  <a:pt x="11" y="160"/>
                  <a:pt x="12" y="161"/>
                  <a:pt x="14" y="161"/>
                </a:cubicBezTo>
                <a:cubicBezTo>
                  <a:pt x="16" y="162"/>
                  <a:pt x="18" y="162"/>
                  <a:pt x="21" y="162"/>
                </a:cubicBezTo>
                <a:cubicBezTo>
                  <a:pt x="24" y="162"/>
                  <a:pt x="26" y="162"/>
                  <a:pt x="28" y="162"/>
                </a:cubicBezTo>
                <a:cubicBezTo>
                  <a:pt x="29" y="161"/>
                  <a:pt x="30" y="161"/>
                  <a:pt x="31" y="160"/>
                </a:cubicBezTo>
                <a:cubicBezTo>
                  <a:pt x="32" y="159"/>
                  <a:pt x="33" y="159"/>
                  <a:pt x="35" y="158"/>
                </a:cubicBezTo>
                <a:cubicBezTo>
                  <a:pt x="36" y="158"/>
                  <a:pt x="37" y="158"/>
                  <a:pt x="40" y="158"/>
                </a:cubicBezTo>
                <a:cubicBezTo>
                  <a:pt x="42" y="158"/>
                  <a:pt x="43" y="158"/>
                  <a:pt x="44" y="158"/>
                </a:cubicBezTo>
                <a:cubicBezTo>
                  <a:pt x="45" y="159"/>
                  <a:pt x="46" y="159"/>
                  <a:pt x="47" y="159"/>
                </a:cubicBezTo>
                <a:cubicBezTo>
                  <a:pt x="48" y="160"/>
                  <a:pt x="49" y="161"/>
                  <a:pt x="51" y="161"/>
                </a:cubicBezTo>
                <a:cubicBezTo>
                  <a:pt x="53" y="162"/>
                  <a:pt x="55" y="162"/>
                  <a:pt x="58" y="162"/>
                </a:cubicBezTo>
                <a:cubicBezTo>
                  <a:pt x="61" y="162"/>
                  <a:pt x="63" y="162"/>
                  <a:pt x="64" y="162"/>
                </a:cubicBezTo>
                <a:cubicBezTo>
                  <a:pt x="66" y="161"/>
                  <a:pt x="67" y="161"/>
                  <a:pt x="68" y="160"/>
                </a:cubicBezTo>
                <a:cubicBezTo>
                  <a:pt x="69" y="159"/>
                  <a:pt x="70" y="159"/>
                  <a:pt x="71" y="158"/>
                </a:cubicBezTo>
                <a:cubicBezTo>
                  <a:pt x="73" y="158"/>
                  <a:pt x="74" y="158"/>
                  <a:pt x="76" y="158"/>
                </a:cubicBezTo>
                <a:cubicBezTo>
                  <a:pt x="79" y="158"/>
                  <a:pt x="80" y="158"/>
                  <a:pt x="81" y="158"/>
                </a:cubicBezTo>
                <a:cubicBezTo>
                  <a:pt x="82" y="159"/>
                  <a:pt x="83" y="159"/>
                  <a:pt x="84" y="159"/>
                </a:cubicBezTo>
                <a:cubicBezTo>
                  <a:pt x="85" y="160"/>
                  <a:pt x="86" y="161"/>
                  <a:pt x="88" y="161"/>
                </a:cubicBezTo>
                <a:cubicBezTo>
                  <a:pt x="90" y="162"/>
                  <a:pt x="92" y="162"/>
                  <a:pt x="95" y="162"/>
                </a:cubicBezTo>
                <a:cubicBezTo>
                  <a:pt x="97" y="162"/>
                  <a:pt x="100" y="162"/>
                  <a:pt x="101" y="162"/>
                </a:cubicBezTo>
                <a:cubicBezTo>
                  <a:pt x="103" y="161"/>
                  <a:pt x="104" y="161"/>
                  <a:pt x="105" y="160"/>
                </a:cubicBezTo>
                <a:cubicBezTo>
                  <a:pt x="106" y="159"/>
                  <a:pt x="107" y="159"/>
                  <a:pt x="108" y="158"/>
                </a:cubicBezTo>
                <a:cubicBezTo>
                  <a:pt x="110" y="158"/>
                  <a:pt x="111" y="158"/>
                  <a:pt x="113" y="158"/>
                </a:cubicBezTo>
                <a:cubicBezTo>
                  <a:pt x="115" y="158"/>
                  <a:pt x="117" y="158"/>
                  <a:pt x="118" y="158"/>
                </a:cubicBezTo>
                <a:cubicBezTo>
                  <a:pt x="119" y="159"/>
                  <a:pt x="119" y="159"/>
                  <a:pt x="120" y="159"/>
                </a:cubicBezTo>
                <a:cubicBezTo>
                  <a:pt x="122" y="160"/>
                  <a:pt x="123" y="161"/>
                  <a:pt x="125" y="161"/>
                </a:cubicBezTo>
                <a:cubicBezTo>
                  <a:pt x="127" y="162"/>
                  <a:pt x="129" y="162"/>
                  <a:pt x="132" y="162"/>
                </a:cubicBezTo>
                <a:cubicBezTo>
                  <a:pt x="134" y="162"/>
                  <a:pt x="136" y="162"/>
                  <a:pt x="138" y="162"/>
                </a:cubicBezTo>
                <a:cubicBezTo>
                  <a:pt x="139" y="161"/>
                  <a:pt x="140" y="161"/>
                  <a:pt x="141" y="160"/>
                </a:cubicBezTo>
                <a:cubicBezTo>
                  <a:pt x="143" y="159"/>
                  <a:pt x="144" y="159"/>
                  <a:pt x="145" y="158"/>
                </a:cubicBezTo>
                <a:cubicBezTo>
                  <a:pt x="146" y="158"/>
                  <a:pt x="148" y="158"/>
                  <a:pt x="150" y="158"/>
                </a:cubicBezTo>
                <a:cubicBezTo>
                  <a:pt x="152" y="158"/>
                  <a:pt x="154" y="158"/>
                  <a:pt x="155" y="158"/>
                </a:cubicBezTo>
                <a:cubicBezTo>
                  <a:pt x="156" y="159"/>
                  <a:pt x="156" y="159"/>
                  <a:pt x="157" y="159"/>
                </a:cubicBezTo>
                <a:cubicBezTo>
                  <a:pt x="158" y="160"/>
                  <a:pt x="160" y="161"/>
                  <a:pt x="162" y="161"/>
                </a:cubicBezTo>
                <a:cubicBezTo>
                  <a:pt x="163" y="162"/>
                  <a:pt x="166" y="162"/>
                  <a:pt x="169" y="162"/>
                </a:cubicBezTo>
                <a:cubicBezTo>
                  <a:pt x="171" y="162"/>
                  <a:pt x="173" y="162"/>
                  <a:pt x="175" y="162"/>
                </a:cubicBezTo>
                <a:cubicBezTo>
                  <a:pt x="176" y="161"/>
                  <a:pt x="177" y="161"/>
                  <a:pt x="178" y="160"/>
                </a:cubicBezTo>
                <a:cubicBezTo>
                  <a:pt x="180" y="159"/>
                  <a:pt x="181" y="159"/>
                  <a:pt x="182" y="158"/>
                </a:cubicBezTo>
                <a:cubicBezTo>
                  <a:pt x="183" y="158"/>
                  <a:pt x="185" y="158"/>
                  <a:pt x="187" y="158"/>
                </a:cubicBezTo>
                <a:cubicBezTo>
                  <a:pt x="189" y="158"/>
                  <a:pt x="190" y="158"/>
                  <a:pt x="191" y="158"/>
                </a:cubicBezTo>
                <a:cubicBezTo>
                  <a:pt x="192" y="159"/>
                  <a:pt x="193" y="159"/>
                  <a:pt x="194" y="159"/>
                </a:cubicBezTo>
                <a:cubicBezTo>
                  <a:pt x="195" y="160"/>
                  <a:pt x="196" y="161"/>
                  <a:pt x="198" y="161"/>
                </a:cubicBezTo>
                <a:cubicBezTo>
                  <a:pt x="200" y="162"/>
                  <a:pt x="202" y="162"/>
                  <a:pt x="205" y="162"/>
                </a:cubicBezTo>
                <a:cubicBezTo>
                  <a:pt x="205" y="162"/>
                  <a:pt x="205" y="162"/>
                  <a:pt x="205" y="162"/>
                </a:cubicBezTo>
                <a:cubicBezTo>
                  <a:pt x="208" y="162"/>
                  <a:pt x="210" y="162"/>
                  <a:pt x="212" y="162"/>
                </a:cubicBezTo>
                <a:cubicBezTo>
                  <a:pt x="213" y="161"/>
                  <a:pt x="214" y="161"/>
                  <a:pt x="215" y="160"/>
                </a:cubicBezTo>
                <a:cubicBezTo>
                  <a:pt x="216" y="159"/>
                  <a:pt x="217" y="159"/>
                  <a:pt x="219" y="158"/>
                </a:cubicBezTo>
                <a:cubicBezTo>
                  <a:pt x="220" y="158"/>
                  <a:pt x="221" y="158"/>
                  <a:pt x="224" y="158"/>
                </a:cubicBezTo>
                <a:cubicBezTo>
                  <a:pt x="225" y="158"/>
                  <a:pt x="227" y="156"/>
                  <a:pt x="227" y="155"/>
                </a:cubicBezTo>
                <a:cubicBezTo>
                  <a:pt x="227" y="153"/>
                  <a:pt x="225" y="152"/>
                  <a:pt x="224" y="152"/>
                </a:cubicBezTo>
                <a:close/>
                <a:moveTo>
                  <a:pt x="138" y="55"/>
                </a:moveTo>
                <a:cubicBezTo>
                  <a:pt x="143" y="51"/>
                  <a:pt x="143" y="45"/>
                  <a:pt x="139" y="41"/>
                </a:cubicBezTo>
                <a:cubicBezTo>
                  <a:pt x="135" y="36"/>
                  <a:pt x="129" y="36"/>
                  <a:pt x="125" y="40"/>
                </a:cubicBezTo>
                <a:cubicBezTo>
                  <a:pt x="120" y="43"/>
                  <a:pt x="120" y="50"/>
                  <a:pt x="124" y="54"/>
                </a:cubicBezTo>
                <a:cubicBezTo>
                  <a:pt x="128" y="59"/>
                  <a:pt x="134" y="59"/>
                  <a:pt x="138" y="55"/>
                </a:cubicBezTo>
                <a:close/>
                <a:moveTo>
                  <a:pt x="224" y="139"/>
                </a:moveTo>
                <a:cubicBezTo>
                  <a:pt x="221" y="139"/>
                  <a:pt x="219" y="140"/>
                  <a:pt x="217" y="140"/>
                </a:cubicBezTo>
                <a:cubicBezTo>
                  <a:pt x="216" y="141"/>
                  <a:pt x="215" y="141"/>
                  <a:pt x="214" y="142"/>
                </a:cubicBezTo>
                <a:cubicBezTo>
                  <a:pt x="213" y="142"/>
                  <a:pt x="212" y="143"/>
                  <a:pt x="210" y="143"/>
                </a:cubicBezTo>
                <a:cubicBezTo>
                  <a:pt x="209" y="144"/>
                  <a:pt x="208" y="144"/>
                  <a:pt x="205" y="144"/>
                </a:cubicBezTo>
                <a:cubicBezTo>
                  <a:pt x="203" y="144"/>
                  <a:pt x="202" y="144"/>
                  <a:pt x="201" y="144"/>
                </a:cubicBezTo>
                <a:cubicBezTo>
                  <a:pt x="200" y="143"/>
                  <a:pt x="199" y="143"/>
                  <a:pt x="198" y="143"/>
                </a:cubicBezTo>
                <a:cubicBezTo>
                  <a:pt x="197" y="142"/>
                  <a:pt x="196" y="141"/>
                  <a:pt x="194" y="141"/>
                </a:cubicBezTo>
                <a:cubicBezTo>
                  <a:pt x="192" y="140"/>
                  <a:pt x="190" y="139"/>
                  <a:pt x="187" y="139"/>
                </a:cubicBezTo>
                <a:cubicBezTo>
                  <a:pt x="184" y="139"/>
                  <a:pt x="182" y="140"/>
                  <a:pt x="181" y="140"/>
                </a:cubicBezTo>
                <a:cubicBezTo>
                  <a:pt x="179" y="141"/>
                  <a:pt x="178" y="141"/>
                  <a:pt x="177" y="142"/>
                </a:cubicBezTo>
                <a:cubicBezTo>
                  <a:pt x="176" y="142"/>
                  <a:pt x="175" y="143"/>
                  <a:pt x="174" y="143"/>
                </a:cubicBezTo>
                <a:cubicBezTo>
                  <a:pt x="172" y="144"/>
                  <a:pt x="171" y="144"/>
                  <a:pt x="169" y="144"/>
                </a:cubicBezTo>
                <a:cubicBezTo>
                  <a:pt x="166" y="144"/>
                  <a:pt x="165" y="144"/>
                  <a:pt x="164" y="144"/>
                </a:cubicBezTo>
                <a:cubicBezTo>
                  <a:pt x="163" y="143"/>
                  <a:pt x="162" y="143"/>
                  <a:pt x="162" y="143"/>
                </a:cubicBezTo>
                <a:cubicBezTo>
                  <a:pt x="160" y="142"/>
                  <a:pt x="159" y="141"/>
                  <a:pt x="157" y="141"/>
                </a:cubicBezTo>
                <a:cubicBezTo>
                  <a:pt x="155" y="140"/>
                  <a:pt x="153" y="139"/>
                  <a:pt x="150" y="139"/>
                </a:cubicBezTo>
                <a:cubicBezTo>
                  <a:pt x="148" y="139"/>
                  <a:pt x="145" y="140"/>
                  <a:pt x="144" y="140"/>
                </a:cubicBezTo>
                <a:cubicBezTo>
                  <a:pt x="142" y="141"/>
                  <a:pt x="141" y="141"/>
                  <a:pt x="140" y="142"/>
                </a:cubicBezTo>
                <a:cubicBezTo>
                  <a:pt x="139" y="142"/>
                  <a:pt x="138" y="143"/>
                  <a:pt x="137" y="143"/>
                </a:cubicBezTo>
                <a:cubicBezTo>
                  <a:pt x="135" y="144"/>
                  <a:pt x="134" y="144"/>
                  <a:pt x="132" y="144"/>
                </a:cubicBezTo>
                <a:cubicBezTo>
                  <a:pt x="130" y="144"/>
                  <a:pt x="128" y="144"/>
                  <a:pt x="127" y="144"/>
                </a:cubicBezTo>
                <a:cubicBezTo>
                  <a:pt x="126" y="143"/>
                  <a:pt x="126" y="143"/>
                  <a:pt x="125" y="143"/>
                </a:cubicBezTo>
                <a:cubicBezTo>
                  <a:pt x="123" y="142"/>
                  <a:pt x="122" y="141"/>
                  <a:pt x="120" y="141"/>
                </a:cubicBezTo>
                <a:cubicBezTo>
                  <a:pt x="118" y="140"/>
                  <a:pt x="116" y="139"/>
                  <a:pt x="113" y="139"/>
                </a:cubicBezTo>
                <a:cubicBezTo>
                  <a:pt x="111" y="139"/>
                  <a:pt x="109" y="140"/>
                  <a:pt x="107" y="140"/>
                </a:cubicBezTo>
                <a:cubicBezTo>
                  <a:pt x="106" y="141"/>
                  <a:pt x="105" y="141"/>
                  <a:pt x="104" y="142"/>
                </a:cubicBezTo>
                <a:cubicBezTo>
                  <a:pt x="102" y="142"/>
                  <a:pt x="101" y="143"/>
                  <a:pt x="100" y="143"/>
                </a:cubicBezTo>
                <a:cubicBezTo>
                  <a:pt x="99" y="144"/>
                  <a:pt x="97" y="144"/>
                  <a:pt x="95" y="144"/>
                </a:cubicBezTo>
                <a:cubicBezTo>
                  <a:pt x="93" y="144"/>
                  <a:pt x="91" y="144"/>
                  <a:pt x="90" y="144"/>
                </a:cubicBezTo>
                <a:cubicBezTo>
                  <a:pt x="89" y="143"/>
                  <a:pt x="89" y="143"/>
                  <a:pt x="88" y="143"/>
                </a:cubicBezTo>
                <a:cubicBezTo>
                  <a:pt x="87" y="142"/>
                  <a:pt x="85" y="141"/>
                  <a:pt x="83" y="141"/>
                </a:cubicBezTo>
                <a:cubicBezTo>
                  <a:pt x="82" y="140"/>
                  <a:pt x="79" y="139"/>
                  <a:pt x="76" y="139"/>
                </a:cubicBezTo>
                <a:cubicBezTo>
                  <a:pt x="74" y="139"/>
                  <a:pt x="72" y="140"/>
                  <a:pt x="70" y="140"/>
                </a:cubicBezTo>
                <a:cubicBezTo>
                  <a:pt x="69" y="141"/>
                  <a:pt x="68" y="141"/>
                  <a:pt x="67" y="142"/>
                </a:cubicBezTo>
                <a:cubicBezTo>
                  <a:pt x="65" y="142"/>
                  <a:pt x="64" y="143"/>
                  <a:pt x="63" y="143"/>
                </a:cubicBezTo>
                <a:cubicBezTo>
                  <a:pt x="62" y="144"/>
                  <a:pt x="60" y="144"/>
                  <a:pt x="58" y="144"/>
                </a:cubicBezTo>
                <a:cubicBezTo>
                  <a:pt x="56" y="144"/>
                  <a:pt x="55" y="144"/>
                  <a:pt x="54" y="144"/>
                </a:cubicBezTo>
                <a:cubicBezTo>
                  <a:pt x="53" y="143"/>
                  <a:pt x="52" y="143"/>
                  <a:pt x="51" y="143"/>
                </a:cubicBezTo>
                <a:cubicBezTo>
                  <a:pt x="50" y="142"/>
                  <a:pt x="49" y="141"/>
                  <a:pt x="47" y="141"/>
                </a:cubicBezTo>
                <a:cubicBezTo>
                  <a:pt x="45" y="140"/>
                  <a:pt x="43" y="139"/>
                  <a:pt x="40" y="139"/>
                </a:cubicBezTo>
                <a:cubicBezTo>
                  <a:pt x="37" y="139"/>
                  <a:pt x="35" y="140"/>
                  <a:pt x="33" y="140"/>
                </a:cubicBezTo>
                <a:cubicBezTo>
                  <a:pt x="32" y="141"/>
                  <a:pt x="31" y="141"/>
                  <a:pt x="30" y="142"/>
                </a:cubicBezTo>
                <a:cubicBezTo>
                  <a:pt x="29" y="142"/>
                  <a:pt x="28" y="143"/>
                  <a:pt x="26" y="143"/>
                </a:cubicBezTo>
                <a:cubicBezTo>
                  <a:pt x="25" y="144"/>
                  <a:pt x="24" y="144"/>
                  <a:pt x="21" y="144"/>
                </a:cubicBezTo>
                <a:cubicBezTo>
                  <a:pt x="19" y="144"/>
                  <a:pt x="18" y="144"/>
                  <a:pt x="17" y="144"/>
                </a:cubicBezTo>
                <a:cubicBezTo>
                  <a:pt x="16" y="143"/>
                  <a:pt x="15" y="143"/>
                  <a:pt x="14" y="143"/>
                </a:cubicBezTo>
                <a:cubicBezTo>
                  <a:pt x="13" y="142"/>
                  <a:pt x="12" y="141"/>
                  <a:pt x="10" y="141"/>
                </a:cubicBezTo>
                <a:cubicBezTo>
                  <a:pt x="8" y="140"/>
                  <a:pt x="6" y="139"/>
                  <a:pt x="3" y="139"/>
                </a:cubicBezTo>
                <a:cubicBezTo>
                  <a:pt x="1" y="139"/>
                  <a:pt x="0" y="141"/>
                  <a:pt x="0" y="142"/>
                </a:cubicBezTo>
                <a:cubicBezTo>
                  <a:pt x="0" y="144"/>
                  <a:pt x="1" y="145"/>
                  <a:pt x="3" y="145"/>
                </a:cubicBezTo>
                <a:cubicBezTo>
                  <a:pt x="5" y="145"/>
                  <a:pt x="6" y="146"/>
                  <a:pt x="7" y="146"/>
                </a:cubicBezTo>
                <a:cubicBezTo>
                  <a:pt x="8" y="146"/>
                  <a:pt x="9" y="147"/>
                  <a:pt x="10" y="147"/>
                </a:cubicBezTo>
                <a:cubicBezTo>
                  <a:pt x="11" y="148"/>
                  <a:pt x="12" y="148"/>
                  <a:pt x="14" y="149"/>
                </a:cubicBezTo>
                <a:cubicBezTo>
                  <a:pt x="16" y="150"/>
                  <a:pt x="18" y="150"/>
                  <a:pt x="21" y="150"/>
                </a:cubicBezTo>
                <a:cubicBezTo>
                  <a:pt x="24" y="150"/>
                  <a:pt x="26" y="150"/>
                  <a:pt x="28" y="149"/>
                </a:cubicBezTo>
                <a:cubicBezTo>
                  <a:pt x="29" y="149"/>
                  <a:pt x="30" y="148"/>
                  <a:pt x="31" y="148"/>
                </a:cubicBezTo>
                <a:cubicBezTo>
                  <a:pt x="32" y="147"/>
                  <a:pt x="33" y="147"/>
                  <a:pt x="35" y="146"/>
                </a:cubicBezTo>
                <a:cubicBezTo>
                  <a:pt x="36" y="146"/>
                  <a:pt x="37" y="145"/>
                  <a:pt x="40" y="145"/>
                </a:cubicBezTo>
                <a:cubicBezTo>
                  <a:pt x="42" y="145"/>
                  <a:pt x="43" y="146"/>
                  <a:pt x="44" y="146"/>
                </a:cubicBezTo>
                <a:cubicBezTo>
                  <a:pt x="45" y="146"/>
                  <a:pt x="46" y="147"/>
                  <a:pt x="47" y="147"/>
                </a:cubicBezTo>
                <a:cubicBezTo>
                  <a:pt x="48" y="148"/>
                  <a:pt x="49" y="148"/>
                  <a:pt x="51" y="149"/>
                </a:cubicBezTo>
                <a:cubicBezTo>
                  <a:pt x="53" y="150"/>
                  <a:pt x="55" y="150"/>
                  <a:pt x="58" y="150"/>
                </a:cubicBezTo>
                <a:cubicBezTo>
                  <a:pt x="61" y="150"/>
                  <a:pt x="63" y="150"/>
                  <a:pt x="64" y="149"/>
                </a:cubicBezTo>
                <a:cubicBezTo>
                  <a:pt x="66" y="149"/>
                  <a:pt x="67" y="148"/>
                  <a:pt x="68" y="148"/>
                </a:cubicBezTo>
                <a:cubicBezTo>
                  <a:pt x="69" y="147"/>
                  <a:pt x="70" y="147"/>
                  <a:pt x="71" y="146"/>
                </a:cubicBezTo>
                <a:cubicBezTo>
                  <a:pt x="73" y="146"/>
                  <a:pt x="74" y="145"/>
                  <a:pt x="76" y="145"/>
                </a:cubicBezTo>
                <a:cubicBezTo>
                  <a:pt x="79" y="145"/>
                  <a:pt x="80" y="146"/>
                  <a:pt x="81" y="146"/>
                </a:cubicBezTo>
                <a:cubicBezTo>
                  <a:pt x="82" y="146"/>
                  <a:pt x="83" y="147"/>
                  <a:pt x="84" y="147"/>
                </a:cubicBezTo>
                <a:cubicBezTo>
                  <a:pt x="85" y="148"/>
                  <a:pt x="86" y="148"/>
                  <a:pt x="88" y="149"/>
                </a:cubicBezTo>
                <a:cubicBezTo>
                  <a:pt x="90" y="150"/>
                  <a:pt x="92" y="150"/>
                  <a:pt x="95" y="150"/>
                </a:cubicBezTo>
                <a:cubicBezTo>
                  <a:pt x="97" y="150"/>
                  <a:pt x="100" y="150"/>
                  <a:pt x="101" y="149"/>
                </a:cubicBezTo>
                <a:cubicBezTo>
                  <a:pt x="103" y="149"/>
                  <a:pt x="104" y="148"/>
                  <a:pt x="105" y="148"/>
                </a:cubicBezTo>
                <a:cubicBezTo>
                  <a:pt x="106" y="147"/>
                  <a:pt x="107" y="147"/>
                  <a:pt x="108" y="146"/>
                </a:cubicBezTo>
                <a:cubicBezTo>
                  <a:pt x="110" y="146"/>
                  <a:pt x="111" y="145"/>
                  <a:pt x="113" y="145"/>
                </a:cubicBezTo>
                <a:cubicBezTo>
                  <a:pt x="115" y="145"/>
                  <a:pt x="117" y="146"/>
                  <a:pt x="118" y="146"/>
                </a:cubicBezTo>
                <a:cubicBezTo>
                  <a:pt x="119" y="146"/>
                  <a:pt x="119" y="147"/>
                  <a:pt x="120" y="147"/>
                </a:cubicBezTo>
                <a:cubicBezTo>
                  <a:pt x="122" y="148"/>
                  <a:pt x="123" y="148"/>
                  <a:pt x="125" y="149"/>
                </a:cubicBezTo>
                <a:cubicBezTo>
                  <a:pt x="127" y="150"/>
                  <a:pt x="129" y="150"/>
                  <a:pt x="132" y="150"/>
                </a:cubicBezTo>
                <a:cubicBezTo>
                  <a:pt x="134" y="150"/>
                  <a:pt x="136" y="150"/>
                  <a:pt x="138" y="149"/>
                </a:cubicBezTo>
                <a:cubicBezTo>
                  <a:pt x="139" y="149"/>
                  <a:pt x="140" y="148"/>
                  <a:pt x="141" y="148"/>
                </a:cubicBezTo>
                <a:cubicBezTo>
                  <a:pt x="143" y="147"/>
                  <a:pt x="144" y="147"/>
                  <a:pt x="145" y="146"/>
                </a:cubicBezTo>
                <a:cubicBezTo>
                  <a:pt x="146" y="146"/>
                  <a:pt x="148" y="145"/>
                  <a:pt x="150" y="145"/>
                </a:cubicBezTo>
                <a:cubicBezTo>
                  <a:pt x="152" y="145"/>
                  <a:pt x="154" y="146"/>
                  <a:pt x="155" y="146"/>
                </a:cubicBezTo>
                <a:cubicBezTo>
                  <a:pt x="156" y="146"/>
                  <a:pt x="156" y="147"/>
                  <a:pt x="157" y="147"/>
                </a:cubicBezTo>
                <a:cubicBezTo>
                  <a:pt x="158" y="148"/>
                  <a:pt x="160" y="148"/>
                  <a:pt x="162" y="149"/>
                </a:cubicBezTo>
                <a:cubicBezTo>
                  <a:pt x="163" y="150"/>
                  <a:pt x="166" y="150"/>
                  <a:pt x="169" y="150"/>
                </a:cubicBezTo>
                <a:cubicBezTo>
                  <a:pt x="171" y="150"/>
                  <a:pt x="173" y="150"/>
                  <a:pt x="175" y="149"/>
                </a:cubicBezTo>
                <a:cubicBezTo>
                  <a:pt x="176" y="149"/>
                  <a:pt x="177" y="148"/>
                  <a:pt x="178" y="148"/>
                </a:cubicBezTo>
                <a:cubicBezTo>
                  <a:pt x="180" y="147"/>
                  <a:pt x="181" y="147"/>
                  <a:pt x="182" y="146"/>
                </a:cubicBezTo>
                <a:cubicBezTo>
                  <a:pt x="183" y="146"/>
                  <a:pt x="185" y="145"/>
                  <a:pt x="187" y="145"/>
                </a:cubicBezTo>
                <a:cubicBezTo>
                  <a:pt x="189" y="145"/>
                  <a:pt x="190" y="146"/>
                  <a:pt x="191" y="146"/>
                </a:cubicBezTo>
                <a:cubicBezTo>
                  <a:pt x="192" y="146"/>
                  <a:pt x="193" y="147"/>
                  <a:pt x="194" y="147"/>
                </a:cubicBezTo>
                <a:cubicBezTo>
                  <a:pt x="195" y="148"/>
                  <a:pt x="196" y="148"/>
                  <a:pt x="198" y="149"/>
                </a:cubicBezTo>
                <a:cubicBezTo>
                  <a:pt x="200" y="150"/>
                  <a:pt x="202" y="150"/>
                  <a:pt x="205" y="150"/>
                </a:cubicBezTo>
                <a:cubicBezTo>
                  <a:pt x="205" y="150"/>
                  <a:pt x="205" y="150"/>
                  <a:pt x="205" y="150"/>
                </a:cubicBezTo>
                <a:cubicBezTo>
                  <a:pt x="208" y="150"/>
                  <a:pt x="210" y="150"/>
                  <a:pt x="212" y="149"/>
                </a:cubicBezTo>
                <a:cubicBezTo>
                  <a:pt x="213" y="149"/>
                  <a:pt x="214" y="148"/>
                  <a:pt x="215" y="148"/>
                </a:cubicBezTo>
                <a:cubicBezTo>
                  <a:pt x="216" y="147"/>
                  <a:pt x="217" y="147"/>
                  <a:pt x="219" y="146"/>
                </a:cubicBezTo>
                <a:cubicBezTo>
                  <a:pt x="220" y="146"/>
                  <a:pt x="221" y="145"/>
                  <a:pt x="224" y="145"/>
                </a:cubicBezTo>
                <a:cubicBezTo>
                  <a:pt x="225" y="145"/>
                  <a:pt x="227" y="144"/>
                  <a:pt x="227" y="142"/>
                </a:cubicBezTo>
                <a:cubicBezTo>
                  <a:pt x="227" y="141"/>
                  <a:pt x="225" y="139"/>
                  <a:pt x="224" y="139"/>
                </a:cubicBezTo>
                <a:close/>
                <a:moveTo>
                  <a:pt x="3" y="133"/>
                </a:moveTo>
                <a:cubicBezTo>
                  <a:pt x="5" y="133"/>
                  <a:pt x="6" y="133"/>
                  <a:pt x="7" y="134"/>
                </a:cubicBezTo>
                <a:cubicBezTo>
                  <a:pt x="8" y="134"/>
                  <a:pt x="9" y="134"/>
                  <a:pt x="10" y="135"/>
                </a:cubicBezTo>
                <a:cubicBezTo>
                  <a:pt x="11" y="135"/>
                  <a:pt x="12" y="136"/>
                  <a:pt x="14" y="137"/>
                </a:cubicBezTo>
                <a:cubicBezTo>
                  <a:pt x="16" y="137"/>
                  <a:pt x="18" y="138"/>
                  <a:pt x="21" y="138"/>
                </a:cubicBezTo>
                <a:cubicBezTo>
                  <a:pt x="24" y="138"/>
                  <a:pt x="26" y="138"/>
                  <a:pt x="28" y="137"/>
                </a:cubicBezTo>
                <a:cubicBezTo>
                  <a:pt x="29" y="137"/>
                  <a:pt x="30" y="136"/>
                  <a:pt x="31" y="136"/>
                </a:cubicBezTo>
                <a:cubicBezTo>
                  <a:pt x="32" y="135"/>
                  <a:pt x="33" y="134"/>
                  <a:pt x="35" y="134"/>
                </a:cubicBezTo>
                <a:cubicBezTo>
                  <a:pt x="35" y="134"/>
                  <a:pt x="36" y="133"/>
                  <a:pt x="37" y="133"/>
                </a:cubicBezTo>
                <a:cubicBezTo>
                  <a:pt x="38" y="133"/>
                  <a:pt x="39" y="133"/>
                  <a:pt x="40" y="133"/>
                </a:cubicBezTo>
                <a:cubicBezTo>
                  <a:pt x="42" y="133"/>
                  <a:pt x="43" y="133"/>
                  <a:pt x="44" y="134"/>
                </a:cubicBezTo>
                <a:cubicBezTo>
                  <a:pt x="44" y="134"/>
                  <a:pt x="45" y="134"/>
                  <a:pt x="45" y="134"/>
                </a:cubicBezTo>
                <a:cubicBezTo>
                  <a:pt x="46" y="134"/>
                  <a:pt x="46" y="134"/>
                  <a:pt x="47" y="135"/>
                </a:cubicBezTo>
                <a:cubicBezTo>
                  <a:pt x="48" y="135"/>
                  <a:pt x="49" y="136"/>
                  <a:pt x="51" y="137"/>
                </a:cubicBezTo>
                <a:cubicBezTo>
                  <a:pt x="53" y="137"/>
                  <a:pt x="55" y="138"/>
                  <a:pt x="58" y="138"/>
                </a:cubicBezTo>
                <a:cubicBezTo>
                  <a:pt x="61" y="138"/>
                  <a:pt x="63" y="138"/>
                  <a:pt x="64" y="137"/>
                </a:cubicBezTo>
                <a:cubicBezTo>
                  <a:pt x="66" y="137"/>
                  <a:pt x="67" y="136"/>
                  <a:pt x="68" y="136"/>
                </a:cubicBezTo>
                <a:cubicBezTo>
                  <a:pt x="69" y="135"/>
                  <a:pt x="70" y="134"/>
                  <a:pt x="71" y="134"/>
                </a:cubicBezTo>
                <a:cubicBezTo>
                  <a:pt x="71" y="134"/>
                  <a:pt x="71" y="134"/>
                  <a:pt x="71" y="134"/>
                </a:cubicBezTo>
                <a:cubicBezTo>
                  <a:pt x="73" y="133"/>
                  <a:pt x="74" y="133"/>
                  <a:pt x="76" y="133"/>
                </a:cubicBezTo>
                <a:cubicBezTo>
                  <a:pt x="79" y="133"/>
                  <a:pt x="80" y="133"/>
                  <a:pt x="81" y="134"/>
                </a:cubicBezTo>
                <a:cubicBezTo>
                  <a:pt x="81" y="134"/>
                  <a:pt x="82" y="134"/>
                  <a:pt x="82" y="134"/>
                </a:cubicBezTo>
                <a:cubicBezTo>
                  <a:pt x="82" y="134"/>
                  <a:pt x="83" y="134"/>
                  <a:pt x="84" y="135"/>
                </a:cubicBezTo>
                <a:cubicBezTo>
                  <a:pt x="85" y="135"/>
                  <a:pt x="86" y="136"/>
                  <a:pt x="88" y="137"/>
                </a:cubicBezTo>
                <a:cubicBezTo>
                  <a:pt x="90" y="137"/>
                  <a:pt x="92" y="138"/>
                  <a:pt x="95" y="138"/>
                </a:cubicBezTo>
                <a:cubicBezTo>
                  <a:pt x="97" y="138"/>
                  <a:pt x="100" y="138"/>
                  <a:pt x="101" y="137"/>
                </a:cubicBezTo>
                <a:cubicBezTo>
                  <a:pt x="103" y="137"/>
                  <a:pt x="104" y="136"/>
                  <a:pt x="105" y="136"/>
                </a:cubicBezTo>
                <a:cubicBezTo>
                  <a:pt x="106" y="135"/>
                  <a:pt x="107" y="134"/>
                  <a:pt x="108" y="134"/>
                </a:cubicBezTo>
                <a:cubicBezTo>
                  <a:pt x="108" y="134"/>
                  <a:pt x="108" y="134"/>
                  <a:pt x="108" y="134"/>
                </a:cubicBezTo>
                <a:cubicBezTo>
                  <a:pt x="110" y="133"/>
                  <a:pt x="111" y="133"/>
                  <a:pt x="113" y="133"/>
                </a:cubicBezTo>
                <a:cubicBezTo>
                  <a:pt x="115" y="133"/>
                  <a:pt x="117" y="133"/>
                  <a:pt x="118" y="134"/>
                </a:cubicBezTo>
                <a:cubicBezTo>
                  <a:pt x="118" y="134"/>
                  <a:pt x="118" y="134"/>
                  <a:pt x="119" y="134"/>
                </a:cubicBezTo>
                <a:cubicBezTo>
                  <a:pt x="119" y="134"/>
                  <a:pt x="120" y="134"/>
                  <a:pt x="120" y="135"/>
                </a:cubicBezTo>
                <a:cubicBezTo>
                  <a:pt x="122" y="135"/>
                  <a:pt x="123" y="136"/>
                  <a:pt x="125" y="137"/>
                </a:cubicBezTo>
                <a:cubicBezTo>
                  <a:pt x="127" y="137"/>
                  <a:pt x="129" y="138"/>
                  <a:pt x="132" y="138"/>
                </a:cubicBezTo>
                <a:cubicBezTo>
                  <a:pt x="134" y="138"/>
                  <a:pt x="136" y="138"/>
                  <a:pt x="138" y="137"/>
                </a:cubicBezTo>
                <a:cubicBezTo>
                  <a:pt x="139" y="137"/>
                  <a:pt x="140" y="136"/>
                  <a:pt x="141" y="136"/>
                </a:cubicBezTo>
                <a:cubicBezTo>
                  <a:pt x="143" y="135"/>
                  <a:pt x="144" y="134"/>
                  <a:pt x="145" y="134"/>
                </a:cubicBezTo>
                <a:cubicBezTo>
                  <a:pt x="145" y="134"/>
                  <a:pt x="145" y="134"/>
                  <a:pt x="145" y="134"/>
                </a:cubicBezTo>
                <a:cubicBezTo>
                  <a:pt x="146" y="133"/>
                  <a:pt x="148" y="133"/>
                  <a:pt x="150" y="133"/>
                </a:cubicBezTo>
                <a:cubicBezTo>
                  <a:pt x="152" y="133"/>
                  <a:pt x="153" y="133"/>
                  <a:pt x="154" y="133"/>
                </a:cubicBezTo>
                <a:cubicBezTo>
                  <a:pt x="154" y="134"/>
                  <a:pt x="154" y="134"/>
                  <a:pt x="155" y="134"/>
                </a:cubicBezTo>
                <a:cubicBezTo>
                  <a:pt x="156" y="134"/>
                  <a:pt x="156" y="134"/>
                  <a:pt x="157" y="135"/>
                </a:cubicBezTo>
                <a:cubicBezTo>
                  <a:pt x="158" y="135"/>
                  <a:pt x="160" y="136"/>
                  <a:pt x="162" y="137"/>
                </a:cubicBezTo>
                <a:cubicBezTo>
                  <a:pt x="163" y="137"/>
                  <a:pt x="166" y="138"/>
                  <a:pt x="169" y="138"/>
                </a:cubicBezTo>
                <a:cubicBezTo>
                  <a:pt x="171" y="138"/>
                  <a:pt x="173" y="138"/>
                  <a:pt x="175" y="137"/>
                </a:cubicBezTo>
                <a:cubicBezTo>
                  <a:pt x="176" y="137"/>
                  <a:pt x="177" y="136"/>
                  <a:pt x="178" y="136"/>
                </a:cubicBezTo>
                <a:cubicBezTo>
                  <a:pt x="180" y="135"/>
                  <a:pt x="181" y="134"/>
                  <a:pt x="182" y="134"/>
                </a:cubicBezTo>
                <a:cubicBezTo>
                  <a:pt x="183" y="133"/>
                  <a:pt x="185" y="133"/>
                  <a:pt x="187" y="133"/>
                </a:cubicBezTo>
                <a:cubicBezTo>
                  <a:pt x="189" y="133"/>
                  <a:pt x="190" y="133"/>
                  <a:pt x="191" y="134"/>
                </a:cubicBezTo>
                <a:cubicBezTo>
                  <a:pt x="192" y="134"/>
                  <a:pt x="193" y="134"/>
                  <a:pt x="194" y="135"/>
                </a:cubicBezTo>
                <a:cubicBezTo>
                  <a:pt x="195" y="135"/>
                  <a:pt x="196" y="136"/>
                  <a:pt x="198" y="137"/>
                </a:cubicBezTo>
                <a:cubicBezTo>
                  <a:pt x="200" y="137"/>
                  <a:pt x="202" y="138"/>
                  <a:pt x="205" y="138"/>
                </a:cubicBezTo>
                <a:cubicBezTo>
                  <a:pt x="205" y="138"/>
                  <a:pt x="205" y="138"/>
                  <a:pt x="205" y="138"/>
                </a:cubicBezTo>
                <a:cubicBezTo>
                  <a:pt x="208" y="138"/>
                  <a:pt x="210" y="138"/>
                  <a:pt x="212" y="137"/>
                </a:cubicBezTo>
                <a:cubicBezTo>
                  <a:pt x="213" y="137"/>
                  <a:pt x="214" y="136"/>
                  <a:pt x="215" y="136"/>
                </a:cubicBezTo>
                <a:cubicBezTo>
                  <a:pt x="216" y="135"/>
                  <a:pt x="217" y="134"/>
                  <a:pt x="219" y="134"/>
                </a:cubicBezTo>
                <a:cubicBezTo>
                  <a:pt x="220" y="133"/>
                  <a:pt x="221" y="133"/>
                  <a:pt x="224" y="133"/>
                </a:cubicBezTo>
                <a:cubicBezTo>
                  <a:pt x="225" y="133"/>
                  <a:pt x="227" y="132"/>
                  <a:pt x="227" y="130"/>
                </a:cubicBezTo>
                <a:cubicBezTo>
                  <a:pt x="227" y="128"/>
                  <a:pt x="225" y="127"/>
                  <a:pt x="224" y="127"/>
                </a:cubicBezTo>
                <a:cubicBezTo>
                  <a:pt x="221" y="127"/>
                  <a:pt x="219" y="128"/>
                  <a:pt x="217" y="128"/>
                </a:cubicBezTo>
                <a:cubicBezTo>
                  <a:pt x="216" y="128"/>
                  <a:pt x="215" y="129"/>
                  <a:pt x="214" y="129"/>
                </a:cubicBezTo>
                <a:cubicBezTo>
                  <a:pt x="213" y="130"/>
                  <a:pt x="212" y="131"/>
                  <a:pt x="210" y="131"/>
                </a:cubicBezTo>
                <a:cubicBezTo>
                  <a:pt x="210" y="131"/>
                  <a:pt x="209" y="131"/>
                  <a:pt x="209" y="132"/>
                </a:cubicBezTo>
                <a:cubicBezTo>
                  <a:pt x="209" y="3"/>
                  <a:pt x="209" y="3"/>
                  <a:pt x="209" y="3"/>
                </a:cubicBezTo>
                <a:cubicBezTo>
                  <a:pt x="209" y="3"/>
                  <a:pt x="210" y="2"/>
                  <a:pt x="211" y="2"/>
                </a:cubicBezTo>
                <a:cubicBezTo>
                  <a:pt x="210" y="0"/>
                  <a:pt x="210" y="0"/>
                  <a:pt x="210" y="0"/>
                </a:cubicBezTo>
                <a:cubicBezTo>
                  <a:pt x="188" y="19"/>
                  <a:pt x="169" y="41"/>
                  <a:pt x="154" y="65"/>
                </a:cubicBezTo>
                <a:cubicBezTo>
                  <a:pt x="153" y="65"/>
                  <a:pt x="152" y="65"/>
                  <a:pt x="152" y="65"/>
                </a:cubicBezTo>
                <a:cubicBezTo>
                  <a:pt x="150" y="65"/>
                  <a:pt x="149" y="67"/>
                  <a:pt x="148" y="67"/>
                </a:cubicBezTo>
                <a:cubicBezTo>
                  <a:pt x="136" y="80"/>
                  <a:pt x="136" y="80"/>
                  <a:pt x="136" y="80"/>
                </a:cubicBezTo>
                <a:cubicBezTo>
                  <a:pt x="130" y="65"/>
                  <a:pt x="130" y="65"/>
                  <a:pt x="130" y="65"/>
                </a:cubicBezTo>
                <a:cubicBezTo>
                  <a:pt x="130" y="65"/>
                  <a:pt x="130" y="64"/>
                  <a:pt x="129" y="64"/>
                </a:cubicBezTo>
                <a:cubicBezTo>
                  <a:pt x="128" y="62"/>
                  <a:pt x="127" y="60"/>
                  <a:pt x="124" y="59"/>
                </a:cubicBezTo>
                <a:cubicBezTo>
                  <a:pt x="120" y="57"/>
                  <a:pt x="114" y="60"/>
                  <a:pt x="112" y="64"/>
                </a:cubicBezTo>
                <a:cubicBezTo>
                  <a:pt x="98" y="98"/>
                  <a:pt x="98" y="98"/>
                  <a:pt x="98" y="98"/>
                </a:cubicBezTo>
                <a:cubicBezTo>
                  <a:pt x="12" y="106"/>
                  <a:pt x="12" y="106"/>
                  <a:pt x="12" y="106"/>
                </a:cubicBezTo>
                <a:cubicBezTo>
                  <a:pt x="17" y="119"/>
                  <a:pt x="24" y="126"/>
                  <a:pt x="30" y="130"/>
                </a:cubicBezTo>
                <a:cubicBezTo>
                  <a:pt x="28" y="130"/>
                  <a:pt x="27" y="131"/>
                  <a:pt x="26" y="131"/>
                </a:cubicBezTo>
                <a:cubicBezTo>
                  <a:pt x="25" y="132"/>
                  <a:pt x="24" y="132"/>
                  <a:pt x="21" y="132"/>
                </a:cubicBezTo>
                <a:cubicBezTo>
                  <a:pt x="19" y="132"/>
                  <a:pt x="18" y="132"/>
                  <a:pt x="17" y="131"/>
                </a:cubicBezTo>
                <a:cubicBezTo>
                  <a:pt x="16" y="131"/>
                  <a:pt x="15" y="131"/>
                  <a:pt x="14" y="130"/>
                </a:cubicBezTo>
                <a:cubicBezTo>
                  <a:pt x="13" y="130"/>
                  <a:pt x="12" y="129"/>
                  <a:pt x="10" y="128"/>
                </a:cubicBezTo>
                <a:cubicBezTo>
                  <a:pt x="8" y="128"/>
                  <a:pt x="6" y="127"/>
                  <a:pt x="3" y="127"/>
                </a:cubicBezTo>
                <a:cubicBezTo>
                  <a:pt x="1" y="127"/>
                  <a:pt x="0" y="128"/>
                  <a:pt x="0" y="130"/>
                </a:cubicBezTo>
                <a:cubicBezTo>
                  <a:pt x="0" y="132"/>
                  <a:pt x="1" y="133"/>
                  <a:pt x="3" y="133"/>
                </a:cubicBezTo>
                <a:close/>
                <a:moveTo>
                  <a:pt x="159" y="77"/>
                </a:moveTo>
                <a:cubicBezTo>
                  <a:pt x="161" y="74"/>
                  <a:pt x="161" y="69"/>
                  <a:pt x="158" y="67"/>
                </a:cubicBezTo>
                <a:cubicBezTo>
                  <a:pt x="158" y="66"/>
                  <a:pt x="157" y="66"/>
                  <a:pt x="157" y="65"/>
                </a:cubicBezTo>
                <a:cubicBezTo>
                  <a:pt x="171" y="43"/>
                  <a:pt x="188" y="23"/>
                  <a:pt x="208" y="4"/>
                </a:cubicBezTo>
                <a:cubicBezTo>
                  <a:pt x="208" y="132"/>
                  <a:pt x="208" y="132"/>
                  <a:pt x="208" y="132"/>
                </a:cubicBezTo>
                <a:cubicBezTo>
                  <a:pt x="207" y="132"/>
                  <a:pt x="206" y="132"/>
                  <a:pt x="205" y="132"/>
                </a:cubicBezTo>
                <a:cubicBezTo>
                  <a:pt x="203" y="132"/>
                  <a:pt x="202" y="132"/>
                  <a:pt x="201" y="131"/>
                </a:cubicBezTo>
                <a:cubicBezTo>
                  <a:pt x="200" y="131"/>
                  <a:pt x="199" y="131"/>
                  <a:pt x="198" y="130"/>
                </a:cubicBezTo>
                <a:cubicBezTo>
                  <a:pt x="197" y="130"/>
                  <a:pt x="196" y="129"/>
                  <a:pt x="194" y="128"/>
                </a:cubicBezTo>
                <a:cubicBezTo>
                  <a:pt x="192" y="128"/>
                  <a:pt x="190" y="127"/>
                  <a:pt x="187" y="127"/>
                </a:cubicBezTo>
                <a:cubicBezTo>
                  <a:pt x="184" y="127"/>
                  <a:pt x="182" y="128"/>
                  <a:pt x="181" y="128"/>
                </a:cubicBezTo>
                <a:cubicBezTo>
                  <a:pt x="179" y="128"/>
                  <a:pt x="178" y="129"/>
                  <a:pt x="177" y="129"/>
                </a:cubicBezTo>
                <a:cubicBezTo>
                  <a:pt x="176" y="130"/>
                  <a:pt x="175" y="131"/>
                  <a:pt x="174" y="131"/>
                </a:cubicBezTo>
                <a:cubicBezTo>
                  <a:pt x="172" y="132"/>
                  <a:pt x="171" y="132"/>
                  <a:pt x="169" y="132"/>
                </a:cubicBezTo>
                <a:cubicBezTo>
                  <a:pt x="166" y="132"/>
                  <a:pt x="165" y="132"/>
                  <a:pt x="164" y="131"/>
                </a:cubicBezTo>
                <a:cubicBezTo>
                  <a:pt x="163" y="131"/>
                  <a:pt x="163" y="131"/>
                  <a:pt x="163" y="131"/>
                </a:cubicBezTo>
                <a:cubicBezTo>
                  <a:pt x="187" y="121"/>
                  <a:pt x="200" y="89"/>
                  <a:pt x="200" y="89"/>
                </a:cubicBezTo>
                <a:cubicBezTo>
                  <a:pt x="142" y="94"/>
                  <a:pt x="142" y="94"/>
                  <a:pt x="142" y="94"/>
                </a:cubicBezTo>
                <a:lnTo>
                  <a:pt x="159" y="77"/>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6" name="Text Box 4"/>
          <p:cNvSpPr txBox="1">
            <a:spLocks noChangeArrowheads="1"/>
          </p:cNvSpPr>
          <p:nvPr/>
        </p:nvSpPr>
        <p:spPr bwMode="auto">
          <a:xfrm>
            <a:off x="122949" y="5773225"/>
            <a:ext cx="816495"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dirty="0" smtClean="0">
                <a:solidFill>
                  <a:schemeClr val="accent4">
                    <a:lumMod val="75000"/>
                  </a:schemeClr>
                </a:solidFill>
                <a:latin typeface="Arial" panose="020B0604020202020204" pitchFamily="34" charset="0"/>
                <a:cs typeface="Arial" panose="020B0604020202020204" pitchFamily="34" charset="0"/>
                <a:sym typeface="Wingdings" pitchFamily="2" charset="2"/>
              </a:rPr>
              <a:t>Week-ends</a:t>
            </a:r>
            <a:endParaRPr lang="fr-FR" sz="1100" b="0" dirty="0">
              <a:solidFill>
                <a:schemeClr val="accent4">
                  <a:lumMod val="75000"/>
                </a:schemeClr>
              </a:solidFill>
              <a:latin typeface="Arial" panose="020B0604020202020204" pitchFamily="34" charset="0"/>
              <a:cs typeface="Arial" panose="020B0604020202020204" pitchFamily="34" charset="0"/>
              <a:sym typeface="Wingdings" pitchFamily="2" charset="2"/>
            </a:endParaRPr>
          </a:p>
        </p:txBody>
      </p:sp>
      <p:sp>
        <p:nvSpPr>
          <p:cNvPr id="18" name="Freeform 36"/>
          <p:cNvSpPr>
            <a:spLocks noChangeAspect="1" noEditPoints="1"/>
          </p:cNvSpPr>
          <p:nvPr/>
        </p:nvSpPr>
        <p:spPr bwMode="auto">
          <a:xfrm>
            <a:off x="5497497" y="3969448"/>
            <a:ext cx="336770" cy="291521"/>
          </a:xfrm>
          <a:custGeom>
            <a:avLst/>
            <a:gdLst>
              <a:gd name="T0" fmla="*/ 121 w 227"/>
              <a:gd name="T1" fmla="*/ 10 h 196"/>
              <a:gd name="T2" fmla="*/ 122 w 227"/>
              <a:gd name="T3" fmla="*/ 10 h 196"/>
              <a:gd name="T4" fmla="*/ 0 w 227"/>
              <a:gd name="T5" fmla="*/ 48 h 196"/>
              <a:gd name="T6" fmla="*/ 38 w 227"/>
              <a:gd name="T7" fmla="*/ 58 h 196"/>
              <a:gd name="T8" fmla="*/ 121 w 227"/>
              <a:gd name="T9" fmla="*/ 10 h 196"/>
              <a:gd name="T10" fmla="*/ 79 w 227"/>
              <a:gd name="T11" fmla="*/ 75 h 196"/>
              <a:gd name="T12" fmla="*/ 110 w 227"/>
              <a:gd name="T13" fmla="*/ 75 h 196"/>
              <a:gd name="T14" fmla="*/ 111 w 227"/>
              <a:gd name="T15" fmla="*/ 75 h 196"/>
              <a:gd name="T16" fmla="*/ 96 w 227"/>
              <a:gd name="T17" fmla="*/ 196 h 196"/>
              <a:gd name="T18" fmla="*/ 100 w 227"/>
              <a:gd name="T19" fmla="*/ 196 h 196"/>
              <a:gd name="T20" fmla="*/ 115 w 227"/>
              <a:gd name="T21" fmla="*/ 76 h 196"/>
              <a:gd name="T22" fmla="*/ 134 w 227"/>
              <a:gd name="T23" fmla="*/ 87 h 196"/>
              <a:gd name="T24" fmla="*/ 122 w 227"/>
              <a:gd name="T25" fmla="*/ 11 h 196"/>
              <a:gd name="T26" fmla="*/ 79 w 227"/>
              <a:gd name="T27" fmla="*/ 75 h 196"/>
              <a:gd name="T28" fmla="*/ 123 w 227"/>
              <a:gd name="T29" fmla="*/ 11 h 196"/>
              <a:gd name="T30" fmla="*/ 186 w 227"/>
              <a:gd name="T31" fmla="*/ 87 h 196"/>
              <a:gd name="T32" fmla="*/ 227 w 227"/>
              <a:gd name="T33" fmla="*/ 90 h 196"/>
              <a:gd name="T34" fmla="*/ 123 w 227"/>
              <a:gd name="T35"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196">
                <a:moveTo>
                  <a:pt x="121" y="10"/>
                </a:moveTo>
                <a:cubicBezTo>
                  <a:pt x="126" y="11"/>
                  <a:pt x="122" y="10"/>
                  <a:pt x="122" y="10"/>
                </a:cubicBezTo>
                <a:cubicBezTo>
                  <a:pt x="45" y="0"/>
                  <a:pt x="0" y="48"/>
                  <a:pt x="0" y="48"/>
                </a:cubicBezTo>
                <a:cubicBezTo>
                  <a:pt x="25" y="42"/>
                  <a:pt x="29" y="47"/>
                  <a:pt x="38" y="58"/>
                </a:cubicBezTo>
                <a:cubicBezTo>
                  <a:pt x="61" y="25"/>
                  <a:pt x="117" y="9"/>
                  <a:pt x="121" y="10"/>
                </a:cubicBezTo>
                <a:close/>
                <a:moveTo>
                  <a:pt x="79" y="75"/>
                </a:moveTo>
                <a:cubicBezTo>
                  <a:pt x="79" y="75"/>
                  <a:pt x="99" y="72"/>
                  <a:pt x="110" y="75"/>
                </a:cubicBezTo>
                <a:cubicBezTo>
                  <a:pt x="110" y="75"/>
                  <a:pt x="110" y="75"/>
                  <a:pt x="111" y="75"/>
                </a:cubicBezTo>
                <a:cubicBezTo>
                  <a:pt x="96" y="196"/>
                  <a:pt x="96" y="196"/>
                  <a:pt x="96" y="196"/>
                </a:cubicBezTo>
                <a:cubicBezTo>
                  <a:pt x="100" y="196"/>
                  <a:pt x="100" y="196"/>
                  <a:pt x="100" y="196"/>
                </a:cubicBezTo>
                <a:cubicBezTo>
                  <a:pt x="115" y="76"/>
                  <a:pt x="115" y="76"/>
                  <a:pt x="115" y="76"/>
                </a:cubicBezTo>
                <a:cubicBezTo>
                  <a:pt x="123" y="79"/>
                  <a:pt x="126" y="81"/>
                  <a:pt x="134" y="87"/>
                </a:cubicBezTo>
                <a:cubicBezTo>
                  <a:pt x="134" y="87"/>
                  <a:pt x="141" y="32"/>
                  <a:pt x="122" y="11"/>
                </a:cubicBezTo>
                <a:cubicBezTo>
                  <a:pt x="102" y="29"/>
                  <a:pt x="84" y="47"/>
                  <a:pt x="79" y="75"/>
                </a:cubicBezTo>
                <a:close/>
                <a:moveTo>
                  <a:pt x="123" y="11"/>
                </a:moveTo>
                <a:cubicBezTo>
                  <a:pt x="170" y="33"/>
                  <a:pt x="176" y="53"/>
                  <a:pt x="186" y="87"/>
                </a:cubicBezTo>
                <a:cubicBezTo>
                  <a:pt x="202" y="78"/>
                  <a:pt x="212" y="81"/>
                  <a:pt x="227" y="90"/>
                </a:cubicBezTo>
                <a:cubicBezTo>
                  <a:pt x="227" y="90"/>
                  <a:pt x="185" y="15"/>
                  <a:pt x="123" y="11"/>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19" name="Freeform 33"/>
          <p:cNvSpPr>
            <a:spLocks noChangeAspect="1" noEditPoints="1"/>
          </p:cNvSpPr>
          <p:nvPr/>
        </p:nvSpPr>
        <p:spPr bwMode="auto">
          <a:xfrm>
            <a:off x="3949717" y="3987924"/>
            <a:ext cx="364834" cy="261170"/>
          </a:xfrm>
          <a:custGeom>
            <a:avLst/>
            <a:gdLst>
              <a:gd name="T0" fmla="*/ 205 w 227"/>
              <a:gd name="T1" fmla="*/ 156 h 162"/>
              <a:gd name="T2" fmla="*/ 181 w 227"/>
              <a:gd name="T3" fmla="*/ 153 h 162"/>
              <a:gd name="T4" fmla="*/ 162 w 227"/>
              <a:gd name="T5" fmla="*/ 155 h 162"/>
              <a:gd name="T6" fmla="*/ 137 w 227"/>
              <a:gd name="T7" fmla="*/ 156 h 162"/>
              <a:gd name="T8" fmla="*/ 113 w 227"/>
              <a:gd name="T9" fmla="*/ 152 h 162"/>
              <a:gd name="T10" fmla="*/ 90 w 227"/>
              <a:gd name="T11" fmla="*/ 156 h 162"/>
              <a:gd name="T12" fmla="*/ 67 w 227"/>
              <a:gd name="T13" fmla="*/ 154 h 162"/>
              <a:gd name="T14" fmla="*/ 47 w 227"/>
              <a:gd name="T15" fmla="*/ 153 h 162"/>
              <a:gd name="T16" fmla="*/ 21 w 227"/>
              <a:gd name="T17" fmla="*/ 156 h 162"/>
              <a:gd name="T18" fmla="*/ 0 w 227"/>
              <a:gd name="T19" fmla="*/ 155 h 162"/>
              <a:gd name="T20" fmla="*/ 21 w 227"/>
              <a:gd name="T21" fmla="*/ 162 h 162"/>
              <a:gd name="T22" fmla="*/ 44 w 227"/>
              <a:gd name="T23" fmla="*/ 158 h 162"/>
              <a:gd name="T24" fmla="*/ 68 w 227"/>
              <a:gd name="T25" fmla="*/ 160 h 162"/>
              <a:gd name="T26" fmla="*/ 88 w 227"/>
              <a:gd name="T27" fmla="*/ 161 h 162"/>
              <a:gd name="T28" fmla="*/ 113 w 227"/>
              <a:gd name="T29" fmla="*/ 158 h 162"/>
              <a:gd name="T30" fmla="*/ 138 w 227"/>
              <a:gd name="T31" fmla="*/ 162 h 162"/>
              <a:gd name="T32" fmla="*/ 157 w 227"/>
              <a:gd name="T33" fmla="*/ 159 h 162"/>
              <a:gd name="T34" fmla="*/ 182 w 227"/>
              <a:gd name="T35" fmla="*/ 158 h 162"/>
              <a:gd name="T36" fmla="*/ 205 w 227"/>
              <a:gd name="T37" fmla="*/ 162 h 162"/>
              <a:gd name="T38" fmla="*/ 224 w 227"/>
              <a:gd name="T39" fmla="*/ 158 h 162"/>
              <a:gd name="T40" fmla="*/ 125 w 227"/>
              <a:gd name="T41" fmla="*/ 40 h 162"/>
              <a:gd name="T42" fmla="*/ 214 w 227"/>
              <a:gd name="T43" fmla="*/ 142 h 162"/>
              <a:gd name="T44" fmla="*/ 194 w 227"/>
              <a:gd name="T45" fmla="*/ 141 h 162"/>
              <a:gd name="T46" fmla="*/ 169 w 227"/>
              <a:gd name="T47" fmla="*/ 144 h 162"/>
              <a:gd name="T48" fmla="*/ 144 w 227"/>
              <a:gd name="T49" fmla="*/ 140 h 162"/>
              <a:gd name="T50" fmla="*/ 125 w 227"/>
              <a:gd name="T51" fmla="*/ 143 h 162"/>
              <a:gd name="T52" fmla="*/ 100 w 227"/>
              <a:gd name="T53" fmla="*/ 143 h 162"/>
              <a:gd name="T54" fmla="*/ 76 w 227"/>
              <a:gd name="T55" fmla="*/ 139 h 162"/>
              <a:gd name="T56" fmla="*/ 54 w 227"/>
              <a:gd name="T57" fmla="*/ 144 h 162"/>
              <a:gd name="T58" fmla="*/ 30 w 227"/>
              <a:gd name="T59" fmla="*/ 142 h 162"/>
              <a:gd name="T60" fmla="*/ 10 w 227"/>
              <a:gd name="T61" fmla="*/ 141 h 162"/>
              <a:gd name="T62" fmla="*/ 10 w 227"/>
              <a:gd name="T63" fmla="*/ 147 h 162"/>
              <a:gd name="T64" fmla="*/ 35 w 227"/>
              <a:gd name="T65" fmla="*/ 146 h 162"/>
              <a:gd name="T66" fmla="*/ 58 w 227"/>
              <a:gd name="T67" fmla="*/ 150 h 162"/>
              <a:gd name="T68" fmla="*/ 81 w 227"/>
              <a:gd name="T69" fmla="*/ 146 h 162"/>
              <a:gd name="T70" fmla="*/ 105 w 227"/>
              <a:gd name="T71" fmla="*/ 148 h 162"/>
              <a:gd name="T72" fmla="*/ 125 w 227"/>
              <a:gd name="T73" fmla="*/ 149 h 162"/>
              <a:gd name="T74" fmla="*/ 150 w 227"/>
              <a:gd name="T75" fmla="*/ 145 h 162"/>
              <a:gd name="T76" fmla="*/ 175 w 227"/>
              <a:gd name="T77" fmla="*/ 149 h 162"/>
              <a:gd name="T78" fmla="*/ 194 w 227"/>
              <a:gd name="T79" fmla="*/ 147 h 162"/>
              <a:gd name="T80" fmla="*/ 215 w 227"/>
              <a:gd name="T81" fmla="*/ 148 h 162"/>
              <a:gd name="T82" fmla="*/ 3 w 227"/>
              <a:gd name="T83" fmla="*/ 133 h 162"/>
              <a:gd name="T84" fmla="*/ 28 w 227"/>
              <a:gd name="T85" fmla="*/ 137 h 162"/>
              <a:gd name="T86" fmla="*/ 44 w 227"/>
              <a:gd name="T87" fmla="*/ 134 h 162"/>
              <a:gd name="T88" fmla="*/ 64 w 227"/>
              <a:gd name="T89" fmla="*/ 137 h 162"/>
              <a:gd name="T90" fmla="*/ 81 w 227"/>
              <a:gd name="T91" fmla="*/ 134 h 162"/>
              <a:gd name="T92" fmla="*/ 101 w 227"/>
              <a:gd name="T93" fmla="*/ 137 h 162"/>
              <a:gd name="T94" fmla="*/ 118 w 227"/>
              <a:gd name="T95" fmla="*/ 134 h 162"/>
              <a:gd name="T96" fmla="*/ 138 w 227"/>
              <a:gd name="T97" fmla="*/ 137 h 162"/>
              <a:gd name="T98" fmla="*/ 154 w 227"/>
              <a:gd name="T99" fmla="*/ 133 h 162"/>
              <a:gd name="T100" fmla="*/ 175 w 227"/>
              <a:gd name="T101" fmla="*/ 137 h 162"/>
              <a:gd name="T102" fmla="*/ 194 w 227"/>
              <a:gd name="T103" fmla="*/ 135 h 162"/>
              <a:gd name="T104" fmla="*/ 215 w 227"/>
              <a:gd name="T105" fmla="*/ 136 h 162"/>
              <a:gd name="T106" fmla="*/ 217 w 227"/>
              <a:gd name="T107" fmla="*/ 128 h 162"/>
              <a:gd name="T108" fmla="*/ 211 w 227"/>
              <a:gd name="T109" fmla="*/ 2 h 162"/>
              <a:gd name="T110" fmla="*/ 136 w 227"/>
              <a:gd name="T111" fmla="*/ 80 h 162"/>
              <a:gd name="T112" fmla="*/ 98 w 227"/>
              <a:gd name="T113" fmla="*/ 98 h 162"/>
              <a:gd name="T114" fmla="*/ 17 w 227"/>
              <a:gd name="T115" fmla="*/ 131 h 162"/>
              <a:gd name="T116" fmla="*/ 3 w 227"/>
              <a:gd name="T117" fmla="*/ 133 h 162"/>
              <a:gd name="T118" fmla="*/ 208 w 227"/>
              <a:gd name="T119" fmla="*/ 132 h 162"/>
              <a:gd name="T120" fmla="*/ 187 w 227"/>
              <a:gd name="T121" fmla="*/ 127 h 162"/>
              <a:gd name="T122" fmla="*/ 164 w 227"/>
              <a:gd name="T12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162">
                <a:moveTo>
                  <a:pt x="224" y="152"/>
                </a:moveTo>
                <a:cubicBezTo>
                  <a:pt x="221" y="152"/>
                  <a:pt x="219" y="152"/>
                  <a:pt x="217" y="153"/>
                </a:cubicBezTo>
                <a:cubicBezTo>
                  <a:pt x="216" y="153"/>
                  <a:pt x="215" y="154"/>
                  <a:pt x="214" y="154"/>
                </a:cubicBezTo>
                <a:cubicBezTo>
                  <a:pt x="213" y="155"/>
                  <a:pt x="212" y="155"/>
                  <a:pt x="210" y="156"/>
                </a:cubicBezTo>
                <a:cubicBezTo>
                  <a:pt x="209" y="156"/>
                  <a:pt x="208" y="156"/>
                  <a:pt x="205" y="156"/>
                </a:cubicBezTo>
                <a:cubicBezTo>
                  <a:pt x="203" y="156"/>
                  <a:pt x="202" y="156"/>
                  <a:pt x="201" y="156"/>
                </a:cubicBezTo>
                <a:cubicBezTo>
                  <a:pt x="200" y="156"/>
                  <a:pt x="199" y="155"/>
                  <a:pt x="198" y="155"/>
                </a:cubicBezTo>
                <a:cubicBezTo>
                  <a:pt x="197" y="154"/>
                  <a:pt x="196" y="153"/>
                  <a:pt x="194" y="153"/>
                </a:cubicBezTo>
                <a:cubicBezTo>
                  <a:pt x="192" y="152"/>
                  <a:pt x="190" y="152"/>
                  <a:pt x="187" y="152"/>
                </a:cubicBezTo>
                <a:cubicBezTo>
                  <a:pt x="184" y="152"/>
                  <a:pt x="182" y="152"/>
                  <a:pt x="181" y="153"/>
                </a:cubicBezTo>
                <a:cubicBezTo>
                  <a:pt x="179" y="153"/>
                  <a:pt x="178" y="154"/>
                  <a:pt x="177" y="154"/>
                </a:cubicBezTo>
                <a:cubicBezTo>
                  <a:pt x="176" y="155"/>
                  <a:pt x="175" y="155"/>
                  <a:pt x="174" y="156"/>
                </a:cubicBezTo>
                <a:cubicBezTo>
                  <a:pt x="172" y="156"/>
                  <a:pt x="171" y="156"/>
                  <a:pt x="169" y="156"/>
                </a:cubicBezTo>
                <a:cubicBezTo>
                  <a:pt x="166" y="156"/>
                  <a:pt x="165" y="156"/>
                  <a:pt x="164" y="156"/>
                </a:cubicBezTo>
                <a:cubicBezTo>
                  <a:pt x="163" y="156"/>
                  <a:pt x="162" y="155"/>
                  <a:pt x="162" y="155"/>
                </a:cubicBezTo>
                <a:cubicBezTo>
                  <a:pt x="160" y="154"/>
                  <a:pt x="159" y="153"/>
                  <a:pt x="157" y="153"/>
                </a:cubicBezTo>
                <a:cubicBezTo>
                  <a:pt x="155" y="152"/>
                  <a:pt x="153" y="152"/>
                  <a:pt x="150" y="152"/>
                </a:cubicBezTo>
                <a:cubicBezTo>
                  <a:pt x="148" y="152"/>
                  <a:pt x="145" y="152"/>
                  <a:pt x="144" y="153"/>
                </a:cubicBezTo>
                <a:cubicBezTo>
                  <a:pt x="142" y="153"/>
                  <a:pt x="141" y="154"/>
                  <a:pt x="140" y="154"/>
                </a:cubicBezTo>
                <a:cubicBezTo>
                  <a:pt x="139" y="155"/>
                  <a:pt x="138" y="155"/>
                  <a:pt x="137" y="156"/>
                </a:cubicBezTo>
                <a:cubicBezTo>
                  <a:pt x="135" y="156"/>
                  <a:pt x="134" y="156"/>
                  <a:pt x="132" y="156"/>
                </a:cubicBezTo>
                <a:cubicBezTo>
                  <a:pt x="130" y="156"/>
                  <a:pt x="128" y="156"/>
                  <a:pt x="127" y="156"/>
                </a:cubicBezTo>
                <a:cubicBezTo>
                  <a:pt x="126" y="156"/>
                  <a:pt x="126" y="155"/>
                  <a:pt x="125" y="155"/>
                </a:cubicBezTo>
                <a:cubicBezTo>
                  <a:pt x="123" y="154"/>
                  <a:pt x="122" y="153"/>
                  <a:pt x="120" y="153"/>
                </a:cubicBezTo>
                <a:cubicBezTo>
                  <a:pt x="118" y="152"/>
                  <a:pt x="116" y="152"/>
                  <a:pt x="113" y="152"/>
                </a:cubicBezTo>
                <a:cubicBezTo>
                  <a:pt x="111" y="152"/>
                  <a:pt x="109" y="152"/>
                  <a:pt x="107" y="153"/>
                </a:cubicBezTo>
                <a:cubicBezTo>
                  <a:pt x="106" y="153"/>
                  <a:pt x="105" y="154"/>
                  <a:pt x="104" y="154"/>
                </a:cubicBezTo>
                <a:cubicBezTo>
                  <a:pt x="102" y="155"/>
                  <a:pt x="101" y="155"/>
                  <a:pt x="100" y="156"/>
                </a:cubicBezTo>
                <a:cubicBezTo>
                  <a:pt x="99" y="156"/>
                  <a:pt x="97" y="156"/>
                  <a:pt x="95" y="156"/>
                </a:cubicBezTo>
                <a:cubicBezTo>
                  <a:pt x="93" y="156"/>
                  <a:pt x="91" y="156"/>
                  <a:pt x="90" y="156"/>
                </a:cubicBezTo>
                <a:cubicBezTo>
                  <a:pt x="89" y="156"/>
                  <a:pt x="89" y="155"/>
                  <a:pt x="88" y="155"/>
                </a:cubicBezTo>
                <a:cubicBezTo>
                  <a:pt x="87" y="154"/>
                  <a:pt x="85" y="153"/>
                  <a:pt x="83" y="153"/>
                </a:cubicBezTo>
                <a:cubicBezTo>
                  <a:pt x="82" y="152"/>
                  <a:pt x="79" y="152"/>
                  <a:pt x="76" y="152"/>
                </a:cubicBezTo>
                <a:cubicBezTo>
                  <a:pt x="74" y="152"/>
                  <a:pt x="72" y="152"/>
                  <a:pt x="70" y="153"/>
                </a:cubicBezTo>
                <a:cubicBezTo>
                  <a:pt x="69" y="153"/>
                  <a:pt x="68" y="154"/>
                  <a:pt x="67" y="154"/>
                </a:cubicBezTo>
                <a:cubicBezTo>
                  <a:pt x="65" y="155"/>
                  <a:pt x="64" y="155"/>
                  <a:pt x="63" y="156"/>
                </a:cubicBezTo>
                <a:cubicBezTo>
                  <a:pt x="62" y="156"/>
                  <a:pt x="60" y="156"/>
                  <a:pt x="58" y="156"/>
                </a:cubicBezTo>
                <a:cubicBezTo>
                  <a:pt x="56" y="156"/>
                  <a:pt x="55" y="156"/>
                  <a:pt x="54" y="156"/>
                </a:cubicBezTo>
                <a:cubicBezTo>
                  <a:pt x="53" y="156"/>
                  <a:pt x="52" y="155"/>
                  <a:pt x="51" y="155"/>
                </a:cubicBezTo>
                <a:cubicBezTo>
                  <a:pt x="50" y="154"/>
                  <a:pt x="49" y="153"/>
                  <a:pt x="47" y="153"/>
                </a:cubicBezTo>
                <a:cubicBezTo>
                  <a:pt x="45" y="152"/>
                  <a:pt x="43" y="152"/>
                  <a:pt x="40" y="152"/>
                </a:cubicBezTo>
                <a:cubicBezTo>
                  <a:pt x="37" y="152"/>
                  <a:pt x="35" y="152"/>
                  <a:pt x="33" y="153"/>
                </a:cubicBezTo>
                <a:cubicBezTo>
                  <a:pt x="32" y="153"/>
                  <a:pt x="31" y="154"/>
                  <a:pt x="30" y="154"/>
                </a:cubicBezTo>
                <a:cubicBezTo>
                  <a:pt x="29" y="155"/>
                  <a:pt x="28" y="155"/>
                  <a:pt x="26" y="156"/>
                </a:cubicBezTo>
                <a:cubicBezTo>
                  <a:pt x="25" y="156"/>
                  <a:pt x="24" y="156"/>
                  <a:pt x="21" y="156"/>
                </a:cubicBezTo>
                <a:cubicBezTo>
                  <a:pt x="19" y="156"/>
                  <a:pt x="18" y="156"/>
                  <a:pt x="17" y="156"/>
                </a:cubicBezTo>
                <a:cubicBezTo>
                  <a:pt x="16" y="156"/>
                  <a:pt x="15" y="155"/>
                  <a:pt x="14" y="155"/>
                </a:cubicBezTo>
                <a:cubicBezTo>
                  <a:pt x="13" y="154"/>
                  <a:pt x="12" y="153"/>
                  <a:pt x="10" y="153"/>
                </a:cubicBezTo>
                <a:cubicBezTo>
                  <a:pt x="8" y="152"/>
                  <a:pt x="6" y="152"/>
                  <a:pt x="3" y="152"/>
                </a:cubicBezTo>
                <a:cubicBezTo>
                  <a:pt x="1" y="152"/>
                  <a:pt x="0" y="153"/>
                  <a:pt x="0" y="155"/>
                </a:cubicBezTo>
                <a:cubicBezTo>
                  <a:pt x="0" y="156"/>
                  <a:pt x="1" y="158"/>
                  <a:pt x="3" y="158"/>
                </a:cubicBezTo>
                <a:cubicBezTo>
                  <a:pt x="5" y="158"/>
                  <a:pt x="6" y="158"/>
                  <a:pt x="7" y="158"/>
                </a:cubicBezTo>
                <a:cubicBezTo>
                  <a:pt x="8" y="159"/>
                  <a:pt x="9" y="159"/>
                  <a:pt x="10" y="159"/>
                </a:cubicBezTo>
                <a:cubicBezTo>
                  <a:pt x="11" y="160"/>
                  <a:pt x="12" y="161"/>
                  <a:pt x="14" y="161"/>
                </a:cubicBezTo>
                <a:cubicBezTo>
                  <a:pt x="16" y="162"/>
                  <a:pt x="18" y="162"/>
                  <a:pt x="21" y="162"/>
                </a:cubicBezTo>
                <a:cubicBezTo>
                  <a:pt x="24" y="162"/>
                  <a:pt x="26" y="162"/>
                  <a:pt x="28" y="162"/>
                </a:cubicBezTo>
                <a:cubicBezTo>
                  <a:pt x="29" y="161"/>
                  <a:pt x="30" y="161"/>
                  <a:pt x="31" y="160"/>
                </a:cubicBezTo>
                <a:cubicBezTo>
                  <a:pt x="32" y="159"/>
                  <a:pt x="33" y="159"/>
                  <a:pt x="35" y="158"/>
                </a:cubicBezTo>
                <a:cubicBezTo>
                  <a:pt x="36" y="158"/>
                  <a:pt x="37" y="158"/>
                  <a:pt x="40" y="158"/>
                </a:cubicBezTo>
                <a:cubicBezTo>
                  <a:pt x="42" y="158"/>
                  <a:pt x="43" y="158"/>
                  <a:pt x="44" y="158"/>
                </a:cubicBezTo>
                <a:cubicBezTo>
                  <a:pt x="45" y="159"/>
                  <a:pt x="46" y="159"/>
                  <a:pt x="47" y="159"/>
                </a:cubicBezTo>
                <a:cubicBezTo>
                  <a:pt x="48" y="160"/>
                  <a:pt x="49" y="161"/>
                  <a:pt x="51" y="161"/>
                </a:cubicBezTo>
                <a:cubicBezTo>
                  <a:pt x="53" y="162"/>
                  <a:pt x="55" y="162"/>
                  <a:pt x="58" y="162"/>
                </a:cubicBezTo>
                <a:cubicBezTo>
                  <a:pt x="61" y="162"/>
                  <a:pt x="63" y="162"/>
                  <a:pt x="64" y="162"/>
                </a:cubicBezTo>
                <a:cubicBezTo>
                  <a:pt x="66" y="161"/>
                  <a:pt x="67" y="161"/>
                  <a:pt x="68" y="160"/>
                </a:cubicBezTo>
                <a:cubicBezTo>
                  <a:pt x="69" y="159"/>
                  <a:pt x="70" y="159"/>
                  <a:pt x="71" y="158"/>
                </a:cubicBezTo>
                <a:cubicBezTo>
                  <a:pt x="73" y="158"/>
                  <a:pt x="74" y="158"/>
                  <a:pt x="76" y="158"/>
                </a:cubicBezTo>
                <a:cubicBezTo>
                  <a:pt x="79" y="158"/>
                  <a:pt x="80" y="158"/>
                  <a:pt x="81" y="158"/>
                </a:cubicBezTo>
                <a:cubicBezTo>
                  <a:pt x="82" y="159"/>
                  <a:pt x="83" y="159"/>
                  <a:pt x="84" y="159"/>
                </a:cubicBezTo>
                <a:cubicBezTo>
                  <a:pt x="85" y="160"/>
                  <a:pt x="86" y="161"/>
                  <a:pt x="88" y="161"/>
                </a:cubicBezTo>
                <a:cubicBezTo>
                  <a:pt x="90" y="162"/>
                  <a:pt x="92" y="162"/>
                  <a:pt x="95" y="162"/>
                </a:cubicBezTo>
                <a:cubicBezTo>
                  <a:pt x="97" y="162"/>
                  <a:pt x="100" y="162"/>
                  <a:pt x="101" y="162"/>
                </a:cubicBezTo>
                <a:cubicBezTo>
                  <a:pt x="103" y="161"/>
                  <a:pt x="104" y="161"/>
                  <a:pt x="105" y="160"/>
                </a:cubicBezTo>
                <a:cubicBezTo>
                  <a:pt x="106" y="159"/>
                  <a:pt x="107" y="159"/>
                  <a:pt x="108" y="158"/>
                </a:cubicBezTo>
                <a:cubicBezTo>
                  <a:pt x="110" y="158"/>
                  <a:pt x="111" y="158"/>
                  <a:pt x="113" y="158"/>
                </a:cubicBezTo>
                <a:cubicBezTo>
                  <a:pt x="115" y="158"/>
                  <a:pt x="117" y="158"/>
                  <a:pt x="118" y="158"/>
                </a:cubicBezTo>
                <a:cubicBezTo>
                  <a:pt x="119" y="159"/>
                  <a:pt x="119" y="159"/>
                  <a:pt x="120" y="159"/>
                </a:cubicBezTo>
                <a:cubicBezTo>
                  <a:pt x="122" y="160"/>
                  <a:pt x="123" y="161"/>
                  <a:pt x="125" y="161"/>
                </a:cubicBezTo>
                <a:cubicBezTo>
                  <a:pt x="127" y="162"/>
                  <a:pt x="129" y="162"/>
                  <a:pt x="132" y="162"/>
                </a:cubicBezTo>
                <a:cubicBezTo>
                  <a:pt x="134" y="162"/>
                  <a:pt x="136" y="162"/>
                  <a:pt x="138" y="162"/>
                </a:cubicBezTo>
                <a:cubicBezTo>
                  <a:pt x="139" y="161"/>
                  <a:pt x="140" y="161"/>
                  <a:pt x="141" y="160"/>
                </a:cubicBezTo>
                <a:cubicBezTo>
                  <a:pt x="143" y="159"/>
                  <a:pt x="144" y="159"/>
                  <a:pt x="145" y="158"/>
                </a:cubicBezTo>
                <a:cubicBezTo>
                  <a:pt x="146" y="158"/>
                  <a:pt x="148" y="158"/>
                  <a:pt x="150" y="158"/>
                </a:cubicBezTo>
                <a:cubicBezTo>
                  <a:pt x="152" y="158"/>
                  <a:pt x="154" y="158"/>
                  <a:pt x="155" y="158"/>
                </a:cubicBezTo>
                <a:cubicBezTo>
                  <a:pt x="156" y="159"/>
                  <a:pt x="156" y="159"/>
                  <a:pt x="157" y="159"/>
                </a:cubicBezTo>
                <a:cubicBezTo>
                  <a:pt x="158" y="160"/>
                  <a:pt x="160" y="161"/>
                  <a:pt x="162" y="161"/>
                </a:cubicBezTo>
                <a:cubicBezTo>
                  <a:pt x="163" y="162"/>
                  <a:pt x="166" y="162"/>
                  <a:pt x="169" y="162"/>
                </a:cubicBezTo>
                <a:cubicBezTo>
                  <a:pt x="171" y="162"/>
                  <a:pt x="173" y="162"/>
                  <a:pt x="175" y="162"/>
                </a:cubicBezTo>
                <a:cubicBezTo>
                  <a:pt x="176" y="161"/>
                  <a:pt x="177" y="161"/>
                  <a:pt x="178" y="160"/>
                </a:cubicBezTo>
                <a:cubicBezTo>
                  <a:pt x="180" y="159"/>
                  <a:pt x="181" y="159"/>
                  <a:pt x="182" y="158"/>
                </a:cubicBezTo>
                <a:cubicBezTo>
                  <a:pt x="183" y="158"/>
                  <a:pt x="185" y="158"/>
                  <a:pt x="187" y="158"/>
                </a:cubicBezTo>
                <a:cubicBezTo>
                  <a:pt x="189" y="158"/>
                  <a:pt x="190" y="158"/>
                  <a:pt x="191" y="158"/>
                </a:cubicBezTo>
                <a:cubicBezTo>
                  <a:pt x="192" y="159"/>
                  <a:pt x="193" y="159"/>
                  <a:pt x="194" y="159"/>
                </a:cubicBezTo>
                <a:cubicBezTo>
                  <a:pt x="195" y="160"/>
                  <a:pt x="196" y="161"/>
                  <a:pt x="198" y="161"/>
                </a:cubicBezTo>
                <a:cubicBezTo>
                  <a:pt x="200" y="162"/>
                  <a:pt x="202" y="162"/>
                  <a:pt x="205" y="162"/>
                </a:cubicBezTo>
                <a:cubicBezTo>
                  <a:pt x="205" y="162"/>
                  <a:pt x="205" y="162"/>
                  <a:pt x="205" y="162"/>
                </a:cubicBezTo>
                <a:cubicBezTo>
                  <a:pt x="208" y="162"/>
                  <a:pt x="210" y="162"/>
                  <a:pt x="212" y="162"/>
                </a:cubicBezTo>
                <a:cubicBezTo>
                  <a:pt x="213" y="161"/>
                  <a:pt x="214" y="161"/>
                  <a:pt x="215" y="160"/>
                </a:cubicBezTo>
                <a:cubicBezTo>
                  <a:pt x="216" y="159"/>
                  <a:pt x="217" y="159"/>
                  <a:pt x="219" y="158"/>
                </a:cubicBezTo>
                <a:cubicBezTo>
                  <a:pt x="220" y="158"/>
                  <a:pt x="221" y="158"/>
                  <a:pt x="224" y="158"/>
                </a:cubicBezTo>
                <a:cubicBezTo>
                  <a:pt x="225" y="158"/>
                  <a:pt x="227" y="156"/>
                  <a:pt x="227" y="155"/>
                </a:cubicBezTo>
                <a:cubicBezTo>
                  <a:pt x="227" y="153"/>
                  <a:pt x="225" y="152"/>
                  <a:pt x="224" y="152"/>
                </a:cubicBezTo>
                <a:close/>
                <a:moveTo>
                  <a:pt x="138" y="55"/>
                </a:moveTo>
                <a:cubicBezTo>
                  <a:pt x="143" y="51"/>
                  <a:pt x="143" y="45"/>
                  <a:pt x="139" y="41"/>
                </a:cubicBezTo>
                <a:cubicBezTo>
                  <a:pt x="135" y="36"/>
                  <a:pt x="129" y="36"/>
                  <a:pt x="125" y="40"/>
                </a:cubicBezTo>
                <a:cubicBezTo>
                  <a:pt x="120" y="43"/>
                  <a:pt x="120" y="50"/>
                  <a:pt x="124" y="54"/>
                </a:cubicBezTo>
                <a:cubicBezTo>
                  <a:pt x="128" y="59"/>
                  <a:pt x="134" y="59"/>
                  <a:pt x="138" y="55"/>
                </a:cubicBezTo>
                <a:close/>
                <a:moveTo>
                  <a:pt x="224" y="139"/>
                </a:moveTo>
                <a:cubicBezTo>
                  <a:pt x="221" y="139"/>
                  <a:pt x="219" y="140"/>
                  <a:pt x="217" y="140"/>
                </a:cubicBezTo>
                <a:cubicBezTo>
                  <a:pt x="216" y="141"/>
                  <a:pt x="215" y="141"/>
                  <a:pt x="214" y="142"/>
                </a:cubicBezTo>
                <a:cubicBezTo>
                  <a:pt x="213" y="142"/>
                  <a:pt x="212" y="143"/>
                  <a:pt x="210" y="143"/>
                </a:cubicBezTo>
                <a:cubicBezTo>
                  <a:pt x="209" y="144"/>
                  <a:pt x="208" y="144"/>
                  <a:pt x="205" y="144"/>
                </a:cubicBezTo>
                <a:cubicBezTo>
                  <a:pt x="203" y="144"/>
                  <a:pt x="202" y="144"/>
                  <a:pt x="201" y="144"/>
                </a:cubicBezTo>
                <a:cubicBezTo>
                  <a:pt x="200" y="143"/>
                  <a:pt x="199" y="143"/>
                  <a:pt x="198" y="143"/>
                </a:cubicBezTo>
                <a:cubicBezTo>
                  <a:pt x="197" y="142"/>
                  <a:pt x="196" y="141"/>
                  <a:pt x="194" y="141"/>
                </a:cubicBezTo>
                <a:cubicBezTo>
                  <a:pt x="192" y="140"/>
                  <a:pt x="190" y="139"/>
                  <a:pt x="187" y="139"/>
                </a:cubicBezTo>
                <a:cubicBezTo>
                  <a:pt x="184" y="139"/>
                  <a:pt x="182" y="140"/>
                  <a:pt x="181" y="140"/>
                </a:cubicBezTo>
                <a:cubicBezTo>
                  <a:pt x="179" y="141"/>
                  <a:pt x="178" y="141"/>
                  <a:pt x="177" y="142"/>
                </a:cubicBezTo>
                <a:cubicBezTo>
                  <a:pt x="176" y="142"/>
                  <a:pt x="175" y="143"/>
                  <a:pt x="174" y="143"/>
                </a:cubicBezTo>
                <a:cubicBezTo>
                  <a:pt x="172" y="144"/>
                  <a:pt x="171" y="144"/>
                  <a:pt x="169" y="144"/>
                </a:cubicBezTo>
                <a:cubicBezTo>
                  <a:pt x="166" y="144"/>
                  <a:pt x="165" y="144"/>
                  <a:pt x="164" y="144"/>
                </a:cubicBezTo>
                <a:cubicBezTo>
                  <a:pt x="163" y="143"/>
                  <a:pt x="162" y="143"/>
                  <a:pt x="162" y="143"/>
                </a:cubicBezTo>
                <a:cubicBezTo>
                  <a:pt x="160" y="142"/>
                  <a:pt x="159" y="141"/>
                  <a:pt x="157" y="141"/>
                </a:cubicBezTo>
                <a:cubicBezTo>
                  <a:pt x="155" y="140"/>
                  <a:pt x="153" y="139"/>
                  <a:pt x="150" y="139"/>
                </a:cubicBezTo>
                <a:cubicBezTo>
                  <a:pt x="148" y="139"/>
                  <a:pt x="145" y="140"/>
                  <a:pt x="144" y="140"/>
                </a:cubicBezTo>
                <a:cubicBezTo>
                  <a:pt x="142" y="141"/>
                  <a:pt x="141" y="141"/>
                  <a:pt x="140" y="142"/>
                </a:cubicBezTo>
                <a:cubicBezTo>
                  <a:pt x="139" y="142"/>
                  <a:pt x="138" y="143"/>
                  <a:pt x="137" y="143"/>
                </a:cubicBezTo>
                <a:cubicBezTo>
                  <a:pt x="135" y="144"/>
                  <a:pt x="134" y="144"/>
                  <a:pt x="132" y="144"/>
                </a:cubicBezTo>
                <a:cubicBezTo>
                  <a:pt x="130" y="144"/>
                  <a:pt x="128" y="144"/>
                  <a:pt x="127" y="144"/>
                </a:cubicBezTo>
                <a:cubicBezTo>
                  <a:pt x="126" y="143"/>
                  <a:pt x="126" y="143"/>
                  <a:pt x="125" y="143"/>
                </a:cubicBezTo>
                <a:cubicBezTo>
                  <a:pt x="123" y="142"/>
                  <a:pt x="122" y="141"/>
                  <a:pt x="120" y="141"/>
                </a:cubicBezTo>
                <a:cubicBezTo>
                  <a:pt x="118" y="140"/>
                  <a:pt x="116" y="139"/>
                  <a:pt x="113" y="139"/>
                </a:cubicBezTo>
                <a:cubicBezTo>
                  <a:pt x="111" y="139"/>
                  <a:pt x="109" y="140"/>
                  <a:pt x="107" y="140"/>
                </a:cubicBezTo>
                <a:cubicBezTo>
                  <a:pt x="106" y="141"/>
                  <a:pt x="105" y="141"/>
                  <a:pt x="104" y="142"/>
                </a:cubicBezTo>
                <a:cubicBezTo>
                  <a:pt x="102" y="142"/>
                  <a:pt x="101" y="143"/>
                  <a:pt x="100" y="143"/>
                </a:cubicBezTo>
                <a:cubicBezTo>
                  <a:pt x="99" y="144"/>
                  <a:pt x="97" y="144"/>
                  <a:pt x="95" y="144"/>
                </a:cubicBezTo>
                <a:cubicBezTo>
                  <a:pt x="93" y="144"/>
                  <a:pt x="91" y="144"/>
                  <a:pt x="90" y="144"/>
                </a:cubicBezTo>
                <a:cubicBezTo>
                  <a:pt x="89" y="143"/>
                  <a:pt x="89" y="143"/>
                  <a:pt x="88" y="143"/>
                </a:cubicBezTo>
                <a:cubicBezTo>
                  <a:pt x="87" y="142"/>
                  <a:pt x="85" y="141"/>
                  <a:pt x="83" y="141"/>
                </a:cubicBezTo>
                <a:cubicBezTo>
                  <a:pt x="82" y="140"/>
                  <a:pt x="79" y="139"/>
                  <a:pt x="76" y="139"/>
                </a:cubicBezTo>
                <a:cubicBezTo>
                  <a:pt x="74" y="139"/>
                  <a:pt x="72" y="140"/>
                  <a:pt x="70" y="140"/>
                </a:cubicBezTo>
                <a:cubicBezTo>
                  <a:pt x="69" y="141"/>
                  <a:pt x="68" y="141"/>
                  <a:pt x="67" y="142"/>
                </a:cubicBezTo>
                <a:cubicBezTo>
                  <a:pt x="65" y="142"/>
                  <a:pt x="64" y="143"/>
                  <a:pt x="63" y="143"/>
                </a:cubicBezTo>
                <a:cubicBezTo>
                  <a:pt x="62" y="144"/>
                  <a:pt x="60" y="144"/>
                  <a:pt x="58" y="144"/>
                </a:cubicBezTo>
                <a:cubicBezTo>
                  <a:pt x="56" y="144"/>
                  <a:pt x="55" y="144"/>
                  <a:pt x="54" y="144"/>
                </a:cubicBezTo>
                <a:cubicBezTo>
                  <a:pt x="53" y="143"/>
                  <a:pt x="52" y="143"/>
                  <a:pt x="51" y="143"/>
                </a:cubicBezTo>
                <a:cubicBezTo>
                  <a:pt x="50" y="142"/>
                  <a:pt x="49" y="141"/>
                  <a:pt x="47" y="141"/>
                </a:cubicBezTo>
                <a:cubicBezTo>
                  <a:pt x="45" y="140"/>
                  <a:pt x="43" y="139"/>
                  <a:pt x="40" y="139"/>
                </a:cubicBezTo>
                <a:cubicBezTo>
                  <a:pt x="37" y="139"/>
                  <a:pt x="35" y="140"/>
                  <a:pt x="33" y="140"/>
                </a:cubicBezTo>
                <a:cubicBezTo>
                  <a:pt x="32" y="141"/>
                  <a:pt x="31" y="141"/>
                  <a:pt x="30" y="142"/>
                </a:cubicBezTo>
                <a:cubicBezTo>
                  <a:pt x="29" y="142"/>
                  <a:pt x="28" y="143"/>
                  <a:pt x="26" y="143"/>
                </a:cubicBezTo>
                <a:cubicBezTo>
                  <a:pt x="25" y="144"/>
                  <a:pt x="24" y="144"/>
                  <a:pt x="21" y="144"/>
                </a:cubicBezTo>
                <a:cubicBezTo>
                  <a:pt x="19" y="144"/>
                  <a:pt x="18" y="144"/>
                  <a:pt x="17" y="144"/>
                </a:cubicBezTo>
                <a:cubicBezTo>
                  <a:pt x="16" y="143"/>
                  <a:pt x="15" y="143"/>
                  <a:pt x="14" y="143"/>
                </a:cubicBezTo>
                <a:cubicBezTo>
                  <a:pt x="13" y="142"/>
                  <a:pt x="12" y="141"/>
                  <a:pt x="10" y="141"/>
                </a:cubicBezTo>
                <a:cubicBezTo>
                  <a:pt x="8" y="140"/>
                  <a:pt x="6" y="139"/>
                  <a:pt x="3" y="139"/>
                </a:cubicBezTo>
                <a:cubicBezTo>
                  <a:pt x="1" y="139"/>
                  <a:pt x="0" y="141"/>
                  <a:pt x="0" y="142"/>
                </a:cubicBezTo>
                <a:cubicBezTo>
                  <a:pt x="0" y="144"/>
                  <a:pt x="1" y="145"/>
                  <a:pt x="3" y="145"/>
                </a:cubicBezTo>
                <a:cubicBezTo>
                  <a:pt x="5" y="145"/>
                  <a:pt x="6" y="146"/>
                  <a:pt x="7" y="146"/>
                </a:cubicBezTo>
                <a:cubicBezTo>
                  <a:pt x="8" y="146"/>
                  <a:pt x="9" y="147"/>
                  <a:pt x="10" y="147"/>
                </a:cubicBezTo>
                <a:cubicBezTo>
                  <a:pt x="11" y="148"/>
                  <a:pt x="12" y="148"/>
                  <a:pt x="14" y="149"/>
                </a:cubicBezTo>
                <a:cubicBezTo>
                  <a:pt x="16" y="150"/>
                  <a:pt x="18" y="150"/>
                  <a:pt x="21" y="150"/>
                </a:cubicBezTo>
                <a:cubicBezTo>
                  <a:pt x="24" y="150"/>
                  <a:pt x="26" y="150"/>
                  <a:pt x="28" y="149"/>
                </a:cubicBezTo>
                <a:cubicBezTo>
                  <a:pt x="29" y="149"/>
                  <a:pt x="30" y="148"/>
                  <a:pt x="31" y="148"/>
                </a:cubicBezTo>
                <a:cubicBezTo>
                  <a:pt x="32" y="147"/>
                  <a:pt x="33" y="147"/>
                  <a:pt x="35" y="146"/>
                </a:cubicBezTo>
                <a:cubicBezTo>
                  <a:pt x="36" y="146"/>
                  <a:pt x="37" y="145"/>
                  <a:pt x="40" y="145"/>
                </a:cubicBezTo>
                <a:cubicBezTo>
                  <a:pt x="42" y="145"/>
                  <a:pt x="43" y="146"/>
                  <a:pt x="44" y="146"/>
                </a:cubicBezTo>
                <a:cubicBezTo>
                  <a:pt x="45" y="146"/>
                  <a:pt x="46" y="147"/>
                  <a:pt x="47" y="147"/>
                </a:cubicBezTo>
                <a:cubicBezTo>
                  <a:pt x="48" y="148"/>
                  <a:pt x="49" y="148"/>
                  <a:pt x="51" y="149"/>
                </a:cubicBezTo>
                <a:cubicBezTo>
                  <a:pt x="53" y="150"/>
                  <a:pt x="55" y="150"/>
                  <a:pt x="58" y="150"/>
                </a:cubicBezTo>
                <a:cubicBezTo>
                  <a:pt x="61" y="150"/>
                  <a:pt x="63" y="150"/>
                  <a:pt x="64" y="149"/>
                </a:cubicBezTo>
                <a:cubicBezTo>
                  <a:pt x="66" y="149"/>
                  <a:pt x="67" y="148"/>
                  <a:pt x="68" y="148"/>
                </a:cubicBezTo>
                <a:cubicBezTo>
                  <a:pt x="69" y="147"/>
                  <a:pt x="70" y="147"/>
                  <a:pt x="71" y="146"/>
                </a:cubicBezTo>
                <a:cubicBezTo>
                  <a:pt x="73" y="146"/>
                  <a:pt x="74" y="145"/>
                  <a:pt x="76" y="145"/>
                </a:cubicBezTo>
                <a:cubicBezTo>
                  <a:pt x="79" y="145"/>
                  <a:pt x="80" y="146"/>
                  <a:pt x="81" y="146"/>
                </a:cubicBezTo>
                <a:cubicBezTo>
                  <a:pt x="82" y="146"/>
                  <a:pt x="83" y="147"/>
                  <a:pt x="84" y="147"/>
                </a:cubicBezTo>
                <a:cubicBezTo>
                  <a:pt x="85" y="148"/>
                  <a:pt x="86" y="148"/>
                  <a:pt x="88" y="149"/>
                </a:cubicBezTo>
                <a:cubicBezTo>
                  <a:pt x="90" y="150"/>
                  <a:pt x="92" y="150"/>
                  <a:pt x="95" y="150"/>
                </a:cubicBezTo>
                <a:cubicBezTo>
                  <a:pt x="97" y="150"/>
                  <a:pt x="100" y="150"/>
                  <a:pt x="101" y="149"/>
                </a:cubicBezTo>
                <a:cubicBezTo>
                  <a:pt x="103" y="149"/>
                  <a:pt x="104" y="148"/>
                  <a:pt x="105" y="148"/>
                </a:cubicBezTo>
                <a:cubicBezTo>
                  <a:pt x="106" y="147"/>
                  <a:pt x="107" y="147"/>
                  <a:pt x="108" y="146"/>
                </a:cubicBezTo>
                <a:cubicBezTo>
                  <a:pt x="110" y="146"/>
                  <a:pt x="111" y="145"/>
                  <a:pt x="113" y="145"/>
                </a:cubicBezTo>
                <a:cubicBezTo>
                  <a:pt x="115" y="145"/>
                  <a:pt x="117" y="146"/>
                  <a:pt x="118" y="146"/>
                </a:cubicBezTo>
                <a:cubicBezTo>
                  <a:pt x="119" y="146"/>
                  <a:pt x="119" y="147"/>
                  <a:pt x="120" y="147"/>
                </a:cubicBezTo>
                <a:cubicBezTo>
                  <a:pt x="122" y="148"/>
                  <a:pt x="123" y="148"/>
                  <a:pt x="125" y="149"/>
                </a:cubicBezTo>
                <a:cubicBezTo>
                  <a:pt x="127" y="150"/>
                  <a:pt x="129" y="150"/>
                  <a:pt x="132" y="150"/>
                </a:cubicBezTo>
                <a:cubicBezTo>
                  <a:pt x="134" y="150"/>
                  <a:pt x="136" y="150"/>
                  <a:pt x="138" y="149"/>
                </a:cubicBezTo>
                <a:cubicBezTo>
                  <a:pt x="139" y="149"/>
                  <a:pt x="140" y="148"/>
                  <a:pt x="141" y="148"/>
                </a:cubicBezTo>
                <a:cubicBezTo>
                  <a:pt x="143" y="147"/>
                  <a:pt x="144" y="147"/>
                  <a:pt x="145" y="146"/>
                </a:cubicBezTo>
                <a:cubicBezTo>
                  <a:pt x="146" y="146"/>
                  <a:pt x="148" y="145"/>
                  <a:pt x="150" y="145"/>
                </a:cubicBezTo>
                <a:cubicBezTo>
                  <a:pt x="152" y="145"/>
                  <a:pt x="154" y="146"/>
                  <a:pt x="155" y="146"/>
                </a:cubicBezTo>
                <a:cubicBezTo>
                  <a:pt x="156" y="146"/>
                  <a:pt x="156" y="147"/>
                  <a:pt x="157" y="147"/>
                </a:cubicBezTo>
                <a:cubicBezTo>
                  <a:pt x="158" y="148"/>
                  <a:pt x="160" y="148"/>
                  <a:pt x="162" y="149"/>
                </a:cubicBezTo>
                <a:cubicBezTo>
                  <a:pt x="163" y="150"/>
                  <a:pt x="166" y="150"/>
                  <a:pt x="169" y="150"/>
                </a:cubicBezTo>
                <a:cubicBezTo>
                  <a:pt x="171" y="150"/>
                  <a:pt x="173" y="150"/>
                  <a:pt x="175" y="149"/>
                </a:cubicBezTo>
                <a:cubicBezTo>
                  <a:pt x="176" y="149"/>
                  <a:pt x="177" y="148"/>
                  <a:pt x="178" y="148"/>
                </a:cubicBezTo>
                <a:cubicBezTo>
                  <a:pt x="180" y="147"/>
                  <a:pt x="181" y="147"/>
                  <a:pt x="182" y="146"/>
                </a:cubicBezTo>
                <a:cubicBezTo>
                  <a:pt x="183" y="146"/>
                  <a:pt x="185" y="145"/>
                  <a:pt x="187" y="145"/>
                </a:cubicBezTo>
                <a:cubicBezTo>
                  <a:pt x="189" y="145"/>
                  <a:pt x="190" y="146"/>
                  <a:pt x="191" y="146"/>
                </a:cubicBezTo>
                <a:cubicBezTo>
                  <a:pt x="192" y="146"/>
                  <a:pt x="193" y="147"/>
                  <a:pt x="194" y="147"/>
                </a:cubicBezTo>
                <a:cubicBezTo>
                  <a:pt x="195" y="148"/>
                  <a:pt x="196" y="148"/>
                  <a:pt x="198" y="149"/>
                </a:cubicBezTo>
                <a:cubicBezTo>
                  <a:pt x="200" y="150"/>
                  <a:pt x="202" y="150"/>
                  <a:pt x="205" y="150"/>
                </a:cubicBezTo>
                <a:cubicBezTo>
                  <a:pt x="205" y="150"/>
                  <a:pt x="205" y="150"/>
                  <a:pt x="205" y="150"/>
                </a:cubicBezTo>
                <a:cubicBezTo>
                  <a:pt x="208" y="150"/>
                  <a:pt x="210" y="150"/>
                  <a:pt x="212" y="149"/>
                </a:cubicBezTo>
                <a:cubicBezTo>
                  <a:pt x="213" y="149"/>
                  <a:pt x="214" y="148"/>
                  <a:pt x="215" y="148"/>
                </a:cubicBezTo>
                <a:cubicBezTo>
                  <a:pt x="216" y="147"/>
                  <a:pt x="217" y="147"/>
                  <a:pt x="219" y="146"/>
                </a:cubicBezTo>
                <a:cubicBezTo>
                  <a:pt x="220" y="146"/>
                  <a:pt x="221" y="145"/>
                  <a:pt x="224" y="145"/>
                </a:cubicBezTo>
                <a:cubicBezTo>
                  <a:pt x="225" y="145"/>
                  <a:pt x="227" y="144"/>
                  <a:pt x="227" y="142"/>
                </a:cubicBezTo>
                <a:cubicBezTo>
                  <a:pt x="227" y="141"/>
                  <a:pt x="225" y="139"/>
                  <a:pt x="224" y="139"/>
                </a:cubicBezTo>
                <a:close/>
                <a:moveTo>
                  <a:pt x="3" y="133"/>
                </a:moveTo>
                <a:cubicBezTo>
                  <a:pt x="5" y="133"/>
                  <a:pt x="6" y="133"/>
                  <a:pt x="7" y="134"/>
                </a:cubicBezTo>
                <a:cubicBezTo>
                  <a:pt x="8" y="134"/>
                  <a:pt x="9" y="134"/>
                  <a:pt x="10" y="135"/>
                </a:cubicBezTo>
                <a:cubicBezTo>
                  <a:pt x="11" y="135"/>
                  <a:pt x="12" y="136"/>
                  <a:pt x="14" y="137"/>
                </a:cubicBezTo>
                <a:cubicBezTo>
                  <a:pt x="16" y="137"/>
                  <a:pt x="18" y="138"/>
                  <a:pt x="21" y="138"/>
                </a:cubicBezTo>
                <a:cubicBezTo>
                  <a:pt x="24" y="138"/>
                  <a:pt x="26" y="138"/>
                  <a:pt x="28" y="137"/>
                </a:cubicBezTo>
                <a:cubicBezTo>
                  <a:pt x="29" y="137"/>
                  <a:pt x="30" y="136"/>
                  <a:pt x="31" y="136"/>
                </a:cubicBezTo>
                <a:cubicBezTo>
                  <a:pt x="32" y="135"/>
                  <a:pt x="33" y="134"/>
                  <a:pt x="35" y="134"/>
                </a:cubicBezTo>
                <a:cubicBezTo>
                  <a:pt x="35" y="134"/>
                  <a:pt x="36" y="133"/>
                  <a:pt x="37" y="133"/>
                </a:cubicBezTo>
                <a:cubicBezTo>
                  <a:pt x="38" y="133"/>
                  <a:pt x="39" y="133"/>
                  <a:pt x="40" y="133"/>
                </a:cubicBezTo>
                <a:cubicBezTo>
                  <a:pt x="42" y="133"/>
                  <a:pt x="43" y="133"/>
                  <a:pt x="44" y="134"/>
                </a:cubicBezTo>
                <a:cubicBezTo>
                  <a:pt x="44" y="134"/>
                  <a:pt x="45" y="134"/>
                  <a:pt x="45" y="134"/>
                </a:cubicBezTo>
                <a:cubicBezTo>
                  <a:pt x="46" y="134"/>
                  <a:pt x="46" y="134"/>
                  <a:pt x="47" y="135"/>
                </a:cubicBezTo>
                <a:cubicBezTo>
                  <a:pt x="48" y="135"/>
                  <a:pt x="49" y="136"/>
                  <a:pt x="51" y="137"/>
                </a:cubicBezTo>
                <a:cubicBezTo>
                  <a:pt x="53" y="137"/>
                  <a:pt x="55" y="138"/>
                  <a:pt x="58" y="138"/>
                </a:cubicBezTo>
                <a:cubicBezTo>
                  <a:pt x="61" y="138"/>
                  <a:pt x="63" y="138"/>
                  <a:pt x="64" y="137"/>
                </a:cubicBezTo>
                <a:cubicBezTo>
                  <a:pt x="66" y="137"/>
                  <a:pt x="67" y="136"/>
                  <a:pt x="68" y="136"/>
                </a:cubicBezTo>
                <a:cubicBezTo>
                  <a:pt x="69" y="135"/>
                  <a:pt x="70" y="134"/>
                  <a:pt x="71" y="134"/>
                </a:cubicBezTo>
                <a:cubicBezTo>
                  <a:pt x="71" y="134"/>
                  <a:pt x="71" y="134"/>
                  <a:pt x="71" y="134"/>
                </a:cubicBezTo>
                <a:cubicBezTo>
                  <a:pt x="73" y="133"/>
                  <a:pt x="74" y="133"/>
                  <a:pt x="76" y="133"/>
                </a:cubicBezTo>
                <a:cubicBezTo>
                  <a:pt x="79" y="133"/>
                  <a:pt x="80" y="133"/>
                  <a:pt x="81" y="134"/>
                </a:cubicBezTo>
                <a:cubicBezTo>
                  <a:pt x="81" y="134"/>
                  <a:pt x="82" y="134"/>
                  <a:pt x="82" y="134"/>
                </a:cubicBezTo>
                <a:cubicBezTo>
                  <a:pt x="82" y="134"/>
                  <a:pt x="83" y="134"/>
                  <a:pt x="84" y="135"/>
                </a:cubicBezTo>
                <a:cubicBezTo>
                  <a:pt x="85" y="135"/>
                  <a:pt x="86" y="136"/>
                  <a:pt x="88" y="137"/>
                </a:cubicBezTo>
                <a:cubicBezTo>
                  <a:pt x="90" y="137"/>
                  <a:pt x="92" y="138"/>
                  <a:pt x="95" y="138"/>
                </a:cubicBezTo>
                <a:cubicBezTo>
                  <a:pt x="97" y="138"/>
                  <a:pt x="100" y="138"/>
                  <a:pt x="101" y="137"/>
                </a:cubicBezTo>
                <a:cubicBezTo>
                  <a:pt x="103" y="137"/>
                  <a:pt x="104" y="136"/>
                  <a:pt x="105" y="136"/>
                </a:cubicBezTo>
                <a:cubicBezTo>
                  <a:pt x="106" y="135"/>
                  <a:pt x="107" y="134"/>
                  <a:pt x="108" y="134"/>
                </a:cubicBezTo>
                <a:cubicBezTo>
                  <a:pt x="108" y="134"/>
                  <a:pt x="108" y="134"/>
                  <a:pt x="108" y="134"/>
                </a:cubicBezTo>
                <a:cubicBezTo>
                  <a:pt x="110" y="133"/>
                  <a:pt x="111" y="133"/>
                  <a:pt x="113" y="133"/>
                </a:cubicBezTo>
                <a:cubicBezTo>
                  <a:pt x="115" y="133"/>
                  <a:pt x="117" y="133"/>
                  <a:pt x="118" y="134"/>
                </a:cubicBezTo>
                <a:cubicBezTo>
                  <a:pt x="118" y="134"/>
                  <a:pt x="118" y="134"/>
                  <a:pt x="119" y="134"/>
                </a:cubicBezTo>
                <a:cubicBezTo>
                  <a:pt x="119" y="134"/>
                  <a:pt x="120" y="134"/>
                  <a:pt x="120" y="135"/>
                </a:cubicBezTo>
                <a:cubicBezTo>
                  <a:pt x="122" y="135"/>
                  <a:pt x="123" y="136"/>
                  <a:pt x="125" y="137"/>
                </a:cubicBezTo>
                <a:cubicBezTo>
                  <a:pt x="127" y="137"/>
                  <a:pt x="129" y="138"/>
                  <a:pt x="132" y="138"/>
                </a:cubicBezTo>
                <a:cubicBezTo>
                  <a:pt x="134" y="138"/>
                  <a:pt x="136" y="138"/>
                  <a:pt x="138" y="137"/>
                </a:cubicBezTo>
                <a:cubicBezTo>
                  <a:pt x="139" y="137"/>
                  <a:pt x="140" y="136"/>
                  <a:pt x="141" y="136"/>
                </a:cubicBezTo>
                <a:cubicBezTo>
                  <a:pt x="143" y="135"/>
                  <a:pt x="144" y="134"/>
                  <a:pt x="145" y="134"/>
                </a:cubicBezTo>
                <a:cubicBezTo>
                  <a:pt x="145" y="134"/>
                  <a:pt x="145" y="134"/>
                  <a:pt x="145" y="134"/>
                </a:cubicBezTo>
                <a:cubicBezTo>
                  <a:pt x="146" y="133"/>
                  <a:pt x="148" y="133"/>
                  <a:pt x="150" y="133"/>
                </a:cubicBezTo>
                <a:cubicBezTo>
                  <a:pt x="152" y="133"/>
                  <a:pt x="153" y="133"/>
                  <a:pt x="154" y="133"/>
                </a:cubicBezTo>
                <a:cubicBezTo>
                  <a:pt x="154" y="134"/>
                  <a:pt x="154" y="134"/>
                  <a:pt x="155" y="134"/>
                </a:cubicBezTo>
                <a:cubicBezTo>
                  <a:pt x="156" y="134"/>
                  <a:pt x="156" y="134"/>
                  <a:pt x="157" y="135"/>
                </a:cubicBezTo>
                <a:cubicBezTo>
                  <a:pt x="158" y="135"/>
                  <a:pt x="160" y="136"/>
                  <a:pt x="162" y="137"/>
                </a:cubicBezTo>
                <a:cubicBezTo>
                  <a:pt x="163" y="137"/>
                  <a:pt x="166" y="138"/>
                  <a:pt x="169" y="138"/>
                </a:cubicBezTo>
                <a:cubicBezTo>
                  <a:pt x="171" y="138"/>
                  <a:pt x="173" y="138"/>
                  <a:pt x="175" y="137"/>
                </a:cubicBezTo>
                <a:cubicBezTo>
                  <a:pt x="176" y="137"/>
                  <a:pt x="177" y="136"/>
                  <a:pt x="178" y="136"/>
                </a:cubicBezTo>
                <a:cubicBezTo>
                  <a:pt x="180" y="135"/>
                  <a:pt x="181" y="134"/>
                  <a:pt x="182" y="134"/>
                </a:cubicBezTo>
                <a:cubicBezTo>
                  <a:pt x="183" y="133"/>
                  <a:pt x="185" y="133"/>
                  <a:pt x="187" y="133"/>
                </a:cubicBezTo>
                <a:cubicBezTo>
                  <a:pt x="189" y="133"/>
                  <a:pt x="190" y="133"/>
                  <a:pt x="191" y="134"/>
                </a:cubicBezTo>
                <a:cubicBezTo>
                  <a:pt x="192" y="134"/>
                  <a:pt x="193" y="134"/>
                  <a:pt x="194" y="135"/>
                </a:cubicBezTo>
                <a:cubicBezTo>
                  <a:pt x="195" y="135"/>
                  <a:pt x="196" y="136"/>
                  <a:pt x="198" y="137"/>
                </a:cubicBezTo>
                <a:cubicBezTo>
                  <a:pt x="200" y="137"/>
                  <a:pt x="202" y="138"/>
                  <a:pt x="205" y="138"/>
                </a:cubicBezTo>
                <a:cubicBezTo>
                  <a:pt x="205" y="138"/>
                  <a:pt x="205" y="138"/>
                  <a:pt x="205" y="138"/>
                </a:cubicBezTo>
                <a:cubicBezTo>
                  <a:pt x="208" y="138"/>
                  <a:pt x="210" y="138"/>
                  <a:pt x="212" y="137"/>
                </a:cubicBezTo>
                <a:cubicBezTo>
                  <a:pt x="213" y="137"/>
                  <a:pt x="214" y="136"/>
                  <a:pt x="215" y="136"/>
                </a:cubicBezTo>
                <a:cubicBezTo>
                  <a:pt x="216" y="135"/>
                  <a:pt x="217" y="134"/>
                  <a:pt x="219" y="134"/>
                </a:cubicBezTo>
                <a:cubicBezTo>
                  <a:pt x="220" y="133"/>
                  <a:pt x="221" y="133"/>
                  <a:pt x="224" y="133"/>
                </a:cubicBezTo>
                <a:cubicBezTo>
                  <a:pt x="225" y="133"/>
                  <a:pt x="227" y="132"/>
                  <a:pt x="227" y="130"/>
                </a:cubicBezTo>
                <a:cubicBezTo>
                  <a:pt x="227" y="128"/>
                  <a:pt x="225" y="127"/>
                  <a:pt x="224" y="127"/>
                </a:cubicBezTo>
                <a:cubicBezTo>
                  <a:pt x="221" y="127"/>
                  <a:pt x="219" y="128"/>
                  <a:pt x="217" y="128"/>
                </a:cubicBezTo>
                <a:cubicBezTo>
                  <a:pt x="216" y="128"/>
                  <a:pt x="215" y="129"/>
                  <a:pt x="214" y="129"/>
                </a:cubicBezTo>
                <a:cubicBezTo>
                  <a:pt x="213" y="130"/>
                  <a:pt x="212" y="131"/>
                  <a:pt x="210" y="131"/>
                </a:cubicBezTo>
                <a:cubicBezTo>
                  <a:pt x="210" y="131"/>
                  <a:pt x="209" y="131"/>
                  <a:pt x="209" y="132"/>
                </a:cubicBezTo>
                <a:cubicBezTo>
                  <a:pt x="209" y="3"/>
                  <a:pt x="209" y="3"/>
                  <a:pt x="209" y="3"/>
                </a:cubicBezTo>
                <a:cubicBezTo>
                  <a:pt x="209" y="3"/>
                  <a:pt x="210" y="2"/>
                  <a:pt x="211" y="2"/>
                </a:cubicBezTo>
                <a:cubicBezTo>
                  <a:pt x="210" y="0"/>
                  <a:pt x="210" y="0"/>
                  <a:pt x="210" y="0"/>
                </a:cubicBezTo>
                <a:cubicBezTo>
                  <a:pt x="188" y="19"/>
                  <a:pt x="169" y="41"/>
                  <a:pt x="154" y="65"/>
                </a:cubicBezTo>
                <a:cubicBezTo>
                  <a:pt x="153" y="65"/>
                  <a:pt x="152" y="65"/>
                  <a:pt x="152" y="65"/>
                </a:cubicBezTo>
                <a:cubicBezTo>
                  <a:pt x="150" y="65"/>
                  <a:pt x="149" y="67"/>
                  <a:pt x="148" y="67"/>
                </a:cubicBezTo>
                <a:cubicBezTo>
                  <a:pt x="136" y="80"/>
                  <a:pt x="136" y="80"/>
                  <a:pt x="136" y="80"/>
                </a:cubicBezTo>
                <a:cubicBezTo>
                  <a:pt x="130" y="65"/>
                  <a:pt x="130" y="65"/>
                  <a:pt x="130" y="65"/>
                </a:cubicBezTo>
                <a:cubicBezTo>
                  <a:pt x="130" y="65"/>
                  <a:pt x="130" y="64"/>
                  <a:pt x="129" y="64"/>
                </a:cubicBezTo>
                <a:cubicBezTo>
                  <a:pt x="128" y="62"/>
                  <a:pt x="127" y="60"/>
                  <a:pt x="124" y="59"/>
                </a:cubicBezTo>
                <a:cubicBezTo>
                  <a:pt x="120" y="57"/>
                  <a:pt x="114" y="60"/>
                  <a:pt x="112" y="64"/>
                </a:cubicBezTo>
                <a:cubicBezTo>
                  <a:pt x="98" y="98"/>
                  <a:pt x="98" y="98"/>
                  <a:pt x="98" y="98"/>
                </a:cubicBezTo>
                <a:cubicBezTo>
                  <a:pt x="12" y="106"/>
                  <a:pt x="12" y="106"/>
                  <a:pt x="12" y="106"/>
                </a:cubicBezTo>
                <a:cubicBezTo>
                  <a:pt x="17" y="119"/>
                  <a:pt x="24" y="126"/>
                  <a:pt x="30" y="130"/>
                </a:cubicBezTo>
                <a:cubicBezTo>
                  <a:pt x="28" y="130"/>
                  <a:pt x="27" y="131"/>
                  <a:pt x="26" y="131"/>
                </a:cubicBezTo>
                <a:cubicBezTo>
                  <a:pt x="25" y="132"/>
                  <a:pt x="24" y="132"/>
                  <a:pt x="21" y="132"/>
                </a:cubicBezTo>
                <a:cubicBezTo>
                  <a:pt x="19" y="132"/>
                  <a:pt x="18" y="132"/>
                  <a:pt x="17" y="131"/>
                </a:cubicBezTo>
                <a:cubicBezTo>
                  <a:pt x="16" y="131"/>
                  <a:pt x="15" y="131"/>
                  <a:pt x="14" y="130"/>
                </a:cubicBezTo>
                <a:cubicBezTo>
                  <a:pt x="13" y="130"/>
                  <a:pt x="12" y="129"/>
                  <a:pt x="10" y="128"/>
                </a:cubicBezTo>
                <a:cubicBezTo>
                  <a:pt x="8" y="128"/>
                  <a:pt x="6" y="127"/>
                  <a:pt x="3" y="127"/>
                </a:cubicBezTo>
                <a:cubicBezTo>
                  <a:pt x="1" y="127"/>
                  <a:pt x="0" y="128"/>
                  <a:pt x="0" y="130"/>
                </a:cubicBezTo>
                <a:cubicBezTo>
                  <a:pt x="0" y="132"/>
                  <a:pt x="1" y="133"/>
                  <a:pt x="3" y="133"/>
                </a:cubicBezTo>
                <a:close/>
                <a:moveTo>
                  <a:pt x="159" y="77"/>
                </a:moveTo>
                <a:cubicBezTo>
                  <a:pt x="161" y="74"/>
                  <a:pt x="161" y="69"/>
                  <a:pt x="158" y="67"/>
                </a:cubicBezTo>
                <a:cubicBezTo>
                  <a:pt x="158" y="66"/>
                  <a:pt x="157" y="66"/>
                  <a:pt x="157" y="65"/>
                </a:cubicBezTo>
                <a:cubicBezTo>
                  <a:pt x="171" y="43"/>
                  <a:pt x="188" y="23"/>
                  <a:pt x="208" y="4"/>
                </a:cubicBezTo>
                <a:cubicBezTo>
                  <a:pt x="208" y="132"/>
                  <a:pt x="208" y="132"/>
                  <a:pt x="208" y="132"/>
                </a:cubicBezTo>
                <a:cubicBezTo>
                  <a:pt x="207" y="132"/>
                  <a:pt x="206" y="132"/>
                  <a:pt x="205" y="132"/>
                </a:cubicBezTo>
                <a:cubicBezTo>
                  <a:pt x="203" y="132"/>
                  <a:pt x="202" y="132"/>
                  <a:pt x="201" y="131"/>
                </a:cubicBezTo>
                <a:cubicBezTo>
                  <a:pt x="200" y="131"/>
                  <a:pt x="199" y="131"/>
                  <a:pt x="198" y="130"/>
                </a:cubicBezTo>
                <a:cubicBezTo>
                  <a:pt x="197" y="130"/>
                  <a:pt x="196" y="129"/>
                  <a:pt x="194" y="128"/>
                </a:cubicBezTo>
                <a:cubicBezTo>
                  <a:pt x="192" y="128"/>
                  <a:pt x="190" y="127"/>
                  <a:pt x="187" y="127"/>
                </a:cubicBezTo>
                <a:cubicBezTo>
                  <a:pt x="184" y="127"/>
                  <a:pt x="182" y="128"/>
                  <a:pt x="181" y="128"/>
                </a:cubicBezTo>
                <a:cubicBezTo>
                  <a:pt x="179" y="128"/>
                  <a:pt x="178" y="129"/>
                  <a:pt x="177" y="129"/>
                </a:cubicBezTo>
                <a:cubicBezTo>
                  <a:pt x="176" y="130"/>
                  <a:pt x="175" y="131"/>
                  <a:pt x="174" y="131"/>
                </a:cubicBezTo>
                <a:cubicBezTo>
                  <a:pt x="172" y="132"/>
                  <a:pt x="171" y="132"/>
                  <a:pt x="169" y="132"/>
                </a:cubicBezTo>
                <a:cubicBezTo>
                  <a:pt x="166" y="132"/>
                  <a:pt x="165" y="132"/>
                  <a:pt x="164" y="131"/>
                </a:cubicBezTo>
                <a:cubicBezTo>
                  <a:pt x="163" y="131"/>
                  <a:pt x="163" y="131"/>
                  <a:pt x="163" y="131"/>
                </a:cubicBezTo>
                <a:cubicBezTo>
                  <a:pt x="187" y="121"/>
                  <a:pt x="200" y="89"/>
                  <a:pt x="200" y="89"/>
                </a:cubicBezTo>
                <a:cubicBezTo>
                  <a:pt x="142" y="94"/>
                  <a:pt x="142" y="94"/>
                  <a:pt x="142" y="94"/>
                </a:cubicBezTo>
                <a:lnTo>
                  <a:pt x="159" y="77"/>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9" name="Espace réservé du numéro de diapositive 8"/>
          <p:cNvSpPr>
            <a:spLocks noGrp="1"/>
          </p:cNvSpPr>
          <p:nvPr>
            <p:ph type="sldNum" sz="quarter" idx="12"/>
          </p:nvPr>
        </p:nvSpPr>
        <p:spPr/>
        <p:txBody>
          <a:bodyPr/>
          <a:lstStyle/>
          <a:p>
            <a:fld id="{4034BEE3-566C-4068-A777-C3A4762E861B}" type="slidenum">
              <a:rPr lang="en-GB" smtClean="0"/>
              <a:pPr/>
              <a:t>53</a:t>
            </a:fld>
            <a:endParaRPr lang="en-GB" dirty="0"/>
          </a:p>
        </p:txBody>
      </p:sp>
    </p:spTree>
    <p:extLst>
      <p:ext uri="{BB962C8B-B14F-4D97-AF65-F5344CB8AC3E}">
        <p14:creationId xmlns:p14="http://schemas.microsoft.com/office/powerpoint/2010/main" val="3310748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p:cNvGraphicFramePr/>
          <p:nvPr>
            <p:extLst>
              <p:ext uri="{D42A27DB-BD31-4B8C-83A1-F6EECF244321}">
                <p14:modId xmlns:p14="http://schemas.microsoft.com/office/powerpoint/2010/main" val="2083822436"/>
              </p:ext>
            </p:extLst>
          </p:nvPr>
        </p:nvGraphicFramePr>
        <p:xfrm>
          <a:off x="382138" y="2973350"/>
          <a:ext cx="9828682" cy="3997560"/>
        </p:xfrm>
        <a:graphic>
          <a:graphicData uri="http://schemas.openxmlformats.org/drawingml/2006/chart">
            <c:chart xmlns:c="http://schemas.openxmlformats.org/drawingml/2006/chart" xmlns:r="http://schemas.openxmlformats.org/officeDocument/2006/relationships" r:id="rId3"/>
          </a:graphicData>
        </a:graphic>
      </p:graphicFrame>
      <p:sp>
        <p:nvSpPr>
          <p:cNvPr id="63" name="Rectangle 7"/>
          <p:cNvSpPr>
            <a:spLocks noChangeArrowheads="1"/>
          </p:cNvSpPr>
          <p:nvPr/>
        </p:nvSpPr>
        <p:spPr bwMode="auto">
          <a:xfrm>
            <a:off x="280388" y="3617283"/>
            <a:ext cx="11337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fr-FR" sz="1100" b="0" u="sng" dirty="0">
                <a:solidFill>
                  <a:srgbClr val="000000"/>
                </a:solidFill>
                <a:latin typeface="Arial" panose="020B0604020202020204" pitchFamily="34" charset="0"/>
                <a:cs typeface="Arial" panose="020B0604020202020204" pitchFamily="34" charset="0"/>
              </a:rPr>
              <a:t>En </a:t>
            </a:r>
            <a:r>
              <a:rPr lang="fr-FR" sz="1100" b="0" u="sng" dirty="0" smtClean="0">
                <a:solidFill>
                  <a:srgbClr val="000000"/>
                </a:solidFill>
                <a:latin typeface="Arial" panose="020B0604020202020204" pitchFamily="34" charset="0"/>
                <a:cs typeface="Arial" panose="020B0604020202020204" pitchFamily="34" charset="0"/>
              </a:rPr>
              <a:t>pourcentage</a:t>
            </a:r>
            <a:endParaRPr lang="fr-FR" sz="1100" b="0" u="sng" dirty="0">
              <a:solidFill>
                <a:prstClr val="black"/>
              </a:solidFill>
              <a:latin typeface="Arial" panose="020B0604020202020204" pitchFamily="34" charset="0"/>
              <a:cs typeface="Arial" panose="020B0604020202020204" pitchFamily="34" charset="0"/>
            </a:endParaRPr>
          </a:p>
        </p:txBody>
      </p:sp>
      <p:sp>
        <p:nvSpPr>
          <p:cNvPr id="23" name="Rectangle 22"/>
          <p:cNvSpPr/>
          <p:nvPr/>
        </p:nvSpPr>
        <p:spPr>
          <a:xfrm>
            <a:off x="1144109" y="2183914"/>
            <a:ext cx="1767355" cy="31844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prstClr val="black"/>
                </a:solidFill>
                <a:latin typeface="Arial" panose="020B0604020202020204" pitchFamily="34" charset="0"/>
                <a:cs typeface="Arial" panose="020B0604020202020204" pitchFamily="34" charset="0"/>
              </a:rPr>
              <a:t>1 704 km parcourus</a:t>
            </a:r>
            <a:endParaRPr lang="fr-FR" sz="1000" dirty="0">
              <a:solidFill>
                <a:prstClr val="black"/>
              </a:solidFill>
              <a:latin typeface="Arial" panose="020B0604020202020204" pitchFamily="34" charset="0"/>
              <a:cs typeface="Arial" panose="020B0604020202020204" pitchFamily="34" charset="0"/>
            </a:endParaRPr>
          </a:p>
        </p:txBody>
      </p:sp>
      <p:sp>
        <p:nvSpPr>
          <p:cNvPr id="26" name="Rectangle à coins arrondis 25"/>
          <p:cNvSpPr/>
          <p:nvPr/>
        </p:nvSpPr>
        <p:spPr>
          <a:xfrm>
            <a:off x="239716" y="1036805"/>
            <a:ext cx="9928164" cy="55995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Les 55-64 et les </a:t>
            </a:r>
            <a:r>
              <a:rPr lang="fr-FR" sz="1400" b="0" dirty="0" smtClean="0">
                <a:solidFill>
                  <a:prstClr val="black"/>
                </a:solidFill>
                <a:latin typeface="Arial" panose="020B0604020202020204" pitchFamily="34" charset="0"/>
                <a:cs typeface="Arial" panose="020B0604020202020204" pitchFamily="34" charset="0"/>
              </a:rPr>
              <a:t>65-74 ans utilisent davantage la voiture que la moyenne pour partir en week-end. </a:t>
            </a:r>
            <a:r>
              <a:rPr lang="fr-FR" sz="1400" b="0" dirty="0">
                <a:solidFill>
                  <a:prstClr val="black"/>
                </a:solidFill>
                <a:latin typeface="Arial" panose="020B0604020202020204" pitchFamily="34" charset="0"/>
                <a:cs typeface="Arial" panose="020B0604020202020204" pitchFamily="34" charset="0"/>
              </a:rPr>
              <a:t>En revanche, les 45-54 ans partent moins souvent et parcourent moins de kilomètres que la moyenne. </a:t>
            </a:r>
          </a:p>
        </p:txBody>
      </p:sp>
      <p:sp>
        <p:nvSpPr>
          <p:cNvPr id="28" name="Titre 5"/>
          <p:cNvSpPr>
            <a:spLocks noGrp="1"/>
          </p:cNvSpPr>
          <p:nvPr>
            <p:ph type="title"/>
          </p:nvPr>
        </p:nvSpPr>
        <p:spPr>
          <a:xfrm>
            <a:off x="326282" y="1"/>
            <a:ext cx="9784800" cy="852723"/>
          </a:xfrm>
        </p:spPr>
        <p:txBody>
          <a:bodyPr lIns="0" tIns="234876" rIns="0" bIns="0"/>
          <a:lstStyle/>
          <a:p>
            <a:pPr>
              <a:spcBef>
                <a:spcPts val="0"/>
              </a:spcBef>
              <a:defRPr/>
            </a:pPr>
            <a:r>
              <a:rPr lang="fr-FR" sz="2000" dirty="0"/>
              <a:t>Départs en </a:t>
            </a:r>
            <a:r>
              <a:rPr lang="fr-FR" sz="2000" dirty="0" smtClean="0"/>
              <a:t>week-end au </a:t>
            </a:r>
            <a:r>
              <a:rPr lang="fr-FR" sz="2000" dirty="0"/>
              <a:t>cours des 12 derniers mois </a:t>
            </a:r>
            <a:r>
              <a:rPr lang="fr-FR" sz="2000" dirty="0" smtClean="0"/>
              <a:t>– selon l’âge de l’utilisateur principal</a:t>
            </a:r>
            <a:endParaRPr lang="fr-FR" sz="2000" dirty="0"/>
          </a:p>
        </p:txBody>
      </p:sp>
      <p:sp>
        <p:nvSpPr>
          <p:cNvPr id="52" name="Rectangle 51"/>
          <p:cNvSpPr/>
          <p:nvPr/>
        </p:nvSpPr>
        <p:spPr>
          <a:xfrm>
            <a:off x="1144108" y="1596763"/>
            <a:ext cx="1767355" cy="504000"/>
          </a:xfrm>
          <a:prstGeom prst="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chemeClr val="bg1"/>
                </a:solidFill>
                <a:latin typeface="Arial" panose="020B0604020202020204" pitchFamily="34" charset="0"/>
                <a:cs typeface="Arial" panose="020B0604020202020204" pitchFamily="34" charset="0"/>
              </a:rPr>
              <a:t>En moyenne, </a:t>
            </a:r>
          </a:p>
          <a:p>
            <a:pPr algn="ctr"/>
            <a:r>
              <a:rPr lang="fr-FR" sz="1000" dirty="0" smtClean="0">
                <a:solidFill>
                  <a:schemeClr val="bg1"/>
                </a:solidFill>
                <a:latin typeface="Arial" panose="020B0604020202020204" pitchFamily="34" charset="0"/>
                <a:cs typeface="Arial" panose="020B0604020202020204" pitchFamily="34" charset="0"/>
              </a:rPr>
              <a:t>5,3 départs en week-end dans l’année</a:t>
            </a:r>
            <a:endParaRPr lang="fr-FR" sz="1000" dirty="0">
              <a:solidFill>
                <a:schemeClr val="bg1"/>
              </a:solidFill>
              <a:latin typeface="Arial" panose="020B0604020202020204" pitchFamily="34" charset="0"/>
              <a:cs typeface="Arial" panose="020B0604020202020204" pitchFamily="34" charset="0"/>
            </a:endParaRPr>
          </a:p>
        </p:txBody>
      </p:sp>
      <p:sp>
        <p:nvSpPr>
          <p:cNvPr id="53" name="ZoneTexte 52"/>
          <p:cNvSpPr txBox="1"/>
          <p:nvPr/>
        </p:nvSpPr>
        <p:spPr>
          <a:xfrm>
            <a:off x="3151991" y="6303924"/>
            <a:ext cx="7025849" cy="519361"/>
          </a:xfrm>
          <a:prstGeom prst="rect">
            <a:avLst/>
          </a:prstGeom>
          <a:noFill/>
        </p:spPr>
        <p:txBody>
          <a:bodyPr wrap="square" lIns="102860" tIns="51429" rIns="102860" bIns="51429" rtlCol="0">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total)</a:t>
            </a:r>
          </a:p>
          <a:p>
            <a:pPr algn="r"/>
            <a:r>
              <a:rPr lang="fr-FR" sz="900" b="0" i="1" dirty="0" smtClean="0">
                <a:latin typeface="Arial" panose="020B0604020202020204" pitchFamily="34" charset="0"/>
                <a:cs typeface="Arial" panose="020B0604020202020204" pitchFamily="34" charset="0"/>
              </a:rPr>
              <a:t>Q71: Combien de fois êtes-vous parti en week-end avec cette voiture au cours des 12 derniers mois? Au total, quel kilométrage représentent ces départs en week-end effectués avec cette voiture au cours des 12 derniers mois?  </a:t>
            </a:r>
          </a:p>
        </p:txBody>
      </p:sp>
      <p:graphicFrame>
        <p:nvGraphicFramePr>
          <p:cNvPr id="2" name="Tableau 1"/>
          <p:cNvGraphicFramePr>
            <a:graphicFrameLocks noGrp="1"/>
          </p:cNvGraphicFramePr>
          <p:nvPr>
            <p:extLst>
              <p:ext uri="{D42A27DB-BD31-4B8C-83A1-F6EECF244321}">
                <p14:modId xmlns:p14="http://schemas.microsoft.com/office/powerpoint/2010/main" val="1179039748"/>
              </p:ext>
            </p:extLst>
          </p:nvPr>
        </p:nvGraphicFramePr>
        <p:xfrm>
          <a:off x="3051998" y="1652565"/>
          <a:ext cx="6610618" cy="448198"/>
        </p:xfrm>
        <a:graphic>
          <a:graphicData uri="http://schemas.openxmlformats.org/drawingml/2006/table">
            <a:tbl>
              <a:tblPr>
                <a:tableStyleId>{5C22544A-7EE6-4342-B048-85BDC9FD1C3A}</a:tableStyleId>
              </a:tblPr>
              <a:tblGrid>
                <a:gridCol w="944374"/>
                <a:gridCol w="944374"/>
                <a:gridCol w="944374"/>
                <a:gridCol w="944374"/>
                <a:gridCol w="944374"/>
                <a:gridCol w="944374"/>
                <a:gridCol w="944374"/>
              </a:tblGrid>
              <a:tr h="448198">
                <a:tc>
                  <a:txBody>
                    <a:bodyPr/>
                    <a:lstStyle/>
                    <a:p>
                      <a:pPr algn="l" fontAlgn="b"/>
                      <a:r>
                        <a:rPr lang="fr-FR" sz="1000" b="1" i="0" u="none" strike="noStrike" dirty="0" smtClean="0">
                          <a:solidFill>
                            <a:schemeClr val="bg1"/>
                          </a:solidFill>
                          <a:effectLst/>
                          <a:latin typeface="Arial" panose="020B0604020202020204" pitchFamily="34" charset="0"/>
                          <a:cs typeface="Arial" panose="020B0604020202020204" pitchFamily="34" charset="0"/>
                        </a:rPr>
                        <a:t>5,2</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fr-FR" sz="1000" b="1" i="0" u="none" strike="noStrike" dirty="0" smtClean="0">
                          <a:solidFill>
                            <a:schemeClr val="bg1"/>
                          </a:solidFill>
                          <a:effectLst/>
                          <a:latin typeface="Arial" panose="020B0604020202020204" pitchFamily="34" charset="0"/>
                          <a:cs typeface="Arial" panose="020B0604020202020204" pitchFamily="34" charset="0"/>
                        </a:rPr>
                        <a:t>5,5</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fr-FR" sz="1000" b="1" i="0" u="none" strike="noStrike" dirty="0" smtClean="0">
                          <a:solidFill>
                            <a:schemeClr val="bg1"/>
                          </a:solidFill>
                          <a:effectLst/>
                          <a:latin typeface="Arial" panose="020B0604020202020204" pitchFamily="34" charset="0"/>
                          <a:cs typeface="Arial" panose="020B0604020202020204" pitchFamily="34" charset="0"/>
                        </a:rPr>
                        <a:t>4,8</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fr-FR" sz="1000" b="1" i="0" u="none" strike="noStrike" dirty="0" smtClean="0">
                          <a:solidFill>
                            <a:schemeClr val="bg1"/>
                          </a:solidFill>
                          <a:effectLst/>
                          <a:latin typeface="Arial" panose="020B0604020202020204" pitchFamily="34" charset="0"/>
                          <a:cs typeface="Arial" panose="020B0604020202020204" pitchFamily="34" charset="0"/>
                        </a:rPr>
                        <a:t>4,6</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fr-FR" sz="1000" b="1" u="none" strike="noStrike" dirty="0" smtClean="0">
                          <a:solidFill>
                            <a:schemeClr val="bg1"/>
                          </a:solidFill>
                          <a:effectLst/>
                          <a:latin typeface="Arial" panose="020B0604020202020204" pitchFamily="34" charset="0"/>
                          <a:cs typeface="Arial" panose="020B0604020202020204" pitchFamily="34" charset="0"/>
                        </a:rPr>
                        <a:t>6,0</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fr-FR" sz="1000" b="1" u="none" strike="noStrike" dirty="0" smtClean="0">
                          <a:solidFill>
                            <a:schemeClr val="bg1"/>
                          </a:solidFill>
                          <a:effectLst/>
                          <a:latin typeface="Arial" panose="020B0604020202020204" pitchFamily="34" charset="0"/>
                          <a:cs typeface="Arial" panose="020B0604020202020204" pitchFamily="34" charset="0"/>
                        </a:rPr>
                        <a:t>6,1</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fr-FR" sz="1000" b="1" i="0" u="none" strike="noStrike" dirty="0" smtClean="0">
                          <a:solidFill>
                            <a:schemeClr val="bg1"/>
                          </a:solidFill>
                          <a:effectLst/>
                          <a:latin typeface="Arial" panose="020B0604020202020204" pitchFamily="34" charset="0"/>
                          <a:cs typeface="Arial" panose="020B0604020202020204" pitchFamily="34" charset="0"/>
                        </a:rPr>
                        <a:t>5,7</a:t>
                      </a:r>
                      <a:endParaRPr lang="fr-FR" sz="10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graphicFrame>
        <p:nvGraphicFramePr>
          <p:cNvPr id="69" name="Tableau 68"/>
          <p:cNvGraphicFramePr>
            <a:graphicFrameLocks noGrp="1"/>
          </p:cNvGraphicFramePr>
          <p:nvPr>
            <p:extLst>
              <p:ext uri="{D42A27DB-BD31-4B8C-83A1-F6EECF244321}">
                <p14:modId xmlns:p14="http://schemas.microsoft.com/office/powerpoint/2010/main" val="3339247809"/>
              </p:ext>
            </p:extLst>
          </p:nvPr>
        </p:nvGraphicFramePr>
        <p:xfrm>
          <a:off x="3051994" y="2184388"/>
          <a:ext cx="6596975" cy="325050"/>
        </p:xfrm>
        <a:graphic>
          <a:graphicData uri="http://schemas.openxmlformats.org/drawingml/2006/table">
            <a:tbl>
              <a:tblPr>
                <a:tableStyleId>{5C22544A-7EE6-4342-B048-85BDC9FD1C3A}</a:tableStyleId>
              </a:tblPr>
              <a:tblGrid>
                <a:gridCol w="942425"/>
                <a:gridCol w="942425"/>
                <a:gridCol w="942425"/>
                <a:gridCol w="942425"/>
                <a:gridCol w="942425"/>
                <a:gridCol w="942425"/>
                <a:gridCol w="942425"/>
              </a:tblGrid>
              <a:tr h="325050">
                <a:tc>
                  <a:txBody>
                    <a:bodyPr/>
                    <a:lstStyle/>
                    <a:p>
                      <a:pPr algn="l" fontAlgn="b"/>
                      <a:r>
                        <a:rPr lang="fr-FR" sz="1000" b="1" i="0" u="none" strike="noStrike" dirty="0" smtClean="0">
                          <a:solidFill>
                            <a:schemeClr val="tx1"/>
                          </a:solidFill>
                          <a:effectLst/>
                          <a:latin typeface="Arial" panose="020B0604020202020204" pitchFamily="34" charset="0"/>
                          <a:cs typeface="Arial" panose="020B0604020202020204" pitchFamily="34" charset="0"/>
                        </a:rPr>
                        <a:t>1 649Km</a:t>
                      </a: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chemeClr val="tx1"/>
                          </a:solidFill>
                          <a:effectLst/>
                          <a:latin typeface="Arial" panose="020B0604020202020204" pitchFamily="34" charset="0"/>
                          <a:cs typeface="Arial" panose="020B0604020202020204" pitchFamily="34" charset="0"/>
                        </a:rPr>
                        <a:t>1 667</a:t>
                      </a:r>
                      <a:r>
                        <a:rPr lang="fr-FR" sz="1000" b="1" i="0" u="none" strike="noStrike" baseline="0" dirty="0" smtClean="0">
                          <a:solidFill>
                            <a:schemeClr val="tx1"/>
                          </a:solidFill>
                          <a:effectLst/>
                          <a:latin typeface="Arial" panose="020B0604020202020204" pitchFamily="34" charset="0"/>
                          <a:cs typeface="Arial" panose="020B0604020202020204" pitchFamily="34" charset="0"/>
                        </a:rPr>
                        <a:t> </a:t>
                      </a:r>
                      <a:r>
                        <a:rPr lang="fr-FR" sz="1000" b="1" i="0" u="none" strike="noStrike" dirty="0" smtClean="0">
                          <a:solidFill>
                            <a:schemeClr val="tx1"/>
                          </a:solidFill>
                          <a:effectLst/>
                          <a:latin typeface="Arial" panose="020B0604020202020204" pitchFamily="34" charset="0"/>
                          <a:cs typeface="Arial" panose="020B0604020202020204" pitchFamily="34" charset="0"/>
                        </a:rPr>
                        <a:t>Km</a:t>
                      </a: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chemeClr val="tx1">
                              <a:lumMod val="75000"/>
                            </a:schemeClr>
                          </a:solidFill>
                          <a:effectLst/>
                          <a:latin typeface="Arial" panose="020B0604020202020204" pitchFamily="34" charset="0"/>
                          <a:cs typeface="Arial" panose="020B0604020202020204" pitchFamily="34" charset="0"/>
                        </a:rPr>
                        <a:t>1 651 Km</a:t>
                      </a:r>
                      <a:endParaRPr lang="fr-FR" sz="10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1 437Km</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rgbClr val="00B050"/>
                          </a:solidFill>
                          <a:effectLst/>
                          <a:latin typeface="Arial" panose="020B0604020202020204" pitchFamily="34" charset="0"/>
                          <a:cs typeface="Arial" panose="020B0604020202020204" pitchFamily="34" charset="0"/>
                        </a:rPr>
                        <a:t>1 961Km</a:t>
                      </a:r>
                      <a:endParaRPr lang="fr-FR" sz="1000" b="1" i="0"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rgbClr val="00B050"/>
                          </a:solidFill>
                          <a:effectLst/>
                          <a:latin typeface="Arial" panose="020B0604020202020204" pitchFamily="34" charset="0"/>
                          <a:cs typeface="Arial" panose="020B0604020202020204" pitchFamily="34" charset="0"/>
                        </a:rPr>
                        <a:t>1 941Km</a:t>
                      </a:r>
                      <a:endParaRPr lang="fr-FR" sz="1000" b="1" i="0"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1 625 Km</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 name="Rectangle 3"/>
          <p:cNvSpPr/>
          <p:nvPr/>
        </p:nvSpPr>
        <p:spPr>
          <a:xfrm>
            <a:off x="330013" y="4069142"/>
            <a:ext cx="1645602" cy="400110"/>
          </a:xfrm>
          <a:prstGeom prst="rect">
            <a:avLst/>
          </a:prstGeom>
        </p:spPr>
        <p:txBody>
          <a:bodyPr wrap="square">
            <a:spAutoFit/>
          </a:bodyPr>
          <a:lstStyle/>
          <a:p>
            <a:pPr algn="ctr"/>
            <a:r>
              <a:rPr lang="fr-FR" sz="1000" b="0" dirty="0" smtClean="0">
                <a:latin typeface="Arial" panose="020B0604020202020204" pitchFamily="34" charset="0"/>
                <a:cs typeface="Arial" panose="020B0604020202020204" pitchFamily="34" charset="0"/>
              </a:rPr>
              <a:t>Nombre de départs </a:t>
            </a:r>
            <a:r>
              <a:rPr lang="fr-FR" sz="1000" b="0" dirty="0">
                <a:latin typeface="Arial" panose="020B0604020202020204" pitchFamily="34" charset="0"/>
                <a:cs typeface="Arial" panose="020B0604020202020204" pitchFamily="34" charset="0"/>
              </a:rPr>
              <a:t>en </a:t>
            </a:r>
            <a:r>
              <a:rPr lang="fr-FR" sz="1000" b="0" dirty="0" smtClean="0">
                <a:latin typeface="Arial" panose="020B0604020202020204" pitchFamily="34" charset="0"/>
                <a:cs typeface="Arial" panose="020B0604020202020204" pitchFamily="34" charset="0"/>
              </a:rPr>
              <a:t>week-end </a:t>
            </a:r>
            <a:r>
              <a:rPr lang="fr-FR" sz="1000" b="0" dirty="0">
                <a:latin typeface="Arial" panose="020B0604020202020204" pitchFamily="34" charset="0"/>
                <a:cs typeface="Arial" panose="020B0604020202020204" pitchFamily="34" charset="0"/>
              </a:rPr>
              <a:t>dans l’année</a:t>
            </a:r>
          </a:p>
        </p:txBody>
      </p:sp>
      <p:sp>
        <p:nvSpPr>
          <p:cNvPr id="32" name="Rectangle 31"/>
          <p:cNvSpPr/>
          <p:nvPr/>
        </p:nvSpPr>
        <p:spPr>
          <a:xfrm>
            <a:off x="0" y="2875006"/>
            <a:ext cx="2002385" cy="553998"/>
          </a:xfrm>
          <a:prstGeom prst="rect">
            <a:avLst/>
          </a:prstGeom>
        </p:spPr>
        <p:txBody>
          <a:bodyPr wrap="square">
            <a:spAutoFit/>
          </a:bodyPr>
          <a:lstStyle/>
          <a:p>
            <a:pPr algn="ctr"/>
            <a:r>
              <a:rPr lang="fr-FR" sz="1000" dirty="0" smtClean="0">
                <a:solidFill>
                  <a:schemeClr val="accent4">
                    <a:lumMod val="75000"/>
                  </a:schemeClr>
                </a:solidFill>
                <a:latin typeface="Arial" panose="020B0604020202020204" pitchFamily="34" charset="0"/>
                <a:cs typeface="Arial" panose="020B0604020202020204" pitchFamily="34" charset="0"/>
              </a:rPr>
              <a:t>Au moins un départ en week-end dans l’année</a:t>
            </a:r>
          </a:p>
          <a:p>
            <a:pPr algn="ctr"/>
            <a:r>
              <a:rPr lang="fr-FR" sz="900" b="0" i="1" dirty="0" smtClean="0">
                <a:latin typeface="Arial" panose="020B0604020202020204" pitchFamily="34" charset="0"/>
                <a:cs typeface="Arial" panose="020B0604020202020204" pitchFamily="34" charset="0"/>
              </a:rPr>
              <a:t>(vs. année précédente)</a:t>
            </a:r>
            <a:endParaRPr lang="fr-FR" sz="900" b="0" i="1" dirty="0">
              <a:latin typeface="Arial" panose="020B0604020202020204" pitchFamily="34" charset="0"/>
              <a:cs typeface="Arial" panose="020B0604020202020204" pitchFamily="34" charset="0"/>
            </a:endParaRPr>
          </a:p>
        </p:txBody>
      </p:sp>
      <p:sp>
        <p:nvSpPr>
          <p:cNvPr id="33" name="Rectangle 32"/>
          <p:cNvSpPr/>
          <p:nvPr/>
        </p:nvSpPr>
        <p:spPr>
          <a:xfrm>
            <a:off x="1136418" y="2509438"/>
            <a:ext cx="1767355" cy="31844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b="0" i="1" dirty="0">
                <a:solidFill>
                  <a:prstClr val="black"/>
                </a:solidFill>
                <a:latin typeface="Arial" panose="020B0604020202020204" pitchFamily="34" charset="0"/>
                <a:cs typeface="Arial" panose="020B0604020202020204" pitchFamily="34" charset="0"/>
              </a:rPr>
              <a:t>v</a:t>
            </a:r>
            <a:r>
              <a:rPr lang="fr-FR" sz="1000" b="0" i="1" dirty="0" smtClean="0">
                <a:solidFill>
                  <a:prstClr val="black"/>
                </a:solidFill>
                <a:latin typeface="Arial" panose="020B0604020202020204" pitchFamily="34" charset="0"/>
                <a:cs typeface="Arial" panose="020B0604020202020204" pitchFamily="34" charset="0"/>
              </a:rPr>
              <a:t>ersus 1 724km l’an dernier</a:t>
            </a:r>
            <a:endParaRPr lang="fr-FR" sz="1000" b="0" i="1" dirty="0">
              <a:solidFill>
                <a:prstClr val="black"/>
              </a:solidFill>
              <a:latin typeface="Arial" panose="020B0604020202020204" pitchFamily="34" charset="0"/>
              <a:cs typeface="Arial" panose="020B0604020202020204" pitchFamily="34" charset="0"/>
            </a:endParaRPr>
          </a:p>
        </p:txBody>
      </p:sp>
      <p:graphicFrame>
        <p:nvGraphicFramePr>
          <p:cNvPr id="34" name="Tableau 33"/>
          <p:cNvGraphicFramePr>
            <a:graphicFrameLocks noGrp="1"/>
          </p:cNvGraphicFramePr>
          <p:nvPr>
            <p:extLst>
              <p:ext uri="{D42A27DB-BD31-4B8C-83A1-F6EECF244321}">
                <p14:modId xmlns:p14="http://schemas.microsoft.com/office/powerpoint/2010/main" val="450705602"/>
              </p:ext>
            </p:extLst>
          </p:nvPr>
        </p:nvGraphicFramePr>
        <p:xfrm>
          <a:off x="3044302" y="2509912"/>
          <a:ext cx="6610338" cy="317971"/>
        </p:xfrm>
        <a:graphic>
          <a:graphicData uri="http://schemas.openxmlformats.org/drawingml/2006/table">
            <a:tbl>
              <a:tblPr>
                <a:tableStyleId>{5C22544A-7EE6-4342-B048-85BDC9FD1C3A}</a:tableStyleId>
              </a:tblPr>
              <a:tblGrid>
                <a:gridCol w="944334"/>
                <a:gridCol w="944334"/>
                <a:gridCol w="944334"/>
                <a:gridCol w="944334"/>
                <a:gridCol w="944334"/>
                <a:gridCol w="944334"/>
                <a:gridCol w="944334"/>
              </a:tblGrid>
              <a:tr h="317971">
                <a:tc>
                  <a:txBody>
                    <a:bodyPr/>
                    <a:lstStyle/>
                    <a:p>
                      <a:pPr algn="l" fontAlgn="b"/>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1 646Km</a:t>
                      </a:r>
                      <a:endParaRPr lang="fr-FR" sz="9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1 734</a:t>
                      </a:r>
                      <a:r>
                        <a:rPr lang="fr-FR" sz="900" b="0" i="0" u="none" strike="noStrike" baseline="0" dirty="0" smtClean="0">
                          <a:solidFill>
                            <a:schemeClr val="tx1">
                              <a:lumMod val="75000"/>
                            </a:schemeClr>
                          </a:solidFill>
                          <a:effectLst/>
                          <a:latin typeface="Arial" panose="020B0604020202020204" pitchFamily="34" charset="0"/>
                          <a:cs typeface="Arial" panose="020B0604020202020204" pitchFamily="34" charset="0"/>
                        </a:rPr>
                        <a:t> </a:t>
                      </a:r>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Km</a:t>
                      </a:r>
                      <a:endParaRPr lang="fr-FR" sz="9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1 459 Km</a:t>
                      </a:r>
                      <a:endParaRPr lang="fr-FR" sz="9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1 537 Km</a:t>
                      </a:r>
                      <a:endParaRPr lang="fr-FR" sz="9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2</a:t>
                      </a:r>
                      <a:r>
                        <a:rPr lang="fr-FR" sz="900" b="0" i="0" u="none" strike="noStrike" baseline="0" dirty="0" smtClean="0">
                          <a:solidFill>
                            <a:schemeClr val="tx1">
                              <a:lumMod val="75000"/>
                            </a:schemeClr>
                          </a:solidFill>
                          <a:effectLst/>
                          <a:latin typeface="Arial" panose="020B0604020202020204" pitchFamily="34" charset="0"/>
                          <a:cs typeface="Arial" panose="020B0604020202020204" pitchFamily="34" charset="0"/>
                        </a:rPr>
                        <a:t> 102 </a:t>
                      </a:r>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Km</a:t>
                      </a:r>
                      <a:endParaRPr lang="fr-FR" sz="9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2 095 Km</a:t>
                      </a:r>
                      <a:endParaRPr lang="fr-FR" sz="9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900" b="0" i="0" u="none" strike="noStrike" dirty="0" smtClean="0">
                          <a:solidFill>
                            <a:schemeClr val="tx1">
                              <a:lumMod val="75000"/>
                            </a:schemeClr>
                          </a:solidFill>
                          <a:effectLst/>
                          <a:latin typeface="Arial" panose="020B0604020202020204" pitchFamily="34" charset="0"/>
                          <a:cs typeface="Arial" panose="020B0604020202020204" pitchFamily="34" charset="0"/>
                        </a:rPr>
                        <a:t>1 307 Km</a:t>
                      </a:r>
                      <a:endParaRPr lang="fr-FR" sz="9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46" name="Freeform 33"/>
          <p:cNvSpPr>
            <a:spLocks noChangeAspect="1" noEditPoints="1"/>
          </p:cNvSpPr>
          <p:nvPr/>
        </p:nvSpPr>
        <p:spPr bwMode="auto">
          <a:xfrm>
            <a:off x="280387" y="2207893"/>
            <a:ext cx="603470" cy="432000"/>
          </a:xfrm>
          <a:custGeom>
            <a:avLst/>
            <a:gdLst>
              <a:gd name="T0" fmla="*/ 205 w 227"/>
              <a:gd name="T1" fmla="*/ 156 h 162"/>
              <a:gd name="T2" fmla="*/ 181 w 227"/>
              <a:gd name="T3" fmla="*/ 153 h 162"/>
              <a:gd name="T4" fmla="*/ 162 w 227"/>
              <a:gd name="T5" fmla="*/ 155 h 162"/>
              <a:gd name="T6" fmla="*/ 137 w 227"/>
              <a:gd name="T7" fmla="*/ 156 h 162"/>
              <a:gd name="T8" fmla="*/ 113 w 227"/>
              <a:gd name="T9" fmla="*/ 152 h 162"/>
              <a:gd name="T10" fmla="*/ 90 w 227"/>
              <a:gd name="T11" fmla="*/ 156 h 162"/>
              <a:gd name="T12" fmla="*/ 67 w 227"/>
              <a:gd name="T13" fmla="*/ 154 h 162"/>
              <a:gd name="T14" fmla="*/ 47 w 227"/>
              <a:gd name="T15" fmla="*/ 153 h 162"/>
              <a:gd name="T16" fmla="*/ 21 w 227"/>
              <a:gd name="T17" fmla="*/ 156 h 162"/>
              <a:gd name="T18" fmla="*/ 0 w 227"/>
              <a:gd name="T19" fmla="*/ 155 h 162"/>
              <a:gd name="T20" fmla="*/ 21 w 227"/>
              <a:gd name="T21" fmla="*/ 162 h 162"/>
              <a:gd name="T22" fmla="*/ 44 w 227"/>
              <a:gd name="T23" fmla="*/ 158 h 162"/>
              <a:gd name="T24" fmla="*/ 68 w 227"/>
              <a:gd name="T25" fmla="*/ 160 h 162"/>
              <a:gd name="T26" fmla="*/ 88 w 227"/>
              <a:gd name="T27" fmla="*/ 161 h 162"/>
              <a:gd name="T28" fmla="*/ 113 w 227"/>
              <a:gd name="T29" fmla="*/ 158 h 162"/>
              <a:gd name="T30" fmla="*/ 138 w 227"/>
              <a:gd name="T31" fmla="*/ 162 h 162"/>
              <a:gd name="T32" fmla="*/ 157 w 227"/>
              <a:gd name="T33" fmla="*/ 159 h 162"/>
              <a:gd name="T34" fmla="*/ 182 w 227"/>
              <a:gd name="T35" fmla="*/ 158 h 162"/>
              <a:gd name="T36" fmla="*/ 205 w 227"/>
              <a:gd name="T37" fmla="*/ 162 h 162"/>
              <a:gd name="T38" fmla="*/ 224 w 227"/>
              <a:gd name="T39" fmla="*/ 158 h 162"/>
              <a:gd name="T40" fmla="*/ 125 w 227"/>
              <a:gd name="T41" fmla="*/ 40 h 162"/>
              <a:gd name="T42" fmla="*/ 214 w 227"/>
              <a:gd name="T43" fmla="*/ 142 h 162"/>
              <a:gd name="T44" fmla="*/ 194 w 227"/>
              <a:gd name="T45" fmla="*/ 141 h 162"/>
              <a:gd name="T46" fmla="*/ 169 w 227"/>
              <a:gd name="T47" fmla="*/ 144 h 162"/>
              <a:gd name="T48" fmla="*/ 144 w 227"/>
              <a:gd name="T49" fmla="*/ 140 h 162"/>
              <a:gd name="T50" fmla="*/ 125 w 227"/>
              <a:gd name="T51" fmla="*/ 143 h 162"/>
              <a:gd name="T52" fmla="*/ 100 w 227"/>
              <a:gd name="T53" fmla="*/ 143 h 162"/>
              <a:gd name="T54" fmla="*/ 76 w 227"/>
              <a:gd name="T55" fmla="*/ 139 h 162"/>
              <a:gd name="T56" fmla="*/ 54 w 227"/>
              <a:gd name="T57" fmla="*/ 144 h 162"/>
              <a:gd name="T58" fmla="*/ 30 w 227"/>
              <a:gd name="T59" fmla="*/ 142 h 162"/>
              <a:gd name="T60" fmla="*/ 10 w 227"/>
              <a:gd name="T61" fmla="*/ 141 h 162"/>
              <a:gd name="T62" fmla="*/ 10 w 227"/>
              <a:gd name="T63" fmla="*/ 147 h 162"/>
              <a:gd name="T64" fmla="*/ 35 w 227"/>
              <a:gd name="T65" fmla="*/ 146 h 162"/>
              <a:gd name="T66" fmla="*/ 58 w 227"/>
              <a:gd name="T67" fmla="*/ 150 h 162"/>
              <a:gd name="T68" fmla="*/ 81 w 227"/>
              <a:gd name="T69" fmla="*/ 146 h 162"/>
              <a:gd name="T70" fmla="*/ 105 w 227"/>
              <a:gd name="T71" fmla="*/ 148 h 162"/>
              <a:gd name="T72" fmla="*/ 125 w 227"/>
              <a:gd name="T73" fmla="*/ 149 h 162"/>
              <a:gd name="T74" fmla="*/ 150 w 227"/>
              <a:gd name="T75" fmla="*/ 145 h 162"/>
              <a:gd name="T76" fmla="*/ 175 w 227"/>
              <a:gd name="T77" fmla="*/ 149 h 162"/>
              <a:gd name="T78" fmla="*/ 194 w 227"/>
              <a:gd name="T79" fmla="*/ 147 h 162"/>
              <a:gd name="T80" fmla="*/ 215 w 227"/>
              <a:gd name="T81" fmla="*/ 148 h 162"/>
              <a:gd name="T82" fmla="*/ 3 w 227"/>
              <a:gd name="T83" fmla="*/ 133 h 162"/>
              <a:gd name="T84" fmla="*/ 28 w 227"/>
              <a:gd name="T85" fmla="*/ 137 h 162"/>
              <a:gd name="T86" fmla="*/ 44 w 227"/>
              <a:gd name="T87" fmla="*/ 134 h 162"/>
              <a:gd name="T88" fmla="*/ 64 w 227"/>
              <a:gd name="T89" fmla="*/ 137 h 162"/>
              <a:gd name="T90" fmla="*/ 81 w 227"/>
              <a:gd name="T91" fmla="*/ 134 h 162"/>
              <a:gd name="T92" fmla="*/ 101 w 227"/>
              <a:gd name="T93" fmla="*/ 137 h 162"/>
              <a:gd name="T94" fmla="*/ 118 w 227"/>
              <a:gd name="T95" fmla="*/ 134 h 162"/>
              <a:gd name="T96" fmla="*/ 138 w 227"/>
              <a:gd name="T97" fmla="*/ 137 h 162"/>
              <a:gd name="T98" fmla="*/ 154 w 227"/>
              <a:gd name="T99" fmla="*/ 133 h 162"/>
              <a:gd name="T100" fmla="*/ 175 w 227"/>
              <a:gd name="T101" fmla="*/ 137 h 162"/>
              <a:gd name="T102" fmla="*/ 194 w 227"/>
              <a:gd name="T103" fmla="*/ 135 h 162"/>
              <a:gd name="T104" fmla="*/ 215 w 227"/>
              <a:gd name="T105" fmla="*/ 136 h 162"/>
              <a:gd name="T106" fmla="*/ 217 w 227"/>
              <a:gd name="T107" fmla="*/ 128 h 162"/>
              <a:gd name="T108" fmla="*/ 211 w 227"/>
              <a:gd name="T109" fmla="*/ 2 h 162"/>
              <a:gd name="T110" fmla="*/ 136 w 227"/>
              <a:gd name="T111" fmla="*/ 80 h 162"/>
              <a:gd name="T112" fmla="*/ 98 w 227"/>
              <a:gd name="T113" fmla="*/ 98 h 162"/>
              <a:gd name="T114" fmla="*/ 17 w 227"/>
              <a:gd name="T115" fmla="*/ 131 h 162"/>
              <a:gd name="T116" fmla="*/ 3 w 227"/>
              <a:gd name="T117" fmla="*/ 133 h 162"/>
              <a:gd name="T118" fmla="*/ 208 w 227"/>
              <a:gd name="T119" fmla="*/ 132 h 162"/>
              <a:gd name="T120" fmla="*/ 187 w 227"/>
              <a:gd name="T121" fmla="*/ 127 h 162"/>
              <a:gd name="T122" fmla="*/ 164 w 227"/>
              <a:gd name="T12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162">
                <a:moveTo>
                  <a:pt x="224" y="152"/>
                </a:moveTo>
                <a:cubicBezTo>
                  <a:pt x="221" y="152"/>
                  <a:pt x="219" y="152"/>
                  <a:pt x="217" y="153"/>
                </a:cubicBezTo>
                <a:cubicBezTo>
                  <a:pt x="216" y="153"/>
                  <a:pt x="215" y="154"/>
                  <a:pt x="214" y="154"/>
                </a:cubicBezTo>
                <a:cubicBezTo>
                  <a:pt x="213" y="155"/>
                  <a:pt x="212" y="155"/>
                  <a:pt x="210" y="156"/>
                </a:cubicBezTo>
                <a:cubicBezTo>
                  <a:pt x="209" y="156"/>
                  <a:pt x="208" y="156"/>
                  <a:pt x="205" y="156"/>
                </a:cubicBezTo>
                <a:cubicBezTo>
                  <a:pt x="203" y="156"/>
                  <a:pt x="202" y="156"/>
                  <a:pt x="201" y="156"/>
                </a:cubicBezTo>
                <a:cubicBezTo>
                  <a:pt x="200" y="156"/>
                  <a:pt x="199" y="155"/>
                  <a:pt x="198" y="155"/>
                </a:cubicBezTo>
                <a:cubicBezTo>
                  <a:pt x="197" y="154"/>
                  <a:pt x="196" y="153"/>
                  <a:pt x="194" y="153"/>
                </a:cubicBezTo>
                <a:cubicBezTo>
                  <a:pt x="192" y="152"/>
                  <a:pt x="190" y="152"/>
                  <a:pt x="187" y="152"/>
                </a:cubicBezTo>
                <a:cubicBezTo>
                  <a:pt x="184" y="152"/>
                  <a:pt x="182" y="152"/>
                  <a:pt x="181" y="153"/>
                </a:cubicBezTo>
                <a:cubicBezTo>
                  <a:pt x="179" y="153"/>
                  <a:pt x="178" y="154"/>
                  <a:pt x="177" y="154"/>
                </a:cubicBezTo>
                <a:cubicBezTo>
                  <a:pt x="176" y="155"/>
                  <a:pt x="175" y="155"/>
                  <a:pt x="174" y="156"/>
                </a:cubicBezTo>
                <a:cubicBezTo>
                  <a:pt x="172" y="156"/>
                  <a:pt x="171" y="156"/>
                  <a:pt x="169" y="156"/>
                </a:cubicBezTo>
                <a:cubicBezTo>
                  <a:pt x="166" y="156"/>
                  <a:pt x="165" y="156"/>
                  <a:pt x="164" y="156"/>
                </a:cubicBezTo>
                <a:cubicBezTo>
                  <a:pt x="163" y="156"/>
                  <a:pt x="162" y="155"/>
                  <a:pt x="162" y="155"/>
                </a:cubicBezTo>
                <a:cubicBezTo>
                  <a:pt x="160" y="154"/>
                  <a:pt x="159" y="153"/>
                  <a:pt x="157" y="153"/>
                </a:cubicBezTo>
                <a:cubicBezTo>
                  <a:pt x="155" y="152"/>
                  <a:pt x="153" y="152"/>
                  <a:pt x="150" y="152"/>
                </a:cubicBezTo>
                <a:cubicBezTo>
                  <a:pt x="148" y="152"/>
                  <a:pt x="145" y="152"/>
                  <a:pt x="144" y="153"/>
                </a:cubicBezTo>
                <a:cubicBezTo>
                  <a:pt x="142" y="153"/>
                  <a:pt x="141" y="154"/>
                  <a:pt x="140" y="154"/>
                </a:cubicBezTo>
                <a:cubicBezTo>
                  <a:pt x="139" y="155"/>
                  <a:pt x="138" y="155"/>
                  <a:pt x="137" y="156"/>
                </a:cubicBezTo>
                <a:cubicBezTo>
                  <a:pt x="135" y="156"/>
                  <a:pt x="134" y="156"/>
                  <a:pt x="132" y="156"/>
                </a:cubicBezTo>
                <a:cubicBezTo>
                  <a:pt x="130" y="156"/>
                  <a:pt x="128" y="156"/>
                  <a:pt x="127" y="156"/>
                </a:cubicBezTo>
                <a:cubicBezTo>
                  <a:pt x="126" y="156"/>
                  <a:pt x="126" y="155"/>
                  <a:pt x="125" y="155"/>
                </a:cubicBezTo>
                <a:cubicBezTo>
                  <a:pt x="123" y="154"/>
                  <a:pt x="122" y="153"/>
                  <a:pt x="120" y="153"/>
                </a:cubicBezTo>
                <a:cubicBezTo>
                  <a:pt x="118" y="152"/>
                  <a:pt x="116" y="152"/>
                  <a:pt x="113" y="152"/>
                </a:cubicBezTo>
                <a:cubicBezTo>
                  <a:pt x="111" y="152"/>
                  <a:pt x="109" y="152"/>
                  <a:pt x="107" y="153"/>
                </a:cubicBezTo>
                <a:cubicBezTo>
                  <a:pt x="106" y="153"/>
                  <a:pt x="105" y="154"/>
                  <a:pt x="104" y="154"/>
                </a:cubicBezTo>
                <a:cubicBezTo>
                  <a:pt x="102" y="155"/>
                  <a:pt x="101" y="155"/>
                  <a:pt x="100" y="156"/>
                </a:cubicBezTo>
                <a:cubicBezTo>
                  <a:pt x="99" y="156"/>
                  <a:pt x="97" y="156"/>
                  <a:pt x="95" y="156"/>
                </a:cubicBezTo>
                <a:cubicBezTo>
                  <a:pt x="93" y="156"/>
                  <a:pt x="91" y="156"/>
                  <a:pt x="90" y="156"/>
                </a:cubicBezTo>
                <a:cubicBezTo>
                  <a:pt x="89" y="156"/>
                  <a:pt x="89" y="155"/>
                  <a:pt x="88" y="155"/>
                </a:cubicBezTo>
                <a:cubicBezTo>
                  <a:pt x="87" y="154"/>
                  <a:pt x="85" y="153"/>
                  <a:pt x="83" y="153"/>
                </a:cubicBezTo>
                <a:cubicBezTo>
                  <a:pt x="82" y="152"/>
                  <a:pt x="79" y="152"/>
                  <a:pt x="76" y="152"/>
                </a:cubicBezTo>
                <a:cubicBezTo>
                  <a:pt x="74" y="152"/>
                  <a:pt x="72" y="152"/>
                  <a:pt x="70" y="153"/>
                </a:cubicBezTo>
                <a:cubicBezTo>
                  <a:pt x="69" y="153"/>
                  <a:pt x="68" y="154"/>
                  <a:pt x="67" y="154"/>
                </a:cubicBezTo>
                <a:cubicBezTo>
                  <a:pt x="65" y="155"/>
                  <a:pt x="64" y="155"/>
                  <a:pt x="63" y="156"/>
                </a:cubicBezTo>
                <a:cubicBezTo>
                  <a:pt x="62" y="156"/>
                  <a:pt x="60" y="156"/>
                  <a:pt x="58" y="156"/>
                </a:cubicBezTo>
                <a:cubicBezTo>
                  <a:pt x="56" y="156"/>
                  <a:pt x="55" y="156"/>
                  <a:pt x="54" y="156"/>
                </a:cubicBezTo>
                <a:cubicBezTo>
                  <a:pt x="53" y="156"/>
                  <a:pt x="52" y="155"/>
                  <a:pt x="51" y="155"/>
                </a:cubicBezTo>
                <a:cubicBezTo>
                  <a:pt x="50" y="154"/>
                  <a:pt x="49" y="153"/>
                  <a:pt x="47" y="153"/>
                </a:cubicBezTo>
                <a:cubicBezTo>
                  <a:pt x="45" y="152"/>
                  <a:pt x="43" y="152"/>
                  <a:pt x="40" y="152"/>
                </a:cubicBezTo>
                <a:cubicBezTo>
                  <a:pt x="37" y="152"/>
                  <a:pt x="35" y="152"/>
                  <a:pt x="33" y="153"/>
                </a:cubicBezTo>
                <a:cubicBezTo>
                  <a:pt x="32" y="153"/>
                  <a:pt x="31" y="154"/>
                  <a:pt x="30" y="154"/>
                </a:cubicBezTo>
                <a:cubicBezTo>
                  <a:pt x="29" y="155"/>
                  <a:pt x="28" y="155"/>
                  <a:pt x="26" y="156"/>
                </a:cubicBezTo>
                <a:cubicBezTo>
                  <a:pt x="25" y="156"/>
                  <a:pt x="24" y="156"/>
                  <a:pt x="21" y="156"/>
                </a:cubicBezTo>
                <a:cubicBezTo>
                  <a:pt x="19" y="156"/>
                  <a:pt x="18" y="156"/>
                  <a:pt x="17" y="156"/>
                </a:cubicBezTo>
                <a:cubicBezTo>
                  <a:pt x="16" y="156"/>
                  <a:pt x="15" y="155"/>
                  <a:pt x="14" y="155"/>
                </a:cubicBezTo>
                <a:cubicBezTo>
                  <a:pt x="13" y="154"/>
                  <a:pt x="12" y="153"/>
                  <a:pt x="10" y="153"/>
                </a:cubicBezTo>
                <a:cubicBezTo>
                  <a:pt x="8" y="152"/>
                  <a:pt x="6" y="152"/>
                  <a:pt x="3" y="152"/>
                </a:cubicBezTo>
                <a:cubicBezTo>
                  <a:pt x="1" y="152"/>
                  <a:pt x="0" y="153"/>
                  <a:pt x="0" y="155"/>
                </a:cubicBezTo>
                <a:cubicBezTo>
                  <a:pt x="0" y="156"/>
                  <a:pt x="1" y="158"/>
                  <a:pt x="3" y="158"/>
                </a:cubicBezTo>
                <a:cubicBezTo>
                  <a:pt x="5" y="158"/>
                  <a:pt x="6" y="158"/>
                  <a:pt x="7" y="158"/>
                </a:cubicBezTo>
                <a:cubicBezTo>
                  <a:pt x="8" y="159"/>
                  <a:pt x="9" y="159"/>
                  <a:pt x="10" y="159"/>
                </a:cubicBezTo>
                <a:cubicBezTo>
                  <a:pt x="11" y="160"/>
                  <a:pt x="12" y="161"/>
                  <a:pt x="14" y="161"/>
                </a:cubicBezTo>
                <a:cubicBezTo>
                  <a:pt x="16" y="162"/>
                  <a:pt x="18" y="162"/>
                  <a:pt x="21" y="162"/>
                </a:cubicBezTo>
                <a:cubicBezTo>
                  <a:pt x="24" y="162"/>
                  <a:pt x="26" y="162"/>
                  <a:pt x="28" y="162"/>
                </a:cubicBezTo>
                <a:cubicBezTo>
                  <a:pt x="29" y="161"/>
                  <a:pt x="30" y="161"/>
                  <a:pt x="31" y="160"/>
                </a:cubicBezTo>
                <a:cubicBezTo>
                  <a:pt x="32" y="159"/>
                  <a:pt x="33" y="159"/>
                  <a:pt x="35" y="158"/>
                </a:cubicBezTo>
                <a:cubicBezTo>
                  <a:pt x="36" y="158"/>
                  <a:pt x="37" y="158"/>
                  <a:pt x="40" y="158"/>
                </a:cubicBezTo>
                <a:cubicBezTo>
                  <a:pt x="42" y="158"/>
                  <a:pt x="43" y="158"/>
                  <a:pt x="44" y="158"/>
                </a:cubicBezTo>
                <a:cubicBezTo>
                  <a:pt x="45" y="159"/>
                  <a:pt x="46" y="159"/>
                  <a:pt x="47" y="159"/>
                </a:cubicBezTo>
                <a:cubicBezTo>
                  <a:pt x="48" y="160"/>
                  <a:pt x="49" y="161"/>
                  <a:pt x="51" y="161"/>
                </a:cubicBezTo>
                <a:cubicBezTo>
                  <a:pt x="53" y="162"/>
                  <a:pt x="55" y="162"/>
                  <a:pt x="58" y="162"/>
                </a:cubicBezTo>
                <a:cubicBezTo>
                  <a:pt x="61" y="162"/>
                  <a:pt x="63" y="162"/>
                  <a:pt x="64" y="162"/>
                </a:cubicBezTo>
                <a:cubicBezTo>
                  <a:pt x="66" y="161"/>
                  <a:pt x="67" y="161"/>
                  <a:pt x="68" y="160"/>
                </a:cubicBezTo>
                <a:cubicBezTo>
                  <a:pt x="69" y="159"/>
                  <a:pt x="70" y="159"/>
                  <a:pt x="71" y="158"/>
                </a:cubicBezTo>
                <a:cubicBezTo>
                  <a:pt x="73" y="158"/>
                  <a:pt x="74" y="158"/>
                  <a:pt x="76" y="158"/>
                </a:cubicBezTo>
                <a:cubicBezTo>
                  <a:pt x="79" y="158"/>
                  <a:pt x="80" y="158"/>
                  <a:pt x="81" y="158"/>
                </a:cubicBezTo>
                <a:cubicBezTo>
                  <a:pt x="82" y="159"/>
                  <a:pt x="83" y="159"/>
                  <a:pt x="84" y="159"/>
                </a:cubicBezTo>
                <a:cubicBezTo>
                  <a:pt x="85" y="160"/>
                  <a:pt x="86" y="161"/>
                  <a:pt x="88" y="161"/>
                </a:cubicBezTo>
                <a:cubicBezTo>
                  <a:pt x="90" y="162"/>
                  <a:pt x="92" y="162"/>
                  <a:pt x="95" y="162"/>
                </a:cubicBezTo>
                <a:cubicBezTo>
                  <a:pt x="97" y="162"/>
                  <a:pt x="100" y="162"/>
                  <a:pt x="101" y="162"/>
                </a:cubicBezTo>
                <a:cubicBezTo>
                  <a:pt x="103" y="161"/>
                  <a:pt x="104" y="161"/>
                  <a:pt x="105" y="160"/>
                </a:cubicBezTo>
                <a:cubicBezTo>
                  <a:pt x="106" y="159"/>
                  <a:pt x="107" y="159"/>
                  <a:pt x="108" y="158"/>
                </a:cubicBezTo>
                <a:cubicBezTo>
                  <a:pt x="110" y="158"/>
                  <a:pt x="111" y="158"/>
                  <a:pt x="113" y="158"/>
                </a:cubicBezTo>
                <a:cubicBezTo>
                  <a:pt x="115" y="158"/>
                  <a:pt x="117" y="158"/>
                  <a:pt x="118" y="158"/>
                </a:cubicBezTo>
                <a:cubicBezTo>
                  <a:pt x="119" y="159"/>
                  <a:pt x="119" y="159"/>
                  <a:pt x="120" y="159"/>
                </a:cubicBezTo>
                <a:cubicBezTo>
                  <a:pt x="122" y="160"/>
                  <a:pt x="123" y="161"/>
                  <a:pt x="125" y="161"/>
                </a:cubicBezTo>
                <a:cubicBezTo>
                  <a:pt x="127" y="162"/>
                  <a:pt x="129" y="162"/>
                  <a:pt x="132" y="162"/>
                </a:cubicBezTo>
                <a:cubicBezTo>
                  <a:pt x="134" y="162"/>
                  <a:pt x="136" y="162"/>
                  <a:pt x="138" y="162"/>
                </a:cubicBezTo>
                <a:cubicBezTo>
                  <a:pt x="139" y="161"/>
                  <a:pt x="140" y="161"/>
                  <a:pt x="141" y="160"/>
                </a:cubicBezTo>
                <a:cubicBezTo>
                  <a:pt x="143" y="159"/>
                  <a:pt x="144" y="159"/>
                  <a:pt x="145" y="158"/>
                </a:cubicBezTo>
                <a:cubicBezTo>
                  <a:pt x="146" y="158"/>
                  <a:pt x="148" y="158"/>
                  <a:pt x="150" y="158"/>
                </a:cubicBezTo>
                <a:cubicBezTo>
                  <a:pt x="152" y="158"/>
                  <a:pt x="154" y="158"/>
                  <a:pt x="155" y="158"/>
                </a:cubicBezTo>
                <a:cubicBezTo>
                  <a:pt x="156" y="159"/>
                  <a:pt x="156" y="159"/>
                  <a:pt x="157" y="159"/>
                </a:cubicBezTo>
                <a:cubicBezTo>
                  <a:pt x="158" y="160"/>
                  <a:pt x="160" y="161"/>
                  <a:pt x="162" y="161"/>
                </a:cubicBezTo>
                <a:cubicBezTo>
                  <a:pt x="163" y="162"/>
                  <a:pt x="166" y="162"/>
                  <a:pt x="169" y="162"/>
                </a:cubicBezTo>
                <a:cubicBezTo>
                  <a:pt x="171" y="162"/>
                  <a:pt x="173" y="162"/>
                  <a:pt x="175" y="162"/>
                </a:cubicBezTo>
                <a:cubicBezTo>
                  <a:pt x="176" y="161"/>
                  <a:pt x="177" y="161"/>
                  <a:pt x="178" y="160"/>
                </a:cubicBezTo>
                <a:cubicBezTo>
                  <a:pt x="180" y="159"/>
                  <a:pt x="181" y="159"/>
                  <a:pt x="182" y="158"/>
                </a:cubicBezTo>
                <a:cubicBezTo>
                  <a:pt x="183" y="158"/>
                  <a:pt x="185" y="158"/>
                  <a:pt x="187" y="158"/>
                </a:cubicBezTo>
                <a:cubicBezTo>
                  <a:pt x="189" y="158"/>
                  <a:pt x="190" y="158"/>
                  <a:pt x="191" y="158"/>
                </a:cubicBezTo>
                <a:cubicBezTo>
                  <a:pt x="192" y="159"/>
                  <a:pt x="193" y="159"/>
                  <a:pt x="194" y="159"/>
                </a:cubicBezTo>
                <a:cubicBezTo>
                  <a:pt x="195" y="160"/>
                  <a:pt x="196" y="161"/>
                  <a:pt x="198" y="161"/>
                </a:cubicBezTo>
                <a:cubicBezTo>
                  <a:pt x="200" y="162"/>
                  <a:pt x="202" y="162"/>
                  <a:pt x="205" y="162"/>
                </a:cubicBezTo>
                <a:cubicBezTo>
                  <a:pt x="205" y="162"/>
                  <a:pt x="205" y="162"/>
                  <a:pt x="205" y="162"/>
                </a:cubicBezTo>
                <a:cubicBezTo>
                  <a:pt x="208" y="162"/>
                  <a:pt x="210" y="162"/>
                  <a:pt x="212" y="162"/>
                </a:cubicBezTo>
                <a:cubicBezTo>
                  <a:pt x="213" y="161"/>
                  <a:pt x="214" y="161"/>
                  <a:pt x="215" y="160"/>
                </a:cubicBezTo>
                <a:cubicBezTo>
                  <a:pt x="216" y="159"/>
                  <a:pt x="217" y="159"/>
                  <a:pt x="219" y="158"/>
                </a:cubicBezTo>
                <a:cubicBezTo>
                  <a:pt x="220" y="158"/>
                  <a:pt x="221" y="158"/>
                  <a:pt x="224" y="158"/>
                </a:cubicBezTo>
                <a:cubicBezTo>
                  <a:pt x="225" y="158"/>
                  <a:pt x="227" y="156"/>
                  <a:pt x="227" y="155"/>
                </a:cubicBezTo>
                <a:cubicBezTo>
                  <a:pt x="227" y="153"/>
                  <a:pt x="225" y="152"/>
                  <a:pt x="224" y="152"/>
                </a:cubicBezTo>
                <a:close/>
                <a:moveTo>
                  <a:pt x="138" y="55"/>
                </a:moveTo>
                <a:cubicBezTo>
                  <a:pt x="143" y="51"/>
                  <a:pt x="143" y="45"/>
                  <a:pt x="139" y="41"/>
                </a:cubicBezTo>
                <a:cubicBezTo>
                  <a:pt x="135" y="36"/>
                  <a:pt x="129" y="36"/>
                  <a:pt x="125" y="40"/>
                </a:cubicBezTo>
                <a:cubicBezTo>
                  <a:pt x="120" y="43"/>
                  <a:pt x="120" y="50"/>
                  <a:pt x="124" y="54"/>
                </a:cubicBezTo>
                <a:cubicBezTo>
                  <a:pt x="128" y="59"/>
                  <a:pt x="134" y="59"/>
                  <a:pt x="138" y="55"/>
                </a:cubicBezTo>
                <a:close/>
                <a:moveTo>
                  <a:pt x="224" y="139"/>
                </a:moveTo>
                <a:cubicBezTo>
                  <a:pt x="221" y="139"/>
                  <a:pt x="219" y="140"/>
                  <a:pt x="217" y="140"/>
                </a:cubicBezTo>
                <a:cubicBezTo>
                  <a:pt x="216" y="141"/>
                  <a:pt x="215" y="141"/>
                  <a:pt x="214" y="142"/>
                </a:cubicBezTo>
                <a:cubicBezTo>
                  <a:pt x="213" y="142"/>
                  <a:pt x="212" y="143"/>
                  <a:pt x="210" y="143"/>
                </a:cubicBezTo>
                <a:cubicBezTo>
                  <a:pt x="209" y="144"/>
                  <a:pt x="208" y="144"/>
                  <a:pt x="205" y="144"/>
                </a:cubicBezTo>
                <a:cubicBezTo>
                  <a:pt x="203" y="144"/>
                  <a:pt x="202" y="144"/>
                  <a:pt x="201" y="144"/>
                </a:cubicBezTo>
                <a:cubicBezTo>
                  <a:pt x="200" y="143"/>
                  <a:pt x="199" y="143"/>
                  <a:pt x="198" y="143"/>
                </a:cubicBezTo>
                <a:cubicBezTo>
                  <a:pt x="197" y="142"/>
                  <a:pt x="196" y="141"/>
                  <a:pt x="194" y="141"/>
                </a:cubicBezTo>
                <a:cubicBezTo>
                  <a:pt x="192" y="140"/>
                  <a:pt x="190" y="139"/>
                  <a:pt x="187" y="139"/>
                </a:cubicBezTo>
                <a:cubicBezTo>
                  <a:pt x="184" y="139"/>
                  <a:pt x="182" y="140"/>
                  <a:pt x="181" y="140"/>
                </a:cubicBezTo>
                <a:cubicBezTo>
                  <a:pt x="179" y="141"/>
                  <a:pt x="178" y="141"/>
                  <a:pt x="177" y="142"/>
                </a:cubicBezTo>
                <a:cubicBezTo>
                  <a:pt x="176" y="142"/>
                  <a:pt x="175" y="143"/>
                  <a:pt x="174" y="143"/>
                </a:cubicBezTo>
                <a:cubicBezTo>
                  <a:pt x="172" y="144"/>
                  <a:pt x="171" y="144"/>
                  <a:pt x="169" y="144"/>
                </a:cubicBezTo>
                <a:cubicBezTo>
                  <a:pt x="166" y="144"/>
                  <a:pt x="165" y="144"/>
                  <a:pt x="164" y="144"/>
                </a:cubicBezTo>
                <a:cubicBezTo>
                  <a:pt x="163" y="143"/>
                  <a:pt x="162" y="143"/>
                  <a:pt x="162" y="143"/>
                </a:cubicBezTo>
                <a:cubicBezTo>
                  <a:pt x="160" y="142"/>
                  <a:pt x="159" y="141"/>
                  <a:pt x="157" y="141"/>
                </a:cubicBezTo>
                <a:cubicBezTo>
                  <a:pt x="155" y="140"/>
                  <a:pt x="153" y="139"/>
                  <a:pt x="150" y="139"/>
                </a:cubicBezTo>
                <a:cubicBezTo>
                  <a:pt x="148" y="139"/>
                  <a:pt x="145" y="140"/>
                  <a:pt x="144" y="140"/>
                </a:cubicBezTo>
                <a:cubicBezTo>
                  <a:pt x="142" y="141"/>
                  <a:pt x="141" y="141"/>
                  <a:pt x="140" y="142"/>
                </a:cubicBezTo>
                <a:cubicBezTo>
                  <a:pt x="139" y="142"/>
                  <a:pt x="138" y="143"/>
                  <a:pt x="137" y="143"/>
                </a:cubicBezTo>
                <a:cubicBezTo>
                  <a:pt x="135" y="144"/>
                  <a:pt x="134" y="144"/>
                  <a:pt x="132" y="144"/>
                </a:cubicBezTo>
                <a:cubicBezTo>
                  <a:pt x="130" y="144"/>
                  <a:pt x="128" y="144"/>
                  <a:pt x="127" y="144"/>
                </a:cubicBezTo>
                <a:cubicBezTo>
                  <a:pt x="126" y="143"/>
                  <a:pt x="126" y="143"/>
                  <a:pt x="125" y="143"/>
                </a:cubicBezTo>
                <a:cubicBezTo>
                  <a:pt x="123" y="142"/>
                  <a:pt x="122" y="141"/>
                  <a:pt x="120" y="141"/>
                </a:cubicBezTo>
                <a:cubicBezTo>
                  <a:pt x="118" y="140"/>
                  <a:pt x="116" y="139"/>
                  <a:pt x="113" y="139"/>
                </a:cubicBezTo>
                <a:cubicBezTo>
                  <a:pt x="111" y="139"/>
                  <a:pt x="109" y="140"/>
                  <a:pt x="107" y="140"/>
                </a:cubicBezTo>
                <a:cubicBezTo>
                  <a:pt x="106" y="141"/>
                  <a:pt x="105" y="141"/>
                  <a:pt x="104" y="142"/>
                </a:cubicBezTo>
                <a:cubicBezTo>
                  <a:pt x="102" y="142"/>
                  <a:pt x="101" y="143"/>
                  <a:pt x="100" y="143"/>
                </a:cubicBezTo>
                <a:cubicBezTo>
                  <a:pt x="99" y="144"/>
                  <a:pt x="97" y="144"/>
                  <a:pt x="95" y="144"/>
                </a:cubicBezTo>
                <a:cubicBezTo>
                  <a:pt x="93" y="144"/>
                  <a:pt x="91" y="144"/>
                  <a:pt x="90" y="144"/>
                </a:cubicBezTo>
                <a:cubicBezTo>
                  <a:pt x="89" y="143"/>
                  <a:pt x="89" y="143"/>
                  <a:pt x="88" y="143"/>
                </a:cubicBezTo>
                <a:cubicBezTo>
                  <a:pt x="87" y="142"/>
                  <a:pt x="85" y="141"/>
                  <a:pt x="83" y="141"/>
                </a:cubicBezTo>
                <a:cubicBezTo>
                  <a:pt x="82" y="140"/>
                  <a:pt x="79" y="139"/>
                  <a:pt x="76" y="139"/>
                </a:cubicBezTo>
                <a:cubicBezTo>
                  <a:pt x="74" y="139"/>
                  <a:pt x="72" y="140"/>
                  <a:pt x="70" y="140"/>
                </a:cubicBezTo>
                <a:cubicBezTo>
                  <a:pt x="69" y="141"/>
                  <a:pt x="68" y="141"/>
                  <a:pt x="67" y="142"/>
                </a:cubicBezTo>
                <a:cubicBezTo>
                  <a:pt x="65" y="142"/>
                  <a:pt x="64" y="143"/>
                  <a:pt x="63" y="143"/>
                </a:cubicBezTo>
                <a:cubicBezTo>
                  <a:pt x="62" y="144"/>
                  <a:pt x="60" y="144"/>
                  <a:pt x="58" y="144"/>
                </a:cubicBezTo>
                <a:cubicBezTo>
                  <a:pt x="56" y="144"/>
                  <a:pt x="55" y="144"/>
                  <a:pt x="54" y="144"/>
                </a:cubicBezTo>
                <a:cubicBezTo>
                  <a:pt x="53" y="143"/>
                  <a:pt x="52" y="143"/>
                  <a:pt x="51" y="143"/>
                </a:cubicBezTo>
                <a:cubicBezTo>
                  <a:pt x="50" y="142"/>
                  <a:pt x="49" y="141"/>
                  <a:pt x="47" y="141"/>
                </a:cubicBezTo>
                <a:cubicBezTo>
                  <a:pt x="45" y="140"/>
                  <a:pt x="43" y="139"/>
                  <a:pt x="40" y="139"/>
                </a:cubicBezTo>
                <a:cubicBezTo>
                  <a:pt x="37" y="139"/>
                  <a:pt x="35" y="140"/>
                  <a:pt x="33" y="140"/>
                </a:cubicBezTo>
                <a:cubicBezTo>
                  <a:pt x="32" y="141"/>
                  <a:pt x="31" y="141"/>
                  <a:pt x="30" y="142"/>
                </a:cubicBezTo>
                <a:cubicBezTo>
                  <a:pt x="29" y="142"/>
                  <a:pt x="28" y="143"/>
                  <a:pt x="26" y="143"/>
                </a:cubicBezTo>
                <a:cubicBezTo>
                  <a:pt x="25" y="144"/>
                  <a:pt x="24" y="144"/>
                  <a:pt x="21" y="144"/>
                </a:cubicBezTo>
                <a:cubicBezTo>
                  <a:pt x="19" y="144"/>
                  <a:pt x="18" y="144"/>
                  <a:pt x="17" y="144"/>
                </a:cubicBezTo>
                <a:cubicBezTo>
                  <a:pt x="16" y="143"/>
                  <a:pt x="15" y="143"/>
                  <a:pt x="14" y="143"/>
                </a:cubicBezTo>
                <a:cubicBezTo>
                  <a:pt x="13" y="142"/>
                  <a:pt x="12" y="141"/>
                  <a:pt x="10" y="141"/>
                </a:cubicBezTo>
                <a:cubicBezTo>
                  <a:pt x="8" y="140"/>
                  <a:pt x="6" y="139"/>
                  <a:pt x="3" y="139"/>
                </a:cubicBezTo>
                <a:cubicBezTo>
                  <a:pt x="1" y="139"/>
                  <a:pt x="0" y="141"/>
                  <a:pt x="0" y="142"/>
                </a:cubicBezTo>
                <a:cubicBezTo>
                  <a:pt x="0" y="144"/>
                  <a:pt x="1" y="145"/>
                  <a:pt x="3" y="145"/>
                </a:cubicBezTo>
                <a:cubicBezTo>
                  <a:pt x="5" y="145"/>
                  <a:pt x="6" y="146"/>
                  <a:pt x="7" y="146"/>
                </a:cubicBezTo>
                <a:cubicBezTo>
                  <a:pt x="8" y="146"/>
                  <a:pt x="9" y="147"/>
                  <a:pt x="10" y="147"/>
                </a:cubicBezTo>
                <a:cubicBezTo>
                  <a:pt x="11" y="148"/>
                  <a:pt x="12" y="148"/>
                  <a:pt x="14" y="149"/>
                </a:cubicBezTo>
                <a:cubicBezTo>
                  <a:pt x="16" y="150"/>
                  <a:pt x="18" y="150"/>
                  <a:pt x="21" y="150"/>
                </a:cubicBezTo>
                <a:cubicBezTo>
                  <a:pt x="24" y="150"/>
                  <a:pt x="26" y="150"/>
                  <a:pt x="28" y="149"/>
                </a:cubicBezTo>
                <a:cubicBezTo>
                  <a:pt x="29" y="149"/>
                  <a:pt x="30" y="148"/>
                  <a:pt x="31" y="148"/>
                </a:cubicBezTo>
                <a:cubicBezTo>
                  <a:pt x="32" y="147"/>
                  <a:pt x="33" y="147"/>
                  <a:pt x="35" y="146"/>
                </a:cubicBezTo>
                <a:cubicBezTo>
                  <a:pt x="36" y="146"/>
                  <a:pt x="37" y="145"/>
                  <a:pt x="40" y="145"/>
                </a:cubicBezTo>
                <a:cubicBezTo>
                  <a:pt x="42" y="145"/>
                  <a:pt x="43" y="146"/>
                  <a:pt x="44" y="146"/>
                </a:cubicBezTo>
                <a:cubicBezTo>
                  <a:pt x="45" y="146"/>
                  <a:pt x="46" y="147"/>
                  <a:pt x="47" y="147"/>
                </a:cubicBezTo>
                <a:cubicBezTo>
                  <a:pt x="48" y="148"/>
                  <a:pt x="49" y="148"/>
                  <a:pt x="51" y="149"/>
                </a:cubicBezTo>
                <a:cubicBezTo>
                  <a:pt x="53" y="150"/>
                  <a:pt x="55" y="150"/>
                  <a:pt x="58" y="150"/>
                </a:cubicBezTo>
                <a:cubicBezTo>
                  <a:pt x="61" y="150"/>
                  <a:pt x="63" y="150"/>
                  <a:pt x="64" y="149"/>
                </a:cubicBezTo>
                <a:cubicBezTo>
                  <a:pt x="66" y="149"/>
                  <a:pt x="67" y="148"/>
                  <a:pt x="68" y="148"/>
                </a:cubicBezTo>
                <a:cubicBezTo>
                  <a:pt x="69" y="147"/>
                  <a:pt x="70" y="147"/>
                  <a:pt x="71" y="146"/>
                </a:cubicBezTo>
                <a:cubicBezTo>
                  <a:pt x="73" y="146"/>
                  <a:pt x="74" y="145"/>
                  <a:pt x="76" y="145"/>
                </a:cubicBezTo>
                <a:cubicBezTo>
                  <a:pt x="79" y="145"/>
                  <a:pt x="80" y="146"/>
                  <a:pt x="81" y="146"/>
                </a:cubicBezTo>
                <a:cubicBezTo>
                  <a:pt x="82" y="146"/>
                  <a:pt x="83" y="147"/>
                  <a:pt x="84" y="147"/>
                </a:cubicBezTo>
                <a:cubicBezTo>
                  <a:pt x="85" y="148"/>
                  <a:pt x="86" y="148"/>
                  <a:pt x="88" y="149"/>
                </a:cubicBezTo>
                <a:cubicBezTo>
                  <a:pt x="90" y="150"/>
                  <a:pt x="92" y="150"/>
                  <a:pt x="95" y="150"/>
                </a:cubicBezTo>
                <a:cubicBezTo>
                  <a:pt x="97" y="150"/>
                  <a:pt x="100" y="150"/>
                  <a:pt x="101" y="149"/>
                </a:cubicBezTo>
                <a:cubicBezTo>
                  <a:pt x="103" y="149"/>
                  <a:pt x="104" y="148"/>
                  <a:pt x="105" y="148"/>
                </a:cubicBezTo>
                <a:cubicBezTo>
                  <a:pt x="106" y="147"/>
                  <a:pt x="107" y="147"/>
                  <a:pt x="108" y="146"/>
                </a:cubicBezTo>
                <a:cubicBezTo>
                  <a:pt x="110" y="146"/>
                  <a:pt x="111" y="145"/>
                  <a:pt x="113" y="145"/>
                </a:cubicBezTo>
                <a:cubicBezTo>
                  <a:pt x="115" y="145"/>
                  <a:pt x="117" y="146"/>
                  <a:pt x="118" y="146"/>
                </a:cubicBezTo>
                <a:cubicBezTo>
                  <a:pt x="119" y="146"/>
                  <a:pt x="119" y="147"/>
                  <a:pt x="120" y="147"/>
                </a:cubicBezTo>
                <a:cubicBezTo>
                  <a:pt x="122" y="148"/>
                  <a:pt x="123" y="148"/>
                  <a:pt x="125" y="149"/>
                </a:cubicBezTo>
                <a:cubicBezTo>
                  <a:pt x="127" y="150"/>
                  <a:pt x="129" y="150"/>
                  <a:pt x="132" y="150"/>
                </a:cubicBezTo>
                <a:cubicBezTo>
                  <a:pt x="134" y="150"/>
                  <a:pt x="136" y="150"/>
                  <a:pt x="138" y="149"/>
                </a:cubicBezTo>
                <a:cubicBezTo>
                  <a:pt x="139" y="149"/>
                  <a:pt x="140" y="148"/>
                  <a:pt x="141" y="148"/>
                </a:cubicBezTo>
                <a:cubicBezTo>
                  <a:pt x="143" y="147"/>
                  <a:pt x="144" y="147"/>
                  <a:pt x="145" y="146"/>
                </a:cubicBezTo>
                <a:cubicBezTo>
                  <a:pt x="146" y="146"/>
                  <a:pt x="148" y="145"/>
                  <a:pt x="150" y="145"/>
                </a:cubicBezTo>
                <a:cubicBezTo>
                  <a:pt x="152" y="145"/>
                  <a:pt x="154" y="146"/>
                  <a:pt x="155" y="146"/>
                </a:cubicBezTo>
                <a:cubicBezTo>
                  <a:pt x="156" y="146"/>
                  <a:pt x="156" y="147"/>
                  <a:pt x="157" y="147"/>
                </a:cubicBezTo>
                <a:cubicBezTo>
                  <a:pt x="158" y="148"/>
                  <a:pt x="160" y="148"/>
                  <a:pt x="162" y="149"/>
                </a:cubicBezTo>
                <a:cubicBezTo>
                  <a:pt x="163" y="150"/>
                  <a:pt x="166" y="150"/>
                  <a:pt x="169" y="150"/>
                </a:cubicBezTo>
                <a:cubicBezTo>
                  <a:pt x="171" y="150"/>
                  <a:pt x="173" y="150"/>
                  <a:pt x="175" y="149"/>
                </a:cubicBezTo>
                <a:cubicBezTo>
                  <a:pt x="176" y="149"/>
                  <a:pt x="177" y="148"/>
                  <a:pt x="178" y="148"/>
                </a:cubicBezTo>
                <a:cubicBezTo>
                  <a:pt x="180" y="147"/>
                  <a:pt x="181" y="147"/>
                  <a:pt x="182" y="146"/>
                </a:cubicBezTo>
                <a:cubicBezTo>
                  <a:pt x="183" y="146"/>
                  <a:pt x="185" y="145"/>
                  <a:pt x="187" y="145"/>
                </a:cubicBezTo>
                <a:cubicBezTo>
                  <a:pt x="189" y="145"/>
                  <a:pt x="190" y="146"/>
                  <a:pt x="191" y="146"/>
                </a:cubicBezTo>
                <a:cubicBezTo>
                  <a:pt x="192" y="146"/>
                  <a:pt x="193" y="147"/>
                  <a:pt x="194" y="147"/>
                </a:cubicBezTo>
                <a:cubicBezTo>
                  <a:pt x="195" y="148"/>
                  <a:pt x="196" y="148"/>
                  <a:pt x="198" y="149"/>
                </a:cubicBezTo>
                <a:cubicBezTo>
                  <a:pt x="200" y="150"/>
                  <a:pt x="202" y="150"/>
                  <a:pt x="205" y="150"/>
                </a:cubicBezTo>
                <a:cubicBezTo>
                  <a:pt x="205" y="150"/>
                  <a:pt x="205" y="150"/>
                  <a:pt x="205" y="150"/>
                </a:cubicBezTo>
                <a:cubicBezTo>
                  <a:pt x="208" y="150"/>
                  <a:pt x="210" y="150"/>
                  <a:pt x="212" y="149"/>
                </a:cubicBezTo>
                <a:cubicBezTo>
                  <a:pt x="213" y="149"/>
                  <a:pt x="214" y="148"/>
                  <a:pt x="215" y="148"/>
                </a:cubicBezTo>
                <a:cubicBezTo>
                  <a:pt x="216" y="147"/>
                  <a:pt x="217" y="147"/>
                  <a:pt x="219" y="146"/>
                </a:cubicBezTo>
                <a:cubicBezTo>
                  <a:pt x="220" y="146"/>
                  <a:pt x="221" y="145"/>
                  <a:pt x="224" y="145"/>
                </a:cubicBezTo>
                <a:cubicBezTo>
                  <a:pt x="225" y="145"/>
                  <a:pt x="227" y="144"/>
                  <a:pt x="227" y="142"/>
                </a:cubicBezTo>
                <a:cubicBezTo>
                  <a:pt x="227" y="141"/>
                  <a:pt x="225" y="139"/>
                  <a:pt x="224" y="139"/>
                </a:cubicBezTo>
                <a:close/>
                <a:moveTo>
                  <a:pt x="3" y="133"/>
                </a:moveTo>
                <a:cubicBezTo>
                  <a:pt x="5" y="133"/>
                  <a:pt x="6" y="133"/>
                  <a:pt x="7" y="134"/>
                </a:cubicBezTo>
                <a:cubicBezTo>
                  <a:pt x="8" y="134"/>
                  <a:pt x="9" y="134"/>
                  <a:pt x="10" y="135"/>
                </a:cubicBezTo>
                <a:cubicBezTo>
                  <a:pt x="11" y="135"/>
                  <a:pt x="12" y="136"/>
                  <a:pt x="14" y="137"/>
                </a:cubicBezTo>
                <a:cubicBezTo>
                  <a:pt x="16" y="137"/>
                  <a:pt x="18" y="138"/>
                  <a:pt x="21" y="138"/>
                </a:cubicBezTo>
                <a:cubicBezTo>
                  <a:pt x="24" y="138"/>
                  <a:pt x="26" y="138"/>
                  <a:pt x="28" y="137"/>
                </a:cubicBezTo>
                <a:cubicBezTo>
                  <a:pt x="29" y="137"/>
                  <a:pt x="30" y="136"/>
                  <a:pt x="31" y="136"/>
                </a:cubicBezTo>
                <a:cubicBezTo>
                  <a:pt x="32" y="135"/>
                  <a:pt x="33" y="134"/>
                  <a:pt x="35" y="134"/>
                </a:cubicBezTo>
                <a:cubicBezTo>
                  <a:pt x="35" y="134"/>
                  <a:pt x="36" y="133"/>
                  <a:pt x="37" y="133"/>
                </a:cubicBezTo>
                <a:cubicBezTo>
                  <a:pt x="38" y="133"/>
                  <a:pt x="39" y="133"/>
                  <a:pt x="40" y="133"/>
                </a:cubicBezTo>
                <a:cubicBezTo>
                  <a:pt x="42" y="133"/>
                  <a:pt x="43" y="133"/>
                  <a:pt x="44" y="134"/>
                </a:cubicBezTo>
                <a:cubicBezTo>
                  <a:pt x="44" y="134"/>
                  <a:pt x="45" y="134"/>
                  <a:pt x="45" y="134"/>
                </a:cubicBezTo>
                <a:cubicBezTo>
                  <a:pt x="46" y="134"/>
                  <a:pt x="46" y="134"/>
                  <a:pt x="47" y="135"/>
                </a:cubicBezTo>
                <a:cubicBezTo>
                  <a:pt x="48" y="135"/>
                  <a:pt x="49" y="136"/>
                  <a:pt x="51" y="137"/>
                </a:cubicBezTo>
                <a:cubicBezTo>
                  <a:pt x="53" y="137"/>
                  <a:pt x="55" y="138"/>
                  <a:pt x="58" y="138"/>
                </a:cubicBezTo>
                <a:cubicBezTo>
                  <a:pt x="61" y="138"/>
                  <a:pt x="63" y="138"/>
                  <a:pt x="64" y="137"/>
                </a:cubicBezTo>
                <a:cubicBezTo>
                  <a:pt x="66" y="137"/>
                  <a:pt x="67" y="136"/>
                  <a:pt x="68" y="136"/>
                </a:cubicBezTo>
                <a:cubicBezTo>
                  <a:pt x="69" y="135"/>
                  <a:pt x="70" y="134"/>
                  <a:pt x="71" y="134"/>
                </a:cubicBezTo>
                <a:cubicBezTo>
                  <a:pt x="71" y="134"/>
                  <a:pt x="71" y="134"/>
                  <a:pt x="71" y="134"/>
                </a:cubicBezTo>
                <a:cubicBezTo>
                  <a:pt x="73" y="133"/>
                  <a:pt x="74" y="133"/>
                  <a:pt x="76" y="133"/>
                </a:cubicBezTo>
                <a:cubicBezTo>
                  <a:pt x="79" y="133"/>
                  <a:pt x="80" y="133"/>
                  <a:pt x="81" y="134"/>
                </a:cubicBezTo>
                <a:cubicBezTo>
                  <a:pt x="81" y="134"/>
                  <a:pt x="82" y="134"/>
                  <a:pt x="82" y="134"/>
                </a:cubicBezTo>
                <a:cubicBezTo>
                  <a:pt x="82" y="134"/>
                  <a:pt x="83" y="134"/>
                  <a:pt x="84" y="135"/>
                </a:cubicBezTo>
                <a:cubicBezTo>
                  <a:pt x="85" y="135"/>
                  <a:pt x="86" y="136"/>
                  <a:pt x="88" y="137"/>
                </a:cubicBezTo>
                <a:cubicBezTo>
                  <a:pt x="90" y="137"/>
                  <a:pt x="92" y="138"/>
                  <a:pt x="95" y="138"/>
                </a:cubicBezTo>
                <a:cubicBezTo>
                  <a:pt x="97" y="138"/>
                  <a:pt x="100" y="138"/>
                  <a:pt x="101" y="137"/>
                </a:cubicBezTo>
                <a:cubicBezTo>
                  <a:pt x="103" y="137"/>
                  <a:pt x="104" y="136"/>
                  <a:pt x="105" y="136"/>
                </a:cubicBezTo>
                <a:cubicBezTo>
                  <a:pt x="106" y="135"/>
                  <a:pt x="107" y="134"/>
                  <a:pt x="108" y="134"/>
                </a:cubicBezTo>
                <a:cubicBezTo>
                  <a:pt x="108" y="134"/>
                  <a:pt x="108" y="134"/>
                  <a:pt x="108" y="134"/>
                </a:cubicBezTo>
                <a:cubicBezTo>
                  <a:pt x="110" y="133"/>
                  <a:pt x="111" y="133"/>
                  <a:pt x="113" y="133"/>
                </a:cubicBezTo>
                <a:cubicBezTo>
                  <a:pt x="115" y="133"/>
                  <a:pt x="117" y="133"/>
                  <a:pt x="118" y="134"/>
                </a:cubicBezTo>
                <a:cubicBezTo>
                  <a:pt x="118" y="134"/>
                  <a:pt x="118" y="134"/>
                  <a:pt x="119" y="134"/>
                </a:cubicBezTo>
                <a:cubicBezTo>
                  <a:pt x="119" y="134"/>
                  <a:pt x="120" y="134"/>
                  <a:pt x="120" y="135"/>
                </a:cubicBezTo>
                <a:cubicBezTo>
                  <a:pt x="122" y="135"/>
                  <a:pt x="123" y="136"/>
                  <a:pt x="125" y="137"/>
                </a:cubicBezTo>
                <a:cubicBezTo>
                  <a:pt x="127" y="137"/>
                  <a:pt x="129" y="138"/>
                  <a:pt x="132" y="138"/>
                </a:cubicBezTo>
                <a:cubicBezTo>
                  <a:pt x="134" y="138"/>
                  <a:pt x="136" y="138"/>
                  <a:pt x="138" y="137"/>
                </a:cubicBezTo>
                <a:cubicBezTo>
                  <a:pt x="139" y="137"/>
                  <a:pt x="140" y="136"/>
                  <a:pt x="141" y="136"/>
                </a:cubicBezTo>
                <a:cubicBezTo>
                  <a:pt x="143" y="135"/>
                  <a:pt x="144" y="134"/>
                  <a:pt x="145" y="134"/>
                </a:cubicBezTo>
                <a:cubicBezTo>
                  <a:pt x="145" y="134"/>
                  <a:pt x="145" y="134"/>
                  <a:pt x="145" y="134"/>
                </a:cubicBezTo>
                <a:cubicBezTo>
                  <a:pt x="146" y="133"/>
                  <a:pt x="148" y="133"/>
                  <a:pt x="150" y="133"/>
                </a:cubicBezTo>
                <a:cubicBezTo>
                  <a:pt x="152" y="133"/>
                  <a:pt x="153" y="133"/>
                  <a:pt x="154" y="133"/>
                </a:cubicBezTo>
                <a:cubicBezTo>
                  <a:pt x="154" y="134"/>
                  <a:pt x="154" y="134"/>
                  <a:pt x="155" y="134"/>
                </a:cubicBezTo>
                <a:cubicBezTo>
                  <a:pt x="156" y="134"/>
                  <a:pt x="156" y="134"/>
                  <a:pt x="157" y="135"/>
                </a:cubicBezTo>
                <a:cubicBezTo>
                  <a:pt x="158" y="135"/>
                  <a:pt x="160" y="136"/>
                  <a:pt x="162" y="137"/>
                </a:cubicBezTo>
                <a:cubicBezTo>
                  <a:pt x="163" y="137"/>
                  <a:pt x="166" y="138"/>
                  <a:pt x="169" y="138"/>
                </a:cubicBezTo>
                <a:cubicBezTo>
                  <a:pt x="171" y="138"/>
                  <a:pt x="173" y="138"/>
                  <a:pt x="175" y="137"/>
                </a:cubicBezTo>
                <a:cubicBezTo>
                  <a:pt x="176" y="137"/>
                  <a:pt x="177" y="136"/>
                  <a:pt x="178" y="136"/>
                </a:cubicBezTo>
                <a:cubicBezTo>
                  <a:pt x="180" y="135"/>
                  <a:pt x="181" y="134"/>
                  <a:pt x="182" y="134"/>
                </a:cubicBezTo>
                <a:cubicBezTo>
                  <a:pt x="183" y="133"/>
                  <a:pt x="185" y="133"/>
                  <a:pt x="187" y="133"/>
                </a:cubicBezTo>
                <a:cubicBezTo>
                  <a:pt x="189" y="133"/>
                  <a:pt x="190" y="133"/>
                  <a:pt x="191" y="134"/>
                </a:cubicBezTo>
                <a:cubicBezTo>
                  <a:pt x="192" y="134"/>
                  <a:pt x="193" y="134"/>
                  <a:pt x="194" y="135"/>
                </a:cubicBezTo>
                <a:cubicBezTo>
                  <a:pt x="195" y="135"/>
                  <a:pt x="196" y="136"/>
                  <a:pt x="198" y="137"/>
                </a:cubicBezTo>
                <a:cubicBezTo>
                  <a:pt x="200" y="137"/>
                  <a:pt x="202" y="138"/>
                  <a:pt x="205" y="138"/>
                </a:cubicBezTo>
                <a:cubicBezTo>
                  <a:pt x="205" y="138"/>
                  <a:pt x="205" y="138"/>
                  <a:pt x="205" y="138"/>
                </a:cubicBezTo>
                <a:cubicBezTo>
                  <a:pt x="208" y="138"/>
                  <a:pt x="210" y="138"/>
                  <a:pt x="212" y="137"/>
                </a:cubicBezTo>
                <a:cubicBezTo>
                  <a:pt x="213" y="137"/>
                  <a:pt x="214" y="136"/>
                  <a:pt x="215" y="136"/>
                </a:cubicBezTo>
                <a:cubicBezTo>
                  <a:pt x="216" y="135"/>
                  <a:pt x="217" y="134"/>
                  <a:pt x="219" y="134"/>
                </a:cubicBezTo>
                <a:cubicBezTo>
                  <a:pt x="220" y="133"/>
                  <a:pt x="221" y="133"/>
                  <a:pt x="224" y="133"/>
                </a:cubicBezTo>
                <a:cubicBezTo>
                  <a:pt x="225" y="133"/>
                  <a:pt x="227" y="132"/>
                  <a:pt x="227" y="130"/>
                </a:cubicBezTo>
                <a:cubicBezTo>
                  <a:pt x="227" y="128"/>
                  <a:pt x="225" y="127"/>
                  <a:pt x="224" y="127"/>
                </a:cubicBezTo>
                <a:cubicBezTo>
                  <a:pt x="221" y="127"/>
                  <a:pt x="219" y="128"/>
                  <a:pt x="217" y="128"/>
                </a:cubicBezTo>
                <a:cubicBezTo>
                  <a:pt x="216" y="128"/>
                  <a:pt x="215" y="129"/>
                  <a:pt x="214" y="129"/>
                </a:cubicBezTo>
                <a:cubicBezTo>
                  <a:pt x="213" y="130"/>
                  <a:pt x="212" y="131"/>
                  <a:pt x="210" y="131"/>
                </a:cubicBezTo>
                <a:cubicBezTo>
                  <a:pt x="210" y="131"/>
                  <a:pt x="209" y="131"/>
                  <a:pt x="209" y="132"/>
                </a:cubicBezTo>
                <a:cubicBezTo>
                  <a:pt x="209" y="3"/>
                  <a:pt x="209" y="3"/>
                  <a:pt x="209" y="3"/>
                </a:cubicBezTo>
                <a:cubicBezTo>
                  <a:pt x="209" y="3"/>
                  <a:pt x="210" y="2"/>
                  <a:pt x="211" y="2"/>
                </a:cubicBezTo>
                <a:cubicBezTo>
                  <a:pt x="210" y="0"/>
                  <a:pt x="210" y="0"/>
                  <a:pt x="210" y="0"/>
                </a:cubicBezTo>
                <a:cubicBezTo>
                  <a:pt x="188" y="19"/>
                  <a:pt x="169" y="41"/>
                  <a:pt x="154" y="65"/>
                </a:cubicBezTo>
                <a:cubicBezTo>
                  <a:pt x="153" y="65"/>
                  <a:pt x="152" y="65"/>
                  <a:pt x="152" y="65"/>
                </a:cubicBezTo>
                <a:cubicBezTo>
                  <a:pt x="150" y="65"/>
                  <a:pt x="149" y="67"/>
                  <a:pt x="148" y="67"/>
                </a:cubicBezTo>
                <a:cubicBezTo>
                  <a:pt x="136" y="80"/>
                  <a:pt x="136" y="80"/>
                  <a:pt x="136" y="80"/>
                </a:cubicBezTo>
                <a:cubicBezTo>
                  <a:pt x="130" y="65"/>
                  <a:pt x="130" y="65"/>
                  <a:pt x="130" y="65"/>
                </a:cubicBezTo>
                <a:cubicBezTo>
                  <a:pt x="130" y="65"/>
                  <a:pt x="130" y="64"/>
                  <a:pt x="129" y="64"/>
                </a:cubicBezTo>
                <a:cubicBezTo>
                  <a:pt x="128" y="62"/>
                  <a:pt x="127" y="60"/>
                  <a:pt x="124" y="59"/>
                </a:cubicBezTo>
                <a:cubicBezTo>
                  <a:pt x="120" y="57"/>
                  <a:pt x="114" y="60"/>
                  <a:pt x="112" y="64"/>
                </a:cubicBezTo>
                <a:cubicBezTo>
                  <a:pt x="98" y="98"/>
                  <a:pt x="98" y="98"/>
                  <a:pt x="98" y="98"/>
                </a:cubicBezTo>
                <a:cubicBezTo>
                  <a:pt x="12" y="106"/>
                  <a:pt x="12" y="106"/>
                  <a:pt x="12" y="106"/>
                </a:cubicBezTo>
                <a:cubicBezTo>
                  <a:pt x="17" y="119"/>
                  <a:pt x="24" y="126"/>
                  <a:pt x="30" y="130"/>
                </a:cubicBezTo>
                <a:cubicBezTo>
                  <a:pt x="28" y="130"/>
                  <a:pt x="27" y="131"/>
                  <a:pt x="26" y="131"/>
                </a:cubicBezTo>
                <a:cubicBezTo>
                  <a:pt x="25" y="132"/>
                  <a:pt x="24" y="132"/>
                  <a:pt x="21" y="132"/>
                </a:cubicBezTo>
                <a:cubicBezTo>
                  <a:pt x="19" y="132"/>
                  <a:pt x="18" y="132"/>
                  <a:pt x="17" y="131"/>
                </a:cubicBezTo>
                <a:cubicBezTo>
                  <a:pt x="16" y="131"/>
                  <a:pt x="15" y="131"/>
                  <a:pt x="14" y="130"/>
                </a:cubicBezTo>
                <a:cubicBezTo>
                  <a:pt x="13" y="130"/>
                  <a:pt x="12" y="129"/>
                  <a:pt x="10" y="128"/>
                </a:cubicBezTo>
                <a:cubicBezTo>
                  <a:pt x="8" y="128"/>
                  <a:pt x="6" y="127"/>
                  <a:pt x="3" y="127"/>
                </a:cubicBezTo>
                <a:cubicBezTo>
                  <a:pt x="1" y="127"/>
                  <a:pt x="0" y="128"/>
                  <a:pt x="0" y="130"/>
                </a:cubicBezTo>
                <a:cubicBezTo>
                  <a:pt x="0" y="132"/>
                  <a:pt x="1" y="133"/>
                  <a:pt x="3" y="133"/>
                </a:cubicBezTo>
                <a:close/>
                <a:moveTo>
                  <a:pt x="159" y="77"/>
                </a:moveTo>
                <a:cubicBezTo>
                  <a:pt x="161" y="74"/>
                  <a:pt x="161" y="69"/>
                  <a:pt x="158" y="67"/>
                </a:cubicBezTo>
                <a:cubicBezTo>
                  <a:pt x="158" y="66"/>
                  <a:pt x="157" y="66"/>
                  <a:pt x="157" y="65"/>
                </a:cubicBezTo>
                <a:cubicBezTo>
                  <a:pt x="171" y="43"/>
                  <a:pt x="188" y="23"/>
                  <a:pt x="208" y="4"/>
                </a:cubicBezTo>
                <a:cubicBezTo>
                  <a:pt x="208" y="132"/>
                  <a:pt x="208" y="132"/>
                  <a:pt x="208" y="132"/>
                </a:cubicBezTo>
                <a:cubicBezTo>
                  <a:pt x="207" y="132"/>
                  <a:pt x="206" y="132"/>
                  <a:pt x="205" y="132"/>
                </a:cubicBezTo>
                <a:cubicBezTo>
                  <a:pt x="203" y="132"/>
                  <a:pt x="202" y="132"/>
                  <a:pt x="201" y="131"/>
                </a:cubicBezTo>
                <a:cubicBezTo>
                  <a:pt x="200" y="131"/>
                  <a:pt x="199" y="131"/>
                  <a:pt x="198" y="130"/>
                </a:cubicBezTo>
                <a:cubicBezTo>
                  <a:pt x="197" y="130"/>
                  <a:pt x="196" y="129"/>
                  <a:pt x="194" y="128"/>
                </a:cubicBezTo>
                <a:cubicBezTo>
                  <a:pt x="192" y="128"/>
                  <a:pt x="190" y="127"/>
                  <a:pt x="187" y="127"/>
                </a:cubicBezTo>
                <a:cubicBezTo>
                  <a:pt x="184" y="127"/>
                  <a:pt x="182" y="128"/>
                  <a:pt x="181" y="128"/>
                </a:cubicBezTo>
                <a:cubicBezTo>
                  <a:pt x="179" y="128"/>
                  <a:pt x="178" y="129"/>
                  <a:pt x="177" y="129"/>
                </a:cubicBezTo>
                <a:cubicBezTo>
                  <a:pt x="176" y="130"/>
                  <a:pt x="175" y="131"/>
                  <a:pt x="174" y="131"/>
                </a:cubicBezTo>
                <a:cubicBezTo>
                  <a:pt x="172" y="132"/>
                  <a:pt x="171" y="132"/>
                  <a:pt x="169" y="132"/>
                </a:cubicBezTo>
                <a:cubicBezTo>
                  <a:pt x="166" y="132"/>
                  <a:pt x="165" y="132"/>
                  <a:pt x="164" y="131"/>
                </a:cubicBezTo>
                <a:cubicBezTo>
                  <a:pt x="163" y="131"/>
                  <a:pt x="163" y="131"/>
                  <a:pt x="163" y="131"/>
                </a:cubicBezTo>
                <a:cubicBezTo>
                  <a:pt x="187" y="121"/>
                  <a:pt x="200" y="89"/>
                  <a:pt x="200" y="89"/>
                </a:cubicBezTo>
                <a:cubicBezTo>
                  <a:pt x="142" y="94"/>
                  <a:pt x="142" y="94"/>
                  <a:pt x="142" y="94"/>
                </a:cubicBezTo>
                <a:lnTo>
                  <a:pt x="159" y="77"/>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graphicFrame>
        <p:nvGraphicFramePr>
          <p:cNvPr id="54" name="Tableau 53"/>
          <p:cNvGraphicFramePr>
            <a:graphicFrameLocks noGrp="1"/>
          </p:cNvGraphicFramePr>
          <p:nvPr>
            <p:extLst>
              <p:ext uri="{D42A27DB-BD31-4B8C-83A1-F6EECF244321}">
                <p14:modId xmlns:p14="http://schemas.microsoft.com/office/powerpoint/2010/main" val="3885129509"/>
              </p:ext>
            </p:extLst>
          </p:nvPr>
        </p:nvGraphicFramePr>
        <p:xfrm>
          <a:off x="2027786" y="2975026"/>
          <a:ext cx="7709984" cy="453978"/>
        </p:xfrm>
        <a:graphic>
          <a:graphicData uri="http://schemas.openxmlformats.org/drawingml/2006/table">
            <a:tbl>
              <a:tblPr>
                <a:tableStyleId>{5C22544A-7EE6-4342-B048-85BDC9FD1C3A}</a:tableStyleId>
              </a:tblPr>
              <a:tblGrid>
                <a:gridCol w="963748"/>
                <a:gridCol w="963748"/>
                <a:gridCol w="963748"/>
                <a:gridCol w="963748"/>
                <a:gridCol w="963748"/>
                <a:gridCol w="963748"/>
                <a:gridCol w="963748"/>
                <a:gridCol w="963748"/>
              </a:tblGrid>
              <a:tr h="226989">
                <a:tc>
                  <a:txBody>
                    <a:bodyPr/>
                    <a:lstStyle/>
                    <a:p>
                      <a:pPr algn="ctr"/>
                      <a:r>
                        <a:rPr lang="fr-FR" sz="1000" b="1" dirty="0" smtClean="0">
                          <a:solidFill>
                            <a:schemeClr val="accent4">
                              <a:lumMod val="75000"/>
                            </a:schemeClr>
                          </a:solidFill>
                          <a:latin typeface="Arial" panose="020B0604020202020204" pitchFamily="34" charset="0"/>
                          <a:cs typeface="Arial" panose="020B0604020202020204" pitchFamily="34" charset="0"/>
                        </a:rPr>
                        <a:t>43%</a:t>
                      </a:r>
                      <a:endParaRPr lang="fr-FR" sz="1000" b="1" dirty="0">
                        <a:solidFill>
                          <a:schemeClr val="accent4">
                            <a:lumMod val="75000"/>
                          </a:schemeClr>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4">
                              <a:lumMod val="75000"/>
                            </a:schemeClr>
                          </a:solidFill>
                          <a:effectLst/>
                          <a:latin typeface="Arial" panose="020B0604020202020204" pitchFamily="34" charset="0"/>
                          <a:cs typeface="Arial" panose="020B0604020202020204" pitchFamily="34" charset="0"/>
                        </a:rPr>
                        <a:t>38%</a:t>
                      </a:r>
                      <a:endParaRPr lang="fr-FR" sz="1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4">
                              <a:lumMod val="75000"/>
                            </a:schemeClr>
                          </a:solidFill>
                          <a:effectLst/>
                          <a:latin typeface="Arial" panose="020B0604020202020204" pitchFamily="34" charset="0"/>
                          <a:cs typeface="Arial" panose="020B0604020202020204" pitchFamily="34" charset="0"/>
                        </a:rPr>
                        <a:t>49%</a:t>
                      </a:r>
                      <a:endParaRPr lang="fr-FR" sz="1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4">
                              <a:lumMod val="75000"/>
                            </a:schemeClr>
                          </a:solidFill>
                          <a:effectLst/>
                          <a:latin typeface="Arial" panose="020B0604020202020204" pitchFamily="34" charset="0"/>
                          <a:cs typeface="Arial" panose="020B0604020202020204" pitchFamily="34" charset="0"/>
                        </a:rPr>
                        <a:t>47%</a:t>
                      </a:r>
                      <a:endParaRPr lang="fr-FR" sz="1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4">
                              <a:lumMod val="75000"/>
                            </a:schemeClr>
                          </a:solidFill>
                          <a:effectLst/>
                          <a:latin typeface="Arial" panose="020B0604020202020204" pitchFamily="34" charset="0"/>
                          <a:cs typeface="Arial" panose="020B0604020202020204" pitchFamily="34" charset="0"/>
                        </a:rPr>
                        <a:t>44%</a:t>
                      </a:r>
                      <a:endParaRPr lang="fr-FR" sz="1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4">
                              <a:lumMod val="75000"/>
                            </a:schemeClr>
                          </a:solidFill>
                          <a:effectLst/>
                          <a:latin typeface="Arial" panose="020B0604020202020204" pitchFamily="34" charset="0"/>
                          <a:cs typeface="Arial" panose="020B0604020202020204" pitchFamily="34" charset="0"/>
                        </a:rPr>
                        <a:t>44%</a:t>
                      </a:r>
                      <a:endParaRPr lang="fr-FR" sz="1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4">
                              <a:lumMod val="75000"/>
                            </a:schemeClr>
                          </a:solidFill>
                          <a:effectLst/>
                          <a:latin typeface="Arial" panose="020B0604020202020204" pitchFamily="34" charset="0"/>
                          <a:cs typeface="Arial" panose="020B0604020202020204" pitchFamily="34" charset="0"/>
                        </a:rPr>
                        <a:t>39%</a:t>
                      </a:r>
                      <a:endParaRPr lang="fr-FR" sz="1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4">
                              <a:lumMod val="75000"/>
                            </a:schemeClr>
                          </a:solidFill>
                          <a:effectLst/>
                          <a:latin typeface="Arial" panose="020B0604020202020204" pitchFamily="34" charset="0"/>
                          <a:cs typeface="Arial" panose="020B0604020202020204" pitchFamily="34" charset="0"/>
                        </a:rPr>
                        <a:t>25%</a:t>
                      </a:r>
                      <a:endParaRPr lang="fr-FR" sz="1000" b="1" i="0" u="none" strike="noStrike" dirty="0">
                        <a:solidFill>
                          <a:schemeClr val="accent4">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26989">
                <a:tc>
                  <a:txBody>
                    <a:bodyPr/>
                    <a:lstStyle/>
                    <a:p>
                      <a:pPr algn="ctr"/>
                      <a:r>
                        <a:rPr lang="fr-FR" sz="900" b="0" i="1" dirty="0" smtClean="0">
                          <a:solidFill>
                            <a:schemeClr val="tx1">
                              <a:lumMod val="75000"/>
                            </a:schemeClr>
                          </a:solidFill>
                          <a:latin typeface="Arial" panose="020B0604020202020204" pitchFamily="34" charset="0"/>
                          <a:cs typeface="Arial" panose="020B0604020202020204" pitchFamily="34" charset="0"/>
                        </a:rPr>
                        <a:t>(42%)</a:t>
                      </a:r>
                      <a:endParaRPr lang="fr-FR" sz="900" b="0" i="1" dirty="0">
                        <a:solidFill>
                          <a:schemeClr val="tx1">
                            <a:lumMod val="75000"/>
                          </a:schemeClr>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tx1">
                              <a:lumMod val="75000"/>
                            </a:schemeClr>
                          </a:solidFill>
                          <a:effectLst/>
                          <a:latin typeface="Arial" panose="020B0604020202020204" pitchFamily="34" charset="0"/>
                          <a:cs typeface="Arial" panose="020B0604020202020204" pitchFamily="34" charset="0"/>
                        </a:rPr>
                        <a:t>(37%)</a:t>
                      </a:r>
                      <a:endParaRPr lang="fr-FR" sz="900" b="0" i="1"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tx1">
                              <a:lumMod val="75000"/>
                            </a:schemeClr>
                          </a:solidFill>
                          <a:effectLst/>
                          <a:latin typeface="Arial" panose="020B0604020202020204" pitchFamily="34" charset="0"/>
                          <a:cs typeface="Arial" panose="020B0604020202020204" pitchFamily="34" charset="0"/>
                        </a:rPr>
                        <a:t>(52%)</a:t>
                      </a:r>
                      <a:endParaRPr lang="fr-FR" sz="900" b="0" i="1"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tx1">
                              <a:lumMod val="75000"/>
                            </a:schemeClr>
                          </a:solidFill>
                          <a:effectLst/>
                          <a:latin typeface="Arial" panose="020B0604020202020204" pitchFamily="34" charset="0"/>
                          <a:cs typeface="Arial" panose="020B0604020202020204" pitchFamily="34" charset="0"/>
                        </a:rPr>
                        <a:t>(44%)</a:t>
                      </a:r>
                      <a:endParaRPr lang="fr-FR" sz="900" b="0" i="1"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tx1">
                              <a:lumMod val="75000"/>
                            </a:schemeClr>
                          </a:solidFill>
                          <a:effectLst/>
                          <a:latin typeface="Arial" panose="020B0604020202020204" pitchFamily="34" charset="0"/>
                          <a:cs typeface="Arial" panose="020B0604020202020204" pitchFamily="34" charset="0"/>
                        </a:rPr>
                        <a:t>(46%)</a:t>
                      </a:r>
                      <a:endParaRPr lang="fr-FR" sz="900" b="0" i="1"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tx1">
                              <a:lumMod val="75000"/>
                            </a:schemeClr>
                          </a:solidFill>
                          <a:effectLst/>
                          <a:latin typeface="Arial" panose="020B0604020202020204" pitchFamily="34" charset="0"/>
                          <a:cs typeface="Arial" panose="020B0604020202020204" pitchFamily="34" charset="0"/>
                        </a:rPr>
                        <a:t>(43%)</a:t>
                      </a:r>
                      <a:endParaRPr lang="fr-FR" sz="900" b="0" i="1"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tx1">
                              <a:lumMod val="75000"/>
                            </a:schemeClr>
                          </a:solidFill>
                          <a:effectLst/>
                          <a:latin typeface="Arial" panose="020B0604020202020204" pitchFamily="34" charset="0"/>
                          <a:cs typeface="Arial" panose="020B0604020202020204" pitchFamily="34" charset="0"/>
                        </a:rPr>
                        <a:t>(31%)</a:t>
                      </a:r>
                      <a:endParaRPr lang="fr-FR" sz="900" b="0" i="1"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tx1">
                              <a:lumMod val="75000"/>
                            </a:schemeClr>
                          </a:solidFill>
                          <a:effectLst/>
                          <a:latin typeface="Arial" panose="020B0604020202020204" pitchFamily="34" charset="0"/>
                          <a:cs typeface="Arial" panose="020B0604020202020204" pitchFamily="34" charset="0"/>
                        </a:rPr>
                        <a:t>(21%)</a:t>
                      </a:r>
                      <a:endParaRPr lang="fr-FR" sz="900" b="0" i="1"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Rectangle 2"/>
          <p:cNvSpPr/>
          <p:nvPr/>
        </p:nvSpPr>
        <p:spPr>
          <a:xfrm>
            <a:off x="2044917" y="2915642"/>
            <a:ext cx="866547" cy="3528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37" name="Rectangle 36"/>
          <p:cNvSpPr/>
          <p:nvPr/>
        </p:nvSpPr>
        <p:spPr>
          <a:xfrm>
            <a:off x="7050064" y="1772662"/>
            <a:ext cx="524199" cy="216000"/>
          </a:xfrm>
          <a:prstGeom prst="rect">
            <a:avLst/>
          </a:prstGeom>
          <a:noFill/>
          <a:ln w="19050">
            <a:solidFill>
              <a:srgbClr val="489A1E"/>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latin typeface="Arial" panose="020B0604020202020204" pitchFamily="34" charset="0"/>
              <a:cs typeface="Arial" panose="020B0604020202020204" pitchFamily="34" charset="0"/>
            </a:endParaRPr>
          </a:p>
        </p:txBody>
      </p:sp>
      <p:sp>
        <p:nvSpPr>
          <p:cNvPr id="30" name="Rectangle 29"/>
          <p:cNvSpPr/>
          <p:nvPr/>
        </p:nvSpPr>
        <p:spPr>
          <a:xfrm>
            <a:off x="6107989" y="1768712"/>
            <a:ext cx="524199" cy="216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solidFill>
                <a:schemeClr val="accent1"/>
              </a:solidFill>
              <a:latin typeface="Arial" panose="020B0604020202020204" pitchFamily="34" charset="0"/>
              <a:cs typeface="Arial" panose="020B0604020202020204" pitchFamily="34" charset="0"/>
            </a:endParaRPr>
          </a:p>
        </p:txBody>
      </p:sp>
      <p:sp>
        <p:nvSpPr>
          <p:cNvPr id="22" name="Rectangle 21"/>
          <p:cNvSpPr/>
          <p:nvPr/>
        </p:nvSpPr>
        <p:spPr>
          <a:xfrm>
            <a:off x="7974339" y="1770687"/>
            <a:ext cx="524199" cy="216000"/>
          </a:xfrm>
          <a:prstGeom prst="rect">
            <a:avLst/>
          </a:prstGeom>
          <a:noFill/>
          <a:ln w="19050">
            <a:solidFill>
              <a:srgbClr val="489A1E"/>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latin typeface="Arial" panose="020B0604020202020204" pitchFamily="34" charset="0"/>
              <a:cs typeface="Arial" panose="020B0604020202020204" pitchFamily="34" charset="0"/>
            </a:endParaRPr>
          </a:p>
        </p:txBody>
      </p:sp>
      <p:sp>
        <p:nvSpPr>
          <p:cNvPr id="11" name="Espace réservé du numéro de diapositive 10"/>
          <p:cNvSpPr>
            <a:spLocks noGrp="1"/>
          </p:cNvSpPr>
          <p:nvPr>
            <p:ph type="sldNum" sz="quarter" idx="4"/>
          </p:nvPr>
        </p:nvSpPr>
        <p:spPr/>
        <p:txBody>
          <a:bodyPr/>
          <a:lstStyle/>
          <a:p>
            <a:fld id="{9784CBA3-D598-4B1F-BAA3-EE14B5154290}" type="slidenum">
              <a:rPr lang="en-AU" smtClean="0"/>
              <a:pPr/>
              <a:t>54</a:t>
            </a:fld>
            <a:endParaRPr lang="en-AU" dirty="0"/>
          </a:p>
        </p:txBody>
      </p:sp>
    </p:spTree>
    <p:extLst>
      <p:ext uri="{BB962C8B-B14F-4D97-AF65-F5344CB8AC3E}">
        <p14:creationId xmlns:p14="http://schemas.microsoft.com/office/powerpoint/2010/main" val="686672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239716" y="844351"/>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24" tIns="40385" rIns="80724" bIns="40385"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Une utilisation de la voiture pour les départs en week-end qui reste plus fréquente chez les ménages habitant l’agglomération Parisienne, un </a:t>
            </a:r>
            <a:r>
              <a:rPr lang="fr-FR" sz="1400" b="0" dirty="0">
                <a:solidFill>
                  <a:prstClr val="black"/>
                </a:solidFill>
                <a:latin typeface="Arial" panose="020B0604020202020204" pitchFamily="34" charset="0"/>
                <a:cs typeface="Arial" panose="020B0604020202020204" pitchFamily="34" charset="0"/>
              </a:rPr>
              <a:t> </a:t>
            </a:r>
            <a:r>
              <a:rPr lang="fr-FR" sz="1400" b="0" dirty="0" smtClean="0">
                <a:solidFill>
                  <a:prstClr val="black"/>
                </a:solidFill>
                <a:latin typeface="Arial" panose="020B0604020202020204" pitchFamily="34" charset="0"/>
                <a:cs typeface="Arial" panose="020B0604020202020204" pitchFamily="34" charset="0"/>
              </a:rPr>
              <a:t>constat qui reste très lié à la structure sociodémographique cette région. </a:t>
            </a:r>
            <a:endParaRPr lang="fr-FR" sz="1400" b="0" dirty="0">
              <a:solidFill>
                <a:prstClr val="black"/>
              </a:solidFill>
              <a:latin typeface="Arial" panose="020B0604020202020204" pitchFamily="34" charset="0"/>
              <a:cs typeface="Arial" panose="020B0604020202020204" pitchFamily="34" charset="0"/>
            </a:endParaRPr>
          </a:p>
        </p:txBody>
      </p:sp>
      <p:sp>
        <p:nvSpPr>
          <p:cNvPr id="63" name="Rectangle 7"/>
          <p:cNvSpPr>
            <a:spLocks noChangeArrowheads="1"/>
          </p:cNvSpPr>
          <p:nvPr/>
        </p:nvSpPr>
        <p:spPr bwMode="auto">
          <a:xfrm>
            <a:off x="154727" y="1380082"/>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prstClr val="black"/>
              </a:solidFill>
              <a:latin typeface="Arial" panose="020B0604020202020204" pitchFamily="34" charset="0"/>
              <a:cs typeface="Arial" panose="020B0604020202020204" pitchFamily="34" charset="0"/>
            </a:endParaRPr>
          </a:p>
        </p:txBody>
      </p:sp>
      <p:graphicFrame>
        <p:nvGraphicFramePr>
          <p:cNvPr id="59" name="Graphique 58"/>
          <p:cNvGraphicFramePr/>
          <p:nvPr>
            <p:extLst>
              <p:ext uri="{D42A27DB-BD31-4B8C-83A1-F6EECF244321}">
                <p14:modId xmlns:p14="http://schemas.microsoft.com/office/powerpoint/2010/main" val="3451111256"/>
              </p:ext>
            </p:extLst>
          </p:nvPr>
        </p:nvGraphicFramePr>
        <p:xfrm>
          <a:off x="239716" y="1998007"/>
          <a:ext cx="6684609" cy="4394974"/>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re 5"/>
          <p:cNvSpPr>
            <a:spLocks noGrp="1"/>
          </p:cNvSpPr>
          <p:nvPr>
            <p:ph type="title"/>
          </p:nvPr>
        </p:nvSpPr>
        <p:spPr>
          <a:xfrm>
            <a:off x="326282" y="2"/>
            <a:ext cx="9784800" cy="514169"/>
          </a:xfrm>
        </p:spPr>
        <p:txBody>
          <a:bodyPr lIns="0" tIns="234876" rIns="0" bIns="0"/>
          <a:lstStyle/>
          <a:p>
            <a:pPr>
              <a:spcBef>
                <a:spcPts val="0"/>
              </a:spcBef>
              <a:defRPr/>
            </a:pPr>
            <a:r>
              <a:rPr lang="fr-FR" sz="1800" dirty="0"/>
              <a:t>Départs en </a:t>
            </a:r>
            <a:r>
              <a:rPr lang="fr-FR" sz="1800" dirty="0" smtClean="0"/>
              <a:t>week-end au </a:t>
            </a:r>
            <a:r>
              <a:rPr lang="fr-FR" sz="1800" dirty="0"/>
              <a:t>cours des 12 derniers mois, selon l’habitat </a:t>
            </a:r>
          </a:p>
        </p:txBody>
      </p:sp>
      <p:sp>
        <p:nvSpPr>
          <p:cNvPr id="20" name="ZoneTexte 19"/>
          <p:cNvSpPr txBox="1"/>
          <p:nvPr/>
        </p:nvSpPr>
        <p:spPr>
          <a:xfrm>
            <a:off x="4040380" y="6420137"/>
            <a:ext cx="6318221" cy="380861"/>
          </a:xfrm>
          <a:prstGeom prst="rect">
            <a:avLst/>
          </a:prstGeom>
          <a:noFill/>
        </p:spPr>
        <p:txBody>
          <a:bodyPr wrap="square" lIns="102860" tIns="51429" rIns="102860" bIns="51429" rtlCol="0">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total)</a:t>
            </a:r>
          </a:p>
          <a:p>
            <a:pPr algn="r"/>
            <a:r>
              <a:rPr lang="fr-FR" sz="900" b="0" i="1" dirty="0" smtClean="0">
                <a:latin typeface="Arial" panose="020B0604020202020204" pitchFamily="34" charset="0"/>
                <a:cs typeface="Arial" panose="020B0604020202020204" pitchFamily="34" charset="0"/>
              </a:rPr>
              <a:t>Q71: </a:t>
            </a:r>
            <a:r>
              <a:rPr lang="fr-FR" sz="900" b="0" i="1" dirty="0">
                <a:latin typeface="Arial" panose="020B0604020202020204" pitchFamily="34" charset="0"/>
                <a:cs typeface="Arial" panose="020B0604020202020204" pitchFamily="34" charset="0"/>
              </a:rPr>
              <a:t>Combien de fois êtes-vous </a:t>
            </a:r>
            <a:r>
              <a:rPr lang="fr-FR" sz="900" b="0" i="1" dirty="0" smtClean="0">
                <a:latin typeface="Arial" panose="020B0604020202020204" pitchFamily="34" charset="0"/>
                <a:cs typeface="Arial" panose="020B0604020202020204" pitchFamily="34" charset="0"/>
              </a:rPr>
              <a:t>parti en week-end avec cette voiture au cours des 12 derniers mois? </a:t>
            </a:r>
          </a:p>
        </p:txBody>
      </p:sp>
      <p:sp>
        <p:nvSpPr>
          <p:cNvPr id="26" name="Rectangle 25"/>
          <p:cNvSpPr/>
          <p:nvPr/>
        </p:nvSpPr>
        <p:spPr>
          <a:xfrm>
            <a:off x="3557758" y="1547329"/>
            <a:ext cx="2002385" cy="400110"/>
          </a:xfrm>
          <a:prstGeom prst="rect">
            <a:avLst/>
          </a:prstGeom>
        </p:spPr>
        <p:txBody>
          <a:bodyPr wrap="square">
            <a:spAutoFit/>
          </a:bodyPr>
          <a:lstStyle/>
          <a:p>
            <a:pPr algn="ctr"/>
            <a:r>
              <a:rPr lang="fr-FR" sz="1000" dirty="0" smtClean="0">
                <a:solidFill>
                  <a:schemeClr val="accent4">
                    <a:lumMod val="75000"/>
                  </a:schemeClr>
                </a:solidFill>
                <a:latin typeface="Arial" panose="020B0604020202020204" pitchFamily="34" charset="0"/>
                <a:cs typeface="Arial" panose="020B0604020202020204" pitchFamily="34" charset="0"/>
              </a:rPr>
              <a:t>Au moins un départ en week-end dans l’année</a:t>
            </a:r>
            <a:endParaRPr lang="fr-FR" sz="1000" dirty="0">
              <a:solidFill>
                <a:schemeClr val="accent4">
                  <a:lumMod val="75000"/>
                </a:schemeClr>
              </a:solidFill>
              <a:latin typeface="Arial" panose="020B0604020202020204" pitchFamily="34" charset="0"/>
              <a:cs typeface="Arial" panose="020B0604020202020204" pitchFamily="34" charset="0"/>
            </a:endParaRPr>
          </a:p>
        </p:txBody>
      </p:sp>
      <p:sp>
        <p:nvSpPr>
          <p:cNvPr id="27" name="Rectangle 26"/>
          <p:cNvSpPr/>
          <p:nvPr/>
        </p:nvSpPr>
        <p:spPr>
          <a:xfrm rot="5400000">
            <a:off x="3795877" y="-1618925"/>
            <a:ext cx="684000" cy="7992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41" name="Freeform 33"/>
          <p:cNvSpPr>
            <a:spLocks noChangeAspect="1" noEditPoints="1"/>
          </p:cNvSpPr>
          <p:nvPr/>
        </p:nvSpPr>
        <p:spPr bwMode="auto">
          <a:xfrm>
            <a:off x="280387" y="2101563"/>
            <a:ext cx="603470" cy="432000"/>
          </a:xfrm>
          <a:custGeom>
            <a:avLst/>
            <a:gdLst>
              <a:gd name="T0" fmla="*/ 205 w 227"/>
              <a:gd name="T1" fmla="*/ 156 h 162"/>
              <a:gd name="T2" fmla="*/ 181 w 227"/>
              <a:gd name="T3" fmla="*/ 153 h 162"/>
              <a:gd name="T4" fmla="*/ 162 w 227"/>
              <a:gd name="T5" fmla="*/ 155 h 162"/>
              <a:gd name="T6" fmla="*/ 137 w 227"/>
              <a:gd name="T7" fmla="*/ 156 h 162"/>
              <a:gd name="T8" fmla="*/ 113 w 227"/>
              <a:gd name="T9" fmla="*/ 152 h 162"/>
              <a:gd name="T10" fmla="*/ 90 w 227"/>
              <a:gd name="T11" fmla="*/ 156 h 162"/>
              <a:gd name="T12" fmla="*/ 67 w 227"/>
              <a:gd name="T13" fmla="*/ 154 h 162"/>
              <a:gd name="T14" fmla="*/ 47 w 227"/>
              <a:gd name="T15" fmla="*/ 153 h 162"/>
              <a:gd name="T16" fmla="*/ 21 w 227"/>
              <a:gd name="T17" fmla="*/ 156 h 162"/>
              <a:gd name="T18" fmla="*/ 0 w 227"/>
              <a:gd name="T19" fmla="*/ 155 h 162"/>
              <a:gd name="T20" fmla="*/ 21 w 227"/>
              <a:gd name="T21" fmla="*/ 162 h 162"/>
              <a:gd name="T22" fmla="*/ 44 w 227"/>
              <a:gd name="T23" fmla="*/ 158 h 162"/>
              <a:gd name="T24" fmla="*/ 68 w 227"/>
              <a:gd name="T25" fmla="*/ 160 h 162"/>
              <a:gd name="T26" fmla="*/ 88 w 227"/>
              <a:gd name="T27" fmla="*/ 161 h 162"/>
              <a:gd name="T28" fmla="*/ 113 w 227"/>
              <a:gd name="T29" fmla="*/ 158 h 162"/>
              <a:gd name="T30" fmla="*/ 138 w 227"/>
              <a:gd name="T31" fmla="*/ 162 h 162"/>
              <a:gd name="T32" fmla="*/ 157 w 227"/>
              <a:gd name="T33" fmla="*/ 159 h 162"/>
              <a:gd name="T34" fmla="*/ 182 w 227"/>
              <a:gd name="T35" fmla="*/ 158 h 162"/>
              <a:gd name="T36" fmla="*/ 205 w 227"/>
              <a:gd name="T37" fmla="*/ 162 h 162"/>
              <a:gd name="T38" fmla="*/ 224 w 227"/>
              <a:gd name="T39" fmla="*/ 158 h 162"/>
              <a:gd name="T40" fmla="*/ 125 w 227"/>
              <a:gd name="T41" fmla="*/ 40 h 162"/>
              <a:gd name="T42" fmla="*/ 214 w 227"/>
              <a:gd name="T43" fmla="*/ 142 h 162"/>
              <a:gd name="T44" fmla="*/ 194 w 227"/>
              <a:gd name="T45" fmla="*/ 141 h 162"/>
              <a:gd name="T46" fmla="*/ 169 w 227"/>
              <a:gd name="T47" fmla="*/ 144 h 162"/>
              <a:gd name="T48" fmla="*/ 144 w 227"/>
              <a:gd name="T49" fmla="*/ 140 h 162"/>
              <a:gd name="T50" fmla="*/ 125 w 227"/>
              <a:gd name="T51" fmla="*/ 143 h 162"/>
              <a:gd name="T52" fmla="*/ 100 w 227"/>
              <a:gd name="T53" fmla="*/ 143 h 162"/>
              <a:gd name="T54" fmla="*/ 76 w 227"/>
              <a:gd name="T55" fmla="*/ 139 h 162"/>
              <a:gd name="T56" fmla="*/ 54 w 227"/>
              <a:gd name="T57" fmla="*/ 144 h 162"/>
              <a:gd name="T58" fmla="*/ 30 w 227"/>
              <a:gd name="T59" fmla="*/ 142 h 162"/>
              <a:gd name="T60" fmla="*/ 10 w 227"/>
              <a:gd name="T61" fmla="*/ 141 h 162"/>
              <a:gd name="T62" fmla="*/ 10 w 227"/>
              <a:gd name="T63" fmla="*/ 147 h 162"/>
              <a:gd name="T64" fmla="*/ 35 w 227"/>
              <a:gd name="T65" fmla="*/ 146 h 162"/>
              <a:gd name="T66" fmla="*/ 58 w 227"/>
              <a:gd name="T67" fmla="*/ 150 h 162"/>
              <a:gd name="T68" fmla="*/ 81 w 227"/>
              <a:gd name="T69" fmla="*/ 146 h 162"/>
              <a:gd name="T70" fmla="*/ 105 w 227"/>
              <a:gd name="T71" fmla="*/ 148 h 162"/>
              <a:gd name="T72" fmla="*/ 125 w 227"/>
              <a:gd name="T73" fmla="*/ 149 h 162"/>
              <a:gd name="T74" fmla="*/ 150 w 227"/>
              <a:gd name="T75" fmla="*/ 145 h 162"/>
              <a:gd name="T76" fmla="*/ 175 w 227"/>
              <a:gd name="T77" fmla="*/ 149 h 162"/>
              <a:gd name="T78" fmla="*/ 194 w 227"/>
              <a:gd name="T79" fmla="*/ 147 h 162"/>
              <a:gd name="T80" fmla="*/ 215 w 227"/>
              <a:gd name="T81" fmla="*/ 148 h 162"/>
              <a:gd name="T82" fmla="*/ 3 w 227"/>
              <a:gd name="T83" fmla="*/ 133 h 162"/>
              <a:gd name="T84" fmla="*/ 28 w 227"/>
              <a:gd name="T85" fmla="*/ 137 h 162"/>
              <a:gd name="T86" fmla="*/ 44 w 227"/>
              <a:gd name="T87" fmla="*/ 134 h 162"/>
              <a:gd name="T88" fmla="*/ 64 w 227"/>
              <a:gd name="T89" fmla="*/ 137 h 162"/>
              <a:gd name="T90" fmla="*/ 81 w 227"/>
              <a:gd name="T91" fmla="*/ 134 h 162"/>
              <a:gd name="T92" fmla="*/ 101 w 227"/>
              <a:gd name="T93" fmla="*/ 137 h 162"/>
              <a:gd name="T94" fmla="*/ 118 w 227"/>
              <a:gd name="T95" fmla="*/ 134 h 162"/>
              <a:gd name="T96" fmla="*/ 138 w 227"/>
              <a:gd name="T97" fmla="*/ 137 h 162"/>
              <a:gd name="T98" fmla="*/ 154 w 227"/>
              <a:gd name="T99" fmla="*/ 133 h 162"/>
              <a:gd name="T100" fmla="*/ 175 w 227"/>
              <a:gd name="T101" fmla="*/ 137 h 162"/>
              <a:gd name="T102" fmla="*/ 194 w 227"/>
              <a:gd name="T103" fmla="*/ 135 h 162"/>
              <a:gd name="T104" fmla="*/ 215 w 227"/>
              <a:gd name="T105" fmla="*/ 136 h 162"/>
              <a:gd name="T106" fmla="*/ 217 w 227"/>
              <a:gd name="T107" fmla="*/ 128 h 162"/>
              <a:gd name="T108" fmla="*/ 211 w 227"/>
              <a:gd name="T109" fmla="*/ 2 h 162"/>
              <a:gd name="T110" fmla="*/ 136 w 227"/>
              <a:gd name="T111" fmla="*/ 80 h 162"/>
              <a:gd name="T112" fmla="*/ 98 w 227"/>
              <a:gd name="T113" fmla="*/ 98 h 162"/>
              <a:gd name="T114" fmla="*/ 17 w 227"/>
              <a:gd name="T115" fmla="*/ 131 h 162"/>
              <a:gd name="T116" fmla="*/ 3 w 227"/>
              <a:gd name="T117" fmla="*/ 133 h 162"/>
              <a:gd name="T118" fmla="*/ 208 w 227"/>
              <a:gd name="T119" fmla="*/ 132 h 162"/>
              <a:gd name="T120" fmla="*/ 187 w 227"/>
              <a:gd name="T121" fmla="*/ 127 h 162"/>
              <a:gd name="T122" fmla="*/ 164 w 227"/>
              <a:gd name="T123"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162">
                <a:moveTo>
                  <a:pt x="224" y="152"/>
                </a:moveTo>
                <a:cubicBezTo>
                  <a:pt x="221" y="152"/>
                  <a:pt x="219" y="152"/>
                  <a:pt x="217" y="153"/>
                </a:cubicBezTo>
                <a:cubicBezTo>
                  <a:pt x="216" y="153"/>
                  <a:pt x="215" y="154"/>
                  <a:pt x="214" y="154"/>
                </a:cubicBezTo>
                <a:cubicBezTo>
                  <a:pt x="213" y="155"/>
                  <a:pt x="212" y="155"/>
                  <a:pt x="210" y="156"/>
                </a:cubicBezTo>
                <a:cubicBezTo>
                  <a:pt x="209" y="156"/>
                  <a:pt x="208" y="156"/>
                  <a:pt x="205" y="156"/>
                </a:cubicBezTo>
                <a:cubicBezTo>
                  <a:pt x="203" y="156"/>
                  <a:pt x="202" y="156"/>
                  <a:pt x="201" y="156"/>
                </a:cubicBezTo>
                <a:cubicBezTo>
                  <a:pt x="200" y="156"/>
                  <a:pt x="199" y="155"/>
                  <a:pt x="198" y="155"/>
                </a:cubicBezTo>
                <a:cubicBezTo>
                  <a:pt x="197" y="154"/>
                  <a:pt x="196" y="153"/>
                  <a:pt x="194" y="153"/>
                </a:cubicBezTo>
                <a:cubicBezTo>
                  <a:pt x="192" y="152"/>
                  <a:pt x="190" y="152"/>
                  <a:pt x="187" y="152"/>
                </a:cubicBezTo>
                <a:cubicBezTo>
                  <a:pt x="184" y="152"/>
                  <a:pt x="182" y="152"/>
                  <a:pt x="181" y="153"/>
                </a:cubicBezTo>
                <a:cubicBezTo>
                  <a:pt x="179" y="153"/>
                  <a:pt x="178" y="154"/>
                  <a:pt x="177" y="154"/>
                </a:cubicBezTo>
                <a:cubicBezTo>
                  <a:pt x="176" y="155"/>
                  <a:pt x="175" y="155"/>
                  <a:pt x="174" y="156"/>
                </a:cubicBezTo>
                <a:cubicBezTo>
                  <a:pt x="172" y="156"/>
                  <a:pt x="171" y="156"/>
                  <a:pt x="169" y="156"/>
                </a:cubicBezTo>
                <a:cubicBezTo>
                  <a:pt x="166" y="156"/>
                  <a:pt x="165" y="156"/>
                  <a:pt x="164" y="156"/>
                </a:cubicBezTo>
                <a:cubicBezTo>
                  <a:pt x="163" y="156"/>
                  <a:pt x="162" y="155"/>
                  <a:pt x="162" y="155"/>
                </a:cubicBezTo>
                <a:cubicBezTo>
                  <a:pt x="160" y="154"/>
                  <a:pt x="159" y="153"/>
                  <a:pt x="157" y="153"/>
                </a:cubicBezTo>
                <a:cubicBezTo>
                  <a:pt x="155" y="152"/>
                  <a:pt x="153" y="152"/>
                  <a:pt x="150" y="152"/>
                </a:cubicBezTo>
                <a:cubicBezTo>
                  <a:pt x="148" y="152"/>
                  <a:pt x="145" y="152"/>
                  <a:pt x="144" y="153"/>
                </a:cubicBezTo>
                <a:cubicBezTo>
                  <a:pt x="142" y="153"/>
                  <a:pt x="141" y="154"/>
                  <a:pt x="140" y="154"/>
                </a:cubicBezTo>
                <a:cubicBezTo>
                  <a:pt x="139" y="155"/>
                  <a:pt x="138" y="155"/>
                  <a:pt x="137" y="156"/>
                </a:cubicBezTo>
                <a:cubicBezTo>
                  <a:pt x="135" y="156"/>
                  <a:pt x="134" y="156"/>
                  <a:pt x="132" y="156"/>
                </a:cubicBezTo>
                <a:cubicBezTo>
                  <a:pt x="130" y="156"/>
                  <a:pt x="128" y="156"/>
                  <a:pt x="127" y="156"/>
                </a:cubicBezTo>
                <a:cubicBezTo>
                  <a:pt x="126" y="156"/>
                  <a:pt x="126" y="155"/>
                  <a:pt x="125" y="155"/>
                </a:cubicBezTo>
                <a:cubicBezTo>
                  <a:pt x="123" y="154"/>
                  <a:pt x="122" y="153"/>
                  <a:pt x="120" y="153"/>
                </a:cubicBezTo>
                <a:cubicBezTo>
                  <a:pt x="118" y="152"/>
                  <a:pt x="116" y="152"/>
                  <a:pt x="113" y="152"/>
                </a:cubicBezTo>
                <a:cubicBezTo>
                  <a:pt x="111" y="152"/>
                  <a:pt x="109" y="152"/>
                  <a:pt x="107" y="153"/>
                </a:cubicBezTo>
                <a:cubicBezTo>
                  <a:pt x="106" y="153"/>
                  <a:pt x="105" y="154"/>
                  <a:pt x="104" y="154"/>
                </a:cubicBezTo>
                <a:cubicBezTo>
                  <a:pt x="102" y="155"/>
                  <a:pt x="101" y="155"/>
                  <a:pt x="100" y="156"/>
                </a:cubicBezTo>
                <a:cubicBezTo>
                  <a:pt x="99" y="156"/>
                  <a:pt x="97" y="156"/>
                  <a:pt x="95" y="156"/>
                </a:cubicBezTo>
                <a:cubicBezTo>
                  <a:pt x="93" y="156"/>
                  <a:pt x="91" y="156"/>
                  <a:pt x="90" y="156"/>
                </a:cubicBezTo>
                <a:cubicBezTo>
                  <a:pt x="89" y="156"/>
                  <a:pt x="89" y="155"/>
                  <a:pt x="88" y="155"/>
                </a:cubicBezTo>
                <a:cubicBezTo>
                  <a:pt x="87" y="154"/>
                  <a:pt x="85" y="153"/>
                  <a:pt x="83" y="153"/>
                </a:cubicBezTo>
                <a:cubicBezTo>
                  <a:pt x="82" y="152"/>
                  <a:pt x="79" y="152"/>
                  <a:pt x="76" y="152"/>
                </a:cubicBezTo>
                <a:cubicBezTo>
                  <a:pt x="74" y="152"/>
                  <a:pt x="72" y="152"/>
                  <a:pt x="70" y="153"/>
                </a:cubicBezTo>
                <a:cubicBezTo>
                  <a:pt x="69" y="153"/>
                  <a:pt x="68" y="154"/>
                  <a:pt x="67" y="154"/>
                </a:cubicBezTo>
                <a:cubicBezTo>
                  <a:pt x="65" y="155"/>
                  <a:pt x="64" y="155"/>
                  <a:pt x="63" y="156"/>
                </a:cubicBezTo>
                <a:cubicBezTo>
                  <a:pt x="62" y="156"/>
                  <a:pt x="60" y="156"/>
                  <a:pt x="58" y="156"/>
                </a:cubicBezTo>
                <a:cubicBezTo>
                  <a:pt x="56" y="156"/>
                  <a:pt x="55" y="156"/>
                  <a:pt x="54" y="156"/>
                </a:cubicBezTo>
                <a:cubicBezTo>
                  <a:pt x="53" y="156"/>
                  <a:pt x="52" y="155"/>
                  <a:pt x="51" y="155"/>
                </a:cubicBezTo>
                <a:cubicBezTo>
                  <a:pt x="50" y="154"/>
                  <a:pt x="49" y="153"/>
                  <a:pt x="47" y="153"/>
                </a:cubicBezTo>
                <a:cubicBezTo>
                  <a:pt x="45" y="152"/>
                  <a:pt x="43" y="152"/>
                  <a:pt x="40" y="152"/>
                </a:cubicBezTo>
                <a:cubicBezTo>
                  <a:pt x="37" y="152"/>
                  <a:pt x="35" y="152"/>
                  <a:pt x="33" y="153"/>
                </a:cubicBezTo>
                <a:cubicBezTo>
                  <a:pt x="32" y="153"/>
                  <a:pt x="31" y="154"/>
                  <a:pt x="30" y="154"/>
                </a:cubicBezTo>
                <a:cubicBezTo>
                  <a:pt x="29" y="155"/>
                  <a:pt x="28" y="155"/>
                  <a:pt x="26" y="156"/>
                </a:cubicBezTo>
                <a:cubicBezTo>
                  <a:pt x="25" y="156"/>
                  <a:pt x="24" y="156"/>
                  <a:pt x="21" y="156"/>
                </a:cubicBezTo>
                <a:cubicBezTo>
                  <a:pt x="19" y="156"/>
                  <a:pt x="18" y="156"/>
                  <a:pt x="17" y="156"/>
                </a:cubicBezTo>
                <a:cubicBezTo>
                  <a:pt x="16" y="156"/>
                  <a:pt x="15" y="155"/>
                  <a:pt x="14" y="155"/>
                </a:cubicBezTo>
                <a:cubicBezTo>
                  <a:pt x="13" y="154"/>
                  <a:pt x="12" y="153"/>
                  <a:pt x="10" y="153"/>
                </a:cubicBezTo>
                <a:cubicBezTo>
                  <a:pt x="8" y="152"/>
                  <a:pt x="6" y="152"/>
                  <a:pt x="3" y="152"/>
                </a:cubicBezTo>
                <a:cubicBezTo>
                  <a:pt x="1" y="152"/>
                  <a:pt x="0" y="153"/>
                  <a:pt x="0" y="155"/>
                </a:cubicBezTo>
                <a:cubicBezTo>
                  <a:pt x="0" y="156"/>
                  <a:pt x="1" y="158"/>
                  <a:pt x="3" y="158"/>
                </a:cubicBezTo>
                <a:cubicBezTo>
                  <a:pt x="5" y="158"/>
                  <a:pt x="6" y="158"/>
                  <a:pt x="7" y="158"/>
                </a:cubicBezTo>
                <a:cubicBezTo>
                  <a:pt x="8" y="159"/>
                  <a:pt x="9" y="159"/>
                  <a:pt x="10" y="159"/>
                </a:cubicBezTo>
                <a:cubicBezTo>
                  <a:pt x="11" y="160"/>
                  <a:pt x="12" y="161"/>
                  <a:pt x="14" y="161"/>
                </a:cubicBezTo>
                <a:cubicBezTo>
                  <a:pt x="16" y="162"/>
                  <a:pt x="18" y="162"/>
                  <a:pt x="21" y="162"/>
                </a:cubicBezTo>
                <a:cubicBezTo>
                  <a:pt x="24" y="162"/>
                  <a:pt x="26" y="162"/>
                  <a:pt x="28" y="162"/>
                </a:cubicBezTo>
                <a:cubicBezTo>
                  <a:pt x="29" y="161"/>
                  <a:pt x="30" y="161"/>
                  <a:pt x="31" y="160"/>
                </a:cubicBezTo>
                <a:cubicBezTo>
                  <a:pt x="32" y="159"/>
                  <a:pt x="33" y="159"/>
                  <a:pt x="35" y="158"/>
                </a:cubicBezTo>
                <a:cubicBezTo>
                  <a:pt x="36" y="158"/>
                  <a:pt x="37" y="158"/>
                  <a:pt x="40" y="158"/>
                </a:cubicBezTo>
                <a:cubicBezTo>
                  <a:pt x="42" y="158"/>
                  <a:pt x="43" y="158"/>
                  <a:pt x="44" y="158"/>
                </a:cubicBezTo>
                <a:cubicBezTo>
                  <a:pt x="45" y="159"/>
                  <a:pt x="46" y="159"/>
                  <a:pt x="47" y="159"/>
                </a:cubicBezTo>
                <a:cubicBezTo>
                  <a:pt x="48" y="160"/>
                  <a:pt x="49" y="161"/>
                  <a:pt x="51" y="161"/>
                </a:cubicBezTo>
                <a:cubicBezTo>
                  <a:pt x="53" y="162"/>
                  <a:pt x="55" y="162"/>
                  <a:pt x="58" y="162"/>
                </a:cubicBezTo>
                <a:cubicBezTo>
                  <a:pt x="61" y="162"/>
                  <a:pt x="63" y="162"/>
                  <a:pt x="64" y="162"/>
                </a:cubicBezTo>
                <a:cubicBezTo>
                  <a:pt x="66" y="161"/>
                  <a:pt x="67" y="161"/>
                  <a:pt x="68" y="160"/>
                </a:cubicBezTo>
                <a:cubicBezTo>
                  <a:pt x="69" y="159"/>
                  <a:pt x="70" y="159"/>
                  <a:pt x="71" y="158"/>
                </a:cubicBezTo>
                <a:cubicBezTo>
                  <a:pt x="73" y="158"/>
                  <a:pt x="74" y="158"/>
                  <a:pt x="76" y="158"/>
                </a:cubicBezTo>
                <a:cubicBezTo>
                  <a:pt x="79" y="158"/>
                  <a:pt x="80" y="158"/>
                  <a:pt x="81" y="158"/>
                </a:cubicBezTo>
                <a:cubicBezTo>
                  <a:pt x="82" y="159"/>
                  <a:pt x="83" y="159"/>
                  <a:pt x="84" y="159"/>
                </a:cubicBezTo>
                <a:cubicBezTo>
                  <a:pt x="85" y="160"/>
                  <a:pt x="86" y="161"/>
                  <a:pt x="88" y="161"/>
                </a:cubicBezTo>
                <a:cubicBezTo>
                  <a:pt x="90" y="162"/>
                  <a:pt x="92" y="162"/>
                  <a:pt x="95" y="162"/>
                </a:cubicBezTo>
                <a:cubicBezTo>
                  <a:pt x="97" y="162"/>
                  <a:pt x="100" y="162"/>
                  <a:pt x="101" y="162"/>
                </a:cubicBezTo>
                <a:cubicBezTo>
                  <a:pt x="103" y="161"/>
                  <a:pt x="104" y="161"/>
                  <a:pt x="105" y="160"/>
                </a:cubicBezTo>
                <a:cubicBezTo>
                  <a:pt x="106" y="159"/>
                  <a:pt x="107" y="159"/>
                  <a:pt x="108" y="158"/>
                </a:cubicBezTo>
                <a:cubicBezTo>
                  <a:pt x="110" y="158"/>
                  <a:pt x="111" y="158"/>
                  <a:pt x="113" y="158"/>
                </a:cubicBezTo>
                <a:cubicBezTo>
                  <a:pt x="115" y="158"/>
                  <a:pt x="117" y="158"/>
                  <a:pt x="118" y="158"/>
                </a:cubicBezTo>
                <a:cubicBezTo>
                  <a:pt x="119" y="159"/>
                  <a:pt x="119" y="159"/>
                  <a:pt x="120" y="159"/>
                </a:cubicBezTo>
                <a:cubicBezTo>
                  <a:pt x="122" y="160"/>
                  <a:pt x="123" y="161"/>
                  <a:pt x="125" y="161"/>
                </a:cubicBezTo>
                <a:cubicBezTo>
                  <a:pt x="127" y="162"/>
                  <a:pt x="129" y="162"/>
                  <a:pt x="132" y="162"/>
                </a:cubicBezTo>
                <a:cubicBezTo>
                  <a:pt x="134" y="162"/>
                  <a:pt x="136" y="162"/>
                  <a:pt x="138" y="162"/>
                </a:cubicBezTo>
                <a:cubicBezTo>
                  <a:pt x="139" y="161"/>
                  <a:pt x="140" y="161"/>
                  <a:pt x="141" y="160"/>
                </a:cubicBezTo>
                <a:cubicBezTo>
                  <a:pt x="143" y="159"/>
                  <a:pt x="144" y="159"/>
                  <a:pt x="145" y="158"/>
                </a:cubicBezTo>
                <a:cubicBezTo>
                  <a:pt x="146" y="158"/>
                  <a:pt x="148" y="158"/>
                  <a:pt x="150" y="158"/>
                </a:cubicBezTo>
                <a:cubicBezTo>
                  <a:pt x="152" y="158"/>
                  <a:pt x="154" y="158"/>
                  <a:pt x="155" y="158"/>
                </a:cubicBezTo>
                <a:cubicBezTo>
                  <a:pt x="156" y="159"/>
                  <a:pt x="156" y="159"/>
                  <a:pt x="157" y="159"/>
                </a:cubicBezTo>
                <a:cubicBezTo>
                  <a:pt x="158" y="160"/>
                  <a:pt x="160" y="161"/>
                  <a:pt x="162" y="161"/>
                </a:cubicBezTo>
                <a:cubicBezTo>
                  <a:pt x="163" y="162"/>
                  <a:pt x="166" y="162"/>
                  <a:pt x="169" y="162"/>
                </a:cubicBezTo>
                <a:cubicBezTo>
                  <a:pt x="171" y="162"/>
                  <a:pt x="173" y="162"/>
                  <a:pt x="175" y="162"/>
                </a:cubicBezTo>
                <a:cubicBezTo>
                  <a:pt x="176" y="161"/>
                  <a:pt x="177" y="161"/>
                  <a:pt x="178" y="160"/>
                </a:cubicBezTo>
                <a:cubicBezTo>
                  <a:pt x="180" y="159"/>
                  <a:pt x="181" y="159"/>
                  <a:pt x="182" y="158"/>
                </a:cubicBezTo>
                <a:cubicBezTo>
                  <a:pt x="183" y="158"/>
                  <a:pt x="185" y="158"/>
                  <a:pt x="187" y="158"/>
                </a:cubicBezTo>
                <a:cubicBezTo>
                  <a:pt x="189" y="158"/>
                  <a:pt x="190" y="158"/>
                  <a:pt x="191" y="158"/>
                </a:cubicBezTo>
                <a:cubicBezTo>
                  <a:pt x="192" y="159"/>
                  <a:pt x="193" y="159"/>
                  <a:pt x="194" y="159"/>
                </a:cubicBezTo>
                <a:cubicBezTo>
                  <a:pt x="195" y="160"/>
                  <a:pt x="196" y="161"/>
                  <a:pt x="198" y="161"/>
                </a:cubicBezTo>
                <a:cubicBezTo>
                  <a:pt x="200" y="162"/>
                  <a:pt x="202" y="162"/>
                  <a:pt x="205" y="162"/>
                </a:cubicBezTo>
                <a:cubicBezTo>
                  <a:pt x="205" y="162"/>
                  <a:pt x="205" y="162"/>
                  <a:pt x="205" y="162"/>
                </a:cubicBezTo>
                <a:cubicBezTo>
                  <a:pt x="208" y="162"/>
                  <a:pt x="210" y="162"/>
                  <a:pt x="212" y="162"/>
                </a:cubicBezTo>
                <a:cubicBezTo>
                  <a:pt x="213" y="161"/>
                  <a:pt x="214" y="161"/>
                  <a:pt x="215" y="160"/>
                </a:cubicBezTo>
                <a:cubicBezTo>
                  <a:pt x="216" y="159"/>
                  <a:pt x="217" y="159"/>
                  <a:pt x="219" y="158"/>
                </a:cubicBezTo>
                <a:cubicBezTo>
                  <a:pt x="220" y="158"/>
                  <a:pt x="221" y="158"/>
                  <a:pt x="224" y="158"/>
                </a:cubicBezTo>
                <a:cubicBezTo>
                  <a:pt x="225" y="158"/>
                  <a:pt x="227" y="156"/>
                  <a:pt x="227" y="155"/>
                </a:cubicBezTo>
                <a:cubicBezTo>
                  <a:pt x="227" y="153"/>
                  <a:pt x="225" y="152"/>
                  <a:pt x="224" y="152"/>
                </a:cubicBezTo>
                <a:close/>
                <a:moveTo>
                  <a:pt x="138" y="55"/>
                </a:moveTo>
                <a:cubicBezTo>
                  <a:pt x="143" y="51"/>
                  <a:pt x="143" y="45"/>
                  <a:pt x="139" y="41"/>
                </a:cubicBezTo>
                <a:cubicBezTo>
                  <a:pt x="135" y="36"/>
                  <a:pt x="129" y="36"/>
                  <a:pt x="125" y="40"/>
                </a:cubicBezTo>
                <a:cubicBezTo>
                  <a:pt x="120" y="43"/>
                  <a:pt x="120" y="50"/>
                  <a:pt x="124" y="54"/>
                </a:cubicBezTo>
                <a:cubicBezTo>
                  <a:pt x="128" y="59"/>
                  <a:pt x="134" y="59"/>
                  <a:pt x="138" y="55"/>
                </a:cubicBezTo>
                <a:close/>
                <a:moveTo>
                  <a:pt x="224" y="139"/>
                </a:moveTo>
                <a:cubicBezTo>
                  <a:pt x="221" y="139"/>
                  <a:pt x="219" y="140"/>
                  <a:pt x="217" y="140"/>
                </a:cubicBezTo>
                <a:cubicBezTo>
                  <a:pt x="216" y="141"/>
                  <a:pt x="215" y="141"/>
                  <a:pt x="214" y="142"/>
                </a:cubicBezTo>
                <a:cubicBezTo>
                  <a:pt x="213" y="142"/>
                  <a:pt x="212" y="143"/>
                  <a:pt x="210" y="143"/>
                </a:cubicBezTo>
                <a:cubicBezTo>
                  <a:pt x="209" y="144"/>
                  <a:pt x="208" y="144"/>
                  <a:pt x="205" y="144"/>
                </a:cubicBezTo>
                <a:cubicBezTo>
                  <a:pt x="203" y="144"/>
                  <a:pt x="202" y="144"/>
                  <a:pt x="201" y="144"/>
                </a:cubicBezTo>
                <a:cubicBezTo>
                  <a:pt x="200" y="143"/>
                  <a:pt x="199" y="143"/>
                  <a:pt x="198" y="143"/>
                </a:cubicBezTo>
                <a:cubicBezTo>
                  <a:pt x="197" y="142"/>
                  <a:pt x="196" y="141"/>
                  <a:pt x="194" y="141"/>
                </a:cubicBezTo>
                <a:cubicBezTo>
                  <a:pt x="192" y="140"/>
                  <a:pt x="190" y="139"/>
                  <a:pt x="187" y="139"/>
                </a:cubicBezTo>
                <a:cubicBezTo>
                  <a:pt x="184" y="139"/>
                  <a:pt x="182" y="140"/>
                  <a:pt x="181" y="140"/>
                </a:cubicBezTo>
                <a:cubicBezTo>
                  <a:pt x="179" y="141"/>
                  <a:pt x="178" y="141"/>
                  <a:pt x="177" y="142"/>
                </a:cubicBezTo>
                <a:cubicBezTo>
                  <a:pt x="176" y="142"/>
                  <a:pt x="175" y="143"/>
                  <a:pt x="174" y="143"/>
                </a:cubicBezTo>
                <a:cubicBezTo>
                  <a:pt x="172" y="144"/>
                  <a:pt x="171" y="144"/>
                  <a:pt x="169" y="144"/>
                </a:cubicBezTo>
                <a:cubicBezTo>
                  <a:pt x="166" y="144"/>
                  <a:pt x="165" y="144"/>
                  <a:pt x="164" y="144"/>
                </a:cubicBezTo>
                <a:cubicBezTo>
                  <a:pt x="163" y="143"/>
                  <a:pt x="162" y="143"/>
                  <a:pt x="162" y="143"/>
                </a:cubicBezTo>
                <a:cubicBezTo>
                  <a:pt x="160" y="142"/>
                  <a:pt x="159" y="141"/>
                  <a:pt x="157" y="141"/>
                </a:cubicBezTo>
                <a:cubicBezTo>
                  <a:pt x="155" y="140"/>
                  <a:pt x="153" y="139"/>
                  <a:pt x="150" y="139"/>
                </a:cubicBezTo>
                <a:cubicBezTo>
                  <a:pt x="148" y="139"/>
                  <a:pt x="145" y="140"/>
                  <a:pt x="144" y="140"/>
                </a:cubicBezTo>
                <a:cubicBezTo>
                  <a:pt x="142" y="141"/>
                  <a:pt x="141" y="141"/>
                  <a:pt x="140" y="142"/>
                </a:cubicBezTo>
                <a:cubicBezTo>
                  <a:pt x="139" y="142"/>
                  <a:pt x="138" y="143"/>
                  <a:pt x="137" y="143"/>
                </a:cubicBezTo>
                <a:cubicBezTo>
                  <a:pt x="135" y="144"/>
                  <a:pt x="134" y="144"/>
                  <a:pt x="132" y="144"/>
                </a:cubicBezTo>
                <a:cubicBezTo>
                  <a:pt x="130" y="144"/>
                  <a:pt x="128" y="144"/>
                  <a:pt x="127" y="144"/>
                </a:cubicBezTo>
                <a:cubicBezTo>
                  <a:pt x="126" y="143"/>
                  <a:pt x="126" y="143"/>
                  <a:pt x="125" y="143"/>
                </a:cubicBezTo>
                <a:cubicBezTo>
                  <a:pt x="123" y="142"/>
                  <a:pt x="122" y="141"/>
                  <a:pt x="120" y="141"/>
                </a:cubicBezTo>
                <a:cubicBezTo>
                  <a:pt x="118" y="140"/>
                  <a:pt x="116" y="139"/>
                  <a:pt x="113" y="139"/>
                </a:cubicBezTo>
                <a:cubicBezTo>
                  <a:pt x="111" y="139"/>
                  <a:pt x="109" y="140"/>
                  <a:pt x="107" y="140"/>
                </a:cubicBezTo>
                <a:cubicBezTo>
                  <a:pt x="106" y="141"/>
                  <a:pt x="105" y="141"/>
                  <a:pt x="104" y="142"/>
                </a:cubicBezTo>
                <a:cubicBezTo>
                  <a:pt x="102" y="142"/>
                  <a:pt x="101" y="143"/>
                  <a:pt x="100" y="143"/>
                </a:cubicBezTo>
                <a:cubicBezTo>
                  <a:pt x="99" y="144"/>
                  <a:pt x="97" y="144"/>
                  <a:pt x="95" y="144"/>
                </a:cubicBezTo>
                <a:cubicBezTo>
                  <a:pt x="93" y="144"/>
                  <a:pt x="91" y="144"/>
                  <a:pt x="90" y="144"/>
                </a:cubicBezTo>
                <a:cubicBezTo>
                  <a:pt x="89" y="143"/>
                  <a:pt x="89" y="143"/>
                  <a:pt x="88" y="143"/>
                </a:cubicBezTo>
                <a:cubicBezTo>
                  <a:pt x="87" y="142"/>
                  <a:pt x="85" y="141"/>
                  <a:pt x="83" y="141"/>
                </a:cubicBezTo>
                <a:cubicBezTo>
                  <a:pt x="82" y="140"/>
                  <a:pt x="79" y="139"/>
                  <a:pt x="76" y="139"/>
                </a:cubicBezTo>
                <a:cubicBezTo>
                  <a:pt x="74" y="139"/>
                  <a:pt x="72" y="140"/>
                  <a:pt x="70" y="140"/>
                </a:cubicBezTo>
                <a:cubicBezTo>
                  <a:pt x="69" y="141"/>
                  <a:pt x="68" y="141"/>
                  <a:pt x="67" y="142"/>
                </a:cubicBezTo>
                <a:cubicBezTo>
                  <a:pt x="65" y="142"/>
                  <a:pt x="64" y="143"/>
                  <a:pt x="63" y="143"/>
                </a:cubicBezTo>
                <a:cubicBezTo>
                  <a:pt x="62" y="144"/>
                  <a:pt x="60" y="144"/>
                  <a:pt x="58" y="144"/>
                </a:cubicBezTo>
                <a:cubicBezTo>
                  <a:pt x="56" y="144"/>
                  <a:pt x="55" y="144"/>
                  <a:pt x="54" y="144"/>
                </a:cubicBezTo>
                <a:cubicBezTo>
                  <a:pt x="53" y="143"/>
                  <a:pt x="52" y="143"/>
                  <a:pt x="51" y="143"/>
                </a:cubicBezTo>
                <a:cubicBezTo>
                  <a:pt x="50" y="142"/>
                  <a:pt x="49" y="141"/>
                  <a:pt x="47" y="141"/>
                </a:cubicBezTo>
                <a:cubicBezTo>
                  <a:pt x="45" y="140"/>
                  <a:pt x="43" y="139"/>
                  <a:pt x="40" y="139"/>
                </a:cubicBezTo>
                <a:cubicBezTo>
                  <a:pt x="37" y="139"/>
                  <a:pt x="35" y="140"/>
                  <a:pt x="33" y="140"/>
                </a:cubicBezTo>
                <a:cubicBezTo>
                  <a:pt x="32" y="141"/>
                  <a:pt x="31" y="141"/>
                  <a:pt x="30" y="142"/>
                </a:cubicBezTo>
                <a:cubicBezTo>
                  <a:pt x="29" y="142"/>
                  <a:pt x="28" y="143"/>
                  <a:pt x="26" y="143"/>
                </a:cubicBezTo>
                <a:cubicBezTo>
                  <a:pt x="25" y="144"/>
                  <a:pt x="24" y="144"/>
                  <a:pt x="21" y="144"/>
                </a:cubicBezTo>
                <a:cubicBezTo>
                  <a:pt x="19" y="144"/>
                  <a:pt x="18" y="144"/>
                  <a:pt x="17" y="144"/>
                </a:cubicBezTo>
                <a:cubicBezTo>
                  <a:pt x="16" y="143"/>
                  <a:pt x="15" y="143"/>
                  <a:pt x="14" y="143"/>
                </a:cubicBezTo>
                <a:cubicBezTo>
                  <a:pt x="13" y="142"/>
                  <a:pt x="12" y="141"/>
                  <a:pt x="10" y="141"/>
                </a:cubicBezTo>
                <a:cubicBezTo>
                  <a:pt x="8" y="140"/>
                  <a:pt x="6" y="139"/>
                  <a:pt x="3" y="139"/>
                </a:cubicBezTo>
                <a:cubicBezTo>
                  <a:pt x="1" y="139"/>
                  <a:pt x="0" y="141"/>
                  <a:pt x="0" y="142"/>
                </a:cubicBezTo>
                <a:cubicBezTo>
                  <a:pt x="0" y="144"/>
                  <a:pt x="1" y="145"/>
                  <a:pt x="3" y="145"/>
                </a:cubicBezTo>
                <a:cubicBezTo>
                  <a:pt x="5" y="145"/>
                  <a:pt x="6" y="146"/>
                  <a:pt x="7" y="146"/>
                </a:cubicBezTo>
                <a:cubicBezTo>
                  <a:pt x="8" y="146"/>
                  <a:pt x="9" y="147"/>
                  <a:pt x="10" y="147"/>
                </a:cubicBezTo>
                <a:cubicBezTo>
                  <a:pt x="11" y="148"/>
                  <a:pt x="12" y="148"/>
                  <a:pt x="14" y="149"/>
                </a:cubicBezTo>
                <a:cubicBezTo>
                  <a:pt x="16" y="150"/>
                  <a:pt x="18" y="150"/>
                  <a:pt x="21" y="150"/>
                </a:cubicBezTo>
                <a:cubicBezTo>
                  <a:pt x="24" y="150"/>
                  <a:pt x="26" y="150"/>
                  <a:pt x="28" y="149"/>
                </a:cubicBezTo>
                <a:cubicBezTo>
                  <a:pt x="29" y="149"/>
                  <a:pt x="30" y="148"/>
                  <a:pt x="31" y="148"/>
                </a:cubicBezTo>
                <a:cubicBezTo>
                  <a:pt x="32" y="147"/>
                  <a:pt x="33" y="147"/>
                  <a:pt x="35" y="146"/>
                </a:cubicBezTo>
                <a:cubicBezTo>
                  <a:pt x="36" y="146"/>
                  <a:pt x="37" y="145"/>
                  <a:pt x="40" y="145"/>
                </a:cubicBezTo>
                <a:cubicBezTo>
                  <a:pt x="42" y="145"/>
                  <a:pt x="43" y="146"/>
                  <a:pt x="44" y="146"/>
                </a:cubicBezTo>
                <a:cubicBezTo>
                  <a:pt x="45" y="146"/>
                  <a:pt x="46" y="147"/>
                  <a:pt x="47" y="147"/>
                </a:cubicBezTo>
                <a:cubicBezTo>
                  <a:pt x="48" y="148"/>
                  <a:pt x="49" y="148"/>
                  <a:pt x="51" y="149"/>
                </a:cubicBezTo>
                <a:cubicBezTo>
                  <a:pt x="53" y="150"/>
                  <a:pt x="55" y="150"/>
                  <a:pt x="58" y="150"/>
                </a:cubicBezTo>
                <a:cubicBezTo>
                  <a:pt x="61" y="150"/>
                  <a:pt x="63" y="150"/>
                  <a:pt x="64" y="149"/>
                </a:cubicBezTo>
                <a:cubicBezTo>
                  <a:pt x="66" y="149"/>
                  <a:pt x="67" y="148"/>
                  <a:pt x="68" y="148"/>
                </a:cubicBezTo>
                <a:cubicBezTo>
                  <a:pt x="69" y="147"/>
                  <a:pt x="70" y="147"/>
                  <a:pt x="71" y="146"/>
                </a:cubicBezTo>
                <a:cubicBezTo>
                  <a:pt x="73" y="146"/>
                  <a:pt x="74" y="145"/>
                  <a:pt x="76" y="145"/>
                </a:cubicBezTo>
                <a:cubicBezTo>
                  <a:pt x="79" y="145"/>
                  <a:pt x="80" y="146"/>
                  <a:pt x="81" y="146"/>
                </a:cubicBezTo>
                <a:cubicBezTo>
                  <a:pt x="82" y="146"/>
                  <a:pt x="83" y="147"/>
                  <a:pt x="84" y="147"/>
                </a:cubicBezTo>
                <a:cubicBezTo>
                  <a:pt x="85" y="148"/>
                  <a:pt x="86" y="148"/>
                  <a:pt x="88" y="149"/>
                </a:cubicBezTo>
                <a:cubicBezTo>
                  <a:pt x="90" y="150"/>
                  <a:pt x="92" y="150"/>
                  <a:pt x="95" y="150"/>
                </a:cubicBezTo>
                <a:cubicBezTo>
                  <a:pt x="97" y="150"/>
                  <a:pt x="100" y="150"/>
                  <a:pt x="101" y="149"/>
                </a:cubicBezTo>
                <a:cubicBezTo>
                  <a:pt x="103" y="149"/>
                  <a:pt x="104" y="148"/>
                  <a:pt x="105" y="148"/>
                </a:cubicBezTo>
                <a:cubicBezTo>
                  <a:pt x="106" y="147"/>
                  <a:pt x="107" y="147"/>
                  <a:pt x="108" y="146"/>
                </a:cubicBezTo>
                <a:cubicBezTo>
                  <a:pt x="110" y="146"/>
                  <a:pt x="111" y="145"/>
                  <a:pt x="113" y="145"/>
                </a:cubicBezTo>
                <a:cubicBezTo>
                  <a:pt x="115" y="145"/>
                  <a:pt x="117" y="146"/>
                  <a:pt x="118" y="146"/>
                </a:cubicBezTo>
                <a:cubicBezTo>
                  <a:pt x="119" y="146"/>
                  <a:pt x="119" y="147"/>
                  <a:pt x="120" y="147"/>
                </a:cubicBezTo>
                <a:cubicBezTo>
                  <a:pt x="122" y="148"/>
                  <a:pt x="123" y="148"/>
                  <a:pt x="125" y="149"/>
                </a:cubicBezTo>
                <a:cubicBezTo>
                  <a:pt x="127" y="150"/>
                  <a:pt x="129" y="150"/>
                  <a:pt x="132" y="150"/>
                </a:cubicBezTo>
                <a:cubicBezTo>
                  <a:pt x="134" y="150"/>
                  <a:pt x="136" y="150"/>
                  <a:pt x="138" y="149"/>
                </a:cubicBezTo>
                <a:cubicBezTo>
                  <a:pt x="139" y="149"/>
                  <a:pt x="140" y="148"/>
                  <a:pt x="141" y="148"/>
                </a:cubicBezTo>
                <a:cubicBezTo>
                  <a:pt x="143" y="147"/>
                  <a:pt x="144" y="147"/>
                  <a:pt x="145" y="146"/>
                </a:cubicBezTo>
                <a:cubicBezTo>
                  <a:pt x="146" y="146"/>
                  <a:pt x="148" y="145"/>
                  <a:pt x="150" y="145"/>
                </a:cubicBezTo>
                <a:cubicBezTo>
                  <a:pt x="152" y="145"/>
                  <a:pt x="154" y="146"/>
                  <a:pt x="155" y="146"/>
                </a:cubicBezTo>
                <a:cubicBezTo>
                  <a:pt x="156" y="146"/>
                  <a:pt x="156" y="147"/>
                  <a:pt x="157" y="147"/>
                </a:cubicBezTo>
                <a:cubicBezTo>
                  <a:pt x="158" y="148"/>
                  <a:pt x="160" y="148"/>
                  <a:pt x="162" y="149"/>
                </a:cubicBezTo>
                <a:cubicBezTo>
                  <a:pt x="163" y="150"/>
                  <a:pt x="166" y="150"/>
                  <a:pt x="169" y="150"/>
                </a:cubicBezTo>
                <a:cubicBezTo>
                  <a:pt x="171" y="150"/>
                  <a:pt x="173" y="150"/>
                  <a:pt x="175" y="149"/>
                </a:cubicBezTo>
                <a:cubicBezTo>
                  <a:pt x="176" y="149"/>
                  <a:pt x="177" y="148"/>
                  <a:pt x="178" y="148"/>
                </a:cubicBezTo>
                <a:cubicBezTo>
                  <a:pt x="180" y="147"/>
                  <a:pt x="181" y="147"/>
                  <a:pt x="182" y="146"/>
                </a:cubicBezTo>
                <a:cubicBezTo>
                  <a:pt x="183" y="146"/>
                  <a:pt x="185" y="145"/>
                  <a:pt x="187" y="145"/>
                </a:cubicBezTo>
                <a:cubicBezTo>
                  <a:pt x="189" y="145"/>
                  <a:pt x="190" y="146"/>
                  <a:pt x="191" y="146"/>
                </a:cubicBezTo>
                <a:cubicBezTo>
                  <a:pt x="192" y="146"/>
                  <a:pt x="193" y="147"/>
                  <a:pt x="194" y="147"/>
                </a:cubicBezTo>
                <a:cubicBezTo>
                  <a:pt x="195" y="148"/>
                  <a:pt x="196" y="148"/>
                  <a:pt x="198" y="149"/>
                </a:cubicBezTo>
                <a:cubicBezTo>
                  <a:pt x="200" y="150"/>
                  <a:pt x="202" y="150"/>
                  <a:pt x="205" y="150"/>
                </a:cubicBezTo>
                <a:cubicBezTo>
                  <a:pt x="205" y="150"/>
                  <a:pt x="205" y="150"/>
                  <a:pt x="205" y="150"/>
                </a:cubicBezTo>
                <a:cubicBezTo>
                  <a:pt x="208" y="150"/>
                  <a:pt x="210" y="150"/>
                  <a:pt x="212" y="149"/>
                </a:cubicBezTo>
                <a:cubicBezTo>
                  <a:pt x="213" y="149"/>
                  <a:pt x="214" y="148"/>
                  <a:pt x="215" y="148"/>
                </a:cubicBezTo>
                <a:cubicBezTo>
                  <a:pt x="216" y="147"/>
                  <a:pt x="217" y="147"/>
                  <a:pt x="219" y="146"/>
                </a:cubicBezTo>
                <a:cubicBezTo>
                  <a:pt x="220" y="146"/>
                  <a:pt x="221" y="145"/>
                  <a:pt x="224" y="145"/>
                </a:cubicBezTo>
                <a:cubicBezTo>
                  <a:pt x="225" y="145"/>
                  <a:pt x="227" y="144"/>
                  <a:pt x="227" y="142"/>
                </a:cubicBezTo>
                <a:cubicBezTo>
                  <a:pt x="227" y="141"/>
                  <a:pt x="225" y="139"/>
                  <a:pt x="224" y="139"/>
                </a:cubicBezTo>
                <a:close/>
                <a:moveTo>
                  <a:pt x="3" y="133"/>
                </a:moveTo>
                <a:cubicBezTo>
                  <a:pt x="5" y="133"/>
                  <a:pt x="6" y="133"/>
                  <a:pt x="7" y="134"/>
                </a:cubicBezTo>
                <a:cubicBezTo>
                  <a:pt x="8" y="134"/>
                  <a:pt x="9" y="134"/>
                  <a:pt x="10" y="135"/>
                </a:cubicBezTo>
                <a:cubicBezTo>
                  <a:pt x="11" y="135"/>
                  <a:pt x="12" y="136"/>
                  <a:pt x="14" y="137"/>
                </a:cubicBezTo>
                <a:cubicBezTo>
                  <a:pt x="16" y="137"/>
                  <a:pt x="18" y="138"/>
                  <a:pt x="21" y="138"/>
                </a:cubicBezTo>
                <a:cubicBezTo>
                  <a:pt x="24" y="138"/>
                  <a:pt x="26" y="138"/>
                  <a:pt x="28" y="137"/>
                </a:cubicBezTo>
                <a:cubicBezTo>
                  <a:pt x="29" y="137"/>
                  <a:pt x="30" y="136"/>
                  <a:pt x="31" y="136"/>
                </a:cubicBezTo>
                <a:cubicBezTo>
                  <a:pt x="32" y="135"/>
                  <a:pt x="33" y="134"/>
                  <a:pt x="35" y="134"/>
                </a:cubicBezTo>
                <a:cubicBezTo>
                  <a:pt x="35" y="134"/>
                  <a:pt x="36" y="133"/>
                  <a:pt x="37" y="133"/>
                </a:cubicBezTo>
                <a:cubicBezTo>
                  <a:pt x="38" y="133"/>
                  <a:pt x="39" y="133"/>
                  <a:pt x="40" y="133"/>
                </a:cubicBezTo>
                <a:cubicBezTo>
                  <a:pt x="42" y="133"/>
                  <a:pt x="43" y="133"/>
                  <a:pt x="44" y="134"/>
                </a:cubicBezTo>
                <a:cubicBezTo>
                  <a:pt x="44" y="134"/>
                  <a:pt x="45" y="134"/>
                  <a:pt x="45" y="134"/>
                </a:cubicBezTo>
                <a:cubicBezTo>
                  <a:pt x="46" y="134"/>
                  <a:pt x="46" y="134"/>
                  <a:pt x="47" y="135"/>
                </a:cubicBezTo>
                <a:cubicBezTo>
                  <a:pt x="48" y="135"/>
                  <a:pt x="49" y="136"/>
                  <a:pt x="51" y="137"/>
                </a:cubicBezTo>
                <a:cubicBezTo>
                  <a:pt x="53" y="137"/>
                  <a:pt x="55" y="138"/>
                  <a:pt x="58" y="138"/>
                </a:cubicBezTo>
                <a:cubicBezTo>
                  <a:pt x="61" y="138"/>
                  <a:pt x="63" y="138"/>
                  <a:pt x="64" y="137"/>
                </a:cubicBezTo>
                <a:cubicBezTo>
                  <a:pt x="66" y="137"/>
                  <a:pt x="67" y="136"/>
                  <a:pt x="68" y="136"/>
                </a:cubicBezTo>
                <a:cubicBezTo>
                  <a:pt x="69" y="135"/>
                  <a:pt x="70" y="134"/>
                  <a:pt x="71" y="134"/>
                </a:cubicBezTo>
                <a:cubicBezTo>
                  <a:pt x="71" y="134"/>
                  <a:pt x="71" y="134"/>
                  <a:pt x="71" y="134"/>
                </a:cubicBezTo>
                <a:cubicBezTo>
                  <a:pt x="73" y="133"/>
                  <a:pt x="74" y="133"/>
                  <a:pt x="76" y="133"/>
                </a:cubicBezTo>
                <a:cubicBezTo>
                  <a:pt x="79" y="133"/>
                  <a:pt x="80" y="133"/>
                  <a:pt x="81" y="134"/>
                </a:cubicBezTo>
                <a:cubicBezTo>
                  <a:pt x="81" y="134"/>
                  <a:pt x="82" y="134"/>
                  <a:pt x="82" y="134"/>
                </a:cubicBezTo>
                <a:cubicBezTo>
                  <a:pt x="82" y="134"/>
                  <a:pt x="83" y="134"/>
                  <a:pt x="84" y="135"/>
                </a:cubicBezTo>
                <a:cubicBezTo>
                  <a:pt x="85" y="135"/>
                  <a:pt x="86" y="136"/>
                  <a:pt x="88" y="137"/>
                </a:cubicBezTo>
                <a:cubicBezTo>
                  <a:pt x="90" y="137"/>
                  <a:pt x="92" y="138"/>
                  <a:pt x="95" y="138"/>
                </a:cubicBezTo>
                <a:cubicBezTo>
                  <a:pt x="97" y="138"/>
                  <a:pt x="100" y="138"/>
                  <a:pt x="101" y="137"/>
                </a:cubicBezTo>
                <a:cubicBezTo>
                  <a:pt x="103" y="137"/>
                  <a:pt x="104" y="136"/>
                  <a:pt x="105" y="136"/>
                </a:cubicBezTo>
                <a:cubicBezTo>
                  <a:pt x="106" y="135"/>
                  <a:pt x="107" y="134"/>
                  <a:pt x="108" y="134"/>
                </a:cubicBezTo>
                <a:cubicBezTo>
                  <a:pt x="108" y="134"/>
                  <a:pt x="108" y="134"/>
                  <a:pt x="108" y="134"/>
                </a:cubicBezTo>
                <a:cubicBezTo>
                  <a:pt x="110" y="133"/>
                  <a:pt x="111" y="133"/>
                  <a:pt x="113" y="133"/>
                </a:cubicBezTo>
                <a:cubicBezTo>
                  <a:pt x="115" y="133"/>
                  <a:pt x="117" y="133"/>
                  <a:pt x="118" y="134"/>
                </a:cubicBezTo>
                <a:cubicBezTo>
                  <a:pt x="118" y="134"/>
                  <a:pt x="118" y="134"/>
                  <a:pt x="119" y="134"/>
                </a:cubicBezTo>
                <a:cubicBezTo>
                  <a:pt x="119" y="134"/>
                  <a:pt x="120" y="134"/>
                  <a:pt x="120" y="135"/>
                </a:cubicBezTo>
                <a:cubicBezTo>
                  <a:pt x="122" y="135"/>
                  <a:pt x="123" y="136"/>
                  <a:pt x="125" y="137"/>
                </a:cubicBezTo>
                <a:cubicBezTo>
                  <a:pt x="127" y="137"/>
                  <a:pt x="129" y="138"/>
                  <a:pt x="132" y="138"/>
                </a:cubicBezTo>
                <a:cubicBezTo>
                  <a:pt x="134" y="138"/>
                  <a:pt x="136" y="138"/>
                  <a:pt x="138" y="137"/>
                </a:cubicBezTo>
                <a:cubicBezTo>
                  <a:pt x="139" y="137"/>
                  <a:pt x="140" y="136"/>
                  <a:pt x="141" y="136"/>
                </a:cubicBezTo>
                <a:cubicBezTo>
                  <a:pt x="143" y="135"/>
                  <a:pt x="144" y="134"/>
                  <a:pt x="145" y="134"/>
                </a:cubicBezTo>
                <a:cubicBezTo>
                  <a:pt x="145" y="134"/>
                  <a:pt x="145" y="134"/>
                  <a:pt x="145" y="134"/>
                </a:cubicBezTo>
                <a:cubicBezTo>
                  <a:pt x="146" y="133"/>
                  <a:pt x="148" y="133"/>
                  <a:pt x="150" y="133"/>
                </a:cubicBezTo>
                <a:cubicBezTo>
                  <a:pt x="152" y="133"/>
                  <a:pt x="153" y="133"/>
                  <a:pt x="154" y="133"/>
                </a:cubicBezTo>
                <a:cubicBezTo>
                  <a:pt x="154" y="134"/>
                  <a:pt x="154" y="134"/>
                  <a:pt x="155" y="134"/>
                </a:cubicBezTo>
                <a:cubicBezTo>
                  <a:pt x="156" y="134"/>
                  <a:pt x="156" y="134"/>
                  <a:pt x="157" y="135"/>
                </a:cubicBezTo>
                <a:cubicBezTo>
                  <a:pt x="158" y="135"/>
                  <a:pt x="160" y="136"/>
                  <a:pt x="162" y="137"/>
                </a:cubicBezTo>
                <a:cubicBezTo>
                  <a:pt x="163" y="137"/>
                  <a:pt x="166" y="138"/>
                  <a:pt x="169" y="138"/>
                </a:cubicBezTo>
                <a:cubicBezTo>
                  <a:pt x="171" y="138"/>
                  <a:pt x="173" y="138"/>
                  <a:pt x="175" y="137"/>
                </a:cubicBezTo>
                <a:cubicBezTo>
                  <a:pt x="176" y="137"/>
                  <a:pt x="177" y="136"/>
                  <a:pt x="178" y="136"/>
                </a:cubicBezTo>
                <a:cubicBezTo>
                  <a:pt x="180" y="135"/>
                  <a:pt x="181" y="134"/>
                  <a:pt x="182" y="134"/>
                </a:cubicBezTo>
                <a:cubicBezTo>
                  <a:pt x="183" y="133"/>
                  <a:pt x="185" y="133"/>
                  <a:pt x="187" y="133"/>
                </a:cubicBezTo>
                <a:cubicBezTo>
                  <a:pt x="189" y="133"/>
                  <a:pt x="190" y="133"/>
                  <a:pt x="191" y="134"/>
                </a:cubicBezTo>
                <a:cubicBezTo>
                  <a:pt x="192" y="134"/>
                  <a:pt x="193" y="134"/>
                  <a:pt x="194" y="135"/>
                </a:cubicBezTo>
                <a:cubicBezTo>
                  <a:pt x="195" y="135"/>
                  <a:pt x="196" y="136"/>
                  <a:pt x="198" y="137"/>
                </a:cubicBezTo>
                <a:cubicBezTo>
                  <a:pt x="200" y="137"/>
                  <a:pt x="202" y="138"/>
                  <a:pt x="205" y="138"/>
                </a:cubicBezTo>
                <a:cubicBezTo>
                  <a:pt x="205" y="138"/>
                  <a:pt x="205" y="138"/>
                  <a:pt x="205" y="138"/>
                </a:cubicBezTo>
                <a:cubicBezTo>
                  <a:pt x="208" y="138"/>
                  <a:pt x="210" y="138"/>
                  <a:pt x="212" y="137"/>
                </a:cubicBezTo>
                <a:cubicBezTo>
                  <a:pt x="213" y="137"/>
                  <a:pt x="214" y="136"/>
                  <a:pt x="215" y="136"/>
                </a:cubicBezTo>
                <a:cubicBezTo>
                  <a:pt x="216" y="135"/>
                  <a:pt x="217" y="134"/>
                  <a:pt x="219" y="134"/>
                </a:cubicBezTo>
                <a:cubicBezTo>
                  <a:pt x="220" y="133"/>
                  <a:pt x="221" y="133"/>
                  <a:pt x="224" y="133"/>
                </a:cubicBezTo>
                <a:cubicBezTo>
                  <a:pt x="225" y="133"/>
                  <a:pt x="227" y="132"/>
                  <a:pt x="227" y="130"/>
                </a:cubicBezTo>
                <a:cubicBezTo>
                  <a:pt x="227" y="128"/>
                  <a:pt x="225" y="127"/>
                  <a:pt x="224" y="127"/>
                </a:cubicBezTo>
                <a:cubicBezTo>
                  <a:pt x="221" y="127"/>
                  <a:pt x="219" y="128"/>
                  <a:pt x="217" y="128"/>
                </a:cubicBezTo>
                <a:cubicBezTo>
                  <a:pt x="216" y="128"/>
                  <a:pt x="215" y="129"/>
                  <a:pt x="214" y="129"/>
                </a:cubicBezTo>
                <a:cubicBezTo>
                  <a:pt x="213" y="130"/>
                  <a:pt x="212" y="131"/>
                  <a:pt x="210" y="131"/>
                </a:cubicBezTo>
                <a:cubicBezTo>
                  <a:pt x="210" y="131"/>
                  <a:pt x="209" y="131"/>
                  <a:pt x="209" y="132"/>
                </a:cubicBezTo>
                <a:cubicBezTo>
                  <a:pt x="209" y="3"/>
                  <a:pt x="209" y="3"/>
                  <a:pt x="209" y="3"/>
                </a:cubicBezTo>
                <a:cubicBezTo>
                  <a:pt x="209" y="3"/>
                  <a:pt x="210" y="2"/>
                  <a:pt x="211" y="2"/>
                </a:cubicBezTo>
                <a:cubicBezTo>
                  <a:pt x="210" y="0"/>
                  <a:pt x="210" y="0"/>
                  <a:pt x="210" y="0"/>
                </a:cubicBezTo>
                <a:cubicBezTo>
                  <a:pt x="188" y="19"/>
                  <a:pt x="169" y="41"/>
                  <a:pt x="154" y="65"/>
                </a:cubicBezTo>
                <a:cubicBezTo>
                  <a:pt x="153" y="65"/>
                  <a:pt x="152" y="65"/>
                  <a:pt x="152" y="65"/>
                </a:cubicBezTo>
                <a:cubicBezTo>
                  <a:pt x="150" y="65"/>
                  <a:pt x="149" y="67"/>
                  <a:pt x="148" y="67"/>
                </a:cubicBezTo>
                <a:cubicBezTo>
                  <a:pt x="136" y="80"/>
                  <a:pt x="136" y="80"/>
                  <a:pt x="136" y="80"/>
                </a:cubicBezTo>
                <a:cubicBezTo>
                  <a:pt x="130" y="65"/>
                  <a:pt x="130" y="65"/>
                  <a:pt x="130" y="65"/>
                </a:cubicBezTo>
                <a:cubicBezTo>
                  <a:pt x="130" y="65"/>
                  <a:pt x="130" y="64"/>
                  <a:pt x="129" y="64"/>
                </a:cubicBezTo>
                <a:cubicBezTo>
                  <a:pt x="128" y="62"/>
                  <a:pt x="127" y="60"/>
                  <a:pt x="124" y="59"/>
                </a:cubicBezTo>
                <a:cubicBezTo>
                  <a:pt x="120" y="57"/>
                  <a:pt x="114" y="60"/>
                  <a:pt x="112" y="64"/>
                </a:cubicBezTo>
                <a:cubicBezTo>
                  <a:pt x="98" y="98"/>
                  <a:pt x="98" y="98"/>
                  <a:pt x="98" y="98"/>
                </a:cubicBezTo>
                <a:cubicBezTo>
                  <a:pt x="12" y="106"/>
                  <a:pt x="12" y="106"/>
                  <a:pt x="12" y="106"/>
                </a:cubicBezTo>
                <a:cubicBezTo>
                  <a:pt x="17" y="119"/>
                  <a:pt x="24" y="126"/>
                  <a:pt x="30" y="130"/>
                </a:cubicBezTo>
                <a:cubicBezTo>
                  <a:pt x="28" y="130"/>
                  <a:pt x="27" y="131"/>
                  <a:pt x="26" y="131"/>
                </a:cubicBezTo>
                <a:cubicBezTo>
                  <a:pt x="25" y="132"/>
                  <a:pt x="24" y="132"/>
                  <a:pt x="21" y="132"/>
                </a:cubicBezTo>
                <a:cubicBezTo>
                  <a:pt x="19" y="132"/>
                  <a:pt x="18" y="132"/>
                  <a:pt x="17" y="131"/>
                </a:cubicBezTo>
                <a:cubicBezTo>
                  <a:pt x="16" y="131"/>
                  <a:pt x="15" y="131"/>
                  <a:pt x="14" y="130"/>
                </a:cubicBezTo>
                <a:cubicBezTo>
                  <a:pt x="13" y="130"/>
                  <a:pt x="12" y="129"/>
                  <a:pt x="10" y="128"/>
                </a:cubicBezTo>
                <a:cubicBezTo>
                  <a:pt x="8" y="128"/>
                  <a:pt x="6" y="127"/>
                  <a:pt x="3" y="127"/>
                </a:cubicBezTo>
                <a:cubicBezTo>
                  <a:pt x="1" y="127"/>
                  <a:pt x="0" y="128"/>
                  <a:pt x="0" y="130"/>
                </a:cubicBezTo>
                <a:cubicBezTo>
                  <a:pt x="0" y="132"/>
                  <a:pt x="1" y="133"/>
                  <a:pt x="3" y="133"/>
                </a:cubicBezTo>
                <a:close/>
                <a:moveTo>
                  <a:pt x="159" y="77"/>
                </a:moveTo>
                <a:cubicBezTo>
                  <a:pt x="161" y="74"/>
                  <a:pt x="161" y="69"/>
                  <a:pt x="158" y="67"/>
                </a:cubicBezTo>
                <a:cubicBezTo>
                  <a:pt x="158" y="66"/>
                  <a:pt x="157" y="66"/>
                  <a:pt x="157" y="65"/>
                </a:cubicBezTo>
                <a:cubicBezTo>
                  <a:pt x="171" y="43"/>
                  <a:pt x="188" y="23"/>
                  <a:pt x="208" y="4"/>
                </a:cubicBezTo>
                <a:cubicBezTo>
                  <a:pt x="208" y="132"/>
                  <a:pt x="208" y="132"/>
                  <a:pt x="208" y="132"/>
                </a:cubicBezTo>
                <a:cubicBezTo>
                  <a:pt x="207" y="132"/>
                  <a:pt x="206" y="132"/>
                  <a:pt x="205" y="132"/>
                </a:cubicBezTo>
                <a:cubicBezTo>
                  <a:pt x="203" y="132"/>
                  <a:pt x="202" y="132"/>
                  <a:pt x="201" y="131"/>
                </a:cubicBezTo>
                <a:cubicBezTo>
                  <a:pt x="200" y="131"/>
                  <a:pt x="199" y="131"/>
                  <a:pt x="198" y="130"/>
                </a:cubicBezTo>
                <a:cubicBezTo>
                  <a:pt x="197" y="130"/>
                  <a:pt x="196" y="129"/>
                  <a:pt x="194" y="128"/>
                </a:cubicBezTo>
                <a:cubicBezTo>
                  <a:pt x="192" y="128"/>
                  <a:pt x="190" y="127"/>
                  <a:pt x="187" y="127"/>
                </a:cubicBezTo>
                <a:cubicBezTo>
                  <a:pt x="184" y="127"/>
                  <a:pt x="182" y="128"/>
                  <a:pt x="181" y="128"/>
                </a:cubicBezTo>
                <a:cubicBezTo>
                  <a:pt x="179" y="128"/>
                  <a:pt x="178" y="129"/>
                  <a:pt x="177" y="129"/>
                </a:cubicBezTo>
                <a:cubicBezTo>
                  <a:pt x="176" y="130"/>
                  <a:pt x="175" y="131"/>
                  <a:pt x="174" y="131"/>
                </a:cubicBezTo>
                <a:cubicBezTo>
                  <a:pt x="172" y="132"/>
                  <a:pt x="171" y="132"/>
                  <a:pt x="169" y="132"/>
                </a:cubicBezTo>
                <a:cubicBezTo>
                  <a:pt x="166" y="132"/>
                  <a:pt x="165" y="132"/>
                  <a:pt x="164" y="131"/>
                </a:cubicBezTo>
                <a:cubicBezTo>
                  <a:pt x="163" y="131"/>
                  <a:pt x="163" y="131"/>
                  <a:pt x="163" y="131"/>
                </a:cubicBezTo>
                <a:cubicBezTo>
                  <a:pt x="187" y="121"/>
                  <a:pt x="200" y="89"/>
                  <a:pt x="200" y="89"/>
                </a:cubicBezTo>
                <a:cubicBezTo>
                  <a:pt x="142" y="94"/>
                  <a:pt x="142" y="94"/>
                  <a:pt x="142" y="94"/>
                </a:cubicBezTo>
                <a:lnTo>
                  <a:pt x="159" y="77"/>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graphicFrame>
        <p:nvGraphicFramePr>
          <p:cNvPr id="22" name="Tableau 21"/>
          <p:cNvGraphicFramePr>
            <a:graphicFrameLocks noGrp="1"/>
          </p:cNvGraphicFramePr>
          <p:nvPr>
            <p:extLst>
              <p:ext uri="{D42A27DB-BD31-4B8C-83A1-F6EECF244321}">
                <p14:modId xmlns:p14="http://schemas.microsoft.com/office/powerpoint/2010/main" val="1510489658"/>
              </p:ext>
            </p:extLst>
          </p:nvPr>
        </p:nvGraphicFramePr>
        <p:xfrm>
          <a:off x="5665367" y="1637777"/>
          <a:ext cx="2470180" cy="4408275"/>
        </p:xfrm>
        <a:graphic>
          <a:graphicData uri="http://schemas.openxmlformats.org/drawingml/2006/table">
            <a:tbl>
              <a:tblPr firstRow="1" bandRow="1">
                <a:tableStyleId>{5C22544A-7EE6-4342-B048-85BDC9FD1C3A}</a:tableStyleId>
              </a:tblPr>
              <a:tblGrid>
                <a:gridCol w="494036"/>
                <a:gridCol w="494036"/>
                <a:gridCol w="494036"/>
                <a:gridCol w="494036"/>
                <a:gridCol w="494036"/>
              </a:tblGrid>
              <a:tr h="413523">
                <a:tc>
                  <a:txBody>
                    <a:bodyPr/>
                    <a:lstStyle/>
                    <a:p>
                      <a:pPr algn="ctr"/>
                      <a:r>
                        <a:rPr lang="fr-FR" sz="1100" dirty="0" smtClean="0">
                          <a:solidFill>
                            <a:schemeClr val="accent4">
                              <a:lumMod val="75000"/>
                            </a:schemeClr>
                          </a:solidFill>
                          <a:latin typeface="Arial" panose="020B0604020202020204" pitchFamily="34" charset="0"/>
                          <a:cs typeface="Arial" panose="020B0604020202020204" pitchFamily="34" charset="0"/>
                        </a:rPr>
                        <a:t>2017</a:t>
                      </a:r>
                      <a:endParaRPr lang="fr-FR" sz="1100" dirty="0">
                        <a:solidFill>
                          <a:schemeClr val="accent4">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1028700" rtl="0" eaLnBrk="1" latinLnBrk="0" hangingPunct="1"/>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2016</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dirty="0" smtClean="0">
                          <a:solidFill>
                            <a:schemeClr val="tx1">
                              <a:lumMod val="60000"/>
                              <a:lumOff val="40000"/>
                            </a:schemeClr>
                          </a:solidFill>
                          <a:latin typeface="Arial" panose="020B0604020202020204" pitchFamily="34" charset="0"/>
                          <a:cs typeface="Arial" panose="020B0604020202020204" pitchFamily="34" charset="0"/>
                        </a:rPr>
                        <a:t>2015</a:t>
                      </a:r>
                      <a:endParaRPr lang="fr-FR" sz="1100" b="1"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2014</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2013</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4">
                              <a:lumMod val="75000"/>
                            </a:schemeClr>
                          </a:solidFill>
                          <a:latin typeface="Arial" panose="020B0604020202020204" pitchFamily="34" charset="0"/>
                          <a:cs typeface="Arial" panose="020B0604020202020204" pitchFamily="34" charset="0"/>
                        </a:rPr>
                        <a:t>42%</a:t>
                      </a:r>
                      <a:endParaRPr lang="fr-FR" sz="1100" b="1" dirty="0">
                        <a:solidFill>
                          <a:schemeClr val="accent4">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1028700" rtl="0" eaLnBrk="1" latinLnBrk="0" hangingPunct="1"/>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42%</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0" dirty="0" smtClean="0">
                          <a:solidFill>
                            <a:schemeClr val="tx1">
                              <a:lumMod val="60000"/>
                              <a:lumOff val="40000"/>
                            </a:schemeClr>
                          </a:solidFill>
                          <a:latin typeface="Arial" panose="020B0604020202020204" pitchFamily="34" charset="0"/>
                          <a:cs typeface="Arial" panose="020B0604020202020204" pitchFamily="34" charset="0"/>
                        </a:rPr>
                        <a:t>44%</a:t>
                      </a:r>
                      <a:endParaRPr lang="fr-FR" sz="1100" b="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41%</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40%</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4">
                              <a:lumMod val="75000"/>
                            </a:schemeClr>
                          </a:solidFill>
                          <a:latin typeface="Arial" panose="020B0604020202020204" pitchFamily="34" charset="0"/>
                          <a:cs typeface="Arial" panose="020B0604020202020204" pitchFamily="34" charset="0"/>
                        </a:rPr>
                        <a:t>52%</a:t>
                      </a:r>
                      <a:endParaRPr lang="fr-FR" sz="1100" b="1" dirty="0">
                        <a:solidFill>
                          <a:schemeClr val="accent4">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1028700" rtl="0" eaLnBrk="1" latinLnBrk="0" hangingPunct="1"/>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52%</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0" dirty="0" smtClean="0">
                          <a:solidFill>
                            <a:schemeClr val="tx1">
                              <a:lumMod val="60000"/>
                              <a:lumOff val="40000"/>
                            </a:schemeClr>
                          </a:solidFill>
                          <a:latin typeface="Arial" panose="020B0604020202020204" pitchFamily="34" charset="0"/>
                          <a:cs typeface="Arial" panose="020B0604020202020204" pitchFamily="34" charset="0"/>
                        </a:rPr>
                        <a:t>46%</a:t>
                      </a:r>
                      <a:endParaRPr lang="fr-FR" sz="1100" b="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53%</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46%</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4">
                              <a:lumMod val="75000"/>
                            </a:schemeClr>
                          </a:solidFill>
                          <a:latin typeface="Arial" panose="020B0604020202020204" pitchFamily="34" charset="0"/>
                          <a:cs typeface="Arial" panose="020B0604020202020204" pitchFamily="34" charset="0"/>
                        </a:rPr>
                        <a:t>47%</a:t>
                      </a:r>
                      <a:endParaRPr lang="fr-FR" sz="1100" b="1" dirty="0">
                        <a:solidFill>
                          <a:schemeClr val="accent4">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1028700" rtl="0" eaLnBrk="1" latinLnBrk="0" hangingPunct="1"/>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44%</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0" dirty="0" smtClean="0">
                          <a:solidFill>
                            <a:schemeClr val="tx1">
                              <a:lumMod val="60000"/>
                              <a:lumOff val="40000"/>
                            </a:schemeClr>
                          </a:solidFill>
                          <a:latin typeface="Arial" panose="020B0604020202020204" pitchFamily="34" charset="0"/>
                          <a:cs typeface="Arial" panose="020B0604020202020204" pitchFamily="34" charset="0"/>
                        </a:rPr>
                        <a:t>47%</a:t>
                      </a:r>
                      <a:endParaRPr lang="fr-FR" sz="1100" b="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49%</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45%</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4">
                              <a:lumMod val="75000"/>
                            </a:schemeClr>
                          </a:solidFill>
                          <a:latin typeface="Arial" panose="020B0604020202020204" pitchFamily="34" charset="0"/>
                          <a:cs typeface="Arial" panose="020B0604020202020204" pitchFamily="34" charset="0"/>
                        </a:rPr>
                        <a:t>40%</a:t>
                      </a:r>
                      <a:endParaRPr lang="fr-FR" sz="1100" b="1" dirty="0">
                        <a:solidFill>
                          <a:schemeClr val="accent4">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1028700" rtl="0" eaLnBrk="1" latinLnBrk="0" hangingPunct="1"/>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39%</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0" dirty="0" smtClean="0">
                          <a:solidFill>
                            <a:schemeClr val="tx1">
                              <a:lumMod val="60000"/>
                              <a:lumOff val="40000"/>
                            </a:schemeClr>
                          </a:solidFill>
                          <a:latin typeface="Arial" panose="020B0604020202020204" pitchFamily="34" charset="0"/>
                          <a:cs typeface="Arial" panose="020B0604020202020204" pitchFamily="34" charset="0"/>
                        </a:rPr>
                        <a:t>41%</a:t>
                      </a:r>
                      <a:endParaRPr lang="fr-FR" sz="1100" b="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45%</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42%</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4">
                              <a:lumMod val="75000"/>
                            </a:schemeClr>
                          </a:solidFill>
                          <a:latin typeface="Arial" panose="020B0604020202020204" pitchFamily="34" charset="0"/>
                          <a:cs typeface="Arial" panose="020B0604020202020204" pitchFamily="34" charset="0"/>
                        </a:rPr>
                        <a:t>39%</a:t>
                      </a:r>
                      <a:endParaRPr lang="fr-FR" sz="1100" b="1" dirty="0">
                        <a:solidFill>
                          <a:schemeClr val="accent4">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1028700" rtl="0" eaLnBrk="1" latinLnBrk="0" hangingPunct="1"/>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38%</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0" dirty="0" smtClean="0">
                          <a:solidFill>
                            <a:schemeClr val="tx1">
                              <a:lumMod val="60000"/>
                              <a:lumOff val="40000"/>
                            </a:schemeClr>
                          </a:solidFill>
                          <a:latin typeface="Arial" panose="020B0604020202020204" pitchFamily="34" charset="0"/>
                          <a:cs typeface="Arial" panose="020B0604020202020204" pitchFamily="34" charset="0"/>
                        </a:rPr>
                        <a:t>38%</a:t>
                      </a:r>
                      <a:endParaRPr lang="fr-FR" sz="1100" b="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42%</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38%</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4">
                              <a:lumMod val="75000"/>
                            </a:schemeClr>
                          </a:solidFill>
                          <a:latin typeface="Arial" panose="020B0604020202020204" pitchFamily="34" charset="0"/>
                          <a:cs typeface="Arial" panose="020B0604020202020204" pitchFamily="34" charset="0"/>
                        </a:rPr>
                        <a:t>38%</a:t>
                      </a:r>
                      <a:endParaRPr lang="fr-FR" sz="1100" b="1" dirty="0">
                        <a:solidFill>
                          <a:schemeClr val="accent4">
                            <a:lumMod val="75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1028700" rtl="0" eaLnBrk="1" latinLnBrk="0" hangingPunct="1"/>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36%</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0" dirty="0" smtClean="0">
                          <a:solidFill>
                            <a:schemeClr val="tx1">
                              <a:lumMod val="60000"/>
                              <a:lumOff val="40000"/>
                            </a:schemeClr>
                          </a:solidFill>
                          <a:latin typeface="Arial" panose="020B0604020202020204" pitchFamily="34" charset="0"/>
                          <a:cs typeface="Arial" panose="020B0604020202020204" pitchFamily="34" charset="0"/>
                        </a:rPr>
                        <a:t>36%</a:t>
                      </a:r>
                      <a:endParaRPr lang="fr-FR" sz="1100" b="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39%</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34%</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13" name="Rectangle 12"/>
          <p:cNvSpPr/>
          <p:nvPr/>
        </p:nvSpPr>
        <p:spPr>
          <a:xfrm>
            <a:off x="5648776" y="2948319"/>
            <a:ext cx="524199" cy="216000"/>
          </a:xfrm>
          <a:prstGeom prst="rect">
            <a:avLst/>
          </a:prstGeom>
          <a:noFill/>
          <a:ln w="19050">
            <a:solidFill>
              <a:srgbClr val="489A1E"/>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4"/>
          </p:nvPr>
        </p:nvSpPr>
        <p:spPr/>
        <p:txBody>
          <a:bodyPr/>
          <a:lstStyle/>
          <a:p>
            <a:fld id="{9784CBA3-D598-4B1F-BAA3-EE14B5154290}" type="slidenum">
              <a:rPr lang="en-AU" smtClean="0"/>
              <a:pPr/>
              <a:t>55</a:t>
            </a:fld>
            <a:endParaRPr lang="en-AU" dirty="0"/>
          </a:p>
        </p:txBody>
      </p:sp>
    </p:spTree>
    <p:extLst>
      <p:ext uri="{BB962C8B-B14F-4D97-AF65-F5344CB8AC3E}">
        <p14:creationId xmlns:p14="http://schemas.microsoft.com/office/powerpoint/2010/main" val="3243609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Graphique 58"/>
          <p:cNvGraphicFramePr/>
          <p:nvPr>
            <p:extLst>
              <p:ext uri="{D42A27DB-BD31-4B8C-83A1-F6EECF244321}">
                <p14:modId xmlns:p14="http://schemas.microsoft.com/office/powerpoint/2010/main" val="2045207728"/>
              </p:ext>
            </p:extLst>
          </p:nvPr>
        </p:nvGraphicFramePr>
        <p:xfrm>
          <a:off x="407356" y="3058581"/>
          <a:ext cx="9754558" cy="3997560"/>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à coins arrondis 25"/>
          <p:cNvSpPr/>
          <p:nvPr/>
        </p:nvSpPr>
        <p:spPr>
          <a:xfrm>
            <a:off x="239716" y="983640"/>
            <a:ext cx="9928164" cy="44181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Pour les vacances, l’utilisation de la voiture reste corrélée au cycle de vie, le no</a:t>
            </a:r>
            <a:r>
              <a:rPr lang="fr-FR" sz="1400" b="0" dirty="0">
                <a:solidFill>
                  <a:prstClr val="black"/>
                </a:solidFill>
                <a:latin typeface="Arial" panose="020B0604020202020204" pitchFamily="34" charset="0"/>
                <a:cs typeface="Arial" panose="020B0604020202020204" pitchFamily="34" charset="0"/>
              </a:rPr>
              <a:t>mbre de départs et donc de kilomètres parcourus augmentent avec l’âge. </a:t>
            </a:r>
          </a:p>
        </p:txBody>
      </p:sp>
      <p:sp>
        <p:nvSpPr>
          <p:cNvPr id="28" name="Titre 5"/>
          <p:cNvSpPr>
            <a:spLocks noGrp="1"/>
          </p:cNvSpPr>
          <p:nvPr>
            <p:ph type="title"/>
          </p:nvPr>
        </p:nvSpPr>
        <p:spPr>
          <a:xfrm>
            <a:off x="326282" y="2"/>
            <a:ext cx="9784800" cy="852723"/>
          </a:xfrm>
        </p:spPr>
        <p:txBody>
          <a:bodyPr lIns="0" tIns="234876" rIns="0" bIns="0"/>
          <a:lstStyle/>
          <a:p>
            <a:pPr>
              <a:spcBef>
                <a:spcPts val="0"/>
              </a:spcBef>
              <a:defRPr/>
            </a:pPr>
            <a:r>
              <a:rPr lang="fr-FR" sz="2000" dirty="0"/>
              <a:t>Départs en </a:t>
            </a:r>
            <a:r>
              <a:rPr lang="fr-FR" sz="2000" dirty="0" smtClean="0"/>
              <a:t>vacances au </a:t>
            </a:r>
            <a:r>
              <a:rPr lang="fr-FR" sz="2000" dirty="0"/>
              <a:t>cours des 12 derniers mois </a:t>
            </a:r>
            <a:r>
              <a:rPr lang="fr-FR" sz="2000" dirty="0" smtClean="0"/>
              <a:t>– selon l’âge de l’utilisateur principal</a:t>
            </a:r>
            <a:endParaRPr lang="fr-FR" sz="2000" dirty="0"/>
          </a:p>
        </p:txBody>
      </p:sp>
      <p:sp>
        <p:nvSpPr>
          <p:cNvPr id="53" name="ZoneTexte 52"/>
          <p:cNvSpPr txBox="1"/>
          <p:nvPr/>
        </p:nvSpPr>
        <p:spPr>
          <a:xfrm>
            <a:off x="2943225" y="6356125"/>
            <a:ext cx="7234615" cy="519361"/>
          </a:xfrm>
          <a:prstGeom prst="rect">
            <a:avLst/>
          </a:prstGeom>
          <a:noFill/>
        </p:spPr>
        <p:txBody>
          <a:bodyPr wrap="square" lIns="102860" tIns="51429" rIns="102860" bIns="51429" rtlCol="0">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total)</a:t>
            </a:r>
          </a:p>
          <a:p>
            <a:pPr algn="r"/>
            <a:r>
              <a:rPr lang="fr-FR" sz="900" b="0" i="1" dirty="0" smtClean="0">
                <a:latin typeface="Arial" panose="020B0604020202020204" pitchFamily="34" charset="0"/>
                <a:cs typeface="Arial" panose="020B0604020202020204" pitchFamily="34" charset="0"/>
              </a:rPr>
              <a:t>Q72: Combien de fois êtes-vous parti en vacances avec cette voiture au cours des 12 derniers mois? Au total, quel kilométrage représentent ces départs en vacances effectués avec cette voiture au cours des 12 derniers mois?  </a:t>
            </a:r>
          </a:p>
        </p:txBody>
      </p:sp>
      <p:graphicFrame>
        <p:nvGraphicFramePr>
          <p:cNvPr id="16" name="Tableau 15"/>
          <p:cNvGraphicFramePr>
            <a:graphicFrameLocks noGrp="1"/>
          </p:cNvGraphicFramePr>
          <p:nvPr>
            <p:extLst>
              <p:ext uri="{D42A27DB-BD31-4B8C-83A1-F6EECF244321}">
                <p14:modId xmlns:p14="http://schemas.microsoft.com/office/powerpoint/2010/main" val="3268133366"/>
              </p:ext>
            </p:extLst>
          </p:nvPr>
        </p:nvGraphicFramePr>
        <p:xfrm>
          <a:off x="2799905" y="1609717"/>
          <a:ext cx="6876359" cy="452980"/>
        </p:xfrm>
        <a:graphic>
          <a:graphicData uri="http://schemas.openxmlformats.org/drawingml/2006/table">
            <a:tbl>
              <a:tblPr>
                <a:tableStyleId>{5C22544A-7EE6-4342-B048-85BDC9FD1C3A}</a:tableStyleId>
              </a:tblPr>
              <a:tblGrid>
                <a:gridCol w="982337"/>
                <a:gridCol w="982337"/>
                <a:gridCol w="982337"/>
                <a:gridCol w="982337"/>
                <a:gridCol w="982337"/>
                <a:gridCol w="982337"/>
                <a:gridCol w="982337"/>
              </a:tblGrid>
              <a:tr h="452980">
                <a:tc>
                  <a:txBody>
                    <a:bodyPr/>
                    <a:lstStyle/>
                    <a:p>
                      <a:pPr algn="ctr" fontAlgn="b"/>
                      <a:r>
                        <a:rPr lang="fr-FR" sz="1000" b="1" u="none" strike="noStrike" kern="1200" dirty="0" smtClean="0">
                          <a:solidFill>
                            <a:schemeClr val="bg1"/>
                          </a:solidFill>
                          <a:effectLst/>
                          <a:latin typeface="Arial" panose="020B0604020202020204" pitchFamily="34" charset="0"/>
                          <a:ea typeface="+mn-ea"/>
                          <a:cs typeface="Arial" panose="020B0604020202020204" pitchFamily="34" charset="0"/>
                        </a:rPr>
                        <a:t>1,6</a:t>
                      </a:r>
                      <a:endParaRPr lang="fr-FR" sz="1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1028598" rtl="0" eaLnBrk="1" fontAlgn="b" latinLnBrk="0" hangingPunct="1"/>
                      <a:r>
                        <a:rPr lang="fr-FR" sz="1000" b="1" u="none" strike="noStrike" kern="1200" dirty="0" smtClean="0">
                          <a:solidFill>
                            <a:schemeClr val="bg1"/>
                          </a:solidFill>
                          <a:effectLst/>
                          <a:latin typeface="Arial" panose="020B0604020202020204" pitchFamily="34" charset="0"/>
                          <a:ea typeface="+mn-ea"/>
                          <a:cs typeface="Arial" panose="020B0604020202020204" pitchFamily="34" charset="0"/>
                        </a:rPr>
                        <a:t>1,6</a:t>
                      </a:r>
                      <a:endParaRPr lang="fr-FR" sz="1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1028598" rtl="0" eaLnBrk="1" fontAlgn="b" latinLnBrk="0" hangingPunct="1"/>
                      <a:r>
                        <a:rPr lang="fr-FR" sz="1000" b="1" u="none" strike="noStrike" kern="1200" dirty="0" smtClean="0">
                          <a:solidFill>
                            <a:schemeClr val="bg1"/>
                          </a:solidFill>
                          <a:effectLst/>
                          <a:latin typeface="Arial" panose="020B0604020202020204" pitchFamily="34" charset="0"/>
                          <a:ea typeface="+mn-ea"/>
                          <a:cs typeface="Arial" panose="020B0604020202020204" pitchFamily="34" charset="0"/>
                        </a:rPr>
                        <a:t>1,8</a:t>
                      </a:r>
                      <a:endParaRPr lang="fr-FR" sz="1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1028598" rtl="0" eaLnBrk="1" fontAlgn="b" latinLnBrk="0" hangingPunct="1"/>
                      <a:r>
                        <a:rPr lang="fr-FR" sz="1000" b="1" u="none" strike="noStrike" kern="1200" dirty="0" smtClean="0">
                          <a:solidFill>
                            <a:schemeClr val="bg1"/>
                          </a:solidFill>
                          <a:effectLst/>
                          <a:latin typeface="Arial" panose="020B0604020202020204" pitchFamily="34" charset="0"/>
                          <a:ea typeface="+mn-ea"/>
                          <a:cs typeface="Arial" panose="020B0604020202020204" pitchFamily="34" charset="0"/>
                        </a:rPr>
                        <a:t>1,8</a:t>
                      </a:r>
                      <a:endParaRPr lang="fr-FR" sz="1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1028598" rtl="0" eaLnBrk="1" fontAlgn="b" latinLnBrk="0" hangingPunct="1"/>
                      <a:r>
                        <a:rPr lang="fr-FR" sz="1000" b="1" u="none" strike="noStrike" kern="1200" dirty="0" smtClean="0">
                          <a:solidFill>
                            <a:schemeClr val="bg1"/>
                          </a:solidFill>
                          <a:effectLst/>
                          <a:latin typeface="Arial" panose="020B0604020202020204" pitchFamily="34" charset="0"/>
                          <a:ea typeface="+mn-ea"/>
                          <a:cs typeface="Arial" panose="020B0604020202020204" pitchFamily="34" charset="0"/>
                        </a:rPr>
                        <a:t>2,2</a:t>
                      </a:r>
                      <a:endParaRPr lang="fr-FR" sz="1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1028598" rtl="0" eaLnBrk="1" fontAlgn="b" latinLnBrk="0" hangingPunct="1"/>
                      <a:r>
                        <a:rPr lang="fr-FR" sz="1000" b="1" u="none" strike="noStrike" kern="1200" dirty="0" smtClean="0">
                          <a:solidFill>
                            <a:schemeClr val="bg1"/>
                          </a:solidFill>
                          <a:effectLst/>
                          <a:latin typeface="Arial" panose="020B0604020202020204" pitchFamily="34" charset="0"/>
                          <a:ea typeface="+mn-ea"/>
                          <a:cs typeface="Arial" panose="020B0604020202020204" pitchFamily="34" charset="0"/>
                        </a:rPr>
                        <a:t>2,3</a:t>
                      </a:r>
                      <a:endParaRPr lang="fr-FR" sz="1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1028598" rtl="0" eaLnBrk="1" fontAlgn="b" latinLnBrk="0" hangingPunct="1"/>
                      <a:r>
                        <a:rPr lang="fr-FR" sz="1000" b="1" u="none" strike="noStrike" kern="1200" dirty="0" smtClean="0">
                          <a:solidFill>
                            <a:schemeClr val="bg1"/>
                          </a:solidFill>
                          <a:effectLst/>
                          <a:latin typeface="Arial" panose="020B0604020202020204" pitchFamily="34" charset="0"/>
                          <a:ea typeface="+mn-ea"/>
                          <a:cs typeface="Arial" panose="020B0604020202020204" pitchFamily="34" charset="0"/>
                        </a:rPr>
                        <a:t>2,5</a:t>
                      </a:r>
                      <a:endParaRPr lang="fr-FR" sz="1000" b="1"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1403052476"/>
              </p:ext>
            </p:extLst>
          </p:nvPr>
        </p:nvGraphicFramePr>
        <p:xfrm>
          <a:off x="2808319" y="2148290"/>
          <a:ext cx="6854295" cy="325524"/>
        </p:xfrm>
        <a:graphic>
          <a:graphicData uri="http://schemas.openxmlformats.org/drawingml/2006/table">
            <a:tbl>
              <a:tblPr>
                <a:tableStyleId>{5C22544A-7EE6-4342-B048-85BDC9FD1C3A}</a:tableStyleId>
              </a:tblPr>
              <a:tblGrid>
                <a:gridCol w="979185"/>
                <a:gridCol w="979185"/>
                <a:gridCol w="979185"/>
                <a:gridCol w="979185"/>
                <a:gridCol w="979185"/>
                <a:gridCol w="979185"/>
                <a:gridCol w="979185"/>
              </a:tblGrid>
              <a:tr h="325524">
                <a:tc>
                  <a:txBody>
                    <a:bodyPr/>
                    <a:lstStyle/>
                    <a:p>
                      <a:pPr algn="l"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992 Km</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1 744 Km</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chemeClr val="tx1">
                              <a:lumMod val="75000"/>
                            </a:schemeClr>
                          </a:solidFill>
                          <a:effectLst/>
                          <a:latin typeface="Arial" panose="020B0604020202020204" pitchFamily="34" charset="0"/>
                          <a:cs typeface="Arial" panose="020B0604020202020204" pitchFamily="34" charset="0"/>
                        </a:rPr>
                        <a:t>2 012 Km</a:t>
                      </a:r>
                      <a:endParaRPr lang="fr-FR" sz="1000" b="1"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chemeClr val="tx1"/>
                          </a:solidFill>
                          <a:effectLst/>
                          <a:latin typeface="Arial" panose="020B0604020202020204" pitchFamily="34" charset="0"/>
                          <a:cs typeface="Arial" panose="020B0604020202020204" pitchFamily="34" charset="0"/>
                        </a:rPr>
                        <a:t>2 133</a:t>
                      </a:r>
                      <a:r>
                        <a:rPr lang="fr-FR" sz="1000" b="1" i="0" u="none" strike="noStrike" baseline="0" dirty="0" smtClean="0">
                          <a:solidFill>
                            <a:schemeClr val="tx1"/>
                          </a:solidFill>
                          <a:effectLst/>
                          <a:latin typeface="Arial" panose="020B0604020202020204" pitchFamily="34" charset="0"/>
                          <a:cs typeface="Arial" panose="020B0604020202020204" pitchFamily="34" charset="0"/>
                        </a:rPr>
                        <a:t> </a:t>
                      </a:r>
                      <a:r>
                        <a:rPr lang="fr-FR" sz="1000" b="1" i="0" u="none" strike="noStrike" dirty="0" smtClean="0">
                          <a:solidFill>
                            <a:schemeClr val="tx1"/>
                          </a:solidFill>
                          <a:effectLst/>
                          <a:latin typeface="Arial" panose="020B0604020202020204" pitchFamily="34" charset="0"/>
                          <a:cs typeface="Arial" panose="020B0604020202020204" pitchFamily="34" charset="0"/>
                        </a:rPr>
                        <a:t>Km</a:t>
                      </a: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baseline="0" dirty="0" smtClean="0">
                          <a:solidFill>
                            <a:srgbClr val="00B050"/>
                          </a:solidFill>
                          <a:effectLst/>
                          <a:latin typeface="Arial" panose="020B0604020202020204" pitchFamily="34" charset="0"/>
                          <a:cs typeface="Arial" panose="020B0604020202020204" pitchFamily="34" charset="0"/>
                        </a:rPr>
                        <a:t>2 583 Km</a:t>
                      </a:r>
                      <a:endParaRPr lang="fr-FR" sz="1000" b="1" i="0"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baseline="0" dirty="0" smtClean="0">
                          <a:solidFill>
                            <a:srgbClr val="00B050"/>
                          </a:solidFill>
                          <a:effectLst/>
                          <a:latin typeface="Arial" panose="020B0604020202020204" pitchFamily="34" charset="0"/>
                          <a:cs typeface="Arial" panose="020B0604020202020204" pitchFamily="34" charset="0"/>
                        </a:rPr>
                        <a:t>2 982 </a:t>
                      </a:r>
                      <a:r>
                        <a:rPr lang="fr-FR" sz="1000" b="1" i="0" u="none" strike="noStrike" dirty="0" smtClean="0">
                          <a:solidFill>
                            <a:srgbClr val="00B050"/>
                          </a:solidFill>
                          <a:effectLst/>
                          <a:latin typeface="Arial" panose="020B0604020202020204" pitchFamily="34" charset="0"/>
                          <a:cs typeface="Arial" panose="020B0604020202020204" pitchFamily="34" charset="0"/>
                        </a:rPr>
                        <a:t>Km</a:t>
                      </a:r>
                      <a:endParaRPr lang="fr-FR" sz="1000" b="1" i="0"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1" i="0" u="none" strike="noStrike" dirty="0" smtClean="0">
                          <a:solidFill>
                            <a:srgbClr val="00B050"/>
                          </a:solidFill>
                          <a:effectLst/>
                          <a:latin typeface="Arial" panose="020B0604020202020204" pitchFamily="34" charset="0"/>
                          <a:cs typeface="Arial" panose="020B0604020202020204" pitchFamily="34" charset="0"/>
                        </a:rPr>
                        <a:t>2</a:t>
                      </a:r>
                      <a:r>
                        <a:rPr lang="fr-FR" sz="1000" b="1" i="0" u="none" strike="noStrike" baseline="0" dirty="0" smtClean="0">
                          <a:solidFill>
                            <a:srgbClr val="00B050"/>
                          </a:solidFill>
                          <a:effectLst/>
                          <a:latin typeface="Arial" panose="020B0604020202020204" pitchFamily="34" charset="0"/>
                          <a:cs typeface="Arial" panose="020B0604020202020204" pitchFamily="34" charset="0"/>
                        </a:rPr>
                        <a:t> 683 Km</a:t>
                      </a:r>
                      <a:endParaRPr lang="fr-FR" sz="1000" b="1" i="0"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1" name="Rectangle 7"/>
          <p:cNvSpPr>
            <a:spLocks noChangeArrowheads="1"/>
          </p:cNvSpPr>
          <p:nvPr/>
        </p:nvSpPr>
        <p:spPr bwMode="auto">
          <a:xfrm>
            <a:off x="152792" y="3564118"/>
            <a:ext cx="11337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fr-FR" sz="1100" b="0" u="sng" dirty="0">
                <a:solidFill>
                  <a:srgbClr val="000000"/>
                </a:solidFill>
                <a:latin typeface="Arial" panose="020B0604020202020204" pitchFamily="34" charset="0"/>
                <a:cs typeface="Arial" panose="020B0604020202020204" pitchFamily="34" charset="0"/>
              </a:rPr>
              <a:t>En </a:t>
            </a:r>
            <a:r>
              <a:rPr lang="fr-FR" sz="1100" b="0" u="sng" dirty="0" smtClean="0">
                <a:solidFill>
                  <a:srgbClr val="000000"/>
                </a:solidFill>
                <a:latin typeface="Arial" panose="020B0604020202020204" pitchFamily="34" charset="0"/>
                <a:cs typeface="Arial" panose="020B0604020202020204" pitchFamily="34" charset="0"/>
              </a:rPr>
              <a:t>pourcentage</a:t>
            </a:r>
            <a:endParaRPr lang="fr-FR" sz="1100" b="0" u="sng" dirty="0">
              <a:solidFill>
                <a:prstClr val="black"/>
              </a:solidFill>
              <a:latin typeface="Arial" panose="020B0604020202020204" pitchFamily="34" charset="0"/>
              <a:cs typeface="Arial" panose="020B0604020202020204" pitchFamily="34" charset="0"/>
            </a:endParaRPr>
          </a:p>
        </p:txBody>
      </p:sp>
      <p:sp>
        <p:nvSpPr>
          <p:cNvPr id="23" name="Rectangle 22"/>
          <p:cNvSpPr/>
          <p:nvPr/>
        </p:nvSpPr>
        <p:spPr>
          <a:xfrm>
            <a:off x="159112" y="4007507"/>
            <a:ext cx="1621975" cy="400110"/>
          </a:xfrm>
          <a:prstGeom prst="rect">
            <a:avLst/>
          </a:prstGeom>
        </p:spPr>
        <p:txBody>
          <a:bodyPr wrap="square">
            <a:spAutoFit/>
          </a:bodyPr>
          <a:lstStyle/>
          <a:p>
            <a:pPr algn="ctr"/>
            <a:r>
              <a:rPr lang="fr-FR" sz="1000" b="0" dirty="0" smtClean="0">
                <a:latin typeface="Arial" panose="020B0604020202020204" pitchFamily="34" charset="0"/>
                <a:cs typeface="Arial" panose="020B0604020202020204" pitchFamily="34" charset="0"/>
              </a:rPr>
              <a:t>Nombre de départs en vacances </a:t>
            </a:r>
            <a:r>
              <a:rPr lang="fr-FR" sz="1000" b="0" dirty="0">
                <a:latin typeface="Arial" panose="020B0604020202020204" pitchFamily="34" charset="0"/>
                <a:cs typeface="Arial" panose="020B0604020202020204" pitchFamily="34" charset="0"/>
              </a:rPr>
              <a:t>dans l’année</a:t>
            </a:r>
          </a:p>
        </p:txBody>
      </p:sp>
      <p:sp>
        <p:nvSpPr>
          <p:cNvPr id="34" name="Rectangle 33"/>
          <p:cNvSpPr/>
          <p:nvPr/>
        </p:nvSpPr>
        <p:spPr>
          <a:xfrm>
            <a:off x="-53165" y="2956415"/>
            <a:ext cx="2002385" cy="553998"/>
          </a:xfrm>
          <a:prstGeom prst="rect">
            <a:avLst/>
          </a:prstGeom>
        </p:spPr>
        <p:txBody>
          <a:bodyPr wrap="square">
            <a:spAutoFit/>
          </a:bodyPr>
          <a:lstStyle/>
          <a:p>
            <a:pPr algn="ctr"/>
            <a:r>
              <a:rPr lang="fr-FR" sz="1000" dirty="0" smtClean="0">
                <a:solidFill>
                  <a:schemeClr val="bg2">
                    <a:lumMod val="50000"/>
                  </a:schemeClr>
                </a:solidFill>
                <a:latin typeface="Arial" panose="020B0604020202020204" pitchFamily="34" charset="0"/>
                <a:cs typeface="Arial" panose="020B0604020202020204" pitchFamily="34" charset="0"/>
              </a:rPr>
              <a:t>Au moins un départ en vacances dans l’année</a:t>
            </a:r>
          </a:p>
          <a:p>
            <a:pPr algn="ctr"/>
            <a:r>
              <a:rPr lang="fr-FR" sz="900" b="0" i="1" dirty="0" smtClean="0">
                <a:solidFill>
                  <a:schemeClr val="bg2">
                    <a:lumMod val="50000"/>
                  </a:schemeClr>
                </a:solidFill>
                <a:latin typeface="Arial" panose="020B0604020202020204" pitchFamily="34" charset="0"/>
                <a:cs typeface="Arial" panose="020B0604020202020204" pitchFamily="34" charset="0"/>
              </a:rPr>
              <a:t>(vs année précédente)</a:t>
            </a:r>
            <a:endParaRPr lang="fr-FR" sz="900" b="0" i="1" dirty="0">
              <a:solidFill>
                <a:schemeClr val="bg2">
                  <a:lumMod val="50000"/>
                </a:schemeClr>
              </a:solidFill>
              <a:latin typeface="Arial" panose="020B0604020202020204" pitchFamily="34" charset="0"/>
              <a:cs typeface="Arial" panose="020B0604020202020204" pitchFamily="34" charset="0"/>
            </a:endParaRPr>
          </a:p>
        </p:txBody>
      </p:sp>
      <p:sp>
        <p:nvSpPr>
          <p:cNvPr id="42" name="Rectangle 41"/>
          <p:cNvSpPr/>
          <p:nvPr/>
        </p:nvSpPr>
        <p:spPr>
          <a:xfrm>
            <a:off x="738771" y="2148289"/>
            <a:ext cx="1938768" cy="2686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prstClr val="black"/>
                </a:solidFill>
                <a:latin typeface="Arial" panose="020B0604020202020204" pitchFamily="34" charset="0"/>
                <a:cs typeface="Arial" panose="020B0604020202020204" pitchFamily="34" charset="0"/>
              </a:rPr>
              <a:t>2 261 Km parcourus</a:t>
            </a:r>
            <a:endParaRPr lang="fr-FR" sz="1000" dirty="0">
              <a:solidFill>
                <a:prstClr val="black"/>
              </a:solidFill>
              <a:latin typeface="Arial" panose="020B0604020202020204" pitchFamily="34" charset="0"/>
              <a:cs typeface="Arial" panose="020B0604020202020204" pitchFamily="34" charset="0"/>
            </a:endParaRPr>
          </a:p>
        </p:txBody>
      </p:sp>
      <p:sp>
        <p:nvSpPr>
          <p:cNvPr id="43" name="Rectangle 42"/>
          <p:cNvSpPr/>
          <p:nvPr/>
        </p:nvSpPr>
        <p:spPr>
          <a:xfrm>
            <a:off x="738770" y="1608824"/>
            <a:ext cx="1938767" cy="45387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chemeClr val="bg1"/>
                </a:solidFill>
                <a:latin typeface="Arial" panose="020B0604020202020204" pitchFamily="34" charset="0"/>
                <a:cs typeface="Arial" panose="020B0604020202020204" pitchFamily="34" charset="0"/>
              </a:rPr>
              <a:t>En moyenne, </a:t>
            </a:r>
          </a:p>
          <a:p>
            <a:pPr algn="ctr"/>
            <a:r>
              <a:rPr lang="fr-FR" sz="1000" dirty="0">
                <a:solidFill>
                  <a:schemeClr val="bg1"/>
                </a:solidFill>
                <a:latin typeface="Arial" panose="020B0604020202020204" pitchFamily="34" charset="0"/>
                <a:cs typeface="Arial" panose="020B0604020202020204" pitchFamily="34" charset="0"/>
              </a:rPr>
              <a:t>2</a:t>
            </a:r>
            <a:r>
              <a:rPr lang="fr-FR" sz="1000" dirty="0" smtClean="0">
                <a:solidFill>
                  <a:schemeClr val="bg1"/>
                </a:solidFill>
                <a:latin typeface="Arial" panose="020B0604020202020204" pitchFamily="34" charset="0"/>
                <a:cs typeface="Arial" panose="020B0604020202020204" pitchFamily="34" charset="0"/>
              </a:rPr>
              <a:t> départs en vacances dans l’année</a:t>
            </a:r>
            <a:endParaRPr lang="fr-FR" sz="1000" dirty="0">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738772" y="2473813"/>
            <a:ext cx="1931076" cy="31844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b="0" i="1" dirty="0">
                <a:solidFill>
                  <a:prstClr val="black"/>
                </a:solidFill>
                <a:latin typeface="Arial" panose="020B0604020202020204" pitchFamily="34" charset="0"/>
                <a:cs typeface="Arial" panose="020B0604020202020204" pitchFamily="34" charset="0"/>
              </a:rPr>
              <a:t>v</a:t>
            </a:r>
            <a:r>
              <a:rPr lang="fr-FR" sz="1000" b="0" i="1" dirty="0" smtClean="0">
                <a:solidFill>
                  <a:prstClr val="black"/>
                </a:solidFill>
                <a:latin typeface="Arial" panose="020B0604020202020204" pitchFamily="34" charset="0"/>
                <a:cs typeface="Arial" panose="020B0604020202020204" pitchFamily="34" charset="0"/>
              </a:rPr>
              <a:t>ersus 2 217 Km l’an dernier</a:t>
            </a:r>
            <a:endParaRPr lang="fr-FR" sz="1000" b="0" i="1" dirty="0">
              <a:solidFill>
                <a:prstClr val="black"/>
              </a:solidFill>
              <a:latin typeface="Arial" panose="020B0604020202020204" pitchFamily="34" charset="0"/>
              <a:cs typeface="Arial" panose="020B0604020202020204" pitchFamily="34" charset="0"/>
            </a:endParaRPr>
          </a:p>
        </p:txBody>
      </p:sp>
      <p:graphicFrame>
        <p:nvGraphicFramePr>
          <p:cNvPr id="45" name="Tableau 44"/>
          <p:cNvGraphicFramePr>
            <a:graphicFrameLocks noGrp="1"/>
          </p:cNvGraphicFramePr>
          <p:nvPr>
            <p:extLst>
              <p:ext uri="{D42A27DB-BD31-4B8C-83A1-F6EECF244321}">
                <p14:modId xmlns:p14="http://schemas.microsoft.com/office/powerpoint/2010/main" val="1224399498"/>
              </p:ext>
            </p:extLst>
          </p:nvPr>
        </p:nvGraphicFramePr>
        <p:xfrm>
          <a:off x="2811732" y="2473813"/>
          <a:ext cx="6854785" cy="318445"/>
        </p:xfrm>
        <a:graphic>
          <a:graphicData uri="http://schemas.openxmlformats.org/drawingml/2006/table">
            <a:tbl>
              <a:tblPr>
                <a:tableStyleId>{5C22544A-7EE6-4342-B048-85BDC9FD1C3A}</a:tableStyleId>
              </a:tblPr>
              <a:tblGrid>
                <a:gridCol w="979255"/>
                <a:gridCol w="979255"/>
                <a:gridCol w="979255"/>
                <a:gridCol w="979255"/>
                <a:gridCol w="979255"/>
                <a:gridCol w="979255"/>
                <a:gridCol w="979255"/>
              </a:tblGrid>
              <a:tr h="318445">
                <a:tc>
                  <a:txBody>
                    <a:bodyPr/>
                    <a:lstStyle/>
                    <a:p>
                      <a:pPr algn="l" fontAlgn="b"/>
                      <a:r>
                        <a:rPr lang="fr-FR" sz="1000" b="0" i="0" u="none" strike="noStrike" dirty="0" smtClean="0">
                          <a:solidFill>
                            <a:schemeClr val="tx1">
                              <a:lumMod val="75000"/>
                            </a:schemeClr>
                          </a:solidFill>
                          <a:effectLst/>
                          <a:latin typeface="Arial" panose="020B0604020202020204" pitchFamily="34" charset="0"/>
                          <a:cs typeface="Arial" panose="020B0604020202020204" pitchFamily="34" charset="0"/>
                        </a:rPr>
                        <a:t>1 161 Km</a:t>
                      </a:r>
                      <a:endParaRPr lang="fr-FR" sz="10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chemeClr val="tx1">
                              <a:lumMod val="75000"/>
                            </a:schemeClr>
                          </a:solidFill>
                          <a:effectLst/>
                          <a:latin typeface="Arial" panose="020B0604020202020204" pitchFamily="34" charset="0"/>
                          <a:cs typeface="Arial" panose="020B0604020202020204" pitchFamily="34" charset="0"/>
                        </a:rPr>
                        <a:t>1 606 Km</a:t>
                      </a:r>
                      <a:endParaRPr lang="fr-FR" sz="10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chemeClr val="tx1">
                              <a:lumMod val="75000"/>
                            </a:schemeClr>
                          </a:solidFill>
                          <a:effectLst/>
                          <a:latin typeface="Arial" panose="020B0604020202020204" pitchFamily="34" charset="0"/>
                          <a:cs typeface="Arial" panose="020B0604020202020204" pitchFamily="34" charset="0"/>
                        </a:rPr>
                        <a:t>1 920 Km</a:t>
                      </a:r>
                      <a:endParaRPr lang="fr-FR" sz="10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chemeClr val="tx1">
                              <a:lumMod val="75000"/>
                            </a:schemeClr>
                          </a:solidFill>
                          <a:effectLst/>
                          <a:latin typeface="Arial" panose="020B0604020202020204" pitchFamily="34" charset="0"/>
                          <a:cs typeface="Arial" panose="020B0604020202020204" pitchFamily="34" charset="0"/>
                        </a:rPr>
                        <a:t>2 201 Km</a:t>
                      </a:r>
                      <a:endParaRPr lang="fr-FR" sz="10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baseline="0" dirty="0" smtClean="0">
                          <a:solidFill>
                            <a:schemeClr val="tx1">
                              <a:lumMod val="75000"/>
                            </a:schemeClr>
                          </a:solidFill>
                          <a:effectLst/>
                          <a:latin typeface="Arial" panose="020B0604020202020204" pitchFamily="34" charset="0"/>
                          <a:cs typeface="Arial" panose="020B0604020202020204" pitchFamily="34" charset="0"/>
                        </a:rPr>
                        <a:t>2 588 Km</a:t>
                      </a:r>
                      <a:endParaRPr lang="fr-FR" sz="10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baseline="0" dirty="0" smtClean="0">
                          <a:solidFill>
                            <a:schemeClr val="tx1">
                              <a:lumMod val="75000"/>
                            </a:schemeClr>
                          </a:solidFill>
                          <a:effectLst/>
                          <a:latin typeface="Arial" panose="020B0604020202020204" pitchFamily="34" charset="0"/>
                          <a:cs typeface="Arial" panose="020B0604020202020204" pitchFamily="34" charset="0"/>
                        </a:rPr>
                        <a:t>2910 </a:t>
                      </a:r>
                      <a:r>
                        <a:rPr lang="fr-FR" sz="1000" b="0" i="0" u="none" strike="noStrike" dirty="0" smtClean="0">
                          <a:solidFill>
                            <a:schemeClr val="tx1">
                              <a:lumMod val="75000"/>
                            </a:schemeClr>
                          </a:solidFill>
                          <a:effectLst/>
                          <a:latin typeface="Arial" panose="020B0604020202020204" pitchFamily="34" charset="0"/>
                          <a:cs typeface="Arial" panose="020B0604020202020204" pitchFamily="34" charset="0"/>
                        </a:rPr>
                        <a:t>Km</a:t>
                      </a:r>
                      <a:endParaRPr lang="fr-FR" sz="10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r-FR" sz="1000" b="0" i="0" u="none" strike="noStrike" dirty="0" smtClean="0">
                          <a:solidFill>
                            <a:schemeClr val="tx1">
                              <a:lumMod val="75000"/>
                            </a:schemeClr>
                          </a:solidFill>
                          <a:effectLst/>
                          <a:latin typeface="Arial" panose="020B0604020202020204" pitchFamily="34" charset="0"/>
                          <a:cs typeface="Arial" panose="020B0604020202020204" pitchFamily="34" charset="0"/>
                        </a:rPr>
                        <a:t>2</a:t>
                      </a:r>
                      <a:r>
                        <a:rPr lang="fr-FR" sz="1000" b="0" i="0" u="none" strike="noStrike" baseline="0" dirty="0" smtClean="0">
                          <a:solidFill>
                            <a:schemeClr val="tx1">
                              <a:lumMod val="75000"/>
                            </a:schemeClr>
                          </a:solidFill>
                          <a:effectLst/>
                          <a:latin typeface="Arial" panose="020B0604020202020204" pitchFamily="34" charset="0"/>
                          <a:cs typeface="Arial" panose="020B0604020202020204" pitchFamily="34" charset="0"/>
                        </a:rPr>
                        <a:t> 318 Km</a:t>
                      </a:r>
                      <a:endParaRPr lang="fr-FR" sz="1000" b="0" i="0" u="none" strike="noStrike" dirty="0">
                        <a:solidFill>
                          <a:schemeClr val="tx1">
                            <a:lumMod val="7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6" name="Freeform 36"/>
          <p:cNvSpPr>
            <a:spLocks noChangeAspect="1" noEditPoints="1"/>
          </p:cNvSpPr>
          <p:nvPr/>
        </p:nvSpPr>
        <p:spPr bwMode="auto">
          <a:xfrm>
            <a:off x="157828" y="2200926"/>
            <a:ext cx="499054" cy="432000"/>
          </a:xfrm>
          <a:custGeom>
            <a:avLst/>
            <a:gdLst>
              <a:gd name="T0" fmla="*/ 121 w 227"/>
              <a:gd name="T1" fmla="*/ 10 h 196"/>
              <a:gd name="T2" fmla="*/ 122 w 227"/>
              <a:gd name="T3" fmla="*/ 10 h 196"/>
              <a:gd name="T4" fmla="*/ 0 w 227"/>
              <a:gd name="T5" fmla="*/ 48 h 196"/>
              <a:gd name="T6" fmla="*/ 38 w 227"/>
              <a:gd name="T7" fmla="*/ 58 h 196"/>
              <a:gd name="T8" fmla="*/ 121 w 227"/>
              <a:gd name="T9" fmla="*/ 10 h 196"/>
              <a:gd name="T10" fmla="*/ 79 w 227"/>
              <a:gd name="T11" fmla="*/ 75 h 196"/>
              <a:gd name="T12" fmla="*/ 110 w 227"/>
              <a:gd name="T13" fmla="*/ 75 h 196"/>
              <a:gd name="T14" fmla="*/ 111 w 227"/>
              <a:gd name="T15" fmla="*/ 75 h 196"/>
              <a:gd name="T16" fmla="*/ 96 w 227"/>
              <a:gd name="T17" fmla="*/ 196 h 196"/>
              <a:gd name="T18" fmla="*/ 100 w 227"/>
              <a:gd name="T19" fmla="*/ 196 h 196"/>
              <a:gd name="T20" fmla="*/ 115 w 227"/>
              <a:gd name="T21" fmla="*/ 76 h 196"/>
              <a:gd name="T22" fmla="*/ 134 w 227"/>
              <a:gd name="T23" fmla="*/ 87 h 196"/>
              <a:gd name="T24" fmla="*/ 122 w 227"/>
              <a:gd name="T25" fmla="*/ 11 h 196"/>
              <a:gd name="T26" fmla="*/ 79 w 227"/>
              <a:gd name="T27" fmla="*/ 75 h 196"/>
              <a:gd name="T28" fmla="*/ 123 w 227"/>
              <a:gd name="T29" fmla="*/ 11 h 196"/>
              <a:gd name="T30" fmla="*/ 186 w 227"/>
              <a:gd name="T31" fmla="*/ 87 h 196"/>
              <a:gd name="T32" fmla="*/ 227 w 227"/>
              <a:gd name="T33" fmla="*/ 90 h 196"/>
              <a:gd name="T34" fmla="*/ 123 w 227"/>
              <a:gd name="T35"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196">
                <a:moveTo>
                  <a:pt x="121" y="10"/>
                </a:moveTo>
                <a:cubicBezTo>
                  <a:pt x="126" y="11"/>
                  <a:pt x="122" y="10"/>
                  <a:pt x="122" y="10"/>
                </a:cubicBezTo>
                <a:cubicBezTo>
                  <a:pt x="45" y="0"/>
                  <a:pt x="0" y="48"/>
                  <a:pt x="0" y="48"/>
                </a:cubicBezTo>
                <a:cubicBezTo>
                  <a:pt x="25" y="42"/>
                  <a:pt x="29" y="47"/>
                  <a:pt x="38" y="58"/>
                </a:cubicBezTo>
                <a:cubicBezTo>
                  <a:pt x="61" y="25"/>
                  <a:pt x="117" y="9"/>
                  <a:pt x="121" y="10"/>
                </a:cubicBezTo>
                <a:close/>
                <a:moveTo>
                  <a:pt x="79" y="75"/>
                </a:moveTo>
                <a:cubicBezTo>
                  <a:pt x="79" y="75"/>
                  <a:pt x="99" y="72"/>
                  <a:pt x="110" y="75"/>
                </a:cubicBezTo>
                <a:cubicBezTo>
                  <a:pt x="110" y="75"/>
                  <a:pt x="110" y="75"/>
                  <a:pt x="111" y="75"/>
                </a:cubicBezTo>
                <a:cubicBezTo>
                  <a:pt x="96" y="196"/>
                  <a:pt x="96" y="196"/>
                  <a:pt x="96" y="196"/>
                </a:cubicBezTo>
                <a:cubicBezTo>
                  <a:pt x="100" y="196"/>
                  <a:pt x="100" y="196"/>
                  <a:pt x="100" y="196"/>
                </a:cubicBezTo>
                <a:cubicBezTo>
                  <a:pt x="115" y="76"/>
                  <a:pt x="115" y="76"/>
                  <a:pt x="115" y="76"/>
                </a:cubicBezTo>
                <a:cubicBezTo>
                  <a:pt x="123" y="79"/>
                  <a:pt x="126" y="81"/>
                  <a:pt x="134" y="87"/>
                </a:cubicBezTo>
                <a:cubicBezTo>
                  <a:pt x="134" y="87"/>
                  <a:pt x="141" y="32"/>
                  <a:pt x="122" y="11"/>
                </a:cubicBezTo>
                <a:cubicBezTo>
                  <a:pt x="102" y="29"/>
                  <a:pt x="84" y="47"/>
                  <a:pt x="79" y="75"/>
                </a:cubicBezTo>
                <a:close/>
                <a:moveTo>
                  <a:pt x="123" y="11"/>
                </a:moveTo>
                <a:cubicBezTo>
                  <a:pt x="170" y="33"/>
                  <a:pt x="176" y="53"/>
                  <a:pt x="186" y="87"/>
                </a:cubicBezTo>
                <a:cubicBezTo>
                  <a:pt x="202" y="78"/>
                  <a:pt x="212" y="81"/>
                  <a:pt x="227" y="90"/>
                </a:cubicBezTo>
                <a:cubicBezTo>
                  <a:pt x="227" y="90"/>
                  <a:pt x="185" y="15"/>
                  <a:pt x="123" y="11"/>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graphicFrame>
        <p:nvGraphicFramePr>
          <p:cNvPr id="39" name="Tableau 38"/>
          <p:cNvGraphicFramePr>
            <a:graphicFrameLocks noGrp="1"/>
          </p:cNvGraphicFramePr>
          <p:nvPr>
            <p:extLst>
              <p:ext uri="{D42A27DB-BD31-4B8C-83A1-F6EECF244321}">
                <p14:modId xmlns:p14="http://schemas.microsoft.com/office/powerpoint/2010/main" val="1683889661"/>
              </p:ext>
            </p:extLst>
          </p:nvPr>
        </p:nvGraphicFramePr>
        <p:xfrm>
          <a:off x="1878922" y="3029978"/>
          <a:ext cx="7786072" cy="404338"/>
        </p:xfrm>
        <a:graphic>
          <a:graphicData uri="http://schemas.openxmlformats.org/drawingml/2006/table">
            <a:tbl>
              <a:tblPr>
                <a:tableStyleId>{5C22544A-7EE6-4342-B048-85BDC9FD1C3A}</a:tableStyleId>
              </a:tblPr>
              <a:tblGrid>
                <a:gridCol w="973259"/>
                <a:gridCol w="973259"/>
                <a:gridCol w="973259"/>
                <a:gridCol w="973259"/>
                <a:gridCol w="973259"/>
                <a:gridCol w="973259"/>
                <a:gridCol w="973259"/>
                <a:gridCol w="973259"/>
              </a:tblGrid>
              <a:tr h="202169">
                <a:tc>
                  <a:txBody>
                    <a:bodyPr/>
                    <a:lstStyle/>
                    <a:p>
                      <a:pPr algn="ctr"/>
                      <a:r>
                        <a:rPr lang="fr-FR" sz="1000" b="1" dirty="0" smtClean="0">
                          <a:solidFill>
                            <a:schemeClr val="accent6"/>
                          </a:solidFill>
                          <a:latin typeface="Arial" panose="020B0604020202020204" pitchFamily="34" charset="0"/>
                          <a:cs typeface="Arial" panose="020B0604020202020204" pitchFamily="34" charset="0"/>
                        </a:rPr>
                        <a:t>41%</a:t>
                      </a:r>
                      <a:endParaRPr lang="fr-FR" sz="1000" b="1" dirty="0">
                        <a:solidFill>
                          <a:schemeClr val="accent6"/>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6"/>
                          </a:solidFill>
                          <a:effectLst/>
                          <a:latin typeface="Arial" panose="020B0604020202020204" pitchFamily="34" charset="0"/>
                          <a:cs typeface="Arial" panose="020B0604020202020204" pitchFamily="34" charset="0"/>
                        </a:rPr>
                        <a:t>21%</a:t>
                      </a:r>
                      <a:endParaRPr lang="fr-FR" sz="1000" b="1" i="0" u="none" strike="noStrike" dirty="0">
                        <a:solidFill>
                          <a:schemeClr val="accent6"/>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6"/>
                          </a:solidFill>
                          <a:effectLst/>
                          <a:latin typeface="Arial" panose="020B0604020202020204" pitchFamily="34" charset="0"/>
                          <a:cs typeface="Arial" panose="020B0604020202020204" pitchFamily="34" charset="0"/>
                        </a:rPr>
                        <a:t>37%</a:t>
                      </a:r>
                      <a:endParaRPr lang="fr-FR" sz="1000" b="1" i="0" u="none" strike="noStrike" dirty="0">
                        <a:solidFill>
                          <a:schemeClr val="accent6"/>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6"/>
                          </a:solidFill>
                          <a:effectLst/>
                          <a:latin typeface="Arial" panose="020B0604020202020204" pitchFamily="34" charset="0"/>
                          <a:cs typeface="Arial" panose="020B0604020202020204" pitchFamily="34" charset="0"/>
                        </a:rPr>
                        <a:t>45%</a:t>
                      </a:r>
                      <a:endParaRPr lang="fr-FR" sz="1000" b="1" i="0" u="none" strike="noStrike" dirty="0">
                        <a:solidFill>
                          <a:schemeClr val="accent6"/>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6"/>
                          </a:solidFill>
                          <a:effectLst/>
                          <a:latin typeface="Arial" panose="020B0604020202020204" pitchFamily="34" charset="0"/>
                          <a:cs typeface="Arial" panose="020B0604020202020204" pitchFamily="34" charset="0"/>
                        </a:rPr>
                        <a:t>43%</a:t>
                      </a:r>
                      <a:endParaRPr lang="fr-FR" sz="1000" b="1" i="0" u="none" strike="noStrike" dirty="0">
                        <a:solidFill>
                          <a:schemeClr val="accent6"/>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6"/>
                          </a:solidFill>
                          <a:effectLst/>
                          <a:latin typeface="Arial" panose="020B0604020202020204" pitchFamily="34" charset="0"/>
                          <a:cs typeface="Arial" panose="020B0604020202020204" pitchFamily="34" charset="0"/>
                        </a:rPr>
                        <a:t>43%</a:t>
                      </a:r>
                      <a:endParaRPr lang="fr-FR" sz="1000" b="1" i="0" u="none" strike="noStrike" dirty="0">
                        <a:solidFill>
                          <a:schemeClr val="accent6"/>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6"/>
                          </a:solidFill>
                          <a:effectLst/>
                          <a:latin typeface="Arial" panose="020B0604020202020204" pitchFamily="34" charset="0"/>
                          <a:cs typeface="Arial" panose="020B0604020202020204" pitchFamily="34" charset="0"/>
                        </a:rPr>
                        <a:t>44%</a:t>
                      </a:r>
                      <a:endParaRPr lang="fr-FR" sz="1000" b="1" i="0" u="none" strike="noStrike" dirty="0">
                        <a:solidFill>
                          <a:schemeClr val="accent6"/>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6"/>
                          </a:solidFill>
                          <a:effectLst/>
                          <a:latin typeface="Arial" panose="020B0604020202020204" pitchFamily="34" charset="0"/>
                          <a:cs typeface="Arial" panose="020B0604020202020204" pitchFamily="34" charset="0"/>
                        </a:rPr>
                        <a:t>34%</a:t>
                      </a:r>
                      <a:endParaRPr lang="fr-FR" sz="1000" b="1" i="0" u="none" strike="noStrike" dirty="0">
                        <a:solidFill>
                          <a:schemeClr val="accent6"/>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02169">
                <a:tc>
                  <a:txBody>
                    <a:bodyPr/>
                    <a:lstStyle/>
                    <a:p>
                      <a:pPr algn="ctr"/>
                      <a:r>
                        <a:rPr lang="fr-FR" sz="900" b="0" i="1" dirty="0" smtClean="0">
                          <a:solidFill>
                            <a:schemeClr val="bg1">
                              <a:lumMod val="65000"/>
                            </a:schemeClr>
                          </a:solidFill>
                          <a:latin typeface="Arial" panose="020B0604020202020204" pitchFamily="34" charset="0"/>
                          <a:cs typeface="Arial" panose="020B0604020202020204" pitchFamily="34" charset="0"/>
                        </a:rPr>
                        <a:t>(42%)</a:t>
                      </a:r>
                      <a:endParaRPr lang="fr-FR" sz="900" b="0" i="1" dirty="0">
                        <a:solidFill>
                          <a:schemeClr val="bg1">
                            <a:lumMod val="65000"/>
                          </a:schemeClr>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bg1">
                              <a:lumMod val="65000"/>
                            </a:schemeClr>
                          </a:solidFill>
                          <a:effectLst/>
                          <a:latin typeface="Arial" panose="020B0604020202020204" pitchFamily="34" charset="0"/>
                          <a:cs typeface="Arial" panose="020B0604020202020204" pitchFamily="34" charset="0"/>
                        </a:rPr>
                        <a:t>(20%)</a:t>
                      </a:r>
                      <a:endParaRPr lang="fr-FR" sz="900" b="0" i="1" u="none" strike="noStrike" dirty="0">
                        <a:solidFill>
                          <a:schemeClr val="bg1">
                            <a:lumMod val="6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bg1">
                              <a:lumMod val="65000"/>
                            </a:schemeClr>
                          </a:solidFill>
                          <a:effectLst/>
                          <a:latin typeface="Arial" panose="020B0604020202020204" pitchFamily="34" charset="0"/>
                          <a:cs typeface="Arial" panose="020B0604020202020204" pitchFamily="34" charset="0"/>
                        </a:rPr>
                        <a:t>(40%)</a:t>
                      </a:r>
                      <a:endParaRPr lang="fr-FR" sz="900" b="0" i="1" u="none" strike="noStrike" dirty="0">
                        <a:solidFill>
                          <a:schemeClr val="bg1">
                            <a:lumMod val="6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bg1">
                              <a:lumMod val="65000"/>
                            </a:schemeClr>
                          </a:solidFill>
                          <a:effectLst/>
                          <a:latin typeface="Arial" panose="020B0604020202020204" pitchFamily="34" charset="0"/>
                          <a:cs typeface="Arial" panose="020B0604020202020204" pitchFamily="34" charset="0"/>
                        </a:rPr>
                        <a:t>(44%)</a:t>
                      </a:r>
                      <a:endParaRPr lang="fr-FR" sz="900" b="0" i="1" u="none" strike="noStrike" dirty="0">
                        <a:solidFill>
                          <a:schemeClr val="bg1">
                            <a:lumMod val="6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bg1">
                              <a:lumMod val="65000"/>
                            </a:schemeClr>
                          </a:solidFill>
                          <a:effectLst/>
                          <a:latin typeface="Arial" panose="020B0604020202020204" pitchFamily="34" charset="0"/>
                          <a:cs typeface="Arial" panose="020B0604020202020204" pitchFamily="34" charset="0"/>
                        </a:rPr>
                        <a:t>(44%)</a:t>
                      </a:r>
                      <a:endParaRPr lang="fr-FR" sz="900" b="0" i="1" u="none" strike="noStrike" dirty="0">
                        <a:solidFill>
                          <a:schemeClr val="bg1">
                            <a:lumMod val="6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bg1">
                              <a:lumMod val="65000"/>
                            </a:schemeClr>
                          </a:solidFill>
                          <a:effectLst/>
                          <a:latin typeface="Arial" panose="020B0604020202020204" pitchFamily="34" charset="0"/>
                          <a:cs typeface="Arial" panose="020B0604020202020204" pitchFamily="34" charset="0"/>
                        </a:rPr>
                        <a:t>(43%)</a:t>
                      </a:r>
                      <a:endParaRPr lang="fr-FR" sz="900" b="0" i="1" u="none" strike="noStrike" dirty="0">
                        <a:solidFill>
                          <a:schemeClr val="bg1">
                            <a:lumMod val="6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bg1">
                              <a:lumMod val="65000"/>
                            </a:schemeClr>
                          </a:solidFill>
                          <a:effectLst/>
                          <a:latin typeface="Arial" panose="020B0604020202020204" pitchFamily="34" charset="0"/>
                          <a:cs typeface="Arial" panose="020B0604020202020204" pitchFamily="34" charset="0"/>
                        </a:rPr>
                        <a:t>(44%)</a:t>
                      </a:r>
                      <a:endParaRPr lang="fr-FR" sz="900" b="0" i="1" u="none" strike="noStrike" dirty="0">
                        <a:solidFill>
                          <a:schemeClr val="bg1">
                            <a:lumMod val="6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900" b="0" i="1" u="none" strike="noStrike" dirty="0" smtClean="0">
                          <a:solidFill>
                            <a:schemeClr val="bg1">
                              <a:lumMod val="65000"/>
                            </a:schemeClr>
                          </a:solidFill>
                          <a:effectLst/>
                          <a:latin typeface="Arial" panose="020B0604020202020204" pitchFamily="34" charset="0"/>
                          <a:cs typeface="Arial" panose="020B0604020202020204" pitchFamily="34" charset="0"/>
                        </a:rPr>
                        <a:t>(35%)</a:t>
                      </a:r>
                      <a:endParaRPr lang="fr-FR" sz="900" b="0" i="1" u="none" strike="noStrike" dirty="0">
                        <a:solidFill>
                          <a:schemeClr val="bg1">
                            <a:lumMod val="65000"/>
                          </a:schemeClr>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Rectangle 36"/>
          <p:cNvSpPr/>
          <p:nvPr/>
        </p:nvSpPr>
        <p:spPr>
          <a:xfrm>
            <a:off x="1941174" y="2948086"/>
            <a:ext cx="936000" cy="3564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33" name="Rectangle 32"/>
          <p:cNvSpPr/>
          <p:nvPr/>
        </p:nvSpPr>
        <p:spPr>
          <a:xfrm>
            <a:off x="6980355" y="1727760"/>
            <a:ext cx="524199" cy="216000"/>
          </a:xfrm>
          <a:prstGeom prst="rect">
            <a:avLst/>
          </a:prstGeom>
          <a:noFill/>
          <a:ln w="19050">
            <a:solidFill>
              <a:srgbClr val="489A1E"/>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latin typeface="Arial" panose="020B0604020202020204" pitchFamily="34" charset="0"/>
              <a:cs typeface="Arial" panose="020B0604020202020204" pitchFamily="34" charset="0"/>
            </a:endParaRPr>
          </a:p>
        </p:txBody>
      </p:sp>
      <p:sp>
        <p:nvSpPr>
          <p:cNvPr id="35" name="Rectangle 34"/>
          <p:cNvSpPr/>
          <p:nvPr/>
        </p:nvSpPr>
        <p:spPr>
          <a:xfrm>
            <a:off x="4997446" y="1727760"/>
            <a:ext cx="524199" cy="216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latin typeface="Arial" panose="020B0604020202020204" pitchFamily="34" charset="0"/>
              <a:cs typeface="Arial" panose="020B0604020202020204" pitchFamily="34" charset="0"/>
            </a:endParaRPr>
          </a:p>
        </p:txBody>
      </p:sp>
      <p:sp>
        <p:nvSpPr>
          <p:cNvPr id="25" name="Rectangle 24"/>
          <p:cNvSpPr/>
          <p:nvPr/>
        </p:nvSpPr>
        <p:spPr>
          <a:xfrm>
            <a:off x="5981096" y="1725785"/>
            <a:ext cx="524199" cy="216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4"/>
          </p:nvPr>
        </p:nvSpPr>
        <p:spPr/>
        <p:txBody>
          <a:bodyPr/>
          <a:lstStyle/>
          <a:p>
            <a:fld id="{9784CBA3-D598-4B1F-BAA3-EE14B5154290}" type="slidenum">
              <a:rPr lang="en-AU" smtClean="0"/>
              <a:pPr/>
              <a:t>56</a:t>
            </a:fld>
            <a:endParaRPr lang="en-AU" dirty="0"/>
          </a:p>
        </p:txBody>
      </p:sp>
    </p:spTree>
    <p:extLst>
      <p:ext uri="{BB962C8B-B14F-4D97-AF65-F5344CB8AC3E}">
        <p14:creationId xmlns:p14="http://schemas.microsoft.com/office/powerpoint/2010/main" val="2840141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239716" y="844351"/>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24" tIns="40385" rIns="80724" bIns="40385"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Comme pour les week-end, la voiture est plus utilisée que la moyenne pour les départs en vacances depuis l’agglomération Parisienne.</a:t>
            </a:r>
            <a:endParaRPr lang="fr-FR" sz="1400" b="0" dirty="0">
              <a:solidFill>
                <a:prstClr val="black"/>
              </a:solidFill>
              <a:latin typeface="Arial" panose="020B0604020202020204" pitchFamily="34" charset="0"/>
              <a:cs typeface="Arial" panose="020B0604020202020204" pitchFamily="34" charset="0"/>
            </a:endParaRPr>
          </a:p>
        </p:txBody>
      </p:sp>
      <p:sp>
        <p:nvSpPr>
          <p:cNvPr id="63" name="Rectangle 7"/>
          <p:cNvSpPr>
            <a:spLocks noChangeArrowheads="1"/>
          </p:cNvSpPr>
          <p:nvPr/>
        </p:nvSpPr>
        <p:spPr bwMode="auto">
          <a:xfrm>
            <a:off x="154727" y="1465146"/>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prstClr val="black"/>
              </a:solidFill>
              <a:latin typeface="Arial" panose="020B0604020202020204" pitchFamily="34" charset="0"/>
              <a:cs typeface="Arial" panose="020B0604020202020204" pitchFamily="34" charset="0"/>
            </a:endParaRPr>
          </a:p>
        </p:txBody>
      </p:sp>
      <p:graphicFrame>
        <p:nvGraphicFramePr>
          <p:cNvPr id="59" name="Graphique 58"/>
          <p:cNvGraphicFramePr/>
          <p:nvPr>
            <p:extLst>
              <p:ext uri="{D42A27DB-BD31-4B8C-83A1-F6EECF244321}">
                <p14:modId xmlns:p14="http://schemas.microsoft.com/office/powerpoint/2010/main" val="4012552898"/>
              </p:ext>
            </p:extLst>
          </p:nvPr>
        </p:nvGraphicFramePr>
        <p:xfrm>
          <a:off x="163931" y="1998690"/>
          <a:ext cx="6684609" cy="4394974"/>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re 5"/>
          <p:cNvSpPr>
            <a:spLocks noGrp="1"/>
          </p:cNvSpPr>
          <p:nvPr>
            <p:ph type="title"/>
          </p:nvPr>
        </p:nvSpPr>
        <p:spPr>
          <a:xfrm>
            <a:off x="324494" y="1"/>
            <a:ext cx="9792000" cy="544946"/>
          </a:xfrm>
        </p:spPr>
        <p:txBody>
          <a:bodyPr lIns="0" tIns="234876" rIns="0" bIns="0"/>
          <a:lstStyle/>
          <a:p>
            <a:pPr>
              <a:spcBef>
                <a:spcPts val="0"/>
              </a:spcBef>
              <a:defRPr/>
            </a:pPr>
            <a:r>
              <a:rPr lang="fr-FR" sz="2000" dirty="0"/>
              <a:t>Départs en </a:t>
            </a:r>
            <a:r>
              <a:rPr lang="fr-FR" sz="2000" dirty="0" smtClean="0"/>
              <a:t>vacances au </a:t>
            </a:r>
            <a:r>
              <a:rPr lang="fr-FR" sz="2000" dirty="0"/>
              <a:t>cours des 12 derniers mois, selon l’habitat </a:t>
            </a:r>
          </a:p>
        </p:txBody>
      </p:sp>
      <p:sp>
        <p:nvSpPr>
          <p:cNvPr id="20" name="ZoneTexte 19"/>
          <p:cNvSpPr txBox="1"/>
          <p:nvPr/>
        </p:nvSpPr>
        <p:spPr>
          <a:xfrm>
            <a:off x="4168138" y="6440278"/>
            <a:ext cx="6009702" cy="380861"/>
          </a:xfrm>
          <a:prstGeom prst="rect">
            <a:avLst/>
          </a:prstGeom>
          <a:noFill/>
        </p:spPr>
        <p:txBody>
          <a:bodyPr wrap="square" lIns="102860" tIns="51429" rIns="102860" bIns="51429" rtlCol="0">
            <a:spAutoFit/>
          </a:bodyPr>
          <a:lstStyle/>
          <a:p>
            <a:pPr algn="r"/>
            <a:r>
              <a:rPr lang="fr-FR" sz="900" b="0" i="1" dirty="0">
                <a:latin typeface="Arial" panose="020B0604020202020204" pitchFamily="34" charset="0"/>
                <a:cs typeface="Arial" panose="020B0604020202020204" pitchFamily="34" charset="0"/>
              </a:rPr>
              <a:t>Base : Ensemble des véhicules à disposition des ménages (parc total)</a:t>
            </a:r>
          </a:p>
          <a:p>
            <a:pPr algn="r"/>
            <a:r>
              <a:rPr lang="fr-FR" sz="900" b="0" i="1" dirty="0" smtClean="0">
                <a:latin typeface="Arial" panose="020B0604020202020204" pitchFamily="34" charset="0"/>
                <a:cs typeface="Arial" panose="020B0604020202020204" pitchFamily="34" charset="0"/>
              </a:rPr>
              <a:t>Q89: Combien de fois êtes-vous parti en vacances avec cette voiture au cours des 12 derniers mois?</a:t>
            </a:r>
          </a:p>
        </p:txBody>
      </p:sp>
      <p:sp>
        <p:nvSpPr>
          <p:cNvPr id="29" name="Freeform 36"/>
          <p:cNvSpPr>
            <a:spLocks noChangeAspect="1" noEditPoints="1"/>
          </p:cNvSpPr>
          <p:nvPr/>
        </p:nvSpPr>
        <p:spPr bwMode="auto">
          <a:xfrm>
            <a:off x="396149" y="2169631"/>
            <a:ext cx="499054" cy="432000"/>
          </a:xfrm>
          <a:custGeom>
            <a:avLst/>
            <a:gdLst>
              <a:gd name="T0" fmla="*/ 121 w 227"/>
              <a:gd name="T1" fmla="*/ 10 h 196"/>
              <a:gd name="T2" fmla="*/ 122 w 227"/>
              <a:gd name="T3" fmla="*/ 10 h 196"/>
              <a:gd name="T4" fmla="*/ 0 w 227"/>
              <a:gd name="T5" fmla="*/ 48 h 196"/>
              <a:gd name="T6" fmla="*/ 38 w 227"/>
              <a:gd name="T7" fmla="*/ 58 h 196"/>
              <a:gd name="T8" fmla="*/ 121 w 227"/>
              <a:gd name="T9" fmla="*/ 10 h 196"/>
              <a:gd name="T10" fmla="*/ 79 w 227"/>
              <a:gd name="T11" fmla="*/ 75 h 196"/>
              <a:gd name="T12" fmla="*/ 110 w 227"/>
              <a:gd name="T13" fmla="*/ 75 h 196"/>
              <a:gd name="T14" fmla="*/ 111 w 227"/>
              <a:gd name="T15" fmla="*/ 75 h 196"/>
              <a:gd name="T16" fmla="*/ 96 w 227"/>
              <a:gd name="T17" fmla="*/ 196 h 196"/>
              <a:gd name="T18" fmla="*/ 100 w 227"/>
              <a:gd name="T19" fmla="*/ 196 h 196"/>
              <a:gd name="T20" fmla="*/ 115 w 227"/>
              <a:gd name="T21" fmla="*/ 76 h 196"/>
              <a:gd name="T22" fmla="*/ 134 w 227"/>
              <a:gd name="T23" fmla="*/ 87 h 196"/>
              <a:gd name="T24" fmla="*/ 122 w 227"/>
              <a:gd name="T25" fmla="*/ 11 h 196"/>
              <a:gd name="T26" fmla="*/ 79 w 227"/>
              <a:gd name="T27" fmla="*/ 75 h 196"/>
              <a:gd name="T28" fmla="*/ 123 w 227"/>
              <a:gd name="T29" fmla="*/ 11 h 196"/>
              <a:gd name="T30" fmla="*/ 186 w 227"/>
              <a:gd name="T31" fmla="*/ 87 h 196"/>
              <a:gd name="T32" fmla="*/ 227 w 227"/>
              <a:gd name="T33" fmla="*/ 90 h 196"/>
              <a:gd name="T34" fmla="*/ 123 w 227"/>
              <a:gd name="T35" fmla="*/ 1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196">
                <a:moveTo>
                  <a:pt x="121" y="10"/>
                </a:moveTo>
                <a:cubicBezTo>
                  <a:pt x="126" y="11"/>
                  <a:pt x="122" y="10"/>
                  <a:pt x="122" y="10"/>
                </a:cubicBezTo>
                <a:cubicBezTo>
                  <a:pt x="45" y="0"/>
                  <a:pt x="0" y="48"/>
                  <a:pt x="0" y="48"/>
                </a:cubicBezTo>
                <a:cubicBezTo>
                  <a:pt x="25" y="42"/>
                  <a:pt x="29" y="47"/>
                  <a:pt x="38" y="58"/>
                </a:cubicBezTo>
                <a:cubicBezTo>
                  <a:pt x="61" y="25"/>
                  <a:pt x="117" y="9"/>
                  <a:pt x="121" y="10"/>
                </a:cubicBezTo>
                <a:close/>
                <a:moveTo>
                  <a:pt x="79" y="75"/>
                </a:moveTo>
                <a:cubicBezTo>
                  <a:pt x="79" y="75"/>
                  <a:pt x="99" y="72"/>
                  <a:pt x="110" y="75"/>
                </a:cubicBezTo>
                <a:cubicBezTo>
                  <a:pt x="110" y="75"/>
                  <a:pt x="110" y="75"/>
                  <a:pt x="111" y="75"/>
                </a:cubicBezTo>
                <a:cubicBezTo>
                  <a:pt x="96" y="196"/>
                  <a:pt x="96" y="196"/>
                  <a:pt x="96" y="196"/>
                </a:cubicBezTo>
                <a:cubicBezTo>
                  <a:pt x="100" y="196"/>
                  <a:pt x="100" y="196"/>
                  <a:pt x="100" y="196"/>
                </a:cubicBezTo>
                <a:cubicBezTo>
                  <a:pt x="115" y="76"/>
                  <a:pt x="115" y="76"/>
                  <a:pt x="115" y="76"/>
                </a:cubicBezTo>
                <a:cubicBezTo>
                  <a:pt x="123" y="79"/>
                  <a:pt x="126" y="81"/>
                  <a:pt x="134" y="87"/>
                </a:cubicBezTo>
                <a:cubicBezTo>
                  <a:pt x="134" y="87"/>
                  <a:pt x="141" y="32"/>
                  <a:pt x="122" y="11"/>
                </a:cubicBezTo>
                <a:cubicBezTo>
                  <a:pt x="102" y="29"/>
                  <a:pt x="84" y="47"/>
                  <a:pt x="79" y="75"/>
                </a:cubicBezTo>
                <a:close/>
                <a:moveTo>
                  <a:pt x="123" y="11"/>
                </a:moveTo>
                <a:cubicBezTo>
                  <a:pt x="170" y="33"/>
                  <a:pt x="176" y="53"/>
                  <a:pt x="186" y="87"/>
                </a:cubicBezTo>
                <a:cubicBezTo>
                  <a:pt x="202" y="78"/>
                  <a:pt x="212" y="81"/>
                  <a:pt x="227" y="90"/>
                </a:cubicBezTo>
                <a:cubicBezTo>
                  <a:pt x="227" y="90"/>
                  <a:pt x="185" y="15"/>
                  <a:pt x="123" y="11"/>
                </a:cubicBezTo>
                <a:close/>
              </a:path>
            </a:pathLst>
          </a:custGeom>
          <a:solidFill>
            <a:schemeClr val="bg2">
              <a:lumMod val="50000"/>
            </a:schemeClr>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32" name="Rectangle 31"/>
          <p:cNvSpPr/>
          <p:nvPr/>
        </p:nvSpPr>
        <p:spPr>
          <a:xfrm>
            <a:off x="3557758" y="1547329"/>
            <a:ext cx="2002385" cy="400110"/>
          </a:xfrm>
          <a:prstGeom prst="rect">
            <a:avLst/>
          </a:prstGeom>
        </p:spPr>
        <p:txBody>
          <a:bodyPr wrap="square">
            <a:spAutoFit/>
          </a:bodyPr>
          <a:lstStyle/>
          <a:p>
            <a:pPr algn="ctr"/>
            <a:r>
              <a:rPr lang="fr-FR" sz="1000" dirty="0" smtClean="0">
                <a:solidFill>
                  <a:schemeClr val="accent6"/>
                </a:solidFill>
                <a:latin typeface="Arial" panose="020B0604020202020204" pitchFamily="34" charset="0"/>
                <a:cs typeface="Arial" panose="020B0604020202020204" pitchFamily="34" charset="0"/>
              </a:rPr>
              <a:t>Au moins un départ en vacances dans l’année</a:t>
            </a:r>
            <a:endParaRPr lang="fr-FR" sz="1000" dirty="0">
              <a:solidFill>
                <a:schemeClr val="accent6"/>
              </a:solidFill>
              <a:latin typeface="Arial" panose="020B0604020202020204" pitchFamily="34" charset="0"/>
              <a:cs typeface="Arial" panose="020B0604020202020204" pitchFamily="34" charset="0"/>
            </a:endParaRPr>
          </a:p>
        </p:txBody>
      </p:sp>
      <p:sp>
        <p:nvSpPr>
          <p:cNvPr id="33" name="Rectangle 32"/>
          <p:cNvSpPr/>
          <p:nvPr/>
        </p:nvSpPr>
        <p:spPr>
          <a:xfrm rot="5400000">
            <a:off x="3795877" y="-1618925"/>
            <a:ext cx="684000" cy="79920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graphicFrame>
        <p:nvGraphicFramePr>
          <p:cNvPr id="26" name="Tableau 25"/>
          <p:cNvGraphicFramePr>
            <a:graphicFrameLocks noGrp="1"/>
          </p:cNvGraphicFramePr>
          <p:nvPr>
            <p:extLst>
              <p:ext uri="{D42A27DB-BD31-4B8C-83A1-F6EECF244321}">
                <p14:modId xmlns:p14="http://schemas.microsoft.com/office/powerpoint/2010/main" val="3313719862"/>
              </p:ext>
            </p:extLst>
          </p:nvPr>
        </p:nvGraphicFramePr>
        <p:xfrm>
          <a:off x="5623130" y="1638062"/>
          <a:ext cx="2470180" cy="4408275"/>
        </p:xfrm>
        <a:graphic>
          <a:graphicData uri="http://schemas.openxmlformats.org/drawingml/2006/table">
            <a:tbl>
              <a:tblPr firstRow="1" bandRow="1">
                <a:tableStyleId>{5C22544A-7EE6-4342-B048-85BDC9FD1C3A}</a:tableStyleId>
              </a:tblPr>
              <a:tblGrid>
                <a:gridCol w="494036"/>
                <a:gridCol w="494036"/>
                <a:gridCol w="494036"/>
                <a:gridCol w="494036"/>
                <a:gridCol w="494036"/>
              </a:tblGrid>
              <a:tr h="413523">
                <a:tc>
                  <a:txBody>
                    <a:bodyPr/>
                    <a:lstStyle/>
                    <a:p>
                      <a:pPr algn="ctr"/>
                      <a:r>
                        <a:rPr lang="fr-FR" sz="1100" dirty="0" smtClean="0">
                          <a:solidFill>
                            <a:schemeClr val="accent6"/>
                          </a:solidFill>
                          <a:latin typeface="Arial" panose="020B0604020202020204" pitchFamily="34" charset="0"/>
                          <a:cs typeface="Arial" panose="020B0604020202020204" pitchFamily="34" charset="0"/>
                        </a:rPr>
                        <a:t>2017</a:t>
                      </a:r>
                      <a:endParaRPr lang="fr-FR" sz="1100"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2016</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2015</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2014</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2013</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41%</a:t>
                      </a:r>
                      <a:endParaRPr lang="fr-FR" sz="1100" b="1"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42%</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dirty="0" smtClean="0">
                          <a:solidFill>
                            <a:schemeClr val="tx1">
                              <a:lumMod val="60000"/>
                              <a:lumOff val="40000"/>
                            </a:schemeClr>
                          </a:solidFill>
                          <a:latin typeface="Arial" panose="020B0604020202020204" pitchFamily="34" charset="0"/>
                          <a:cs typeface="Arial" panose="020B0604020202020204" pitchFamily="34" charset="0"/>
                        </a:rPr>
                        <a:t>43%</a:t>
                      </a:r>
                      <a:endParaRPr lang="fr-FR" sz="1100" b="1"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42%</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40%</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53%</a:t>
                      </a:r>
                      <a:endParaRPr lang="fr-FR" sz="1100" b="1"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57%</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dirty="0" smtClean="0">
                          <a:solidFill>
                            <a:schemeClr val="tx1">
                              <a:lumMod val="60000"/>
                              <a:lumOff val="40000"/>
                            </a:schemeClr>
                          </a:solidFill>
                          <a:latin typeface="Arial" panose="020B0604020202020204" pitchFamily="34" charset="0"/>
                          <a:cs typeface="Arial" panose="020B0604020202020204" pitchFamily="34" charset="0"/>
                        </a:rPr>
                        <a:t>53%</a:t>
                      </a:r>
                      <a:endParaRPr lang="fr-FR" sz="1100" b="1"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59%</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55%</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45%</a:t>
                      </a:r>
                      <a:endParaRPr lang="fr-FR" sz="1100" b="1"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44%</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dirty="0" smtClean="0">
                          <a:solidFill>
                            <a:schemeClr val="tx1">
                              <a:lumMod val="60000"/>
                              <a:lumOff val="40000"/>
                            </a:schemeClr>
                          </a:solidFill>
                          <a:latin typeface="Arial" panose="020B0604020202020204" pitchFamily="34" charset="0"/>
                          <a:cs typeface="Arial" panose="020B0604020202020204" pitchFamily="34" charset="0"/>
                        </a:rPr>
                        <a:t>46%</a:t>
                      </a:r>
                      <a:endParaRPr lang="fr-FR" sz="1100" b="1"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47%</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46%</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38%</a:t>
                      </a:r>
                      <a:endParaRPr lang="fr-FR" sz="1100" b="1"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40%</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dirty="0" smtClean="0">
                          <a:solidFill>
                            <a:schemeClr val="tx1">
                              <a:lumMod val="60000"/>
                              <a:lumOff val="40000"/>
                            </a:schemeClr>
                          </a:solidFill>
                          <a:latin typeface="Arial" panose="020B0604020202020204" pitchFamily="34" charset="0"/>
                          <a:cs typeface="Arial" panose="020B0604020202020204" pitchFamily="34" charset="0"/>
                        </a:rPr>
                        <a:t>39%</a:t>
                      </a:r>
                      <a:endParaRPr lang="fr-FR" sz="1100" b="1"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48%</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44%</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37%</a:t>
                      </a:r>
                      <a:endParaRPr lang="fr-FR" sz="1100" b="1"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39%</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dirty="0" smtClean="0">
                          <a:solidFill>
                            <a:schemeClr val="tx1">
                              <a:lumMod val="60000"/>
                              <a:lumOff val="40000"/>
                            </a:schemeClr>
                          </a:solidFill>
                          <a:latin typeface="Arial" panose="020B0604020202020204" pitchFamily="34" charset="0"/>
                          <a:cs typeface="Arial" panose="020B0604020202020204" pitchFamily="34" charset="0"/>
                        </a:rPr>
                        <a:t>38%</a:t>
                      </a:r>
                      <a:endParaRPr lang="fr-FR" sz="1100" b="1"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43%</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37%</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665792">
                <a:tc>
                  <a:txBody>
                    <a:bodyPr/>
                    <a:lstStyle/>
                    <a:p>
                      <a:pPr algn="ctr"/>
                      <a:r>
                        <a:rPr lang="fr-FR" sz="1100" b="1" dirty="0" smtClean="0">
                          <a:solidFill>
                            <a:schemeClr val="accent6"/>
                          </a:solidFill>
                          <a:latin typeface="Arial" panose="020B0604020202020204" pitchFamily="34" charset="0"/>
                          <a:cs typeface="Arial" panose="020B0604020202020204" pitchFamily="34" charset="0"/>
                        </a:rPr>
                        <a:t>35%</a:t>
                      </a:r>
                      <a:endParaRPr lang="fr-FR" sz="1100" b="1" dirty="0">
                        <a:solidFill>
                          <a:schemeClr val="accent6"/>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kern="1200" dirty="0" smtClean="0">
                          <a:solidFill>
                            <a:schemeClr val="tx1">
                              <a:lumMod val="60000"/>
                              <a:lumOff val="40000"/>
                            </a:schemeClr>
                          </a:solidFill>
                          <a:latin typeface="Arial" panose="020B0604020202020204" pitchFamily="34" charset="0"/>
                          <a:ea typeface="+mn-ea"/>
                          <a:cs typeface="Arial" panose="020B0604020202020204" pitchFamily="34" charset="0"/>
                        </a:rPr>
                        <a:t>37%</a:t>
                      </a:r>
                      <a:endParaRPr lang="fr-FR" sz="1100" b="1" kern="1200" dirty="0">
                        <a:solidFill>
                          <a:schemeClr val="tx1">
                            <a:lumMod val="60000"/>
                            <a:lumOff val="40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b="1" dirty="0" smtClean="0">
                          <a:solidFill>
                            <a:schemeClr val="tx1">
                              <a:lumMod val="60000"/>
                              <a:lumOff val="40000"/>
                            </a:schemeClr>
                          </a:solidFill>
                          <a:latin typeface="Arial" panose="020B0604020202020204" pitchFamily="34" charset="0"/>
                          <a:cs typeface="Arial" panose="020B0604020202020204" pitchFamily="34" charset="0"/>
                        </a:rPr>
                        <a:t>35%</a:t>
                      </a:r>
                      <a:endParaRPr lang="fr-FR" sz="1100" b="1"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39%</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fr-FR" sz="1100" dirty="0" smtClean="0">
                          <a:solidFill>
                            <a:schemeClr val="tx1">
                              <a:lumMod val="60000"/>
                              <a:lumOff val="40000"/>
                            </a:schemeClr>
                          </a:solidFill>
                          <a:latin typeface="Arial" panose="020B0604020202020204" pitchFamily="34" charset="0"/>
                          <a:cs typeface="Arial" panose="020B0604020202020204" pitchFamily="34" charset="0"/>
                        </a:rPr>
                        <a:t>36%</a:t>
                      </a:r>
                      <a:endParaRPr lang="fr-FR" sz="1100" dirty="0">
                        <a:solidFill>
                          <a:schemeClr val="tx1">
                            <a:lumMod val="60000"/>
                            <a:lumOff val="4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14" name="Rectangle 13"/>
          <p:cNvSpPr/>
          <p:nvPr/>
        </p:nvSpPr>
        <p:spPr>
          <a:xfrm>
            <a:off x="5601276" y="2948319"/>
            <a:ext cx="524199" cy="216000"/>
          </a:xfrm>
          <a:prstGeom prst="rect">
            <a:avLst/>
          </a:prstGeom>
          <a:noFill/>
          <a:ln w="19050">
            <a:solidFill>
              <a:srgbClr val="489A1E"/>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4"/>
          </p:nvPr>
        </p:nvSpPr>
        <p:spPr/>
        <p:txBody>
          <a:bodyPr/>
          <a:lstStyle/>
          <a:p>
            <a:fld id="{9784CBA3-D598-4B1F-BAA3-EE14B5154290}" type="slidenum">
              <a:rPr lang="en-AU" smtClean="0"/>
              <a:pPr/>
              <a:t>57</a:t>
            </a:fld>
            <a:endParaRPr lang="en-AU" dirty="0"/>
          </a:p>
        </p:txBody>
      </p:sp>
    </p:spTree>
    <p:extLst>
      <p:ext uri="{BB962C8B-B14F-4D97-AF65-F5344CB8AC3E}">
        <p14:creationId xmlns:p14="http://schemas.microsoft.com/office/powerpoint/2010/main" val="957374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a:xfrm>
            <a:off x="332500" y="2"/>
            <a:ext cx="10442801" cy="1137690"/>
          </a:xfrm>
        </p:spPr>
        <p:txBody>
          <a:bodyPr vert="horz" lIns="0" tIns="234876" rIns="0" bIns="0" rtlCol="0" anchor="t">
            <a:noAutofit/>
          </a:bodyPr>
          <a:lstStyle/>
          <a:p>
            <a:pPr defTabSz="1028598"/>
            <a:r>
              <a:rPr lang="fr-FR" sz="2000" dirty="0"/>
              <a:t>Mixité de l’équipement Voitures / 2RM</a:t>
            </a:r>
            <a:endParaRPr lang="fr-FR" sz="2000" dirty="0">
              <a:solidFill>
                <a:schemeClr val="tx1"/>
              </a:solidFill>
            </a:endParaRPr>
          </a:p>
        </p:txBody>
      </p:sp>
      <p:sp>
        <p:nvSpPr>
          <p:cNvPr id="48" name="Rectangle à coins arrondis 47"/>
          <p:cNvSpPr/>
          <p:nvPr/>
        </p:nvSpPr>
        <p:spPr>
          <a:xfrm>
            <a:off x="1243493" y="1120187"/>
            <a:ext cx="8198714" cy="29404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637" tIns="51316" rIns="102637" bIns="51316"/>
          <a:lstStyle/>
          <a:p>
            <a:pPr>
              <a:defRPr/>
            </a:pPr>
            <a:endParaRPr lang="fr-FR" b="0" dirty="0">
              <a:solidFill>
                <a:prstClr val="white"/>
              </a:solidFill>
            </a:endParaRPr>
          </a:p>
        </p:txBody>
      </p:sp>
      <p:sp>
        <p:nvSpPr>
          <p:cNvPr id="63513" name="Text Box 5"/>
          <p:cNvSpPr txBox="1">
            <a:spLocks noChangeArrowheads="1"/>
          </p:cNvSpPr>
          <p:nvPr>
            <p:custDataLst>
              <p:tags r:id="rId1"/>
            </p:custDataLst>
          </p:nvPr>
        </p:nvSpPr>
        <p:spPr bwMode="auto">
          <a:xfrm>
            <a:off x="174016" y="6565754"/>
            <a:ext cx="10078454" cy="242352"/>
          </a:xfrm>
          <a:prstGeom prst="rect">
            <a:avLst/>
          </a:prstGeom>
          <a:noFill/>
          <a:ln>
            <a:noFill/>
          </a:ln>
          <a:extLst/>
        </p:spPr>
        <p:txBody>
          <a:bodyPr lIns="214270" tIns="51424" rIns="102850" bIns="5142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900" b="0" i="1" dirty="0">
                <a:latin typeface="Arial" panose="020B0604020202020204" pitchFamily="34" charset="0"/>
                <a:cs typeface="Arial" panose="020B0604020202020204" pitchFamily="34" charset="0"/>
              </a:rPr>
              <a:t>Base : Ensemble des ménages (n=10 000)</a:t>
            </a:r>
          </a:p>
        </p:txBody>
      </p:sp>
      <p:sp>
        <p:nvSpPr>
          <p:cNvPr id="32" name="Rectangle à coins arrondis 31"/>
          <p:cNvSpPr/>
          <p:nvPr/>
        </p:nvSpPr>
        <p:spPr>
          <a:xfrm>
            <a:off x="239716" y="1021423"/>
            <a:ext cx="9928164" cy="6816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a:solidFill>
                  <a:prstClr val="black"/>
                </a:solidFill>
                <a:latin typeface="Arial" panose="020B0604020202020204" pitchFamily="34" charset="0"/>
                <a:cs typeface="Arial" panose="020B0604020202020204" pitchFamily="34" charset="0"/>
              </a:rPr>
              <a:t>Logiquement, la croissance du </a:t>
            </a:r>
            <a:r>
              <a:rPr lang="fr-FR" sz="1400" b="0" dirty="0" smtClean="0">
                <a:solidFill>
                  <a:prstClr val="black"/>
                </a:solidFill>
                <a:latin typeface="Arial" panose="020B0604020202020204" pitchFamily="34" charset="0"/>
                <a:cs typeface="Arial" panose="020B0604020202020204" pitchFamily="34" charset="0"/>
              </a:rPr>
              <a:t>parc automobile </a:t>
            </a:r>
            <a:r>
              <a:rPr lang="fr-FR" sz="1400" b="0" dirty="0">
                <a:solidFill>
                  <a:prstClr val="black"/>
                </a:solidFill>
                <a:latin typeface="Arial" panose="020B0604020202020204" pitchFamily="34" charset="0"/>
                <a:cs typeface="Arial" panose="020B0604020202020204" pitchFamily="34" charset="0"/>
              </a:rPr>
              <a:t>combinée à la </a:t>
            </a:r>
            <a:r>
              <a:rPr lang="fr-FR" sz="1400" b="0" dirty="0" smtClean="0">
                <a:solidFill>
                  <a:prstClr val="black"/>
                </a:solidFill>
                <a:latin typeface="Arial" panose="020B0604020202020204" pitchFamily="34" charset="0"/>
                <a:cs typeface="Arial" panose="020B0604020202020204" pitchFamily="34" charset="0"/>
              </a:rPr>
              <a:t>croissance </a:t>
            </a:r>
            <a:r>
              <a:rPr lang="fr-FR" sz="1400" b="0" dirty="0">
                <a:solidFill>
                  <a:prstClr val="black"/>
                </a:solidFill>
                <a:latin typeface="Arial" panose="020B0604020202020204" pitchFamily="34" charset="0"/>
                <a:cs typeface="Arial" panose="020B0604020202020204" pitchFamily="34" charset="0"/>
              </a:rPr>
              <a:t>du Parc 2RM induit </a:t>
            </a:r>
            <a:r>
              <a:rPr lang="fr-FR" sz="1400" b="0" dirty="0" smtClean="0">
                <a:solidFill>
                  <a:prstClr val="black"/>
                </a:solidFill>
                <a:latin typeface="Arial" panose="020B0604020202020204" pitchFamily="34" charset="0"/>
                <a:cs typeface="Arial" panose="020B0604020202020204" pitchFamily="34" charset="0"/>
              </a:rPr>
              <a:t>plus de </a:t>
            </a:r>
            <a:r>
              <a:rPr lang="fr-FR" sz="1400" b="0" dirty="0">
                <a:solidFill>
                  <a:prstClr val="black"/>
                </a:solidFill>
                <a:latin typeface="Arial" panose="020B0604020202020204" pitchFamily="34" charset="0"/>
                <a:cs typeface="Arial" panose="020B0604020202020204" pitchFamily="34" charset="0"/>
              </a:rPr>
              <a:t>mixité </a:t>
            </a:r>
            <a:r>
              <a:rPr lang="fr-FR" sz="1400" b="0" dirty="0" smtClean="0">
                <a:solidFill>
                  <a:prstClr val="black"/>
                </a:solidFill>
                <a:latin typeface="Arial" panose="020B0604020202020204" pitchFamily="34" charset="0"/>
                <a:cs typeface="Arial" panose="020B0604020202020204" pitchFamily="34" charset="0"/>
              </a:rPr>
              <a:t>entre ces deux types de véhicules au sein d’un même foyer. </a:t>
            </a:r>
            <a:endParaRPr lang="fr-FR" sz="1400" b="0" dirty="0">
              <a:solidFill>
                <a:prstClr val="black"/>
              </a:solidFill>
              <a:latin typeface="Arial" panose="020B0604020202020204" pitchFamily="34" charset="0"/>
              <a:cs typeface="Arial" panose="020B0604020202020204" pitchFamily="34" charset="0"/>
            </a:endParaRPr>
          </a:p>
        </p:txBody>
      </p:sp>
      <p:sp>
        <p:nvSpPr>
          <p:cNvPr id="34" name="Légende encadrée 1 33"/>
          <p:cNvSpPr/>
          <p:nvPr/>
        </p:nvSpPr>
        <p:spPr>
          <a:xfrm>
            <a:off x="1404089" y="2440379"/>
            <a:ext cx="1935933" cy="781361"/>
          </a:xfrm>
          <a:prstGeom prst="borderCallout1">
            <a:avLst>
              <a:gd name="adj1" fmla="val 105217"/>
              <a:gd name="adj2" fmla="val 48958"/>
              <a:gd name="adj3" fmla="val 208558"/>
              <a:gd name="adj4" fmla="val 99861"/>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50" tIns="51424" rIns="40492" bIns="51424"/>
          <a:lstStyle/>
          <a:p>
            <a:pPr>
              <a:defRPr/>
            </a:pPr>
            <a:r>
              <a:rPr lang="fr-FR" sz="1400" i="1" dirty="0" smtClean="0">
                <a:solidFill>
                  <a:srgbClr val="3EB1CC"/>
                </a:solidFill>
                <a:latin typeface="Arial" panose="020B0604020202020204" pitchFamily="34" charset="0"/>
                <a:cs typeface="Arial" panose="020B0604020202020204" pitchFamily="34" charset="0"/>
              </a:rPr>
              <a:t>9,4% </a:t>
            </a:r>
            <a:r>
              <a:rPr lang="fr-FR" sz="1100" i="1" dirty="0">
                <a:solidFill>
                  <a:srgbClr val="3EB1CC"/>
                </a:solidFill>
                <a:latin typeface="Arial" panose="020B0604020202020204" pitchFamily="34" charset="0"/>
                <a:cs typeface="Arial" panose="020B0604020202020204" pitchFamily="34" charset="0"/>
              </a:rPr>
              <a:t>des ménages                       possèdent au moins un </a:t>
            </a:r>
            <a:r>
              <a:rPr lang="fr-FR" sz="1100" i="1" dirty="0" smtClean="0">
                <a:solidFill>
                  <a:srgbClr val="3EB1CC"/>
                </a:solidFill>
                <a:latin typeface="Arial" panose="020B0604020202020204" pitchFamily="34" charset="0"/>
                <a:cs typeface="Arial" panose="020B0604020202020204" pitchFamily="34" charset="0"/>
              </a:rPr>
              <a:t>2RM</a:t>
            </a:r>
          </a:p>
          <a:p>
            <a:pPr>
              <a:defRPr/>
            </a:pPr>
            <a:r>
              <a:rPr lang="fr-FR" sz="900" i="1" dirty="0" smtClean="0">
                <a:solidFill>
                  <a:srgbClr val="3EB1CC"/>
                </a:solidFill>
                <a:latin typeface="Arial" panose="020B0604020202020204" pitchFamily="34" charset="0"/>
                <a:cs typeface="Arial" panose="020B0604020202020204" pitchFamily="34" charset="0"/>
              </a:rPr>
              <a:t>8,0% en 2016</a:t>
            </a:r>
            <a:endParaRPr lang="fr-FR" sz="900" i="1" dirty="0">
              <a:solidFill>
                <a:srgbClr val="3EB1CC"/>
              </a:solidFill>
              <a:latin typeface="Arial" panose="020B0604020202020204" pitchFamily="34" charset="0"/>
              <a:cs typeface="Arial" panose="020B0604020202020204" pitchFamily="34" charset="0"/>
            </a:endParaRPr>
          </a:p>
          <a:p>
            <a:pPr>
              <a:defRPr/>
            </a:pPr>
            <a:endParaRPr lang="fr-FR" sz="1000" i="1" dirty="0">
              <a:solidFill>
                <a:srgbClr val="C50017"/>
              </a:solidFill>
              <a:latin typeface="Arial" panose="020B0604020202020204" pitchFamily="34" charset="0"/>
              <a:cs typeface="Arial" panose="020B0604020202020204" pitchFamily="34" charset="0"/>
            </a:endParaRPr>
          </a:p>
        </p:txBody>
      </p:sp>
      <p:sp>
        <p:nvSpPr>
          <p:cNvPr id="47" name="Rectangle 46"/>
          <p:cNvSpPr/>
          <p:nvPr/>
        </p:nvSpPr>
        <p:spPr bwMode="ltGray">
          <a:xfrm>
            <a:off x="3830788" y="3851740"/>
            <a:ext cx="1331764" cy="1042535"/>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grpSp>
        <p:nvGrpSpPr>
          <p:cNvPr id="50" name="Groupe 49"/>
          <p:cNvGrpSpPr/>
          <p:nvPr/>
        </p:nvGrpSpPr>
        <p:grpSpPr>
          <a:xfrm>
            <a:off x="2836808" y="1917944"/>
            <a:ext cx="6445086" cy="4370098"/>
            <a:chOff x="3276274" y="1668026"/>
            <a:chExt cx="6445086" cy="4370098"/>
          </a:xfrm>
        </p:grpSpPr>
        <p:sp>
          <p:nvSpPr>
            <p:cNvPr id="51" name="Rectangle 50"/>
            <p:cNvSpPr/>
            <p:nvPr/>
          </p:nvSpPr>
          <p:spPr bwMode="ltGray">
            <a:xfrm>
              <a:off x="3578844" y="3396753"/>
              <a:ext cx="2057737" cy="1892357"/>
            </a:xfrm>
            <a:prstGeom prst="rect">
              <a:avLst/>
            </a:prstGeom>
            <a:solidFill>
              <a:schemeClr val="accent4">
                <a:lumMod val="20000"/>
                <a:lumOff val="80000"/>
              </a:schemeClr>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sp>
          <p:nvSpPr>
            <p:cNvPr id="52" name="Rectangle 51"/>
            <p:cNvSpPr/>
            <p:nvPr/>
          </p:nvSpPr>
          <p:spPr bwMode="ltGray">
            <a:xfrm>
              <a:off x="4254369" y="1668026"/>
              <a:ext cx="3316014" cy="2970030"/>
            </a:xfrm>
            <a:prstGeom prst="rect">
              <a:avLst/>
            </a:prstGeom>
            <a:solidFill>
              <a:schemeClr val="accent1">
                <a:lumMod val="20000"/>
                <a:lumOff val="80000"/>
              </a:schemeClr>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sp>
          <p:nvSpPr>
            <p:cNvPr id="53" name="Rectangle 22"/>
            <p:cNvSpPr>
              <a:spLocks noChangeArrowheads="1"/>
            </p:cNvSpPr>
            <p:nvPr/>
          </p:nvSpPr>
          <p:spPr bwMode="auto">
            <a:xfrm>
              <a:off x="3276274" y="4656785"/>
              <a:ext cx="1444700" cy="350096"/>
            </a:xfrm>
            <a:prstGeom prst="rect">
              <a:avLst/>
            </a:prstGeom>
            <a:noFill/>
            <a:ln>
              <a:noFill/>
            </a:ln>
            <a:extLst/>
          </p:spPr>
          <p:txBody>
            <a:bodyPr lIns="102850" tIns="51424" rIns="102850" bIns="51424">
              <a:spAutoFit/>
            </a:bodyPr>
            <a:lstStyle/>
            <a:p>
              <a:pPr algn="ctr" defTabSz="514247">
                <a:defRPr/>
              </a:pPr>
              <a:r>
                <a:rPr lang="fr-FR" sz="1600" dirty="0" smtClean="0">
                  <a:solidFill>
                    <a:srgbClr val="3399CC"/>
                  </a:solidFill>
                  <a:latin typeface="Arial" panose="020B0604020202020204" pitchFamily="34" charset="0"/>
                  <a:ea typeface="ＭＳ Ｐゴシック" pitchFamily="34" charset="-128"/>
                  <a:cs typeface="Arial" panose="020B0604020202020204" pitchFamily="34" charset="0"/>
                </a:rPr>
                <a:t>0,5%</a:t>
              </a:r>
              <a:r>
                <a:rPr lang="fr-FR" sz="1200" b="0" dirty="0" smtClean="0">
                  <a:solidFill>
                    <a:srgbClr val="000000"/>
                  </a:solidFill>
                  <a:latin typeface="Arial" panose="020B0604020202020204" pitchFamily="34" charset="0"/>
                  <a:ea typeface="ＭＳ Ｐゴシック" pitchFamily="34" charset="-128"/>
                  <a:cs typeface="Arial" panose="020B0604020202020204" pitchFamily="34" charset="0"/>
                </a:rPr>
                <a:t> </a:t>
              </a:r>
              <a:endParaRPr lang="fr-FR"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4" name="Rectangle 22"/>
            <p:cNvSpPr>
              <a:spLocks noChangeArrowheads="1"/>
            </p:cNvSpPr>
            <p:nvPr/>
          </p:nvSpPr>
          <p:spPr bwMode="auto">
            <a:xfrm>
              <a:off x="4191882" y="4693792"/>
              <a:ext cx="1444700" cy="611684"/>
            </a:xfrm>
            <a:prstGeom prst="rect">
              <a:avLst/>
            </a:prstGeom>
            <a:noFill/>
            <a:ln>
              <a:noFill/>
            </a:ln>
            <a:extLst/>
          </p:spPr>
          <p:txBody>
            <a:bodyPr lIns="102850" tIns="51424" rIns="102850" bIns="51424">
              <a:spAutoFit/>
            </a:bodyPr>
            <a:lstStyle/>
            <a:p>
              <a:pPr algn="ctr" defTabSz="514247">
                <a:defRPr/>
              </a:pPr>
              <a:r>
                <a:rPr lang="fr-FR" sz="1100" dirty="0">
                  <a:solidFill>
                    <a:srgbClr val="3399CC"/>
                  </a:solidFill>
                  <a:latin typeface="Arial" panose="020B0604020202020204" pitchFamily="34" charset="0"/>
                  <a:ea typeface="ＭＳ Ｐゴシック" pitchFamily="34" charset="-128"/>
                  <a:cs typeface="Arial" panose="020B0604020202020204" pitchFamily="34" charset="0"/>
                </a:rPr>
                <a:t>Foyers exclusifs </a:t>
              </a:r>
              <a:r>
                <a:rPr lang="fr-FR" sz="1100" dirty="0" smtClean="0">
                  <a:solidFill>
                    <a:srgbClr val="3399CC"/>
                  </a:solidFill>
                  <a:latin typeface="Arial" panose="020B0604020202020204" pitchFamily="34" charset="0"/>
                  <a:ea typeface="ＭＳ Ｐゴシック" pitchFamily="34" charset="-128"/>
                  <a:cs typeface="Arial" panose="020B0604020202020204" pitchFamily="34" charset="0"/>
                </a:rPr>
                <a:t>2RM</a:t>
              </a:r>
            </a:p>
            <a:p>
              <a:pPr algn="ctr" defTabSz="514247">
                <a:defRPr/>
              </a:pPr>
              <a:r>
                <a:rPr lang="fr-FR" sz="1100" b="0" dirty="0" smtClean="0">
                  <a:solidFill>
                    <a:srgbClr val="3399CC"/>
                  </a:solidFill>
                  <a:latin typeface="Arial" panose="020B0604020202020204" pitchFamily="34" charset="0"/>
                  <a:ea typeface="ＭＳ Ｐゴシック" pitchFamily="34" charset="-128"/>
                  <a:cs typeface="Arial" panose="020B0604020202020204" pitchFamily="34" charset="0"/>
                </a:rPr>
                <a:t>0,3% en 2016</a:t>
              </a:r>
              <a:endParaRPr lang="fr-FR"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6" name="Légende encadrée 1 55"/>
            <p:cNvSpPr/>
            <p:nvPr/>
          </p:nvSpPr>
          <p:spPr>
            <a:xfrm>
              <a:off x="7570382" y="5283618"/>
              <a:ext cx="2150978" cy="754506"/>
            </a:xfrm>
            <a:prstGeom prst="borderCallout1">
              <a:avLst>
                <a:gd name="adj1" fmla="val 551"/>
                <a:gd name="adj2" fmla="val 19182"/>
                <a:gd name="adj3" fmla="val -95923"/>
                <a:gd name="adj4" fmla="val -20364"/>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50" tIns="51424" rIns="40492" bIns="51424"/>
            <a:lstStyle/>
            <a:p>
              <a:pPr>
                <a:defRPr/>
              </a:pPr>
              <a:r>
                <a:rPr lang="fr-FR" sz="1400" i="1" dirty="0" smtClean="0">
                  <a:solidFill>
                    <a:srgbClr val="C50017"/>
                  </a:solidFill>
                  <a:latin typeface="Arial" panose="020B0604020202020204" pitchFamily="34" charset="0"/>
                  <a:cs typeface="Arial" panose="020B0604020202020204" pitchFamily="34" charset="0"/>
                </a:rPr>
                <a:t>85,0 % </a:t>
              </a:r>
              <a:r>
                <a:rPr lang="fr-FR" sz="1100" i="1" dirty="0">
                  <a:solidFill>
                    <a:srgbClr val="C50017"/>
                  </a:solidFill>
                  <a:latin typeface="Arial" panose="020B0604020202020204" pitchFamily="34" charset="0"/>
                  <a:cs typeface="Arial" panose="020B0604020202020204" pitchFamily="34" charset="0"/>
                </a:rPr>
                <a:t>des ménages                       possèdent au moins une voiture </a:t>
              </a:r>
              <a:endParaRPr lang="fr-FR" sz="1100" i="1" dirty="0" smtClean="0">
                <a:solidFill>
                  <a:srgbClr val="C50017"/>
                </a:solidFill>
                <a:latin typeface="Arial" panose="020B0604020202020204" pitchFamily="34" charset="0"/>
                <a:cs typeface="Arial" panose="020B0604020202020204" pitchFamily="34" charset="0"/>
              </a:endParaRPr>
            </a:p>
            <a:p>
              <a:pPr>
                <a:defRPr/>
              </a:pPr>
              <a:r>
                <a:rPr lang="fr-FR" sz="1000" i="1" dirty="0" smtClean="0">
                  <a:solidFill>
                    <a:srgbClr val="C50017"/>
                  </a:solidFill>
                  <a:latin typeface="Arial" panose="020B0604020202020204" pitchFamily="34" charset="0"/>
                  <a:cs typeface="Arial" panose="020B0604020202020204" pitchFamily="34" charset="0"/>
                </a:rPr>
                <a:t>84,3% en 2016</a:t>
              </a:r>
              <a:endParaRPr lang="fr-FR" sz="800" i="1" dirty="0">
                <a:solidFill>
                  <a:srgbClr val="C50017"/>
                </a:solidFill>
                <a:latin typeface="Arial" panose="020B0604020202020204" pitchFamily="34" charset="0"/>
                <a:cs typeface="Arial" panose="020B0604020202020204" pitchFamily="34" charset="0"/>
              </a:endParaRPr>
            </a:p>
          </p:txBody>
        </p:sp>
        <p:sp>
          <p:nvSpPr>
            <p:cNvPr id="57" name="Freeform 28"/>
            <p:cNvSpPr>
              <a:spLocks noChangeAspect="1" noEditPoints="1"/>
            </p:cNvSpPr>
            <p:nvPr/>
          </p:nvSpPr>
          <p:spPr bwMode="auto">
            <a:xfrm>
              <a:off x="8984759" y="5020005"/>
              <a:ext cx="612000" cy="211034"/>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rgbClr val="C50017"/>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58" name="Rectangle 22"/>
            <p:cNvSpPr>
              <a:spLocks noChangeArrowheads="1"/>
            </p:cNvSpPr>
            <p:nvPr/>
          </p:nvSpPr>
          <p:spPr bwMode="auto">
            <a:xfrm>
              <a:off x="4161068" y="3744493"/>
              <a:ext cx="1444699" cy="319296"/>
            </a:xfrm>
            <a:prstGeom prst="rect">
              <a:avLst/>
            </a:prstGeom>
            <a:noFill/>
            <a:ln>
              <a:noFill/>
            </a:ln>
            <a:extLst/>
          </p:spPr>
          <p:txBody>
            <a:bodyPr lIns="102850" tIns="51424" rIns="102850" bIns="51424">
              <a:spAutoFit/>
            </a:bodyPr>
            <a:lstStyle/>
            <a:p>
              <a:pPr algn="ctr" defTabSz="514247">
                <a:defRPr/>
              </a:pPr>
              <a:r>
                <a:rPr lang="fr-FR" sz="1400" dirty="0" smtClean="0">
                  <a:solidFill>
                    <a:srgbClr val="7A2280"/>
                  </a:solidFill>
                  <a:latin typeface="Arial" panose="020B0604020202020204" pitchFamily="34" charset="0"/>
                  <a:ea typeface="ＭＳ Ｐゴシック" pitchFamily="34" charset="-128"/>
                  <a:cs typeface="Arial" panose="020B0604020202020204" pitchFamily="34" charset="0"/>
                </a:rPr>
                <a:t>8,9%</a:t>
              </a:r>
              <a:r>
                <a:rPr lang="fr-FR" sz="1100" b="0" dirty="0" smtClean="0">
                  <a:solidFill>
                    <a:srgbClr val="7A2280"/>
                  </a:solidFill>
                  <a:latin typeface="Arial" panose="020B0604020202020204" pitchFamily="34" charset="0"/>
                  <a:ea typeface="ＭＳ Ｐゴシック" pitchFamily="34" charset="-128"/>
                  <a:cs typeface="Arial" panose="020B0604020202020204" pitchFamily="34" charset="0"/>
                </a:rPr>
                <a:t> </a:t>
              </a:r>
              <a:endParaRPr lang="fr-FR" sz="1100" b="0" dirty="0">
                <a:solidFill>
                  <a:srgbClr val="7A2280"/>
                </a:solidFill>
                <a:latin typeface="Arial" panose="020B0604020202020204" pitchFamily="34" charset="0"/>
                <a:ea typeface="ＭＳ Ｐゴシック" pitchFamily="34" charset="-128"/>
                <a:cs typeface="Arial" panose="020B0604020202020204" pitchFamily="34" charset="0"/>
              </a:endParaRPr>
            </a:p>
          </p:txBody>
        </p:sp>
        <p:sp>
          <p:nvSpPr>
            <p:cNvPr id="59" name="Rectangle 22"/>
            <p:cNvSpPr>
              <a:spLocks noChangeArrowheads="1"/>
            </p:cNvSpPr>
            <p:nvPr/>
          </p:nvSpPr>
          <p:spPr bwMode="auto">
            <a:xfrm>
              <a:off x="4064995" y="4038542"/>
              <a:ext cx="1571587" cy="565517"/>
            </a:xfrm>
            <a:prstGeom prst="rect">
              <a:avLst/>
            </a:prstGeom>
            <a:noFill/>
            <a:ln>
              <a:noFill/>
            </a:ln>
            <a:extLst/>
          </p:spPr>
          <p:txBody>
            <a:bodyPr lIns="102850" tIns="51424" rIns="102850" bIns="51424">
              <a:spAutoFit/>
            </a:bodyPr>
            <a:lstStyle/>
            <a:p>
              <a:pPr algn="ctr" defTabSz="514247">
                <a:defRPr/>
              </a:pPr>
              <a:r>
                <a:rPr lang="fr-FR" sz="1050" dirty="0">
                  <a:solidFill>
                    <a:srgbClr val="7A2280"/>
                  </a:solidFill>
                  <a:latin typeface="Arial" panose="020B0604020202020204" pitchFamily="34" charset="0"/>
                  <a:ea typeface="ＭＳ Ｐゴシック" pitchFamily="34" charset="-128"/>
                  <a:cs typeface="Arial" panose="020B0604020202020204" pitchFamily="34" charset="0"/>
                </a:rPr>
                <a:t>Foyers </a:t>
              </a:r>
              <a:r>
                <a:rPr lang="fr-FR" sz="1050" dirty="0" smtClean="0">
                  <a:solidFill>
                    <a:srgbClr val="7A2280"/>
                  </a:solidFill>
                  <a:latin typeface="Arial" panose="020B0604020202020204" pitchFamily="34" charset="0"/>
                  <a:ea typeface="ＭＳ Ｐゴシック" pitchFamily="34" charset="-128"/>
                  <a:cs typeface="Arial" panose="020B0604020202020204" pitchFamily="34" charset="0"/>
                </a:rPr>
                <a:t>mixtes </a:t>
              </a:r>
              <a:r>
                <a:rPr lang="fr-FR" sz="1050" dirty="0">
                  <a:solidFill>
                    <a:srgbClr val="7A2280"/>
                  </a:solidFill>
                  <a:latin typeface="Arial" panose="020B0604020202020204" pitchFamily="34" charset="0"/>
                  <a:ea typeface="ＭＳ Ｐゴシック" pitchFamily="34" charset="-128"/>
                  <a:cs typeface="Arial" panose="020B0604020202020204" pitchFamily="34" charset="0"/>
                </a:rPr>
                <a:t>Voitures + </a:t>
              </a:r>
              <a:r>
                <a:rPr lang="fr-FR" sz="1050" dirty="0" smtClean="0">
                  <a:solidFill>
                    <a:srgbClr val="7A2280"/>
                  </a:solidFill>
                  <a:latin typeface="Arial" panose="020B0604020202020204" pitchFamily="34" charset="0"/>
                  <a:ea typeface="ＭＳ Ｐゴシック" pitchFamily="34" charset="-128"/>
                  <a:cs typeface="Arial" panose="020B0604020202020204" pitchFamily="34" charset="0"/>
                </a:rPr>
                <a:t>2RM</a:t>
              </a:r>
            </a:p>
            <a:p>
              <a:pPr algn="ctr" defTabSz="514247">
                <a:defRPr/>
              </a:pPr>
              <a:r>
                <a:rPr lang="fr-FR" sz="900" b="0" dirty="0" smtClean="0">
                  <a:solidFill>
                    <a:srgbClr val="7A2280"/>
                  </a:solidFill>
                  <a:latin typeface="Arial" panose="020B0604020202020204" pitchFamily="34" charset="0"/>
                  <a:ea typeface="ＭＳ Ｐゴシック" pitchFamily="34" charset="-128"/>
                  <a:cs typeface="Arial" panose="020B0604020202020204" pitchFamily="34" charset="0"/>
                </a:rPr>
                <a:t>7,7% en 2016</a:t>
              </a:r>
              <a:endParaRPr lang="fr-FR" sz="500" b="0" dirty="0">
                <a:solidFill>
                  <a:srgbClr val="7A2280"/>
                </a:solidFill>
                <a:latin typeface="Arial" panose="020B0604020202020204" pitchFamily="34" charset="0"/>
                <a:ea typeface="ＭＳ Ｐゴシック" pitchFamily="34" charset="-128"/>
                <a:cs typeface="Arial" panose="020B0604020202020204" pitchFamily="34" charset="0"/>
              </a:endParaRPr>
            </a:p>
          </p:txBody>
        </p:sp>
        <p:sp>
          <p:nvSpPr>
            <p:cNvPr id="61" name="Plus 60"/>
            <p:cNvSpPr/>
            <p:nvPr/>
          </p:nvSpPr>
          <p:spPr>
            <a:xfrm>
              <a:off x="4749668" y="3535170"/>
              <a:ext cx="204832" cy="197784"/>
            </a:xfrm>
            <a:prstGeom prst="mathPlu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0" tIns="51424" rIns="102850" bIns="51424"/>
            <a:lstStyle/>
            <a:p>
              <a:pPr>
                <a:defRPr/>
              </a:pPr>
              <a:endParaRPr lang="fr-FR" b="0" dirty="0">
                <a:solidFill>
                  <a:prstClr val="white"/>
                </a:solidFill>
                <a:latin typeface="Arial" panose="020B0604020202020204" pitchFamily="34" charset="0"/>
                <a:cs typeface="Arial" panose="020B0604020202020204" pitchFamily="34" charset="0"/>
              </a:endParaRPr>
            </a:p>
          </p:txBody>
        </p:sp>
        <p:sp>
          <p:nvSpPr>
            <p:cNvPr id="62" name="Freeform 28"/>
            <p:cNvSpPr>
              <a:spLocks noChangeAspect="1" noEditPoints="1"/>
            </p:cNvSpPr>
            <p:nvPr/>
          </p:nvSpPr>
          <p:spPr bwMode="auto">
            <a:xfrm>
              <a:off x="4963623" y="3535170"/>
              <a:ext cx="612000" cy="211034"/>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3" name="Rectangle 22"/>
          <p:cNvSpPr>
            <a:spLocks noChangeArrowheads="1"/>
          </p:cNvSpPr>
          <p:nvPr/>
        </p:nvSpPr>
        <p:spPr bwMode="auto">
          <a:xfrm>
            <a:off x="4762288" y="2871666"/>
            <a:ext cx="1444699" cy="350074"/>
          </a:xfrm>
          <a:prstGeom prst="rect">
            <a:avLst/>
          </a:prstGeom>
          <a:noFill/>
          <a:ln>
            <a:noFill/>
          </a:ln>
          <a:extLst/>
        </p:spPr>
        <p:txBody>
          <a:bodyPr lIns="102850" tIns="51424" rIns="102850" bIns="51424">
            <a:spAutoFit/>
          </a:bodyPr>
          <a:lstStyle/>
          <a:p>
            <a:pPr algn="ctr" defTabSz="514247">
              <a:defRPr/>
            </a:pPr>
            <a:r>
              <a:rPr lang="fr-FR" sz="1600" dirty="0" smtClean="0">
                <a:solidFill>
                  <a:srgbClr val="C50017"/>
                </a:solidFill>
                <a:latin typeface="Arial" panose="020B0604020202020204" pitchFamily="34" charset="0"/>
                <a:ea typeface="ＭＳ Ｐゴシック" pitchFamily="34" charset="-128"/>
                <a:cs typeface="Arial" panose="020B0604020202020204" pitchFamily="34" charset="0"/>
              </a:rPr>
              <a:t>76,1%</a:t>
            </a:r>
            <a:r>
              <a:rPr lang="fr-FR" sz="1200" b="0" dirty="0" smtClean="0">
                <a:solidFill>
                  <a:srgbClr val="C50017"/>
                </a:solidFill>
                <a:latin typeface="Arial" panose="020B0604020202020204" pitchFamily="34" charset="0"/>
                <a:ea typeface="ＭＳ Ｐゴシック" pitchFamily="34" charset="-128"/>
                <a:cs typeface="Arial" panose="020B0604020202020204" pitchFamily="34" charset="0"/>
              </a:rPr>
              <a:t> </a:t>
            </a:r>
            <a:endParaRPr lang="fr-FR" sz="1200" b="0" dirty="0">
              <a:solidFill>
                <a:srgbClr val="C50017"/>
              </a:solidFill>
              <a:latin typeface="Arial" panose="020B0604020202020204" pitchFamily="34" charset="0"/>
              <a:ea typeface="ＭＳ Ｐゴシック" pitchFamily="34" charset="-128"/>
              <a:cs typeface="Arial" panose="020B0604020202020204" pitchFamily="34" charset="0"/>
            </a:endParaRPr>
          </a:p>
        </p:txBody>
      </p:sp>
      <p:sp>
        <p:nvSpPr>
          <p:cNvPr id="64" name="Rectangle 22"/>
          <p:cNvSpPr>
            <a:spLocks noChangeArrowheads="1"/>
          </p:cNvSpPr>
          <p:nvPr/>
        </p:nvSpPr>
        <p:spPr bwMode="auto">
          <a:xfrm>
            <a:off x="4103426" y="3142960"/>
            <a:ext cx="2775121" cy="442407"/>
          </a:xfrm>
          <a:prstGeom prst="rect">
            <a:avLst/>
          </a:prstGeom>
          <a:noFill/>
          <a:ln>
            <a:noFill/>
          </a:ln>
          <a:extLst/>
        </p:spPr>
        <p:txBody>
          <a:bodyPr wrap="square" lIns="102850" tIns="51424" rIns="102850" bIns="51424">
            <a:spAutoFit/>
          </a:bodyPr>
          <a:lstStyle/>
          <a:p>
            <a:pPr algn="ctr" defTabSz="514247">
              <a:defRPr/>
            </a:pPr>
            <a:r>
              <a:rPr lang="fr-FR" sz="1100" dirty="0">
                <a:solidFill>
                  <a:srgbClr val="C50017"/>
                </a:solidFill>
                <a:latin typeface="Arial" panose="020B0604020202020204" pitchFamily="34" charset="0"/>
                <a:ea typeface="ＭＳ Ｐゴシック" pitchFamily="34" charset="-128"/>
                <a:cs typeface="Arial" panose="020B0604020202020204" pitchFamily="34" charset="0"/>
              </a:rPr>
              <a:t>Foyers exclusifs </a:t>
            </a:r>
            <a:r>
              <a:rPr lang="fr-FR" sz="1100" dirty="0" smtClean="0">
                <a:solidFill>
                  <a:srgbClr val="C50017"/>
                </a:solidFill>
                <a:latin typeface="Arial" panose="020B0604020202020204" pitchFamily="34" charset="0"/>
                <a:ea typeface="ＭＳ Ｐゴシック" pitchFamily="34" charset="-128"/>
                <a:cs typeface="Arial" panose="020B0604020202020204" pitchFamily="34" charset="0"/>
              </a:rPr>
              <a:t>Voiture</a:t>
            </a:r>
          </a:p>
          <a:p>
            <a:pPr algn="ctr" defTabSz="514247">
              <a:defRPr/>
            </a:pPr>
            <a:r>
              <a:rPr lang="fr-FR" sz="1100" b="0" dirty="0" smtClean="0">
                <a:solidFill>
                  <a:srgbClr val="C50017"/>
                </a:solidFill>
                <a:latin typeface="Arial" panose="020B0604020202020204" pitchFamily="34" charset="0"/>
                <a:ea typeface="ＭＳ Ｐゴシック" pitchFamily="34" charset="-128"/>
                <a:cs typeface="Arial" panose="020B0604020202020204" pitchFamily="34" charset="0"/>
              </a:rPr>
              <a:t>76,6% en 2016</a:t>
            </a:r>
            <a:endParaRPr lang="fr-FR" sz="800" b="0" dirty="0">
              <a:solidFill>
                <a:srgbClr val="C50017"/>
              </a:solidFill>
              <a:latin typeface="Arial" panose="020B0604020202020204" pitchFamily="34" charset="0"/>
              <a:ea typeface="ＭＳ Ｐゴシック" pitchFamily="34" charset="-128"/>
              <a:cs typeface="Arial" panose="020B0604020202020204" pitchFamily="34" charset="0"/>
            </a:endParaRPr>
          </a:p>
        </p:txBody>
      </p:sp>
      <p:sp>
        <p:nvSpPr>
          <p:cNvPr id="65" name="Freeform 28"/>
          <p:cNvSpPr>
            <a:spLocks noChangeAspect="1" noEditPoints="1"/>
          </p:cNvSpPr>
          <p:nvPr/>
        </p:nvSpPr>
        <p:spPr bwMode="auto">
          <a:xfrm>
            <a:off x="5094585" y="2617666"/>
            <a:ext cx="736600" cy="254000"/>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rgbClr val="C50017"/>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66" name="Rectangle 65"/>
          <p:cNvSpPr/>
          <p:nvPr/>
        </p:nvSpPr>
        <p:spPr bwMode="ltGray">
          <a:xfrm>
            <a:off x="3823927" y="3646671"/>
            <a:ext cx="1382213" cy="1236971"/>
          </a:xfrm>
          <a:prstGeom prst="rect">
            <a:avLst/>
          </a:prstGeom>
          <a:solidFill>
            <a:schemeClr val="accent6">
              <a:lumMod val="20000"/>
              <a:lumOff val="80000"/>
              <a:alpha val="44000"/>
            </a:schemeClr>
          </a:solid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latin typeface="Arial" panose="020B0604020202020204" pitchFamily="34" charset="0"/>
              <a:cs typeface="Arial" panose="020B0604020202020204" pitchFamily="34" charset="0"/>
            </a:endParaRPr>
          </a:p>
        </p:txBody>
      </p:sp>
      <p:sp>
        <p:nvSpPr>
          <p:cNvPr id="27" name="Freeform 47"/>
          <p:cNvSpPr>
            <a:spLocks noChangeAspect="1" noEditPoints="1"/>
          </p:cNvSpPr>
          <p:nvPr/>
        </p:nvSpPr>
        <p:spPr bwMode="auto">
          <a:xfrm>
            <a:off x="1197712" y="2032431"/>
            <a:ext cx="409673" cy="407948"/>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8" name="Freeform 47"/>
          <p:cNvSpPr>
            <a:spLocks noChangeAspect="1" noEditPoints="1"/>
          </p:cNvSpPr>
          <p:nvPr/>
        </p:nvSpPr>
        <p:spPr bwMode="auto">
          <a:xfrm>
            <a:off x="3171841" y="4650003"/>
            <a:ext cx="409673" cy="407948"/>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9" name="Freeform 47"/>
          <p:cNvSpPr>
            <a:spLocks noChangeAspect="1" noEditPoints="1"/>
          </p:cNvSpPr>
          <p:nvPr/>
        </p:nvSpPr>
        <p:spPr bwMode="auto">
          <a:xfrm>
            <a:off x="3900529" y="3675695"/>
            <a:ext cx="409673" cy="407948"/>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4"/>
          </p:nvPr>
        </p:nvSpPr>
        <p:spPr/>
        <p:txBody>
          <a:bodyPr/>
          <a:lstStyle/>
          <a:p>
            <a:fld id="{9784CBA3-D598-4B1F-BAA3-EE14B5154290}" type="slidenum">
              <a:rPr lang="en-AU" smtClean="0"/>
              <a:pPr/>
              <a:t>58</a:t>
            </a:fld>
            <a:endParaRPr lang="en-AU" dirty="0"/>
          </a:p>
        </p:txBody>
      </p:sp>
    </p:spTree>
    <p:extLst>
      <p:ext uri="{BB962C8B-B14F-4D97-AF65-F5344CB8AC3E}">
        <p14:creationId xmlns:p14="http://schemas.microsoft.com/office/powerpoint/2010/main" val="334788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47"/>
          <p:cNvSpPr>
            <a:spLocks noChangeAspect="1" noEditPoints="1"/>
          </p:cNvSpPr>
          <p:nvPr/>
        </p:nvSpPr>
        <p:spPr bwMode="auto">
          <a:xfrm>
            <a:off x="8975315" y="3686843"/>
            <a:ext cx="244476" cy="24344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64514" name="Titre 1"/>
          <p:cNvSpPr>
            <a:spLocks noGrp="1"/>
          </p:cNvSpPr>
          <p:nvPr>
            <p:ph type="title"/>
          </p:nvPr>
        </p:nvSpPr>
        <p:spPr>
          <a:xfrm>
            <a:off x="335432" y="11726"/>
            <a:ext cx="10307433" cy="544971"/>
          </a:xfrm>
        </p:spPr>
        <p:txBody>
          <a:bodyPr/>
          <a:lstStyle/>
          <a:p>
            <a:r>
              <a:rPr lang="fr-FR" sz="2000" dirty="0"/>
              <a:t>Mixité de l’équipement Voitures / </a:t>
            </a:r>
            <a:r>
              <a:rPr lang="fr-FR" sz="2000" dirty="0" smtClean="0"/>
              <a:t>2RM : usages des Utilisateurs Principaux</a:t>
            </a:r>
          </a:p>
        </p:txBody>
      </p:sp>
      <p:sp>
        <p:nvSpPr>
          <p:cNvPr id="64520" name="Text Box 5"/>
          <p:cNvSpPr txBox="1">
            <a:spLocks noChangeArrowheads="1"/>
          </p:cNvSpPr>
          <p:nvPr>
            <p:custDataLst>
              <p:tags r:id="rId1"/>
            </p:custDataLst>
          </p:nvPr>
        </p:nvSpPr>
        <p:spPr bwMode="auto">
          <a:xfrm>
            <a:off x="38684" y="6567955"/>
            <a:ext cx="10078454" cy="242352"/>
          </a:xfrm>
          <a:prstGeom prst="rect">
            <a:avLst/>
          </a:prstGeom>
          <a:noFill/>
          <a:ln>
            <a:noFill/>
          </a:ln>
          <a:extLst/>
        </p:spPr>
        <p:txBody>
          <a:bodyPr lIns="214270" tIns="51424" rIns="102850" bIns="5142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900" b="0" i="1" dirty="0">
                <a:latin typeface="Arial" panose="020B0604020202020204" pitchFamily="34" charset="0"/>
                <a:cs typeface="Arial" panose="020B0604020202020204" pitchFamily="34" charset="0"/>
              </a:rPr>
              <a:t>Base : Ensemble des individus de 16 ans et plus appartenant à un foyer motorisé ou non </a:t>
            </a:r>
            <a:r>
              <a:rPr lang="fr-FR" sz="900" b="0" i="1" dirty="0" smtClean="0">
                <a:latin typeface="Arial" panose="020B0604020202020204" pitchFamily="34" charset="0"/>
                <a:cs typeface="Arial" panose="020B0604020202020204" pitchFamily="34" charset="0"/>
              </a:rPr>
              <a:t>voiture et / ou 2RM (</a:t>
            </a:r>
            <a:r>
              <a:rPr lang="fr-FR" sz="900" b="0" i="1" dirty="0">
                <a:latin typeface="Arial" panose="020B0604020202020204" pitchFamily="34" charset="0"/>
                <a:cs typeface="Arial" panose="020B0604020202020204" pitchFamily="34" charset="0"/>
              </a:rPr>
              <a:t>n= </a:t>
            </a:r>
            <a:r>
              <a:rPr lang="fr-FR" sz="900" b="0" i="1" dirty="0" smtClean="0">
                <a:latin typeface="Arial" panose="020B0604020202020204" pitchFamily="34" charset="0"/>
                <a:cs typeface="Arial" panose="020B0604020202020204" pitchFamily="34" charset="0"/>
              </a:rPr>
              <a:t>10 000)</a:t>
            </a:r>
            <a:endParaRPr lang="fr-FR" sz="900" b="0" i="1" dirty="0">
              <a:latin typeface="Arial" panose="020B0604020202020204" pitchFamily="34" charset="0"/>
              <a:cs typeface="Arial" panose="020B0604020202020204" pitchFamily="34" charset="0"/>
            </a:endParaRPr>
          </a:p>
        </p:txBody>
      </p:sp>
      <p:sp>
        <p:nvSpPr>
          <p:cNvPr id="42" name="Rectangle à coins arrondis 41"/>
          <p:cNvSpPr/>
          <p:nvPr/>
        </p:nvSpPr>
        <p:spPr>
          <a:xfrm>
            <a:off x="239716" y="1021423"/>
            <a:ext cx="9928164" cy="6816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Au niveau des individus: 5% sont utilisateurs principaux d’un 2RM, dont 1% à titre exclusif.</a:t>
            </a:r>
            <a:endParaRPr lang="fr-FR" sz="1400" b="0" dirty="0">
              <a:solidFill>
                <a:prstClr val="black"/>
              </a:solidFill>
              <a:latin typeface="Arial" panose="020B0604020202020204" pitchFamily="34" charset="0"/>
              <a:cs typeface="Arial" panose="020B0604020202020204" pitchFamily="34" charset="0"/>
            </a:endParaRPr>
          </a:p>
        </p:txBody>
      </p:sp>
      <p:sp>
        <p:nvSpPr>
          <p:cNvPr id="43" name="Rectangle 42"/>
          <p:cNvSpPr/>
          <p:nvPr/>
        </p:nvSpPr>
        <p:spPr>
          <a:xfrm>
            <a:off x="3079881" y="4361431"/>
            <a:ext cx="1843979" cy="1202441"/>
          </a:xfrm>
          <a:prstGeom prst="rect">
            <a:avLst/>
          </a:prstGeom>
          <a:solidFill>
            <a:srgbClr val="F3F9FB"/>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pic>
        <p:nvPicPr>
          <p:cNvPr id="44" name="Image 43"/>
          <p:cNvPicPr>
            <a:picLocks noChangeAspect="1"/>
          </p:cNvPicPr>
          <p:nvPr/>
        </p:nvPicPr>
        <p:blipFill>
          <a:blip r:embed="rId4" cstate="screen">
            <a:clrChange>
              <a:clrFrom>
                <a:srgbClr val="FFFFFF"/>
              </a:clrFrom>
              <a:clrTo>
                <a:srgbClr val="FFFFFF">
                  <a:alpha val="0"/>
                </a:srgbClr>
              </a:clrTo>
            </a:clrChange>
            <a:duotone>
              <a:srgbClr val="C50017">
                <a:shade val="45000"/>
                <a:satMod val="135000"/>
              </a:srgbClr>
              <a:prstClr val="white"/>
            </a:duotone>
            <a:extLst>
              <a:ext uri="{28A0092B-C50C-407E-A947-70E740481C1C}">
                <a14:useLocalDpi xmlns:a14="http://schemas.microsoft.com/office/drawing/2010/main" val="0"/>
              </a:ext>
            </a:extLst>
          </a:blip>
          <a:stretch>
            <a:fillRect/>
          </a:stretch>
        </p:blipFill>
        <p:spPr>
          <a:xfrm>
            <a:off x="8472635" y="3736718"/>
            <a:ext cx="311431" cy="172998"/>
          </a:xfrm>
          <a:prstGeom prst="rect">
            <a:avLst/>
          </a:prstGeom>
        </p:spPr>
      </p:pic>
      <p:sp>
        <p:nvSpPr>
          <p:cNvPr id="45" name="Rectangle 44"/>
          <p:cNvSpPr/>
          <p:nvPr/>
        </p:nvSpPr>
        <p:spPr>
          <a:xfrm>
            <a:off x="3357751" y="2213390"/>
            <a:ext cx="3772863" cy="2902554"/>
          </a:xfrm>
          <a:prstGeom prst="rect">
            <a:avLst/>
          </a:prstGeom>
          <a:solidFill>
            <a:schemeClr val="accent1">
              <a:lumMod val="20000"/>
              <a:lumOff val="80000"/>
              <a:alpha val="56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sp>
        <p:nvSpPr>
          <p:cNvPr id="48" name="Rectangle 22"/>
          <p:cNvSpPr>
            <a:spLocks noChangeArrowheads="1"/>
          </p:cNvSpPr>
          <p:nvPr/>
        </p:nvSpPr>
        <p:spPr bwMode="auto">
          <a:xfrm>
            <a:off x="3357752" y="5133436"/>
            <a:ext cx="1444700" cy="288518"/>
          </a:xfrm>
          <a:prstGeom prst="rect">
            <a:avLst/>
          </a:prstGeom>
          <a:noFill/>
          <a:ln>
            <a:noFill/>
          </a:ln>
          <a:extLst/>
        </p:spPr>
        <p:txBody>
          <a:bodyPr lIns="102850" tIns="51424" rIns="102850" bIns="51424">
            <a:spAutoFit/>
          </a:bodyPr>
          <a:lstStyle/>
          <a:p>
            <a:pPr algn="ctr" defTabSz="514247">
              <a:defRPr/>
            </a:pPr>
            <a:r>
              <a:rPr lang="fr-FR" sz="1200" dirty="0" smtClean="0">
                <a:solidFill>
                  <a:srgbClr val="3399CC"/>
                </a:solidFill>
                <a:latin typeface="Arial" panose="020B0604020202020204" pitchFamily="34" charset="0"/>
                <a:ea typeface="ＭＳ Ｐゴシック" pitchFamily="34" charset="-128"/>
                <a:cs typeface="Arial" panose="020B0604020202020204" pitchFamily="34" charset="0"/>
              </a:rPr>
              <a:t>1,0%</a:t>
            </a:r>
            <a:r>
              <a:rPr lang="fr-FR" sz="1100" dirty="0" smtClean="0">
                <a:solidFill>
                  <a:srgbClr val="000000"/>
                </a:solidFill>
                <a:latin typeface="Arial" panose="020B0604020202020204" pitchFamily="34" charset="0"/>
                <a:ea typeface="ＭＳ Ｐゴシック" pitchFamily="34" charset="-128"/>
                <a:cs typeface="Arial" panose="020B0604020202020204" pitchFamily="34" charset="0"/>
              </a:rPr>
              <a:t> </a:t>
            </a:r>
            <a:endParaRPr lang="fr-FR" sz="110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9" name="Rectangle 22"/>
          <p:cNvSpPr>
            <a:spLocks noChangeArrowheads="1"/>
          </p:cNvSpPr>
          <p:nvPr/>
        </p:nvSpPr>
        <p:spPr bwMode="auto">
          <a:xfrm>
            <a:off x="2950303" y="5340911"/>
            <a:ext cx="2115481" cy="257751"/>
          </a:xfrm>
          <a:prstGeom prst="rect">
            <a:avLst/>
          </a:prstGeom>
          <a:noFill/>
          <a:ln>
            <a:noFill/>
          </a:ln>
          <a:extLst/>
        </p:spPr>
        <p:txBody>
          <a:bodyPr wrap="square" lIns="102850" tIns="51424" rIns="102850" bIns="51424">
            <a:spAutoFit/>
          </a:bodyPr>
          <a:lstStyle/>
          <a:p>
            <a:pPr algn="ctr" defTabSz="514247">
              <a:defRPr/>
            </a:pPr>
            <a:r>
              <a:rPr lang="fr-FR" sz="1000" dirty="0">
                <a:solidFill>
                  <a:srgbClr val="3399CC"/>
                </a:solidFill>
                <a:latin typeface="Arial" panose="020B0604020202020204" pitchFamily="34" charset="0"/>
                <a:ea typeface="ＭＳ Ｐゴシック" pitchFamily="34" charset="-128"/>
                <a:cs typeface="Arial" panose="020B0604020202020204" pitchFamily="34" charset="0"/>
              </a:rPr>
              <a:t>Individus exclusifs 2RM</a:t>
            </a:r>
            <a:endParaRPr lang="fr-FR" sz="70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1" name="Rectangle 22"/>
          <p:cNvSpPr>
            <a:spLocks noChangeArrowheads="1"/>
          </p:cNvSpPr>
          <p:nvPr/>
        </p:nvSpPr>
        <p:spPr bwMode="auto">
          <a:xfrm>
            <a:off x="4093443" y="2943751"/>
            <a:ext cx="3037171" cy="271459"/>
          </a:xfrm>
          <a:prstGeom prst="rect">
            <a:avLst/>
          </a:prstGeom>
          <a:noFill/>
          <a:ln>
            <a:noFill/>
          </a:ln>
          <a:extLst/>
        </p:spPr>
        <p:txBody>
          <a:bodyPr wrap="square" lIns="102850" tIns="51424" rIns="102850" bIns="51424">
            <a:spAutoFit/>
          </a:bodyPr>
          <a:lstStyle/>
          <a:p>
            <a:pPr algn="ctr" defTabSz="514247">
              <a:defRPr/>
            </a:pPr>
            <a:r>
              <a:rPr lang="fr-FR" sz="1100" dirty="0">
                <a:solidFill>
                  <a:schemeClr val="accent1"/>
                </a:solidFill>
                <a:latin typeface="Arial" panose="020B0604020202020204" pitchFamily="34" charset="0"/>
                <a:ea typeface="ＭＳ Ｐゴシック" pitchFamily="34" charset="-128"/>
                <a:cs typeface="Arial" panose="020B0604020202020204" pitchFamily="34" charset="0"/>
              </a:rPr>
              <a:t>Individus exclusifs Voiture</a:t>
            </a:r>
            <a:endParaRPr lang="fr-FR" sz="800" dirty="0">
              <a:solidFill>
                <a:schemeClr val="accent1"/>
              </a:solidFill>
              <a:latin typeface="Arial" panose="020B0604020202020204" pitchFamily="34" charset="0"/>
              <a:ea typeface="ＭＳ Ｐゴシック" pitchFamily="34" charset="-128"/>
              <a:cs typeface="Arial" panose="020B0604020202020204" pitchFamily="34" charset="0"/>
            </a:endParaRPr>
          </a:p>
        </p:txBody>
      </p:sp>
      <p:sp>
        <p:nvSpPr>
          <p:cNvPr id="55" name="Rectangle 22"/>
          <p:cNvSpPr>
            <a:spLocks noChangeArrowheads="1"/>
          </p:cNvSpPr>
          <p:nvPr/>
        </p:nvSpPr>
        <p:spPr bwMode="auto">
          <a:xfrm>
            <a:off x="3690933" y="3260519"/>
            <a:ext cx="3946972" cy="712599"/>
          </a:xfrm>
          <a:prstGeom prst="rect">
            <a:avLst/>
          </a:prstGeom>
          <a:noFill/>
          <a:ln>
            <a:noFill/>
          </a:ln>
          <a:extLst/>
        </p:spPr>
        <p:txBody>
          <a:bodyPr wrap="square" lIns="102850" tIns="51424" rIns="102850" bIns="51424">
            <a:spAutoFit/>
          </a:bodyPr>
          <a:lstStyle/>
          <a:p>
            <a:pPr defTabSz="514247">
              <a:defRPr/>
            </a:pP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Dont:</a:t>
            </a:r>
          </a:p>
          <a:p>
            <a:pPr defTabSz="514247">
              <a:defRPr/>
            </a:pPr>
            <a:endParaRPr lang="fr-FR" sz="1000" dirty="0">
              <a:solidFill>
                <a:schemeClr val="accent1"/>
              </a:solidFill>
              <a:latin typeface="Arial" panose="020B0604020202020204" pitchFamily="34" charset="0"/>
              <a:ea typeface="ＭＳ Ｐゴシック" pitchFamily="34" charset="-128"/>
              <a:cs typeface="Arial" panose="020B0604020202020204" pitchFamily="34" charset="0"/>
            </a:endParaRPr>
          </a:p>
          <a:p>
            <a:pPr marL="192862" indent="-192862" defTabSz="514247">
              <a:buFont typeface="Arial" pitchFamily="34" charset="0"/>
              <a:buChar char="•"/>
              <a:defRPr/>
            </a:pP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63,1%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U</a:t>
            </a: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tilisateurs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principaux exclusifs Voiture </a:t>
            </a:r>
          </a:p>
          <a:p>
            <a:pPr marL="192862" indent="-192862" defTabSz="514247">
              <a:buFont typeface="Arial" pitchFamily="34" charset="0"/>
              <a:buChar char="•"/>
              <a:defRPr/>
            </a:pP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6,2%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U</a:t>
            </a:r>
            <a:r>
              <a:rPr lang="fr-FR" sz="1000" dirty="0" smtClean="0">
                <a:solidFill>
                  <a:schemeClr val="accent1"/>
                </a:solidFill>
                <a:latin typeface="Arial" panose="020B0604020202020204" pitchFamily="34" charset="0"/>
                <a:ea typeface="ＭＳ Ｐゴシック" pitchFamily="34" charset="-128"/>
                <a:cs typeface="Arial" panose="020B0604020202020204" pitchFamily="34" charset="0"/>
              </a:rPr>
              <a:t>tilisateurs </a:t>
            </a:r>
            <a:r>
              <a:rPr lang="fr-FR" sz="1000" dirty="0">
                <a:solidFill>
                  <a:schemeClr val="accent1"/>
                </a:solidFill>
                <a:latin typeface="Arial" panose="020B0604020202020204" pitchFamily="34" charset="0"/>
                <a:ea typeface="ＭＳ Ｐゴシック" pitchFamily="34" charset="-128"/>
                <a:cs typeface="Arial" panose="020B0604020202020204" pitchFamily="34" charset="0"/>
              </a:rPr>
              <a:t>occasionnels Voiture </a:t>
            </a:r>
            <a:endParaRPr lang="fr-FR" sz="700" dirty="0">
              <a:solidFill>
                <a:schemeClr val="accent1"/>
              </a:solidFill>
              <a:latin typeface="Arial" panose="020B0604020202020204" pitchFamily="34" charset="0"/>
              <a:ea typeface="ＭＳ Ｐゴシック" pitchFamily="34" charset="-128"/>
              <a:cs typeface="Arial" panose="020B0604020202020204" pitchFamily="34" charset="0"/>
            </a:endParaRPr>
          </a:p>
        </p:txBody>
      </p:sp>
      <p:sp>
        <p:nvSpPr>
          <p:cNvPr id="56" name="Rectangle 22"/>
          <p:cNvSpPr>
            <a:spLocks noChangeArrowheads="1"/>
          </p:cNvSpPr>
          <p:nvPr/>
        </p:nvSpPr>
        <p:spPr bwMode="auto">
          <a:xfrm>
            <a:off x="4222777" y="2602700"/>
            <a:ext cx="1444699" cy="411629"/>
          </a:xfrm>
          <a:prstGeom prst="rect">
            <a:avLst/>
          </a:prstGeom>
          <a:noFill/>
          <a:ln>
            <a:noFill/>
          </a:ln>
          <a:extLst/>
        </p:spPr>
        <p:txBody>
          <a:bodyPr lIns="102850" tIns="51424" rIns="102850" bIns="51424">
            <a:spAutoFit/>
          </a:bodyPr>
          <a:lstStyle/>
          <a:p>
            <a:pPr algn="ctr" defTabSz="514247">
              <a:defRPr/>
            </a:pPr>
            <a:r>
              <a:rPr lang="fr-FR" sz="2000" dirty="0" smtClean="0">
                <a:solidFill>
                  <a:schemeClr val="accent1"/>
                </a:solidFill>
                <a:latin typeface="Arial" panose="020B0604020202020204" pitchFamily="34" charset="0"/>
                <a:ea typeface="ＭＳ Ｐゴシック" pitchFamily="34" charset="-128"/>
                <a:cs typeface="Arial" panose="020B0604020202020204" pitchFamily="34" charset="0"/>
              </a:rPr>
              <a:t>69,3%</a:t>
            </a:r>
            <a:r>
              <a:rPr lang="fr-FR" sz="1600" dirty="0" smtClean="0">
                <a:solidFill>
                  <a:schemeClr val="accent1"/>
                </a:solidFill>
                <a:latin typeface="Arial" panose="020B0604020202020204" pitchFamily="34" charset="0"/>
                <a:ea typeface="ＭＳ Ｐゴシック" pitchFamily="34" charset="-128"/>
                <a:cs typeface="Arial" panose="020B0604020202020204" pitchFamily="34" charset="0"/>
              </a:rPr>
              <a:t> </a:t>
            </a:r>
            <a:endParaRPr lang="fr-FR" sz="1600" dirty="0">
              <a:solidFill>
                <a:schemeClr val="accent1"/>
              </a:solidFill>
              <a:latin typeface="Arial" panose="020B0604020202020204" pitchFamily="34" charset="0"/>
              <a:ea typeface="ＭＳ Ｐゴシック" pitchFamily="34" charset="-128"/>
              <a:cs typeface="Arial" panose="020B0604020202020204" pitchFamily="34" charset="0"/>
            </a:endParaRPr>
          </a:p>
        </p:txBody>
      </p:sp>
      <p:sp>
        <p:nvSpPr>
          <p:cNvPr id="57" name="Rectangle 56"/>
          <p:cNvSpPr/>
          <p:nvPr/>
        </p:nvSpPr>
        <p:spPr>
          <a:xfrm>
            <a:off x="338382" y="5275353"/>
            <a:ext cx="2432327" cy="1236461"/>
          </a:xfrm>
          <a:prstGeom prst="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solidFill>
                <a:schemeClr val="accent4"/>
              </a:solidFill>
              <a:latin typeface="Arial" panose="020B0604020202020204" pitchFamily="34" charset="0"/>
              <a:cs typeface="Arial" panose="020B0604020202020204" pitchFamily="34" charset="0"/>
            </a:endParaRPr>
          </a:p>
        </p:txBody>
      </p:sp>
      <p:sp>
        <p:nvSpPr>
          <p:cNvPr id="58" name="ZoneTexte 57"/>
          <p:cNvSpPr txBox="1"/>
          <p:nvPr/>
        </p:nvSpPr>
        <p:spPr>
          <a:xfrm>
            <a:off x="362510" y="5315345"/>
            <a:ext cx="2464389" cy="1042581"/>
          </a:xfrm>
          <a:prstGeom prst="rect">
            <a:avLst/>
          </a:prstGeom>
          <a:noFill/>
        </p:spPr>
        <p:txBody>
          <a:bodyPr wrap="square" lIns="102860" tIns="51429" rIns="102860" bIns="51429" rtlCol="0">
            <a:spAutoFit/>
          </a:bodyPr>
          <a:lstStyle/>
          <a:p>
            <a:pPr>
              <a:spcBef>
                <a:spcPts val="0"/>
              </a:spcBef>
            </a:pPr>
            <a:r>
              <a:rPr lang="fr-FR" sz="1100" b="0" dirty="0">
                <a:solidFill>
                  <a:schemeClr val="accent4"/>
                </a:solidFill>
                <a:latin typeface="Arial" panose="020B0604020202020204" pitchFamily="34" charset="0"/>
                <a:cs typeface="Arial" panose="020B0604020202020204" pitchFamily="34" charset="0"/>
              </a:rPr>
              <a:t>Dont:</a:t>
            </a:r>
          </a:p>
          <a:p>
            <a:pPr algn="l">
              <a:spcBef>
                <a:spcPts val="600"/>
              </a:spcBef>
            </a:pPr>
            <a:r>
              <a:rPr lang="fr-FR" sz="1000" b="0" dirty="0" smtClean="0">
                <a:solidFill>
                  <a:schemeClr val="accent4"/>
                </a:solidFill>
                <a:latin typeface="Arial" panose="020B0604020202020204" pitchFamily="34" charset="0"/>
                <a:cs typeface="Arial" panose="020B0604020202020204" pitchFamily="34" charset="0"/>
              </a:rPr>
              <a:t>3,8% </a:t>
            </a:r>
            <a:r>
              <a:rPr lang="fr-FR" sz="1000" b="0" dirty="0">
                <a:solidFill>
                  <a:schemeClr val="accent4"/>
                </a:solidFill>
                <a:latin typeface="Arial" panose="020B0604020202020204" pitchFamily="34" charset="0"/>
                <a:cs typeface="Arial" panose="020B0604020202020204" pitchFamily="34" charset="0"/>
              </a:rPr>
              <a:t>utilisateurs principaux </a:t>
            </a:r>
            <a:r>
              <a:rPr lang="fr-FR" sz="1000" b="0" dirty="0" smtClean="0">
                <a:solidFill>
                  <a:schemeClr val="accent4"/>
                </a:solidFill>
                <a:latin typeface="Arial" panose="020B0604020202020204" pitchFamily="34" charset="0"/>
                <a:cs typeface="Arial" panose="020B0604020202020204" pitchFamily="34" charset="0"/>
              </a:rPr>
              <a:t>d’une </a:t>
            </a:r>
            <a:r>
              <a:rPr lang="fr-FR" sz="1000" b="0" dirty="0">
                <a:solidFill>
                  <a:schemeClr val="accent4"/>
                </a:solidFill>
                <a:latin typeface="Arial" panose="020B0604020202020204" pitchFamily="34" charset="0"/>
                <a:cs typeface="Arial" panose="020B0604020202020204" pitchFamily="34" charset="0"/>
              </a:rPr>
              <a:t>v</a:t>
            </a:r>
            <a:r>
              <a:rPr lang="fr-FR" sz="1000" b="0" dirty="0" smtClean="0">
                <a:solidFill>
                  <a:schemeClr val="accent4"/>
                </a:solidFill>
                <a:latin typeface="Arial" panose="020B0604020202020204" pitchFamily="34" charset="0"/>
                <a:cs typeface="Arial" panose="020B0604020202020204" pitchFamily="34" charset="0"/>
              </a:rPr>
              <a:t>oiture </a:t>
            </a:r>
            <a:r>
              <a:rPr lang="fr-FR" sz="1000" b="0" dirty="0">
                <a:solidFill>
                  <a:schemeClr val="accent4"/>
                </a:solidFill>
                <a:latin typeface="Arial" panose="020B0604020202020204" pitchFamily="34" charset="0"/>
                <a:cs typeface="Arial" panose="020B0604020202020204" pitchFamily="34" charset="0"/>
              </a:rPr>
              <a:t>et </a:t>
            </a:r>
            <a:r>
              <a:rPr lang="fr-FR" sz="1000" b="0" dirty="0" smtClean="0">
                <a:solidFill>
                  <a:schemeClr val="accent4"/>
                </a:solidFill>
                <a:latin typeface="Arial" panose="020B0604020202020204" pitchFamily="34" charset="0"/>
                <a:cs typeface="Arial" panose="020B0604020202020204" pitchFamily="34" charset="0"/>
              </a:rPr>
              <a:t>d’un </a:t>
            </a:r>
            <a:r>
              <a:rPr lang="fr-FR" sz="1000" b="0" dirty="0">
                <a:solidFill>
                  <a:schemeClr val="accent4"/>
                </a:solidFill>
                <a:latin typeface="Arial" panose="020B0604020202020204" pitchFamily="34" charset="0"/>
                <a:cs typeface="Arial" panose="020B0604020202020204" pitchFamily="34" charset="0"/>
              </a:rPr>
              <a:t>2RM</a:t>
            </a:r>
          </a:p>
          <a:p>
            <a:pPr algn="l">
              <a:spcBef>
                <a:spcPts val="600"/>
              </a:spcBef>
            </a:pPr>
            <a:r>
              <a:rPr lang="fr-FR" sz="1000" b="0" dirty="0" smtClean="0">
                <a:solidFill>
                  <a:schemeClr val="accent4"/>
                </a:solidFill>
                <a:latin typeface="Arial" panose="020B0604020202020204" pitchFamily="34" charset="0"/>
                <a:cs typeface="Arial" panose="020B0604020202020204" pitchFamily="34" charset="0"/>
              </a:rPr>
              <a:t>0,5% </a:t>
            </a:r>
            <a:r>
              <a:rPr lang="fr-FR" sz="1000" b="0" dirty="0">
                <a:solidFill>
                  <a:schemeClr val="accent4"/>
                </a:solidFill>
                <a:latin typeface="Arial" panose="020B0604020202020204" pitchFamily="34" charset="0"/>
                <a:cs typeface="Arial" panose="020B0604020202020204" pitchFamily="34" charset="0"/>
              </a:rPr>
              <a:t>utilisateurs principaux </a:t>
            </a:r>
            <a:r>
              <a:rPr lang="fr-FR" sz="1000" b="0" dirty="0" smtClean="0">
                <a:solidFill>
                  <a:schemeClr val="accent4"/>
                </a:solidFill>
                <a:latin typeface="Arial" panose="020B0604020202020204" pitchFamily="34" charset="0"/>
                <a:cs typeface="Arial" panose="020B0604020202020204" pitchFamily="34" charset="0"/>
              </a:rPr>
              <a:t>d’un </a:t>
            </a:r>
            <a:r>
              <a:rPr lang="fr-FR" sz="1000" b="0" dirty="0">
                <a:solidFill>
                  <a:schemeClr val="accent4"/>
                </a:solidFill>
                <a:latin typeface="Arial" panose="020B0604020202020204" pitchFamily="34" charset="0"/>
                <a:cs typeface="Arial" panose="020B0604020202020204" pitchFamily="34" charset="0"/>
              </a:rPr>
              <a:t>2RM et utilisateurs occasionnels </a:t>
            </a:r>
            <a:r>
              <a:rPr lang="fr-FR" sz="1000" b="0" dirty="0" smtClean="0">
                <a:solidFill>
                  <a:schemeClr val="accent4"/>
                </a:solidFill>
                <a:latin typeface="Arial" panose="020B0604020202020204" pitchFamily="34" charset="0"/>
                <a:cs typeface="Arial" panose="020B0604020202020204" pitchFamily="34" charset="0"/>
              </a:rPr>
              <a:t>d’une voiture </a:t>
            </a:r>
            <a:endParaRPr lang="fr-FR" sz="1200" b="0" dirty="0">
              <a:solidFill>
                <a:schemeClr val="accent4"/>
              </a:solidFill>
              <a:latin typeface="Arial" panose="020B0604020202020204" pitchFamily="34" charset="0"/>
              <a:cs typeface="Arial" panose="020B0604020202020204" pitchFamily="34" charset="0"/>
            </a:endParaRPr>
          </a:p>
        </p:txBody>
      </p:sp>
      <p:cxnSp>
        <p:nvCxnSpPr>
          <p:cNvPr id="60" name="Connecteur droit 59"/>
          <p:cNvCxnSpPr/>
          <p:nvPr/>
        </p:nvCxnSpPr>
        <p:spPr>
          <a:xfrm flipH="1">
            <a:off x="2770709" y="5102715"/>
            <a:ext cx="558374" cy="17498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1" name="Légende encadrée 1 60"/>
          <p:cNvSpPr/>
          <p:nvPr/>
        </p:nvSpPr>
        <p:spPr>
          <a:xfrm>
            <a:off x="586580" y="3517608"/>
            <a:ext cx="2184129" cy="858267"/>
          </a:xfrm>
          <a:prstGeom prst="borderCallout1">
            <a:avLst>
              <a:gd name="adj1" fmla="val 64464"/>
              <a:gd name="adj2" fmla="val 99128"/>
              <a:gd name="adj3" fmla="val 95539"/>
              <a:gd name="adj4" fmla="val 127619"/>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02850" tIns="51424" rIns="40492" bIns="51424"/>
          <a:lstStyle/>
          <a:p>
            <a:pPr>
              <a:defRPr/>
            </a:pPr>
            <a:r>
              <a:rPr lang="fr-FR" sz="2000" i="1" dirty="0" smtClean="0">
                <a:solidFill>
                  <a:schemeClr val="accent4"/>
                </a:solidFill>
                <a:latin typeface="Arial" panose="020B0604020202020204" pitchFamily="34" charset="0"/>
                <a:cs typeface="Arial" panose="020B0604020202020204" pitchFamily="34" charset="0"/>
              </a:rPr>
              <a:t>5,3% </a:t>
            </a:r>
            <a:r>
              <a:rPr lang="fr-FR" sz="1100" i="1" dirty="0">
                <a:solidFill>
                  <a:schemeClr val="accent4"/>
                </a:solidFill>
                <a:latin typeface="Arial" panose="020B0604020202020204" pitchFamily="34" charset="0"/>
                <a:cs typeface="Arial" panose="020B0604020202020204" pitchFamily="34" charset="0"/>
              </a:rPr>
              <a:t>des individus                      </a:t>
            </a:r>
            <a:r>
              <a:rPr lang="fr-FR" sz="1100" i="1" dirty="0" smtClean="0">
                <a:solidFill>
                  <a:schemeClr val="accent4"/>
                </a:solidFill>
                <a:latin typeface="Arial" panose="020B0604020202020204" pitchFamily="34" charset="0"/>
                <a:cs typeface="Arial" panose="020B0604020202020204" pitchFamily="34" charset="0"/>
              </a:rPr>
              <a:t>sont utilisateurs principal d’un </a:t>
            </a:r>
            <a:r>
              <a:rPr lang="fr-FR" sz="1100" i="1" dirty="0">
                <a:solidFill>
                  <a:schemeClr val="accent4"/>
                </a:solidFill>
                <a:latin typeface="Arial" panose="020B0604020202020204" pitchFamily="34" charset="0"/>
                <a:cs typeface="Arial" panose="020B0604020202020204" pitchFamily="34" charset="0"/>
              </a:rPr>
              <a:t>2RM</a:t>
            </a:r>
          </a:p>
          <a:p>
            <a:pPr>
              <a:defRPr/>
            </a:pPr>
            <a:endParaRPr lang="fr-FR" sz="1000" i="1" dirty="0">
              <a:solidFill>
                <a:schemeClr val="accent4"/>
              </a:solidFill>
              <a:latin typeface="Arial" panose="020B0604020202020204" pitchFamily="34" charset="0"/>
              <a:cs typeface="Arial" panose="020B0604020202020204" pitchFamily="34" charset="0"/>
            </a:endParaRPr>
          </a:p>
        </p:txBody>
      </p:sp>
      <p:sp>
        <p:nvSpPr>
          <p:cNvPr id="62" name="ZoneTexte 61"/>
          <p:cNvSpPr txBox="1"/>
          <p:nvPr/>
        </p:nvSpPr>
        <p:spPr>
          <a:xfrm>
            <a:off x="3367888" y="4365119"/>
            <a:ext cx="1556936" cy="740784"/>
          </a:xfrm>
          <a:prstGeom prst="rect">
            <a:avLst/>
          </a:prstGeom>
          <a:solidFill>
            <a:schemeClr val="accent5">
              <a:lumMod val="20000"/>
              <a:lumOff val="80000"/>
            </a:schemeClr>
          </a:solidFill>
        </p:spPr>
        <p:txBody>
          <a:bodyPr wrap="square" lIns="102860" tIns="51429" rIns="102860" bIns="51429" rtlCol="0">
            <a:noAutofit/>
          </a:bodyPr>
          <a:lstStyle/>
          <a:p>
            <a:pPr algn="l"/>
            <a:endParaRPr lang="fr-FR" sz="1600" b="0" dirty="0">
              <a:latin typeface="Arial" panose="020B0604020202020204" pitchFamily="34" charset="0"/>
              <a:cs typeface="Arial" panose="020B0604020202020204" pitchFamily="34" charset="0"/>
            </a:endParaRPr>
          </a:p>
          <a:p>
            <a:pPr algn="l"/>
            <a:endParaRPr lang="fr-FR" sz="1600" dirty="0">
              <a:latin typeface="Arial" panose="020B0604020202020204" pitchFamily="34" charset="0"/>
              <a:cs typeface="Arial" panose="020B0604020202020204" pitchFamily="34" charset="0"/>
            </a:endParaRPr>
          </a:p>
          <a:p>
            <a:pPr algn="l"/>
            <a:endParaRPr lang="fr-FR" sz="1600" dirty="0">
              <a:latin typeface="Arial" panose="020B0604020202020204" pitchFamily="34" charset="0"/>
              <a:cs typeface="Arial" panose="020B0604020202020204" pitchFamily="34" charset="0"/>
            </a:endParaRPr>
          </a:p>
        </p:txBody>
      </p:sp>
      <p:sp>
        <p:nvSpPr>
          <p:cNvPr id="64" name="Rectangle 22"/>
          <p:cNvSpPr>
            <a:spLocks noChangeArrowheads="1"/>
          </p:cNvSpPr>
          <p:nvPr/>
        </p:nvSpPr>
        <p:spPr bwMode="auto">
          <a:xfrm>
            <a:off x="3488055" y="4518385"/>
            <a:ext cx="1158876" cy="288518"/>
          </a:xfrm>
          <a:prstGeom prst="rect">
            <a:avLst/>
          </a:prstGeom>
          <a:noFill/>
          <a:ln>
            <a:noFill/>
          </a:ln>
          <a:extLst/>
        </p:spPr>
        <p:txBody>
          <a:bodyPr wrap="square" lIns="102850" tIns="51424" rIns="102850" bIns="51424">
            <a:spAutoFit/>
          </a:bodyPr>
          <a:lstStyle/>
          <a:p>
            <a:pPr algn="ctr" defTabSz="514247">
              <a:defRPr/>
            </a:pPr>
            <a:r>
              <a:rPr lang="fr-FR" sz="1200" dirty="0" smtClean="0">
                <a:solidFill>
                  <a:schemeClr val="accent4"/>
                </a:solidFill>
                <a:latin typeface="Arial" panose="020B0604020202020204" pitchFamily="34" charset="0"/>
                <a:ea typeface="ＭＳ Ｐゴシック" pitchFamily="34" charset="-128"/>
                <a:cs typeface="Arial" panose="020B0604020202020204" pitchFamily="34" charset="0"/>
              </a:rPr>
              <a:t>4,2%</a:t>
            </a:r>
            <a:r>
              <a:rPr lang="fr-FR" sz="1050" dirty="0" smtClean="0">
                <a:solidFill>
                  <a:schemeClr val="accent4"/>
                </a:solidFill>
                <a:latin typeface="Arial" panose="020B0604020202020204" pitchFamily="34" charset="0"/>
                <a:ea typeface="ＭＳ Ｐゴシック" pitchFamily="34" charset="-128"/>
                <a:cs typeface="Arial" panose="020B0604020202020204" pitchFamily="34" charset="0"/>
              </a:rPr>
              <a:t> </a:t>
            </a:r>
            <a:endParaRPr lang="fr-FR" sz="1050" dirty="0">
              <a:solidFill>
                <a:schemeClr val="accent4"/>
              </a:solidFill>
              <a:latin typeface="Arial" panose="020B0604020202020204" pitchFamily="34" charset="0"/>
              <a:ea typeface="ＭＳ Ｐゴシック" pitchFamily="34" charset="-128"/>
              <a:cs typeface="Arial" panose="020B0604020202020204" pitchFamily="34" charset="0"/>
            </a:endParaRPr>
          </a:p>
        </p:txBody>
      </p:sp>
      <p:sp>
        <p:nvSpPr>
          <p:cNvPr id="65" name="Rectangle 22"/>
          <p:cNvSpPr>
            <a:spLocks noChangeArrowheads="1"/>
          </p:cNvSpPr>
          <p:nvPr/>
        </p:nvSpPr>
        <p:spPr bwMode="auto">
          <a:xfrm>
            <a:off x="3329083" y="4708748"/>
            <a:ext cx="1476821" cy="411639"/>
          </a:xfrm>
          <a:prstGeom prst="rect">
            <a:avLst/>
          </a:prstGeom>
          <a:noFill/>
          <a:ln>
            <a:noFill/>
          </a:ln>
          <a:extLst/>
        </p:spPr>
        <p:txBody>
          <a:bodyPr wrap="square" lIns="102850" tIns="51424" rIns="102850" bIns="51424">
            <a:spAutoFit/>
          </a:bodyPr>
          <a:lstStyle/>
          <a:p>
            <a:pPr algn="ctr" defTabSz="514247">
              <a:defRPr/>
            </a:pPr>
            <a:r>
              <a:rPr lang="fr-FR" sz="1000" dirty="0">
                <a:solidFill>
                  <a:schemeClr val="accent4"/>
                </a:solidFill>
                <a:latin typeface="Arial" panose="020B0604020202020204" pitchFamily="34" charset="0"/>
                <a:ea typeface="ＭＳ Ｐゴシック" pitchFamily="34" charset="-128"/>
                <a:cs typeface="Arial" panose="020B0604020202020204" pitchFamily="34" charset="0"/>
              </a:rPr>
              <a:t>Individus mixtes : Voitures + 2RM</a:t>
            </a:r>
            <a:endParaRPr lang="fr-FR" sz="700" dirty="0">
              <a:solidFill>
                <a:schemeClr val="accent4"/>
              </a:solidFill>
              <a:latin typeface="Arial" panose="020B0604020202020204" pitchFamily="34" charset="0"/>
              <a:ea typeface="ＭＳ Ｐゴシック" pitchFamily="34" charset="-128"/>
              <a:cs typeface="Arial" panose="020B0604020202020204" pitchFamily="34" charset="0"/>
            </a:endParaRPr>
          </a:p>
        </p:txBody>
      </p:sp>
      <p:sp>
        <p:nvSpPr>
          <p:cNvPr id="68" name="Plus 67"/>
          <p:cNvSpPr/>
          <p:nvPr/>
        </p:nvSpPr>
        <p:spPr>
          <a:xfrm>
            <a:off x="3949491" y="4448361"/>
            <a:ext cx="204832" cy="114983"/>
          </a:xfrm>
          <a:prstGeom prst="mathPlus">
            <a:avLst/>
          </a:prstGeom>
          <a:solidFill>
            <a:srgbClr val="7A2280"/>
          </a:solidFill>
          <a:ln w="25400" cap="flat" cmpd="sng" algn="ctr">
            <a:noFill/>
            <a:prstDash val="solid"/>
          </a:ln>
          <a:effectLst/>
        </p:spPr>
        <p:txBody>
          <a:bodyPr lIns="102850" tIns="51424" rIns="102850" bIns="51424"/>
          <a:lstStyle/>
          <a:p>
            <a:pPr defTabSz="1028598" fontAlgn="auto">
              <a:spcBef>
                <a:spcPts val="0"/>
              </a:spcBef>
              <a:spcAft>
                <a:spcPts val="0"/>
              </a:spcAft>
              <a:defRPr/>
            </a:pPr>
            <a:endParaRPr lang="fr-FR" sz="1600" b="0" kern="0" dirty="0">
              <a:solidFill>
                <a:prstClr val="white"/>
              </a:solidFill>
              <a:latin typeface="Arial" panose="020B0604020202020204" pitchFamily="34" charset="0"/>
              <a:cs typeface="Arial" panose="020B0604020202020204" pitchFamily="34" charset="0"/>
            </a:endParaRPr>
          </a:p>
        </p:txBody>
      </p:sp>
      <p:cxnSp>
        <p:nvCxnSpPr>
          <p:cNvPr id="75" name="Connecteur droit 74"/>
          <p:cNvCxnSpPr/>
          <p:nvPr/>
        </p:nvCxnSpPr>
        <p:spPr>
          <a:xfrm>
            <a:off x="3357752" y="3169667"/>
            <a:ext cx="0" cy="195061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22"/>
          <p:cNvSpPr>
            <a:spLocks noChangeArrowheads="1"/>
          </p:cNvSpPr>
          <p:nvPr/>
        </p:nvSpPr>
        <p:spPr bwMode="auto">
          <a:xfrm>
            <a:off x="7822792" y="4272892"/>
            <a:ext cx="2253999" cy="411639"/>
          </a:xfrm>
          <a:prstGeom prst="rect">
            <a:avLst/>
          </a:prstGeom>
          <a:noFill/>
          <a:ln>
            <a:noFill/>
          </a:ln>
          <a:extLst/>
        </p:spPr>
        <p:txBody>
          <a:bodyPr wrap="square" lIns="102850" tIns="51424" rIns="102850" bIns="51424">
            <a:spAutoFit/>
          </a:bodyPr>
          <a:lstStyle/>
          <a:p>
            <a:pPr algn="ctr" defTabSz="514247">
              <a:defRPr/>
            </a:pPr>
            <a:r>
              <a:rPr lang="fr-FR" sz="1000"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Individus appartenant à un </a:t>
            </a:r>
            <a:r>
              <a:rPr lang="fr-FR" sz="10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foyer non motorisé</a:t>
            </a:r>
            <a:endParaRPr lang="fr-FR" sz="7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77" name="Rectangle 22"/>
          <p:cNvSpPr>
            <a:spLocks noChangeArrowheads="1"/>
          </p:cNvSpPr>
          <p:nvPr/>
        </p:nvSpPr>
        <p:spPr bwMode="auto">
          <a:xfrm>
            <a:off x="8191353" y="3876917"/>
            <a:ext cx="1444699" cy="411629"/>
          </a:xfrm>
          <a:prstGeom prst="rect">
            <a:avLst/>
          </a:prstGeom>
          <a:noFill/>
          <a:ln>
            <a:noFill/>
          </a:ln>
          <a:extLst/>
        </p:spPr>
        <p:txBody>
          <a:bodyPr lIns="102850" tIns="51424" rIns="102850" bIns="51424">
            <a:spAutoFit/>
          </a:bodyPr>
          <a:lstStyle/>
          <a:p>
            <a:pPr algn="ctr" defTabSz="514247">
              <a:defRPr/>
            </a:pPr>
            <a:r>
              <a:rPr lang="fr-FR" sz="20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10,7%</a:t>
            </a:r>
            <a:r>
              <a:rPr lang="fr-FR" sz="16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 </a:t>
            </a:r>
            <a:endParaRPr lang="fr-FR" sz="16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78" name="Multiplier 77"/>
          <p:cNvSpPr/>
          <p:nvPr/>
        </p:nvSpPr>
        <p:spPr>
          <a:xfrm>
            <a:off x="8403374" y="3642742"/>
            <a:ext cx="470627" cy="334808"/>
          </a:xfrm>
          <a:prstGeom prst="mathMultiply">
            <a:avLst>
              <a:gd name="adj1" fmla="val 93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0" tIns="51424" rIns="102850" bIns="51424"/>
          <a:lstStyle/>
          <a:p>
            <a:pPr>
              <a:defRPr/>
            </a:pPr>
            <a:endParaRPr lang="fr-FR" dirty="0">
              <a:latin typeface="Arial" panose="020B0604020202020204" pitchFamily="34" charset="0"/>
              <a:cs typeface="Arial" panose="020B0604020202020204" pitchFamily="34" charset="0"/>
            </a:endParaRPr>
          </a:p>
        </p:txBody>
      </p:sp>
      <p:sp>
        <p:nvSpPr>
          <p:cNvPr id="81" name="Multiplier 80"/>
          <p:cNvSpPr/>
          <p:nvPr/>
        </p:nvSpPr>
        <p:spPr>
          <a:xfrm>
            <a:off x="8856638" y="3646643"/>
            <a:ext cx="470627" cy="334808"/>
          </a:xfrm>
          <a:prstGeom prst="mathMultiply">
            <a:avLst>
              <a:gd name="adj1" fmla="val 93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50" tIns="51424" rIns="102850" bIns="51424"/>
          <a:lstStyle/>
          <a:p>
            <a:pPr>
              <a:defRPr/>
            </a:pPr>
            <a:endParaRPr lang="fr-FR" dirty="0">
              <a:latin typeface="Arial" panose="020B0604020202020204" pitchFamily="34" charset="0"/>
              <a:cs typeface="Arial" panose="020B0604020202020204" pitchFamily="34" charset="0"/>
            </a:endParaRPr>
          </a:p>
        </p:txBody>
      </p:sp>
      <p:sp>
        <p:nvSpPr>
          <p:cNvPr id="82" name="Rectangle 81"/>
          <p:cNvSpPr/>
          <p:nvPr/>
        </p:nvSpPr>
        <p:spPr>
          <a:xfrm>
            <a:off x="7775240" y="2216901"/>
            <a:ext cx="2188805" cy="1214977"/>
          </a:xfrm>
          <a:prstGeom prst="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sp>
        <p:nvSpPr>
          <p:cNvPr id="83" name="Rectangle 22"/>
          <p:cNvSpPr>
            <a:spLocks noChangeArrowheads="1"/>
          </p:cNvSpPr>
          <p:nvPr/>
        </p:nvSpPr>
        <p:spPr bwMode="auto">
          <a:xfrm>
            <a:off x="8351859" y="2326638"/>
            <a:ext cx="1195806" cy="411629"/>
          </a:xfrm>
          <a:prstGeom prst="rect">
            <a:avLst/>
          </a:prstGeom>
          <a:noFill/>
          <a:ln>
            <a:noFill/>
          </a:ln>
          <a:extLst/>
        </p:spPr>
        <p:txBody>
          <a:bodyPr wrap="square" lIns="102850" tIns="51424" rIns="102850" bIns="51424">
            <a:spAutoFit/>
          </a:bodyPr>
          <a:lstStyle/>
          <a:p>
            <a:pPr algn="ctr" defTabSz="514247">
              <a:defRPr/>
            </a:pPr>
            <a:r>
              <a:rPr lang="fr-FR" sz="20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14,6%</a:t>
            </a:r>
            <a:r>
              <a:rPr lang="fr-FR" sz="1600"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 </a:t>
            </a:r>
            <a:endParaRPr lang="fr-FR" sz="16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87" name="Rectangle 22"/>
          <p:cNvSpPr>
            <a:spLocks noChangeArrowheads="1"/>
          </p:cNvSpPr>
          <p:nvPr/>
        </p:nvSpPr>
        <p:spPr bwMode="auto">
          <a:xfrm>
            <a:off x="7904132" y="2645932"/>
            <a:ext cx="1951475" cy="565527"/>
          </a:xfrm>
          <a:prstGeom prst="rect">
            <a:avLst/>
          </a:prstGeom>
          <a:noFill/>
          <a:ln>
            <a:noFill/>
          </a:ln>
          <a:extLst/>
        </p:spPr>
        <p:txBody>
          <a:bodyPr wrap="square" lIns="102850" tIns="51424" rIns="102850" bIns="51424">
            <a:spAutoFit/>
          </a:bodyPr>
          <a:lstStyle/>
          <a:p>
            <a:pPr algn="ctr" defTabSz="514247">
              <a:defRPr/>
            </a:pPr>
            <a:r>
              <a:rPr lang="fr-FR" sz="1000"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Non conducteurs appartenant à un </a:t>
            </a:r>
            <a:r>
              <a:rPr lang="fr-FR" sz="10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foyer </a:t>
            </a:r>
            <a:r>
              <a:rPr lang="fr-FR" sz="1000" u="sng" dirty="0" smtClean="0">
                <a:solidFill>
                  <a:schemeClr val="bg1">
                    <a:lumMod val="50000"/>
                  </a:schemeClr>
                </a:solidFill>
                <a:latin typeface="Arial" panose="020B0604020202020204" pitchFamily="34" charset="0"/>
                <a:ea typeface="ＭＳ Ｐゴシック" pitchFamily="34" charset="-128"/>
                <a:cs typeface="Arial" panose="020B0604020202020204" pitchFamily="34" charset="0"/>
              </a:rPr>
              <a:t>motorisé</a:t>
            </a:r>
            <a:endParaRPr lang="fr-FR" sz="700" u="sng"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88" name="Rectangle 87"/>
          <p:cNvSpPr/>
          <p:nvPr/>
        </p:nvSpPr>
        <p:spPr>
          <a:xfrm>
            <a:off x="7774174" y="3639506"/>
            <a:ext cx="2188805" cy="1045025"/>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p>
            <a:pPr algn="ctr"/>
            <a:endParaRPr lang="fr-FR">
              <a:latin typeface="Arial" panose="020B0604020202020204" pitchFamily="34" charset="0"/>
              <a:cs typeface="Arial" panose="020B0604020202020204" pitchFamily="34" charset="0"/>
            </a:endParaRPr>
          </a:p>
        </p:txBody>
      </p:sp>
      <p:sp>
        <p:nvSpPr>
          <p:cNvPr id="89" name="Freeform 28"/>
          <p:cNvSpPr>
            <a:spLocks noChangeAspect="1" noEditPoints="1"/>
          </p:cNvSpPr>
          <p:nvPr/>
        </p:nvSpPr>
        <p:spPr bwMode="auto">
          <a:xfrm>
            <a:off x="5330901" y="2693280"/>
            <a:ext cx="736600" cy="254000"/>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90" name="Freeform 28"/>
          <p:cNvSpPr>
            <a:spLocks noChangeAspect="1" noEditPoints="1"/>
          </p:cNvSpPr>
          <p:nvPr/>
        </p:nvSpPr>
        <p:spPr bwMode="auto">
          <a:xfrm>
            <a:off x="4196855" y="4398278"/>
            <a:ext cx="504000" cy="173792"/>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fr-FR">
              <a:latin typeface="Arial" panose="020B0604020202020204" pitchFamily="34" charset="0"/>
              <a:cs typeface="Arial" panose="020B0604020202020204" pitchFamily="34" charset="0"/>
            </a:endParaRPr>
          </a:p>
        </p:txBody>
      </p:sp>
      <p:sp>
        <p:nvSpPr>
          <p:cNvPr id="39" name="Freeform 47"/>
          <p:cNvSpPr>
            <a:spLocks noChangeAspect="1" noEditPoints="1"/>
          </p:cNvSpPr>
          <p:nvPr/>
        </p:nvSpPr>
        <p:spPr bwMode="auto">
          <a:xfrm>
            <a:off x="454005" y="3287008"/>
            <a:ext cx="318437" cy="31709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40" name="Freeform 47"/>
          <p:cNvSpPr>
            <a:spLocks noChangeAspect="1" noEditPoints="1"/>
          </p:cNvSpPr>
          <p:nvPr/>
        </p:nvSpPr>
        <p:spPr bwMode="auto">
          <a:xfrm>
            <a:off x="3465582" y="5109353"/>
            <a:ext cx="318437" cy="31709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41" name="Freeform 47"/>
          <p:cNvSpPr>
            <a:spLocks noChangeAspect="1" noEditPoints="1"/>
          </p:cNvSpPr>
          <p:nvPr/>
        </p:nvSpPr>
        <p:spPr bwMode="auto">
          <a:xfrm>
            <a:off x="3606154" y="4361517"/>
            <a:ext cx="318437" cy="317096"/>
          </a:xfrm>
          <a:custGeom>
            <a:avLst/>
            <a:gdLst>
              <a:gd name="T0" fmla="*/ 136 w 237"/>
              <a:gd name="T1" fmla="*/ 9 h 236"/>
              <a:gd name="T2" fmla="*/ 7 w 237"/>
              <a:gd name="T3" fmla="*/ 91 h 236"/>
              <a:gd name="T4" fmla="*/ 9 w 237"/>
              <a:gd name="T5" fmla="*/ 178 h 236"/>
              <a:gd name="T6" fmla="*/ 4 w 237"/>
              <a:gd name="T7" fmla="*/ 199 h 236"/>
              <a:gd name="T8" fmla="*/ 34 w 237"/>
              <a:gd name="T9" fmla="*/ 236 h 236"/>
              <a:gd name="T10" fmla="*/ 202 w 237"/>
              <a:gd name="T11" fmla="*/ 148 h 236"/>
              <a:gd name="T12" fmla="*/ 136 w 237"/>
              <a:gd name="T13" fmla="*/ 9 h 236"/>
              <a:gd name="T14" fmla="*/ 10 w 237"/>
              <a:gd name="T15" fmla="*/ 178 h 236"/>
              <a:gd name="T16" fmla="*/ 9 w 237"/>
              <a:gd name="T17" fmla="*/ 102 h 236"/>
              <a:gd name="T18" fmla="*/ 89 w 237"/>
              <a:gd name="T19" fmla="*/ 76 h 236"/>
              <a:gd name="T20" fmla="*/ 109 w 237"/>
              <a:gd name="T21" fmla="*/ 90 h 236"/>
              <a:gd name="T22" fmla="*/ 110 w 237"/>
              <a:gd name="T23" fmla="*/ 112 h 236"/>
              <a:gd name="T24" fmla="*/ 10 w 237"/>
              <a:gd name="T25" fmla="*/ 17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6">
                <a:moveTo>
                  <a:pt x="136" y="9"/>
                </a:moveTo>
                <a:cubicBezTo>
                  <a:pt x="17" y="0"/>
                  <a:pt x="7" y="91"/>
                  <a:pt x="7" y="91"/>
                </a:cubicBezTo>
                <a:cubicBezTo>
                  <a:pt x="9" y="178"/>
                  <a:pt x="9" y="178"/>
                  <a:pt x="9" y="178"/>
                </a:cubicBezTo>
                <a:cubicBezTo>
                  <a:pt x="9" y="178"/>
                  <a:pt x="0" y="185"/>
                  <a:pt x="4" y="199"/>
                </a:cubicBezTo>
                <a:cubicBezTo>
                  <a:pt x="7" y="213"/>
                  <a:pt x="34" y="236"/>
                  <a:pt x="34" y="236"/>
                </a:cubicBezTo>
                <a:cubicBezTo>
                  <a:pt x="202" y="148"/>
                  <a:pt x="202" y="148"/>
                  <a:pt x="202" y="148"/>
                </a:cubicBezTo>
                <a:cubicBezTo>
                  <a:pt x="202" y="148"/>
                  <a:pt x="237" y="17"/>
                  <a:pt x="136" y="9"/>
                </a:cubicBezTo>
                <a:close/>
                <a:moveTo>
                  <a:pt x="10" y="178"/>
                </a:moveTo>
                <a:cubicBezTo>
                  <a:pt x="9" y="102"/>
                  <a:pt x="9" y="102"/>
                  <a:pt x="9" y="102"/>
                </a:cubicBezTo>
                <a:cubicBezTo>
                  <a:pt x="89" y="76"/>
                  <a:pt x="89" y="76"/>
                  <a:pt x="89" y="76"/>
                </a:cubicBezTo>
                <a:cubicBezTo>
                  <a:pt x="89" y="76"/>
                  <a:pt x="106" y="80"/>
                  <a:pt x="109" y="90"/>
                </a:cubicBezTo>
                <a:cubicBezTo>
                  <a:pt x="109" y="90"/>
                  <a:pt x="110" y="112"/>
                  <a:pt x="110" y="112"/>
                </a:cubicBezTo>
                <a:cubicBezTo>
                  <a:pt x="110" y="112"/>
                  <a:pt x="115" y="145"/>
                  <a:pt x="10" y="178"/>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4"/>
          </p:nvPr>
        </p:nvSpPr>
        <p:spPr/>
        <p:txBody>
          <a:bodyPr/>
          <a:lstStyle/>
          <a:p>
            <a:fld id="{9784CBA3-D598-4B1F-BAA3-EE14B5154290}" type="slidenum">
              <a:rPr lang="en-AU" smtClean="0"/>
              <a:pPr/>
              <a:t>59</a:t>
            </a:fld>
            <a:endParaRPr lang="en-AU" dirty="0"/>
          </a:p>
        </p:txBody>
      </p:sp>
    </p:spTree>
    <p:extLst>
      <p:ext uri="{BB962C8B-B14F-4D97-AF65-F5344CB8AC3E}">
        <p14:creationId xmlns:p14="http://schemas.microsoft.com/office/powerpoint/2010/main" val="3947067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2</a:t>
            </a:r>
            <a:endParaRPr lang="fr-FR" dirty="0"/>
          </a:p>
        </p:txBody>
      </p:sp>
      <p:sp>
        <p:nvSpPr>
          <p:cNvPr id="2" name="Espace réservé du texte 1"/>
          <p:cNvSpPr>
            <a:spLocks noGrp="1"/>
          </p:cNvSpPr>
          <p:nvPr>
            <p:ph type="subTitle" idx="1"/>
            <p:custDataLst>
              <p:tags r:id="rId3"/>
            </p:custDataLst>
          </p:nvPr>
        </p:nvSpPr>
        <p:spPr>
          <a:xfrm>
            <a:off x="324000" y="3469604"/>
            <a:ext cx="3995581" cy="923330"/>
          </a:xfrm>
        </p:spPr>
        <p:txBody>
          <a:bodyPr/>
          <a:lstStyle/>
          <a:p>
            <a:r>
              <a:rPr lang="fr-FR" dirty="0" smtClean="0"/>
              <a:t>Synthèse, les faits marquants 2017.</a:t>
            </a:r>
            <a:endParaRPr lang="fr-FR" dirty="0"/>
          </a:p>
        </p:txBody>
      </p:sp>
    </p:spTree>
    <p:custDataLst>
      <p:tags r:id="rId1"/>
    </p:custDataLst>
    <p:extLst>
      <p:ext uri="{BB962C8B-B14F-4D97-AF65-F5344CB8AC3E}">
        <p14:creationId xmlns:p14="http://schemas.microsoft.com/office/powerpoint/2010/main" val="7165799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544971"/>
          </a:xfrm>
        </p:spPr>
        <p:txBody>
          <a:bodyPr/>
          <a:lstStyle/>
          <a:p>
            <a:r>
              <a:rPr lang="fr-FR" sz="2000" dirty="0" smtClean="0"/>
              <a:t>Recours à la location de véhicule : proportion et motifs</a:t>
            </a:r>
            <a:endParaRPr lang="fr-FR" sz="2000" dirty="0"/>
          </a:p>
        </p:txBody>
      </p:sp>
      <p:graphicFrame>
        <p:nvGraphicFramePr>
          <p:cNvPr id="4" name="Graphique 102"/>
          <p:cNvGraphicFramePr>
            <a:graphicFrameLocks noChangeAspect="1"/>
          </p:cNvGraphicFramePr>
          <p:nvPr>
            <p:extLst>
              <p:ext uri="{D42A27DB-BD31-4B8C-83A1-F6EECF244321}">
                <p14:modId xmlns:p14="http://schemas.microsoft.com/office/powerpoint/2010/main" val="916605701"/>
              </p:ext>
            </p:extLst>
          </p:nvPr>
        </p:nvGraphicFramePr>
        <p:xfrm>
          <a:off x="151455" y="2716675"/>
          <a:ext cx="2347522" cy="1867555"/>
        </p:xfrm>
        <a:graphic>
          <a:graphicData uri="http://schemas.openxmlformats.org/drawingml/2006/chart">
            <c:chart xmlns:c="http://schemas.openxmlformats.org/drawingml/2006/chart" xmlns:r="http://schemas.openxmlformats.org/officeDocument/2006/relationships" r:id="rId4"/>
          </a:graphicData>
        </a:graphic>
      </p:graphicFrame>
      <p:sp>
        <p:nvSpPr>
          <p:cNvPr id="5" name="ZoneTexte 4"/>
          <p:cNvSpPr txBox="1"/>
          <p:nvPr/>
        </p:nvSpPr>
        <p:spPr>
          <a:xfrm>
            <a:off x="1000102" y="3182621"/>
            <a:ext cx="903766" cy="467832"/>
          </a:xfrm>
          <a:prstGeom prst="rect">
            <a:avLst/>
          </a:prstGeom>
          <a:noFill/>
        </p:spPr>
        <p:txBody>
          <a:bodyPr wrap="square" lIns="0" tIns="0" rIns="0" bIns="0" rtlCol="0">
            <a:noAutofit/>
          </a:bodyPr>
          <a:lstStyle/>
          <a:p>
            <a:pPr algn="l"/>
            <a:r>
              <a:rPr lang="fr-FR" sz="2800" dirty="0" smtClean="0">
                <a:solidFill>
                  <a:schemeClr val="accent5"/>
                </a:solidFill>
                <a:latin typeface="Arial" panose="020B0604020202020204" pitchFamily="34" charset="0"/>
                <a:cs typeface="Arial" panose="020B0604020202020204" pitchFamily="34" charset="0"/>
              </a:rPr>
              <a:t>7%</a:t>
            </a:r>
          </a:p>
        </p:txBody>
      </p:sp>
      <p:cxnSp>
        <p:nvCxnSpPr>
          <p:cNvPr id="7" name="Connecteur droit 6"/>
          <p:cNvCxnSpPr/>
          <p:nvPr/>
        </p:nvCxnSpPr>
        <p:spPr>
          <a:xfrm>
            <a:off x="2249585" y="2957082"/>
            <a:ext cx="0" cy="122592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398440" y="3025439"/>
            <a:ext cx="1839434" cy="1240694"/>
          </a:xfrm>
          <a:prstGeom prst="rect">
            <a:avLst/>
          </a:prstGeom>
          <a:noFill/>
        </p:spPr>
        <p:txBody>
          <a:bodyPr wrap="square" lIns="0" tIns="0" rIns="0" bIns="0" rtlCol="0">
            <a:noAutofit/>
          </a:bodyPr>
          <a:lstStyle/>
          <a:p>
            <a:pPr algn="l"/>
            <a:r>
              <a:rPr lang="fr-FR" sz="900" b="0" dirty="0" smtClean="0">
                <a:solidFill>
                  <a:schemeClr val="tx1"/>
                </a:solidFill>
                <a:latin typeface="Arial" panose="020B0604020202020204" pitchFamily="34" charset="0"/>
                <a:cs typeface="Arial" panose="020B0604020202020204" pitchFamily="34" charset="0"/>
              </a:rPr>
              <a:t>Région parisienne : </a:t>
            </a:r>
            <a:r>
              <a:rPr lang="fr-FR" sz="900" dirty="0" smtClean="0">
                <a:solidFill>
                  <a:schemeClr val="accent5"/>
                </a:solidFill>
                <a:latin typeface="Arial" panose="020B0604020202020204" pitchFamily="34" charset="0"/>
                <a:cs typeface="Arial" panose="020B0604020202020204" pitchFamily="34" charset="0"/>
              </a:rPr>
              <a:t>11%</a:t>
            </a:r>
          </a:p>
          <a:p>
            <a:endParaRPr lang="fr-FR" sz="500" b="0" dirty="0" smtClean="0">
              <a:latin typeface="Arial" panose="020B0604020202020204" pitchFamily="34" charset="0"/>
              <a:cs typeface="Arial" panose="020B0604020202020204" pitchFamily="34" charset="0"/>
            </a:endParaRPr>
          </a:p>
          <a:p>
            <a:r>
              <a:rPr lang="fr-FR" sz="900" b="0" dirty="0" smtClean="0">
                <a:latin typeface="Arial" panose="020B0604020202020204" pitchFamily="34" charset="0"/>
                <a:cs typeface="Arial" panose="020B0604020202020204" pitchFamily="34" charset="0"/>
              </a:rPr>
              <a:t>25-34 </a:t>
            </a:r>
            <a:r>
              <a:rPr lang="fr-FR" sz="900" b="0" dirty="0">
                <a:latin typeface="Arial" panose="020B0604020202020204" pitchFamily="34" charset="0"/>
                <a:cs typeface="Arial" panose="020B0604020202020204" pitchFamily="34" charset="0"/>
              </a:rPr>
              <a:t>ans : </a:t>
            </a:r>
            <a:r>
              <a:rPr lang="fr-FR" sz="900" dirty="0">
                <a:solidFill>
                  <a:schemeClr val="accent5"/>
                </a:solidFill>
                <a:latin typeface="Arial" panose="020B0604020202020204" pitchFamily="34" charset="0"/>
                <a:cs typeface="Arial" panose="020B0604020202020204" pitchFamily="34" charset="0"/>
              </a:rPr>
              <a:t>10%</a:t>
            </a:r>
          </a:p>
          <a:p>
            <a:r>
              <a:rPr lang="fr-FR" sz="900" b="0" dirty="0">
                <a:latin typeface="Arial" panose="020B0604020202020204" pitchFamily="34" charset="0"/>
                <a:cs typeface="Arial" panose="020B0604020202020204" pitchFamily="34" charset="0"/>
              </a:rPr>
              <a:t>35-44 ans : </a:t>
            </a:r>
            <a:r>
              <a:rPr lang="fr-FR" sz="900" dirty="0">
                <a:solidFill>
                  <a:schemeClr val="accent5"/>
                </a:solidFill>
                <a:latin typeface="Arial" panose="020B0604020202020204" pitchFamily="34" charset="0"/>
                <a:cs typeface="Arial" panose="020B0604020202020204" pitchFamily="34" charset="0"/>
              </a:rPr>
              <a:t>10%</a:t>
            </a:r>
          </a:p>
          <a:p>
            <a:r>
              <a:rPr lang="fr-FR" sz="900" b="0" dirty="0">
                <a:latin typeface="Arial" panose="020B0604020202020204" pitchFamily="34" charset="0"/>
                <a:cs typeface="Arial" panose="020B0604020202020204" pitchFamily="34" charset="0"/>
              </a:rPr>
              <a:t>45-54 ans :</a:t>
            </a:r>
            <a:r>
              <a:rPr lang="fr-FR" sz="900" dirty="0">
                <a:solidFill>
                  <a:schemeClr val="accent5"/>
                </a:solidFill>
                <a:latin typeface="Arial" panose="020B0604020202020204" pitchFamily="34" charset="0"/>
                <a:cs typeface="Arial" panose="020B0604020202020204" pitchFamily="34" charset="0"/>
              </a:rPr>
              <a:t> 9</a:t>
            </a:r>
            <a:r>
              <a:rPr lang="fr-FR" sz="900" dirty="0" smtClean="0">
                <a:solidFill>
                  <a:schemeClr val="accent5"/>
                </a:solidFill>
                <a:latin typeface="Arial" panose="020B0604020202020204" pitchFamily="34" charset="0"/>
                <a:cs typeface="Arial" panose="020B0604020202020204" pitchFamily="34" charset="0"/>
              </a:rPr>
              <a:t>%</a:t>
            </a:r>
          </a:p>
          <a:p>
            <a:endParaRPr lang="fr-FR" sz="500" dirty="0" smtClean="0">
              <a:solidFill>
                <a:schemeClr val="accent5"/>
              </a:solidFill>
              <a:latin typeface="Arial" panose="020B0604020202020204" pitchFamily="34" charset="0"/>
              <a:cs typeface="Arial" panose="020B0604020202020204" pitchFamily="34" charset="0"/>
            </a:endParaRPr>
          </a:p>
          <a:p>
            <a:r>
              <a:rPr lang="fr-FR" sz="900" b="0" dirty="0">
                <a:latin typeface="Arial" panose="020B0604020202020204" pitchFamily="34" charset="0"/>
                <a:cs typeface="Arial" panose="020B0604020202020204" pitchFamily="34" charset="0"/>
              </a:rPr>
              <a:t>PCS+ : </a:t>
            </a:r>
            <a:r>
              <a:rPr lang="fr-FR" sz="900" dirty="0" smtClean="0">
                <a:solidFill>
                  <a:schemeClr val="accent5"/>
                </a:solidFill>
                <a:latin typeface="Arial" panose="020B0604020202020204" pitchFamily="34" charset="0"/>
                <a:cs typeface="Arial" panose="020B0604020202020204" pitchFamily="34" charset="0"/>
              </a:rPr>
              <a:t>14%</a:t>
            </a:r>
          </a:p>
          <a:p>
            <a:endParaRPr lang="fr-FR" sz="500" dirty="0" smtClean="0">
              <a:solidFill>
                <a:schemeClr val="accent5"/>
              </a:solidFill>
              <a:latin typeface="Arial" panose="020B0604020202020204" pitchFamily="34" charset="0"/>
              <a:cs typeface="Arial" panose="020B0604020202020204" pitchFamily="34" charset="0"/>
            </a:endParaRPr>
          </a:p>
          <a:p>
            <a:r>
              <a:rPr lang="fr-FR" sz="900" b="0" dirty="0" smtClean="0">
                <a:latin typeface="Arial" panose="020B0604020202020204" pitchFamily="34" charset="0"/>
                <a:cs typeface="Arial" panose="020B0604020202020204" pitchFamily="34" charset="0"/>
              </a:rPr>
              <a:t>Foyers </a:t>
            </a:r>
            <a:r>
              <a:rPr lang="fr-FR" sz="900" b="0" dirty="0">
                <a:latin typeface="Arial" panose="020B0604020202020204" pitchFamily="34" charset="0"/>
                <a:cs typeface="Arial" panose="020B0604020202020204" pitchFamily="34" charset="0"/>
              </a:rPr>
              <a:t>non motorisés : </a:t>
            </a:r>
            <a:r>
              <a:rPr lang="fr-FR" sz="900" b="0" dirty="0">
                <a:solidFill>
                  <a:schemeClr val="accent5"/>
                </a:solidFill>
                <a:latin typeface="Arial" panose="020B0604020202020204" pitchFamily="34" charset="0"/>
                <a:cs typeface="Arial" panose="020B0604020202020204" pitchFamily="34" charset="0"/>
              </a:rPr>
              <a:t>6%</a:t>
            </a:r>
          </a:p>
          <a:p>
            <a:endParaRPr lang="fr-FR" sz="900" dirty="0">
              <a:solidFill>
                <a:schemeClr val="accent5"/>
              </a:solidFill>
              <a:latin typeface="Arial" panose="020B0604020202020204" pitchFamily="34" charset="0"/>
              <a:cs typeface="Arial" panose="020B0604020202020204" pitchFamily="34" charset="0"/>
            </a:endParaRPr>
          </a:p>
          <a:p>
            <a:endParaRPr lang="fr-FR" sz="900" dirty="0">
              <a:solidFill>
                <a:schemeClr val="accent5"/>
              </a:solidFill>
              <a:latin typeface="Arial" panose="020B0604020202020204" pitchFamily="34" charset="0"/>
              <a:cs typeface="Arial" panose="020B0604020202020204" pitchFamily="34" charset="0"/>
            </a:endParaRPr>
          </a:p>
          <a:p>
            <a:pPr algn="l"/>
            <a:endParaRPr lang="fr-FR" sz="900" dirty="0" smtClean="0">
              <a:solidFill>
                <a:schemeClr val="accent5"/>
              </a:solidFill>
              <a:latin typeface="Arial" panose="020B0604020202020204" pitchFamily="34" charset="0"/>
              <a:cs typeface="Arial" panose="020B0604020202020204" pitchFamily="34" charset="0"/>
            </a:endParaRPr>
          </a:p>
        </p:txBody>
      </p:sp>
      <p:sp>
        <p:nvSpPr>
          <p:cNvPr id="10" name="ZoneTexte 9"/>
          <p:cNvSpPr txBox="1"/>
          <p:nvPr/>
        </p:nvSpPr>
        <p:spPr>
          <a:xfrm>
            <a:off x="2413877" y="4266133"/>
            <a:ext cx="1669312" cy="428851"/>
          </a:xfrm>
          <a:prstGeom prst="rect">
            <a:avLst/>
          </a:prstGeom>
          <a:noFill/>
        </p:spPr>
        <p:txBody>
          <a:bodyPr wrap="square" lIns="0" tIns="0" rIns="0" bIns="0" rtlCol="0">
            <a:noAutofit/>
          </a:bodyPr>
          <a:lstStyle/>
          <a:p>
            <a:pPr algn="l"/>
            <a:endParaRPr lang="fr-FR" sz="900" dirty="0" smtClean="0">
              <a:solidFill>
                <a:schemeClr val="accent5"/>
              </a:solidFill>
              <a:latin typeface="Arial" panose="020B0604020202020204" pitchFamily="34" charset="0"/>
              <a:cs typeface="Arial" panose="020B0604020202020204" pitchFamily="34" charset="0"/>
            </a:endParaRPr>
          </a:p>
        </p:txBody>
      </p:sp>
      <p:sp>
        <p:nvSpPr>
          <p:cNvPr id="14" name="Rectangle 13"/>
          <p:cNvSpPr/>
          <p:nvPr/>
        </p:nvSpPr>
        <p:spPr>
          <a:xfrm>
            <a:off x="223326" y="2080333"/>
            <a:ext cx="2452916" cy="276999"/>
          </a:xfrm>
          <a:prstGeom prst="rect">
            <a:avLst/>
          </a:prstGeom>
        </p:spPr>
        <p:txBody>
          <a:bodyPr wrap="none">
            <a:spAutoFit/>
          </a:bodyPr>
          <a:lstStyle/>
          <a:p>
            <a:r>
              <a:rPr lang="fr-FR" sz="1200" b="0" u="sng" dirty="0" smtClean="0"/>
              <a:t>Proportion de location </a:t>
            </a:r>
            <a:r>
              <a:rPr lang="fr-FR" sz="1200" b="0" u="sng" dirty="0"/>
              <a:t>en France </a:t>
            </a:r>
          </a:p>
        </p:txBody>
      </p:sp>
      <p:sp>
        <p:nvSpPr>
          <p:cNvPr id="15" name="Rectangle 14"/>
          <p:cNvSpPr/>
          <p:nvPr/>
        </p:nvSpPr>
        <p:spPr>
          <a:xfrm>
            <a:off x="2977145" y="6454679"/>
            <a:ext cx="7721428" cy="215444"/>
          </a:xfrm>
          <a:prstGeom prst="rect">
            <a:avLst/>
          </a:prstGeom>
        </p:spPr>
        <p:txBody>
          <a:bodyPr wrap="square">
            <a:spAutoFit/>
          </a:bodyPr>
          <a:lstStyle/>
          <a:p>
            <a:r>
              <a:rPr lang="fr-FR" sz="800" b="0" i="1" dirty="0" smtClean="0"/>
              <a:t>Q18: Vous-même </a:t>
            </a:r>
            <a:r>
              <a:rPr lang="fr-FR" sz="800" b="0" i="1" dirty="0"/>
              <a:t>ou une autre personne de votre foyer avez-vous loué une voiture au cours de l’année 2016, en France, pour motif personnel ou professionnel </a:t>
            </a:r>
          </a:p>
        </p:txBody>
      </p:sp>
      <p:sp>
        <p:nvSpPr>
          <p:cNvPr id="20" name="ZoneTexte 19"/>
          <p:cNvSpPr txBox="1"/>
          <p:nvPr/>
        </p:nvSpPr>
        <p:spPr>
          <a:xfrm>
            <a:off x="884092" y="3560063"/>
            <a:ext cx="956930"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(7% en 2016</a:t>
            </a:r>
          </a:p>
          <a:p>
            <a:pPr algn="l"/>
            <a:r>
              <a:rPr lang="fr-FR" sz="900" b="0" i="1" dirty="0" smtClean="0">
                <a:solidFill>
                  <a:schemeClr val="tx1">
                    <a:lumMod val="75000"/>
                  </a:schemeClr>
                </a:solidFill>
                <a:latin typeface="Arial" panose="020B0604020202020204" pitchFamily="34" charset="0"/>
                <a:cs typeface="Arial" panose="020B0604020202020204" pitchFamily="34" charset="0"/>
              </a:rPr>
              <a:t>7% en 2010)</a:t>
            </a:r>
          </a:p>
        </p:txBody>
      </p:sp>
      <p:sp>
        <p:nvSpPr>
          <p:cNvPr id="25" name="ZoneTexte 24"/>
          <p:cNvSpPr txBox="1"/>
          <p:nvPr/>
        </p:nvSpPr>
        <p:spPr>
          <a:xfrm>
            <a:off x="4477389" y="3424894"/>
            <a:ext cx="908802" cy="375309"/>
          </a:xfrm>
          <a:prstGeom prst="rect">
            <a:avLst/>
          </a:prstGeom>
          <a:noFill/>
        </p:spPr>
        <p:txBody>
          <a:bodyPr wrap="square" lIns="0" tIns="0" rIns="0" bIns="0" rtlCol="0">
            <a:noAutofit/>
          </a:bodyPr>
          <a:lstStyle/>
          <a:p>
            <a:pPr algn="l"/>
            <a:r>
              <a:rPr lang="fr-FR" sz="900" b="0" dirty="0" smtClean="0">
                <a:solidFill>
                  <a:schemeClr val="tx1">
                    <a:lumMod val="75000"/>
                  </a:schemeClr>
                </a:solidFill>
                <a:latin typeface="Arial" panose="020B0604020202020204" pitchFamily="34" charset="0"/>
                <a:cs typeface="Arial" panose="020B0604020202020204" pitchFamily="34" charset="0"/>
              </a:rPr>
              <a:t>Parmi ceux qui ont recours à la location</a:t>
            </a:r>
          </a:p>
        </p:txBody>
      </p:sp>
      <p:sp>
        <p:nvSpPr>
          <p:cNvPr id="41" name="Rectangle 40"/>
          <p:cNvSpPr/>
          <p:nvPr/>
        </p:nvSpPr>
        <p:spPr>
          <a:xfrm>
            <a:off x="3945339" y="6624497"/>
            <a:ext cx="7980389" cy="215444"/>
          </a:xfrm>
          <a:prstGeom prst="rect">
            <a:avLst/>
          </a:prstGeom>
        </p:spPr>
        <p:txBody>
          <a:bodyPr wrap="square">
            <a:spAutoFit/>
          </a:bodyPr>
          <a:lstStyle/>
          <a:p>
            <a:r>
              <a:rPr lang="fr-FR" sz="800" b="0" i="1" dirty="0" smtClean="0"/>
              <a:t>Q19: Veuillez </a:t>
            </a:r>
            <a:r>
              <a:rPr lang="fr-FR" sz="800" b="0" i="1" dirty="0"/>
              <a:t>indiquer le nombre total de locations de voitures ou véhicules utilitaires légers effectuées par votre foyer en France en </a:t>
            </a:r>
            <a:r>
              <a:rPr lang="fr-FR" sz="800" b="0" i="1" dirty="0" smtClean="0"/>
              <a:t>2017</a:t>
            </a:r>
            <a:endParaRPr lang="fr-FR" sz="800" b="0" i="1" dirty="0"/>
          </a:p>
        </p:txBody>
      </p:sp>
      <p:sp>
        <p:nvSpPr>
          <p:cNvPr id="42" name="Text Box 5"/>
          <p:cNvSpPr txBox="1">
            <a:spLocks noChangeArrowheads="1"/>
          </p:cNvSpPr>
          <p:nvPr>
            <p:custDataLst>
              <p:tags r:id="rId1"/>
            </p:custDataLst>
          </p:nvPr>
        </p:nvSpPr>
        <p:spPr bwMode="auto">
          <a:xfrm>
            <a:off x="7024651" y="6249692"/>
            <a:ext cx="3410482" cy="242352"/>
          </a:xfrm>
          <a:prstGeom prst="rect">
            <a:avLst/>
          </a:prstGeom>
          <a:noFill/>
          <a:ln>
            <a:noFill/>
          </a:ln>
          <a:extLst/>
        </p:spPr>
        <p:txBody>
          <a:bodyPr wrap="square" lIns="214270" tIns="51424" rIns="102850" bIns="5142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900" b="0" i="1" dirty="0">
                <a:latin typeface="Arial" panose="020B0604020202020204" pitchFamily="34" charset="0"/>
                <a:cs typeface="Arial" panose="020B0604020202020204" pitchFamily="34" charset="0"/>
              </a:rPr>
              <a:t>Base : Ensemble des ménages (n=10 000)</a:t>
            </a:r>
          </a:p>
        </p:txBody>
      </p:sp>
      <p:sp>
        <p:nvSpPr>
          <p:cNvPr id="11" name="ZoneTexte 10"/>
          <p:cNvSpPr txBox="1"/>
          <p:nvPr/>
        </p:nvSpPr>
        <p:spPr>
          <a:xfrm>
            <a:off x="4471503" y="5782138"/>
            <a:ext cx="4732712" cy="446567"/>
          </a:xfrm>
          <a:prstGeom prst="rect">
            <a:avLst/>
          </a:prstGeom>
          <a:noFill/>
        </p:spPr>
        <p:txBody>
          <a:bodyPr wrap="square" lIns="0" tIns="0" rIns="0" bIns="0" rtlCol="0">
            <a:noAutofit/>
          </a:bodyPr>
          <a:lstStyle/>
          <a:p>
            <a:pPr marL="176213" indent="-176213">
              <a:buFont typeface="Arial" panose="020B0604020202020204" pitchFamily="34" charset="0"/>
              <a:buChar char="•"/>
            </a:pPr>
            <a:r>
              <a:rPr lang="fr-FR" sz="1300" b="0" dirty="0" smtClean="0">
                <a:solidFill>
                  <a:schemeClr val="tx1"/>
                </a:solidFill>
                <a:latin typeface="Arial" panose="020B0604020202020204" pitchFamily="34" charset="0"/>
                <a:cs typeface="Arial" panose="020B0604020202020204" pitchFamily="34" charset="0"/>
              </a:rPr>
              <a:t>Auprès</a:t>
            </a:r>
            <a:r>
              <a:rPr lang="fr-FR" sz="1300" b="0" dirty="0" smtClean="0">
                <a:latin typeface="Arial" panose="020B0604020202020204" pitchFamily="34" charset="0"/>
                <a:cs typeface="Arial" panose="020B0604020202020204" pitchFamily="34" charset="0"/>
              </a:rPr>
              <a:t> d’une </a:t>
            </a:r>
            <a:r>
              <a:rPr lang="fr-FR" sz="1300" b="0" dirty="0">
                <a:latin typeface="Arial" panose="020B0604020202020204" pitchFamily="34" charset="0"/>
                <a:cs typeface="Arial" panose="020B0604020202020204" pitchFamily="34" charset="0"/>
              </a:rPr>
              <a:t>entreprise de location de courte </a:t>
            </a:r>
            <a:r>
              <a:rPr lang="fr-FR" sz="1300" b="0" dirty="0" smtClean="0">
                <a:latin typeface="Arial" panose="020B0604020202020204" pitchFamily="34" charset="0"/>
                <a:cs typeface="Arial" panose="020B0604020202020204" pitchFamily="34" charset="0"/>
              </a:rPr>
              <a:t>durée :  </a:t>
            </a:r>
            <a:r>
              <a:rPr lang="fr-FR" sz="1300" dirty="0" smtClean="0">
                <a:solidFill>
                  <a:schemeClr val="accent5"/>
                </a:solidFill>
                <a:latin typeface="Arial" panose="020B0604020202020204" pitchFamily="34" charset="0"/>
                <a:cs typeface="Arial" panose="020B0604020202020204" pitchFamily="34" charset="0"/>
              </a:rPr>
              <a:t>90%</a:t>
            </a:r>
          </a:p>
          <a:p>
            <a:pPr marL="176213" indent="-176213">
              <a:buFont typeface="Arial" panose="020B0604020202020204" pitchFamily="34" charset="0"/>
              <a:buChar char="•"/>
            </a:pPr>
            <a:r>
              <a:rPr lang="fr-FR" sz="1300" b="0" dirty="0" smtClean="0">
                <a:latin typeface="Arial" panose="020B0604020202020204" pitchFamily="34" charset="0"/>
                <a:cs typeface="Arial" panose="020B0604020202020204" pitchFamily="34" charset="0"/>
              </a:rPr>
              <a:t>Entre particuliers </a:t>
            </a:r>
            <a:r>
              <a:rPr lang="fr-FR" sz="1300" b="0" dirty="0">
                <a:latin typeface="Arial" panose="020B0604020202020204" pitchFamily="34" charset="0"/>
                <a:cs typeface="Arial" panose="020B0604020202020204" pitchFamily="34" charset="0"/>
              </a:rPr>
              <a:t>:  </a:t>
            </a:r>
            <a:r>
              <a:rPr lang="fr-FR" sz="1300" dirty="0" smtClean="0">
                <a:solidFill>
                  <a:schemeClr val="accent5"/>
                </a:solidFill>
                <a:latin typeface="Arial" panose="020B0604020202020204" pitchFamily="34" charset="0"/>
                <a:cs typeface="Arial" panose="020B0604020202020204" pitchFamily="34" charset="0"/>
              </a:rPr>
              <a:t>10%</a:t>
            </a:r>
            <a:endParaRPr lang="fr-FR" sz="1300" dirty="0">
              <a:solidFill>
                <a:schemeClr val="accent5"/>
              </a:solidFill>
              <a:latin typeface="Arial" panose="020B0604020202020204" pitchFamily="34" charset="0"/>
              <a:cs typeface="Arial" panose="020B0604020202020204" pitchFamily="34" charset="0"/>
            </a:endParaRPr>
          </a:p>
          <a:p>
            <a:endParaRPr lang="fr-FR" sz="1300" dirty="0" smtClean="0">
              <a:solidFill>
                <a:schemeClr val="accent5"/>
              </a:solidFill>
              <a:latin typeface="Arial" panose="020B0604020202020204" pitchFamily="34" charset="0"/>
              <a:cs typeface="Arial" panose="020B0604020202020204" pitchFamily="34" charset="0"/>
            </a:endParaRPr>
          </a:p>
        </p:txBody>
      </p:sp>
      <p:sp>
        <p:nvSpPr>
          <p:cNvPr id="46" name="Rectangle à coins arrondis 45"/>
          <p:cNvSpPr/>
          <p:nvPr/>
        </p:nvSpPr>
        <p:spPr>
          <a:xfrm>
            <a:off x="239716" y="1021423"/>
            <a:ext cx="9928164" cy="6816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a:solidFill>
                  <a:prstClr val="black"/>
                </a:solidFill>
                <a:latin typeface="Arial" panose="020B0604020202020204" pitchFamily="34" charset="0"/>
                <a:cs typeface="Arial" panose="020B0604020202020204" pitchFamily="34" charset="0"/>
              </a:rPr>
              <a:t>En </a:t>
            </a:r>
            <a:r>
              <a:rPr lang="fr-FR" sz="1400" b="0" dirty="0" smtClean="0">
                <a:solidFill>
                  <a:prstClr val="black"/>
                </a:solidFill>
                <a:latin typeface="Arial" panose="020B0604020202020204" pitchFamily="34" charset="0"/>
                <a:cs typeface="Arial" panose="020B0604020202020204" pitchFamily="34" charset="0"/>
              </a:rPr>
              <a:t>2017, </a:t>
            </a:r>
            <a:r>
              <a:rPr lang="fr-FR" sz="1400" b="0" dirty="0">
                <a:solidFill>
                  <a:prstClr val="black"/>
                </a:solidFill>
                <a:latin typeface="Arial" panose="020B0604020202020204" pitchFamily="34" charset="0"/>
                <a:cs typeface="Arial" panose="020B0604020202020204" pitchFamily="34" charset="0"/>
              </a:rPr>
              <a:t>seulement 7% des foyers en France ont eu recours à la </a:t>
            </a:r>
            <a:r>
              <a:rPr lang="fr-FR" sz="1400" b="0" dirty="0" smtClean="0">
                <a:solidFill>
                  <a:prstClr val="black"/>
                </a:solidFill>
                <a:latin typeface="Arial" panose="020B0604020202020204" pitchFamily="34" charset="0"/>
                <a:cs typeface="Arial" panose="020B0604020202020204" pitchFamily="34" charset="0"/>
              </a:rPr>
              <a:t>location, principalement </a:t>
            </a:r>
            <a:r>
              <a:rPr lang="fr-FR" sz="1400" b="0" dirty="0">
                <a:solidFill>
                  <a:prstClr val="black"/>
                </a:solidFill>
                <a:latin typeface="Arial" panose="020B0604020202020204" pitchFamily="34" charset="0"/>
                <a:cs typeface="Arial" panose="020B0604020202020204" pitchFamily="34" charset="0"/>
              </a:rPr>
              <a:t>pour </a:t>
            </a:r>
            <a:r>
              <a:rPr lang="fr-FR" sz="1400" b="0" dirty="0" smtClean="0">
                <a:solidFill>
                  <a:prstClr val="black"/>
                </a:solidFill>
                <a:latin typeface="Arial" panose="020B0604020202020204" pitchFamily="34" charset="0"/>
                <a:cs typeface="Arial" panose="020B0604020202020204" pitchFamily="34" charset="0"/>
              </a:rPr>
              <a:t>des motifs personnels d’agrément (vacances et week-end) qui font l’objet de trois locations sur cinq, en progression versus l’an passé. </a:t>
            </a:r>
            <a:endParaRPr lang="fr-FR" sz="1400" b="0" dirty="0">
              <a:solidFill>
                <a:prstClr val="black"/>
              </a:solidFill>
              <a:latin typeface="Arial" panose="020B0604020202020204" pitchFamily="34" charset="0"/>
              <a:cs typeface="Arial" panose="020B0604020202020204" pitchFamily="34" charset="0"/>
            </a:endParaRPr>
          </a:p>
        </p:txBody>
      </p:sp>
      <p:cxnSp>
        <p:nvCxnSpPr>
          <p:cNvPr id="47" name="Connecteur droit 46"/>
          <p:cNvCxnSpPr/>
          <p:nvPr/>
        </p:nvCxnSpPr>
        <p:spPr>
          <a:xfrm>
            <a:off x="4198730" y="2039199"/>
            <a:ext cx="0" cy="42104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Triangle isocèle 8"/>
          <p:cNvSpPr/>
          <p:nvPr/>
        </p:nvSpPr>
        <p:spPr bwMode="ltGray">
          <a:xfrm rot="5400000">
            <a:off x="3826013" y="3474834"/>
            <a:ext cx="964867" cy="202019"/>
          </a:xfrm>
          <a:prstGeom prst="triangle">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graphicFrame>
        <p:nvGraphicFramePr>
          <p:cNvPr id="48" name="Graphique 47"/>
          <p:cNvGraphicFramePr/>
          <p:nvPr>
            <p:extLst>
              <p:ext uri="{D42A27DB-BD31-4B8C-83A1-F6EECF244321}">
                <p14:modId xmlns:p14="http://schemas.microsoft.com/office/powerpoint/2010/main" val="1247100090"/>
              </p:ext>
            </p:extLst>
          </p:nvPr>
        </p:nvGraphicFramePr>
        <p:xfrm>
          <a:off x="5272771" y="2421125"/>
          <a:ext cx="4392000" cy="3155973"/>
        </p:xfrm>
        <a:graphic>
          <a:graphicData uri="http://schemas.openxmlformats.org/drawingml/2006/chart">
            <c:chart xmlns:c="http://schemas.openxmlformats.org/drawingml/2006/chart" xmlns:r="http://schemas.openxmlformats.org/officeDocument/2006/relationships" r:id="rId5"/>
          </a:graphicData>
        </a:graphic>
      </p:graphicFrame>
      <p:sp>
        <p:nvSpPr>
          <p:cNvPr id="49" name="Rectangle 48"/>
          <p:cNvSpPr/>
          <p:nvPr/>
        </p:nvSpPr>
        <p:spPr>
          <a:xfrm>
            <a:off x="4477389" y="2091072"/>
            <a:ext cx="5219700" cy="292388"/>
          </a:xfrm>
          <a:prstGeom prst="rect">
            <a:avLst/>
          </a:prstGeom>
          <a:noFill/>
        </p:spPr>
        <p:txBody>
          <a:bodyPr wrap="square" lIns="0" tIns="0" rIns="0" bIns="0" rtlCol="0">
            <a:noAutofit/>
          </a:bodyPr>
          <a:lstStyle/>
          <a:p>
            <a:r>
              <a:rPr lang="fr-FR" sz="1300" b="0" u="sng" dirty="0">
                <a:latin typeface="Arial" panose="020B0604020202020204" pitchFamily="34" charset="0"/>
                <a:cs typeface="Arial" panose="020B0604020202020204" pitchFamily="34" charset="0"/>
              </a:rPr>
              <a:t>Dans quel contexte avez-vous loué ce (ces) véhicule(s) </a:t>
            </a:r>
          </a:p>
        </p:txBody>
      </p:sp>
      <p:sp>
        <p:nvSpPr>
          <p:cNvPr id="50" name="Rectangle 49"/>
          <p:cNvSpPr/>
          <p:nvPr/>
        </p:nvSpPr>
        <p:spPr>
          <a:xfrm>
            <a:off x="8835954" y="3029557"/>
            <a:ext cx="1429482" cy="492443"/>
          </a:xfrm>
          <a:prstGeom prst="rect">
            <a:avLst/>
          </a:prstGeom>
        </p:spPr>
        <p:txBody>
          <a:bodyPr wrap="square">
            <a:spAutoFit/>
          </a:bodyPr>
          <a:lstStyle/>
          <a:p>
            <a:r>
              <a:rPr lang="fr-FR" sz="1200" b="0" dirty="0">
                <a:solidFill>
                  <a:schemeClr val="accent5"/>
                </a:solidFill>
              </a:rPr>
              <a:t>ST Vacances ou </a:t>
            </a:r>
            <a:r>
              <a:rPr lang="fr-FR" sz="1200" b="0" dirty="0" smtClean="0">
                <a:solidFill>
                  <a:schemeClr val="accent5"/>
                </a:solidFill>
              </a:rPr>
              <a:t>week-end : </a:t>
            </a:r>
            <a:r>
              <a:rPr lang="fr-FR" sz="1400" dirty="0" smtClean="0">
                <a:solidFill>
                  <a:schemeClr val="accent5"/>
                </a:solidFill>
              </a:rPr>
              <a:t>62%</a:t>
            </a:r>
            <a:endParaRPr lang="fr-FR" sz="1400" dirty="0">
              <a:solidFill>
                <a:schemeClr val="accent5"/>
              </a:solidFill>
            </a:endParaRPr>
          </a:p>
        </p:txBody>
      </p:sp>
      <p:sp>
        <p:nvSpPr>
          <p:cNvPr id="51" name="ZoneTexte 50"/>
          <p:cNvSpPr txBox="1"/>
          <p:nvPr/>
        </p:nvSpPr>
        <p:spPr>
          <a:xfrm>
            <a:off x="9430507" y="3517875"/>
            <a:ext cx="956930"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(51% en 2016)</a:t>
            </a:r>
          </a:p>
        </p:txBody>
      </p:sp>
      <p:sp>
        <p:nvSpPr>
          <p:cNvPr id="18" name="Espace réservé du numéro de diapositive 17"/>
          <p:cNvSpPr>
            <a:spLocks noGrp="1"/>
          </p:cNvSpPr>
          <p:nvPr>
            <p:ph type="sldNum" sz="quarter" idx="4"/>
          </p:nvPr>
        </p:nvSpPr>
        <p:spPr/>
        <p:txBody>
          <a:bodyPr/>
          <a:lstStyle/>
          <a:p>
            <a:fld id="{9784CBA3-D598-4B1F-BAA3-EE14B5154290}" type="slidenum">
              <a:rPr lang="en-AU" smtClean="0"/>
              <a:pPr/>
              <a:t>60</a:t>
            </a:fld>
            <a:endParaRPr lang="en-AU" dirty="0"/>
          </a:p>
        </p:txBody>
      </p:sp>
    </p:spTree>
    <p:extLst>
      <p:ext uri="{BB962C8B-B14F-4D97-AF65-F5344CB8AC3E}">
        <p14:creationId xmlns:p14="http://schemas.microsoft.com/office/powerpoint/2010/main" val="1101643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ZoneTexte 57"/>
          <p:cNvSpPr txBox="1"/>
          <p:nvPr/>
        </p:nvSpPr>
        <p:spPr>
          <a:xfrm>
            <a:off x="8387008" y="2234601"/>
            <a:ext cx="1031358" cy="340219"/>
          </a:xfrm>
          <a:prstGeom prst="rect">
            <a:avLst/>
          </a:prstGeom>
          <a:noFill/>
        </p:spPr>
        <p:txBody>
          <a:bodyPr wrap="square" lIns="0" tIns="0" rIns="0" bIns="0" rtlCol="0">
            <a:noAutofit/>
          </a:bodyPr>
          <a:lstStyle/>
          <a:p>
            <a:pPr algn="ctr"/>
            <a:r>
              <a:rPr lang="fr-FR" sz="1200" dirty="0">
                <a:solidFill>
                  <a:schemeClr val="accent6"/>
                </a:solidFill>
                <a:latin typeface="Arial" panose="020B0604020202020204" pitchFamily="34" charset="0"/>
                <a:cs typeface="Arial" panose="020B0604020202020204" pitchFamily="34" charset="0"/>
              </a:rPr>
              <a:t>M</a:t>
            </a:r>
            <a:r>
              <a:rPr lang="fr-FR" sz="1200" dirty="0" smtClean="0">
                <a:solidFill>
                  <a:schemeClr val="accent6"/>
                </a:solidFill>
                <a:latin typeface="Arial" panose="020B0604020202020204" pitchFamily="34" charset="0"/>
                <a:cs typeface="Arial" panose="020B0604020202020204" pitchFamily="34" charset="0"/>
              </a:rPr>
              <a:t>otif professionnel</a:t>
            </a:r>
          </a:p>
        </p:txBody>
      </p:sp>
      <p:graphicFrame>
        <p:nvGraphicFramePr>
          <p:cNvPr id="27" name="Graphique 102"/>
          <p:cNvGraphicFramePr>
            <a:graphicFrameLocks noChangeAspect="1"/>
          </p:cNvGraphicFramePr>
          <p:nvPr>
            <p:extLst>
              <p:ext uri="{D42A27DB-BD31-4B8C-83A1-F6EECF244321}">
                <p14:modId xmlns:p14="http://schemas.microsoft.com/office/powerpoint/2010/main" val="770822754"/>
              </p:ext>
            </p:extLst>
          </p:nvPr>
        </p:nvGraphicFramePr>
        <p:xfrm>
          <a:off x="439235" y="2794050"/>
          <a:ext cx="1427369" cy="113553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re 1"/>
          <p:cNvSpPr>
            <a:spLocks noGrp="1"/>
          </p:cNvSpPr>
          <p:nvPr>
            <p:ph type="title"/>
          </p:nvPr>
        </p:nvSpPr>
        <p:spPr>
          <a:xfrm>
            <a:off x="324494" y="1"/>
            <a:ext cx="9792000" cy="544971"/>
          </a:xfrm>
        </p:spPr>
        <p:txBody>
          <a:bodyPr/>
          <a:lstStyle/>
          <a:p>
            <a:r>
              <a:rPr lang="fr-FR" sz="2000" dirty="0" smtClean="0"/>
              <a:t>Recours à la location de véhicule : motif personnel versus professionnel</a:t>
            </a:r>
            <a:endParaRPr lang="fr-FR" sz="2000" dirty="0"/>
          </a:p>
        </p:txBody>
      </p:sp>
      <p:sp>
        <p:nvSpPr>
          <p:cNvPr id="15" name="Rectangle 14"/>
          <p:cNvSpPr/>
          <p:nvPr/>
        </p:nvSpPr>
        <p:spPr>
          <a:xfrm>
            <a:off x="2977145" y="6454679"/>
            <a:ext cx="7721428" cy="215444"/>
          </a:xfrm>
          <a:prstGeom prst="rect">
            <a:avLst/>
          </a:prstGeom>
        </p:spPr>
        <p:txBody>
          <a:bodyPr wrap="square">
            <a:spAutoFit/>
          </a:bodyPr>
          <a:lstStyle/>
          <a:p>
            <a:r>
              <a:rPr lang="fr-FR" sz="800" b="0" i="1" dirty="0" smtClean="0">
                <a:latin typeface="Arial" panose="020B0604020202020204" pitchFamily="34" charset="0"/>
                <a:cs typeface="Arial" panose="020B0604020202020204" pitchFamily="34" charset="0"/>
              </a:rPr>
              <a:t>Q18: Vous-même </a:t>
            </a:r>
            <a:r>
              <a:rPr lang="fr-FR" sz="800" b="0" i="1" dirty="0">
                <a:latin typeface="Arial" panose="020B0604020202020204" pitchFamily="34" charset="0"/>
                <a:cs typeface="Arial" panose="020B0604020202020204" pitchFamily="34" charset="0"/>
              </a:rPr>
              <a:t>ou une autre personne de votre foyer avez-vous loué une voiture au cours de l’année </a:t>
            </a:r>
            <a:r>
              <a:rPr lang="fr-FR" sz="800" b="0" i="1" dirty="0" smtClean="0">
                <a:latin typeface="Arial" panose="020B0604020202020204" pitchFamily="34" charset="0"/>
                <a:cs typeface="Arial" panose="020B0604020202020204" pitchFamily="34" charset="0"/>
              </a:rPr>
              <a:t>2017, </a:t>
            </a:r>
            <a:r>
              <a:rPr lang="fr-FR" sz="800" b="0" i="1" dirty="0">
                <a:latin typeface="Arial" panose="020B0604020202020204" pitchFamily="34" charset="0"/>
                <a:cs typeface="Arial" panose="020B0604020202020204" pitchFamily="34" charset="0"/>
              </a:rPr>
              <a:t>en France, pour motif personnel ou professionnel </a:t>
            </a:r>
          </a:p>
        </p:txBody>
      </p:sp>
      <p:sp>
        <p:nvSpPr>
          <p:cNvPr id="26" name="ZoneTexte 25"/>
          <p:cNvSpPr txBox="1"/>
          <p:nvPr/>
        </p:nvSpPr>
        <p:spPr>
          <a:xfrm>
            <a:off x="875163" y="3178835"/>
            <a:ext cx="925032" cy="542239"/>
          </a:xfrm>
          <a:prstGeom prst="rect">
            <a:avLst/>
          </a:prstGeom>
          <a:noFill/>
        </p:spPr>
        <p:txBody>
          <a:bodyPr wrap="square" lIns="0" tIns="0" rIns="0" bIns="0" rtlCol="0">
            <a:noAutofit/>
          </a:bodyPr>
          <a:lstStyle/>
          <a:p>
            <a:pPr algn="l"/>
            <a:r>
              <a:rPr lang="fr-FR" sz="2400" b="0" dirty="0" smtClean="0">
                <a:solidFill>
                  <a:schemeClr val="accent6">
                    <a:lumMod val="60000"/>
                    <a:lumOff val="40000"/>
                  </a:schemeClr>
                </a:solidFill>
                <a:latin typeface="Arial" panose="020B0604020202020204" pitchFamily="34" charset="0"/>
                <a:cs typeface="Arial" panose="020B0604020202020204" pitchFamily="34" charset="0"/>
              </a:rPr>
              <a:t>79% </a:t>
            </a:r>
          </a:p>
        </p:txBody>
      </p:sp>
      <p:sp>
        <p:nvSpPr>
          <p:cNvPr id="28" name="ZoneTexte 27"/>
          <p:cNvSpPr txBox="1"/>
          <p:nvPr/>
        </p:nvSpPr>
        <p:spPr>
          <a:xfrm>
            <a:off x="621074" y="2400766"/>
            <a:ext cx="1031358" cy="340219"/>
          </a:xfrm>
          <a:prstGeom prst="rect">
            <a:avLst/>
          </a:prstGeom>
          <a:noFill/>
        </p:spPr>
        <p:txBody>
          <a:bodyPr wrap="square" lIns="0" tIns="0" rIns="0" bIns="0" rtlCol="0">
            <a:noAutofit/>
          </a:bodyPr>
          <a:lstStyle/>
          <a:p>
            <a:pPr algn="ctr"/>
            <a:r>
              <a:rPr lang="fr-FR" sz="1200" dirty="0">
                <a:solidFill>
                  <a:schemeClr val="accent6">
                    <a:lumMod val="60000"/>
                    <a:lumOff val="40000"/>
                  </a:schemeClr>
                </a:solidFill>
                <a:latin typeface="Arial" panose="020B0604020202020204" pitchFamily="34" charset="0"/>
                <a:cs typeface="Arial" panose="020B0604020202020204" pitchFamily="34" charset="0"/>
              </a:rPr>
              <a:t>M</a:t>
            </a:r>
            <a:r>
              <a:rPr lang="fr-FR" sz="1200" dirty="0" smtClean="0">
                <a:solidFill>
                  <a:schemeClr val="accent6">
                    <a:lumMod val="60000"/>
                    <a:lumOff val="40000"/>
                  </a:schemeClr>
                </a:solidFill>
                <a:latin typeface="Arial" panose="020B0604020202020204" pitchFamily="34" charset="0"/>
                <a:cs typeface="Arial" panose="020B0604020202020204" pitchFamily="34" charset="0"/>
              </a:rPr>
              <a:t>otif personnel</a:t>
            </a:r>
          </a:p>
        </p:txBody>
      </p:sp>
      <p:graphicFrame>
        <p:nvGraphicFramePr>
          <p:cNvPr id="29" name="Graphique 102"/>
          <p:cNvGraphicFramePr>
            <a:graphicFrameLocks noChangeAspect="1"/>
          </p:cNvGraphicFramePr>
          <p:nvPr>
            <p:extLst>
              <p:ext uri="{D42A27DB-BD31-4B8C-83A1-F6EECF244321}">
                <p14:modId xmlns:p14="http://schemas.microsoft.com/office/powerpoint/2010/main" val="2993879367"/>
              </p:ext>
            </p:extLst>
          </p:nvPr>
        </p:nvGraphicFramePr>
        <p:xfrm>
          <a:off x="2556351" y="2789808"/>
          <a:ext cx="1427369" cy="1135534"/>
        </p:xfrm>
        <a:graphic>
          <a:graphicData uri="http://schemas.openxmlformats.org/drawingml/2006/chart">
            <c:chart xmlns:c="http://schemas.openxmlformats.org/drawingml/2006/chart" xmlns:r="http://schemas.openxmlformats.org/officeDocument/2006/relationships" r:id="rId5"/>
          </a:graphicData>
        </a:graphic>
      </p:graphicFrame>
      <p:sp>
        <p:nvSpPr>
          <p:cNvPr id="30" name="ZoneTexte 29"/>
          <p:cNvSpPr txBox="1"/>
          <p:nvPr/>
        </p:nvSpPr>
        <p:spPr>
          <a:xfrm>
            <a:off x="2992279" y="3174593"/>
            <a:ext cx="925032" cy="542239"/>
          </a:xfrm>
          <a:prstGeom prst="rect">
            <a:avLst/>
          </a:prstGeom>
          <a:noFill/>
        </p:spPr>
        <p:txBody>
          <a:bodyPr wrap="square" lIns="0" tIns="0" rIns="0" bIns="0" rtlCol="0">
            <a:noAutofit/>
          </a:bodyPr>
          <a:lstStyle/>
          <a:p>
            <a:pPr algn="l"/>
            <a:r>
              <a:rPr lang="fr-FR" sz="2400" b="0" dirty="0" smtClean="0">
                <a:solidFill>
                  <a:schemeClr val="accent6"/>
                </a:solidFill>
                <a:latin typeface="Arial" panose="020B0604020202020204" pitchFamily="34" charset="0"/>
                <a:cs typeface="Arial" panose="020B0604020202020204" pitchFamily="34" charset="0"/>
              </a:rPr>
              <a:t>23% </a:t>
            </a:r>
          </a:p>
        </p:txBody>
      </p:sp>
      <p:sp>
        <p:nvSpPr>
          <p:cNvPr id="31" name="ZoneTexte 30"/>
          <p:cNvSpPr txBox="1"/>
          <p:nvPr/>
        </p:nvSpPr>
        <p:spPr>
          <a:xfrm>
            <a:off x="2703472" y="2400766"/>
            <a:ext cx="1031358" cy="340219"/>
          </a:xfrm>
          <a:prstGeom prst="rect">
            <a:avLst/>
          </a:prstGeom>
          <a:noFill/>
        </p:spPr>
        <p:txBody>
          <a:bodyPr wrap="square" lIns="0" tIns="0" rIns="0" bIns="0" rtlCol="0">
            <a:noAutofit/>
          </a:bodyPr>
          <a:lstStyle/>
          <a:p>
            <a:pPr algn="ctr"/>
            <a:r>
              <a:rPr lang="fr-FR" sz="1200" dirty="0">
                <a:solidFill>
                  <a:schemeClr val="accent6"/>
                </a:solidFill>
                <a:latin typeface="Arial" panose="020B0604020202020204" pitchFamily="34" charset="0"/>
                <a:cs typeface="Arial" panose="020B0604020202020204" pitchFamily="34" charset="0"/>
              </a:rPr>
              <a:t>M</a:t>
            </a:r>
            <a:r>
              <a:rPr lang="fr-FR" sz="1200" dirty="0" smtClean="0">
                <a:solidFill>
                  <a:schemeClr val="accent6"/>
                </a:solidFill>
                <a:latin typeface="Arial" panose="020B0604020202020204" pitchFamily="34" charset="0"/>
                <a:cs typeface="Arial" panose="020B0604020202020204" pitchFamily="34" charset="0"/>
              </a:rPr>
              <a:t>otif professionnel</a:t>
            </a:r>
          </a:p>
        </p:txBody>
      </p:sp>
      <p:sp>
        <p:nvSpPr>
          <p:cNvPr id="33" name="ZoneTexte 32"/>
          <p:cNvSpPr txBox="1"/>
          <p:nvPr/>
        </p:nvSpPr>
        <p:spPr>
          <a:xfrm>
            <a:off x="1034653" y="3917631"/>
            <a:ext cx="956930"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(76% en 2016)</a:t>
            </a:r>
          </a:p>
        </p:txBody>
      </p:sp>
      <p:sp>
        <p:nvSpPr>
          <p:cNvPr id="38" name="ZoneTexte 37"/>
          <p:cNvSpPr txBox="1"/>
          <p:nvPr/>
        </p:nvSpPr>
        <p:spPr>
          <a:xfrm>
            <a:off x="3225753" y="3920549"/>
            <a:ext cx="956930"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(25% en 2016)</a:t>
            </a:r>
          </a:p>
        </p:txBody>
      </p:sp>
      <p:grpSp>
        <p:nvGrpSpPr>
          <p:cNvPr id="53" name="Groupe 52"/>
          <p:cNvGrpSpPr/>
          <p:nvPr/>
        </p:nvGrpSpPr>
        <p:grpSpPr>
          <a:xfrm>
            <a:off x="299939" y="4382626"/>
            <a:ext cx="1647927" cy="699202"/>
            <a:chOff x="541954" y="4140015"/>
            <a:chExt cx="1647927" cy="699202"/>
          </a:xfrm>
        </p:grpSpPr>
        <p:sp>
          <p:nvSpPr>
            <p:cNvPr id="36" name="ZoneTexte 35"/>
            <p:cNvSpPr txBox="1"/>
            <p:nvPr/>
          </p:nvSpPr>
          <p:spPr>
            <a:xfrm>
              <a:off x="541954" y="4140015"/>
              <a:ext cx="1456548" cy="338554"/>
            </a:xfrm>
            <a:prstGeom prst="rect">
              <a:avLst/>
            </a:prstGeom>
            <a:noFill/>
          </p:spPr>
          <p:txBody>
            <a:bodyPr wrap="square" lIns="0" tIns="0" rIns="0" bIns="0" rtlCol="0">
              <a:noAutofit/>
            </a:bodyPr>
            <a:lstStyle/>
            <a:p>
              <a:pPr algn="l"/>
              <a:r>
                <a:rPr lang="fr-FR" i="1" dirty="0" smtClean="0">
                  <a:solidFill>
                    <a:schemeClr val="accent6">
                      <a:lumMod val="60000"/>
                      <a:lumOff val="40000"/>
                    </a:schemeClr>
                  </a:solidFill>
                  <a:latin typeface="Arial" panose="020B0604020202020204" pitchFamily="34" charset="0"/>
                  <a:cs typeface="Arial" panose="020B0604020202020204" pitchFamily="34" charset="0"/>
                </a:rPr>
                <a:t>1,5</a:t>
              </a:r>
              <a:r>
                <a:rPr lang="fr-FR" sz="1050" b="0" i="1" dirty="0" smtClean="0">
                  <a:solidFill>
                    <a:schemeClr val="tx1"/>
                  </a:solidFill>
                  <a:latin typeface="Arial" panose="020B0604020202020204" pitchFamily="34" charset="0"/>
                  <a:cs typeface="Arial" panose="020B0604020202020204" pitchFamily="34" charset="0"/>
                </a:rPr>
                <a:t> location en moyenne dans l’année</a:t>
              </a:r>
            </a:p>
          </p:txBody>
        </p:sp>
        <p:sp>
          <p:nvSpPr>
            <p:cNvPr id="39" name="ZoneTexte 38"/>
            <p:cNvSpPr txBox="1"/>
            <p:nvPr/>
          </p:nvSpPr>
          <p:spPr>
            <a:xfrm>
              <a:off x="1232951" y="4625238"/>
              <a:ext cx="956930"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(1,5 en 2016)</a:t>
              </a:r>
            </a:p>
          </p:txBody>
        </p:sp>
      </p:grpSp>
      <p:grpSp>
        <p:nvGrpSpPr>
          <p:cNvPr id="54" name="Groupe 53"/>
          <p:cNvGrpSpPr/>
          <p:nvPr/>
        </p:nvGrpSpPr>
        <p:grpSpPr>
          <a:xfrm>
            <a:off x="2890933" y="4370003"/>
            <a:ext cx="1791694" cy="667303"/>
            <a:chOff x="2990544" y="4140015"/>
            <a:chExt cx="1791694" cy="667303"/>
          </a:xfrm>
        </p:grpSpPr>
        <p:sp>
          <p:nvSpPr>
            <p:cNvPr id="37" name="ZoneTexte 36"/>
            <p:cNvSpPr txBox="1"/>
            <p:nvPr/>
          </p:nvSpPr>
          <p:spPr>
            <a:xfrm>
              <a:off x="2990544" y="4140015"/>
              <a:ext cx="1592473" cy="338554"/>
            </a:xfrm>
            <a:prstGeom prst="rect">
              <a:avLst/>
            </a:prstGeom>
            <a:noFill/>
          </p:spPr>
          <p:txBody>
            <a:bodyPr wrap="square" lIns="0" tIns="0" rIns="0" bIns="0" rtlCol="0">
              <a:noAutofit/>
            </a:bodyPr>
            <a:lstStyle/>
            <a:p>
              <a:pPr algn="l"/>
              <a:r>
                <a:rPr lang="fr-FR" i="1" dirty="0">
                  <a:solidFill>
                    <a:schemeClr val="accent6"/>
                  </a:solidFill>
                  <a:latin typeface="Arial" panose="020B0604020202020204" pitchFamily="34" charset="0"/>
                  <a:cs typeface="Arial" panose="020B0604020202020204" pitchFamily="34" charset="0"/>
                </a:rPr>
                <a:t>3</a:t>
              </a:r>
              <a:r>
                <a:rPr lang="fr-FR" i="1" dirty="0" smtClean="0">
                  <a:solidFill>
                    <a:schemeClr val="accent6"/>
                  </a:solidFill>
                  <a:latin typeface="Arial" panose="020B0604020202020204" pitchFamily="34" charset="0"/>
                  <a:cs typeface="Arial" panose="020B0604020202020204" pitchFamily="34" charset="0"/>
                </a:rPr>
                <a:t>,4</a:t>
              </a:r>
              <a:r>
                <a:rPr lang="fr-FR" sz="1200" i="1" dirty="0" smtClean="0">
                  <a:solidFill>
                    <a:schemeClr val="accent6">
                      <a:lumMod val="60000"/>
                      <a:lumOff val="40000"/>
                    </a:schemeClr>
                  </a:solidFill>
                  <a:latin typeface="Arial" panose="020B0604020202020204" pitchFamily="34" charset="0"/>
                  <a:cs typeface="Arial" panose="020B0604020202020204" pitchFamily="34" charset="0"/>
                </a:rPr>
                <a:t> </a:t>
              </a:r>
              <a:r>
                <a:rPr lang="fr-FR" sz="1050" b="0" i="1" dirty="0" smtClean="0">
                  <a:solidFill>
                    <a:schemeClr val="tx1"/>
                  </a:solidFill>
                  <a:latin typeface="Arial" panose="020B0604020202020204" pitchFamily="34" charset="0"/>
                  <a:cs typeface="Arial" panose="020B0604020202020204" pitchFamily="34" charset="0"/>
                </a:rPr>
                <a:t>locations en moyenne dans l’année</a:t>
              </a:r>
            </a:p>
          </p:txBody>
        </p:sp>
        <p:sp>
          <p:nvSpPr>
            <p:cNvPr id="40" name="ZoneTexte 39"/>
            <p:cNvSpPr txBox="1"/>
            <p:nvPr/>
          </p:nvSpPr>
          <p:spPr>
            <a:xfrm>
              <a:off x="3825308" y="4593339"/>
              <a:ext cx="956930"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(5,2 en 2016)</a:t>
              </a:r>
            </a:p>
          </p:txBody>
        </p:sp>
      </p:grpSp>
      <p:sp>
        <p:nvSpPr>
          <p:cNvPr id="41" name="Rectangle 40"/>
          <p:cNvSpPr/>
          <p:nvPr/>
        </p:nvSpPr>
        <p:spPr>
          <a:xfrm>
            <a:off x="3945339" y="6624497"/>
            <a:ext cx="7980389" cy="215444"/>
          </a:xfrm>
          <a:prstGeom prst="rect">
            <a:avLst/>
          </a:prstGeom>
        </p:spPr>
        <p:txBody>
          <a:bodyPr wrap="square">
            <a:spAutoFit/>
          </a:bodyPr>
          <a:lstStyle/>
          <a:p>
            <a:r>
              <a:rPr lang="fr-FR" sz="800" b="0" i="1" dirty="0" smtClean="0">
                <a:latin typeface="Arial" panose="020B0604020202020204" pitchFamily="34" charset="0"/>
                <a:cs typeface="Arial" panose="020B0604020202020204" pitchFamily="34" charset="0"/>
              </a:rPr>
              <a:t>Q19: Veuillez </a:t>
            </a:r>
            <a:r>
              <a:rPr lang="fr-FR" sz="800" b="0" i="1" dirty="0">
                <a:latin typeface="Arial" panose="020B0604020202020204" pitchFamily="34" charset="0"/>
                <a:cs typeface="Arial" panose="020B0604020202020204" pitchFamily="34" charset="0"/>
              </a:rPr>
              <a:t>indiquer le nombre total de locations de voitures ou véhicules utilitaires légers effectuées par votre foyer en France en </a:t>
            </a:r>
            <a:r>
              <a:rPr lang="fr-FR" sz="800" b="0" i="1" dirty="0" smtClean="0">
                <a:latin typeface="Arial" panose="020B0604020202020204" pitchFamily="34" charset="0"/>
                <a:cs typeface="Arial" panose="020B0604020202020204" pitchFamily="34" charset="0"/>
              </a:rPr>
              <a:t>2017</a:t>
            </a:r>
            <a:endParaRPr lang="fr-FR" sz="800" b="0" i="1" dirty="0">
              <a:latin typeface="Arial" panose="020B0604020202020204" pitchFamily="34" charset="0"/>
              <a:cs typeface="Arial" panose="020B0604020202020204" pitchFamily="34" charset="0"/>
            </a:endParaRPr>
          </a:p>
        </p:txBody>
      </p:sp>
      <p:grpSp>
        <p:nvGrpSpPr>
          <p:cNvPr id="32" name="Groupe 31"/>
          <p:cNvGrpSpPr/>
          <p:nvPr/>
        </p:nvGrpSpPr>
        <p:grpSpPr>
          <a:xfrm>
            <a:off x="222006" y="5381637"/>
            <a:ext cx="2085388" cy="511027"/>
            <a:chOff x="530937" y="4897242"/>
            <a:chExt cx="2085388" cy="511027"/>
          </a:xfrm>
        </p:grpSpPr>
        <p:sp>
          <p:nvSpPr>
            <p:cNvPr id="6" name="ZoneTexte 5"/>
            <p:cNvSpPr txBox="1"/>
            <p:nvPr/>
          </p:nvSpPr>
          <p:spPr>
            <a:xfrm>
              <a:off x="530937" y="4897242"/>
              <a:ext cx="2085388" cy="404038"/>
            </a:xfrm>
            <a:prstGeom prst="rect">
              <a:avLst/>
            </a:prstGeom>
            <a:noFill/>
          </p:spPr>
          <p:txBody>
            <a:bodyPr wrap="square" lIns="0" tIns="0" rIns="0" bIns="0" rtlCol="0">
              <a:noAutofit/>
            </a:bodyPr>
            <a:lstStyle/>
            <a:p>
              <a:r>
                <a:rPr lang="fr-FR" b="0" dirty="0" smtClean="0">
                  <a:solidFill>
                    <a:schemeClr val="accent6">
                      <a:lumMod val="60000"/>
                      <a:lumOff val="40000"/>
                    </a:schemeClr>
                  </a:solidFill>
                  <a:latin typeface="Arial" panose="020B0604020202020204" pitchFamily="34" charset="0"/>
                  <a:cs typeface="Arial" panose="020B0604020202020204" pitchFamily="34" charset="0"/>
                </a:rPr>
                <a:t>9,9 jours </a:t>
              </a:r>
              <a:r>
                <a:rPr lang="fr-FR" sz="1050" b="0" i="1" dirty="0">
                  <a:solidFill>
                    <a:srgbClr val="717171"/>
                  </a:solidFill>
                  <a:latin typeface="Arial" panose="020B0604020202020204" pitchFamily="34" charset="0"/>
                  <a:cs typeface="Arial" panose="020B0604020202020204" pitchFamily="34" charset="0"/>
                </a:rPr>
                <a:t>en </a:t>
              </a:r>
              <a:r>
                <a:rPr lang="fr-FR" sz="1050" b="0" i="1" dirty="0" smtClean="0">
                  <a:solidFill>
                    <a:srgbClr val="717171"/>
                  </a:solidFill>
                  <a:latin typeface="Arial" panose="020B0604020202020204" pitchFamily="34" charset="0"/>
                  <a:cs typeface="Arial" panose="020B0604020202020204" pitchFamily="34" charset="0"/>
                </a:rPr>
                <a:t>moyenne</a:t>
              </a:r>
              <a:endParaRPr lang="fr-FR" b="0" dirty="0" smtClean="0">
                <a:solidFill>
                  <a:schemeClr val="accent6">
                    <a:lumMod val="60000"/>
                    <a:lumOff val="40000"/>
                  </a:schemeClr>
                </a:solidFill>
                <a:latin typeface="Arial" panose="020B0604020202020204" pitchFamily="34" charset="0"/>
                <a:cs typeface="Arial" panose="020B0604020202020204" pitchFamily="34" charset="0"/>
              </a:endParaRPr>
            </a:p>
          </p:txBody>
        </p:sp>
        <p:sp>
          <p:nvSpPr>
            <p:cNvPr id="44" name="ZoneTexte 43"/>
            <p:cNvSpPr txBox="1"/>
            <p:nvPr/>
          </p:nvSpPr>
          <p:spPr>
            <a:xfrm>
              <a:off x="1264652" y="5194290"/>
              <a:ext cx="1323987"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(7,8 jours en 2016)</a:t>
              </a:r>
            </a:p>
          </p:txBody>
        </p:sp>
      </p:grpSp>
      <p:grpSp>
        <p:nvGrpSpPr>
          <p:cNvPr id="35" name="Groupe 34"/>
          <p:cNvGrpSpPr/>
          <p:nvPr/>
        </p:nvGrpSpPr>
        <p:grpSpPr>
          <a:xfrm>
            <a:off x="2977145" y="5381637"/>
            <a:ext cx="2266607" cy="511027"/>
            <a:chOff x="3286076" y="4897242"/>
            <a:chExt cx="2266607" cy="511027"/>
          </a:xfrm>
        </p:grpSpPr>
        <p:sp>
          <p:nvSpPr>
            <p:cNvPr id="43" name="ZoneTexte 42"/>
            <p:cNvSpPr txBox="1"/>
            <p:nvPr/>
          </p:nvSpPr>
          <p:spPr>
            <a:xfrm>
              <a:off x="3286076" y="4897242"/>
              <a:ext cx="2266607" cy="404038"/>
            </a:xfrm>
            <a:prstGeom prst="rect">
              <a:avLst/>
            </a:prstGeom>
            <a:noFill/>
          </p:spPr>
          <p:txBody>
            <a:bodyPr wrap="square" lIns="0" tIns="0" rIns="0" bIns="0" rtlCol="0">
              <a:noAutofit/>
            </a:bodyPr>
            <a:lstStyle/>
            <a:p>
              <a:r>
                <a:rPr lang="fr-FR" b="0" dirty="0" smtClean="0">
                  <a:solidFill>
                    <a:schemeClr val="accent6"/>
                  </a:solidFill>
                  <a:latin typeface="Arial" panose="020B0604020202020204" pitchFamily="34" charset="0"/>
                  <a:cs typeface="Arial" panose="020B0604020202020204" pitchFamily="34" charset="0"/>
                </a:rPr>
                <a:t>12,7 jours </a:t>
              </a:r>
              <a:r>
                <a:rPr lang="fr-FR" sz="1050" b="0" i="1" dirty="0">
                  <a:solidFill>
                    <a:srgbClr val="717171"/>
                  </a:solidFill>
                  <a:latin typeface="Arial" panose="020B0604020202020204" pitchFamily="34" charset="0"/>
                  <a:cs typeface="Arial" panose="020B0604020202020204" pitchFamily="34" charset="0"/>
                </a:rPr>
                <a:t>en moyenne</a:t>
              </a:r>
              <a:r>
                <a:rPr lang="fr-FR" b="0" dirty="0" smtClean="0">
                  <a:solidFill>
                    <a:schemeClr val="accent6"/>
                  </a:solidFill>
                  <a:latin typeface="Arial" panose="020B0604020202020204" pitchFamily="34" charset="0"/>
                  <a:cs typeface="Arial" panose="020B0604020202020204" pitchFamily="34" charset="0"/>
                </a:rPr>
                <a:t> </a:t>
              </a:r>
            </a:p>
          </p:txBody>
        </p:sp>
        <p:sp>
          <p:nvSpPr>
            <p:cNvPr id="45" name="ZoneTexte 44"/>
            <p:cNvSpPr txBox="1"/>
            <p:nvPr/>
          </p:nvSpPr>
          <p:spPr>
            <a:xfrm>
              <a:off x="3945339" y="5194290"/>
              <a:ext cx="1323987"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(12,0 jours en 2016)</a:t>
              </a:r>
            </a:p>
          </p:txBody>
        </p:sp>
      </p:grpSp>
      <p:sp>
        <p:nvSpPr>
          <p:cNvPr id="46" name="Rectangle à coins arrondis 45"/>
          <p:cNvSpPr/>
          <p:nvPr/>
        </p:nvSpPr>
        <p:spPr>
          <a:xfrm>
            <a:off x="239716" y="819397"/>
            <a:ext cx="9928164" cy="88367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 nombre total de jours pour motif personnel augmente.</a:t>
            </a:r>
          </a:p>
          <a:p>
            <a:pPr algn="ctr"/>
            <a:r>
              <a:rPr lang="fr-FR" sz="1400" b="0" dirty="0" smtClean="0">
                <a:solidFill>
                  <a:prstClr val="black"/>
                </a:solidFill>
                <a:latin typeface="Arial" panose="020B0604020202020204" pitchFamily="34" charset="0"/>
                <a:cs typeface="Arial" panose="020B0604020202020204" pitchFamily="34" charset="0"/>
              </a:rPr>
              <a:t>Pour les motifs professionnels, la part de location baisse ainsi que le nombre moyen de locations et le budget moyen.</a:t>
            </a:r>
            <a:endParaRPr lang="fr-FR" sz="1400" b="0" dirty="0">
              <a:solidFill>
                <a:prstClr val="black"/>
              </a:solidFill>
              <a:latin typeface="Arial" panose="020B0604020202020204" pitchFamily="34" charset="0"/>
              <a:cs typeface="Arial" panose="020B0604020202020204" pitchFamily="34" charset="0"/>
            </a:endParaRPr>
          </a:p>
        </p:txBody>
      </p:sp>
      <p:graphicFrame>
        <p:nvGraphicFramePr>
          <p:cNvPr id="48" name="Graphique 47"/>
          <p:cNvGraphicFramePr/>
          <p:nvPr>
            <p:extLst>
              <p:ext uri="{D42A27DB-BD31-4B8C-83A1-F6EECF244321}">
                <p14:modId xmlns:p14="http://schemas.microsoft.com/office/powerpoint/2010/main" val="3280395795"/>
              </p:ext>
            </p:extLst>
          </p:nvPr>
        </p:nvGraphicFramePr>
        <p:xfrm>
          <a:off x="5508814" y="3183218"/>
          <a:ext cx="4417764" cy="3549001"/>
        </p:xfrm>
        <a:graphic>
          <a:graphicData uri="http://schemas.openxmlformats.org/drawingml/2006/chart">
            <c:chart xmlns:c="http://schemas.openxmlformats.org/drawingml/2006/chart" xmlns:r="http://schemas.openxmlformats.org/officeDocument/2006/relationships" r:id="rId6"/>
          </a:graphicData>
        </a:graphic>
      </p:graphicFrame>
      <p:sp>
        <p:nvSpPr>
          <p:cNvPr id="49" name="ZoneTexte 48"/>
          <p:cNvSpPr txBox="1"/>
          <p:nvPr/>
        </p:nvSpPr>
        <p:spPr>
          <a:xfrm>
            <a:off x="5295221" y="2778108"/>
            <a:ext cx="1270390" cy="409353"/>
          </a:xfrm>
          <a:prstGeom prst="rect">
            <a:avLst/>
          </a:prstGeom>
          <a:noFill/>
        </p:spPr>
        <p:txBody>
          <a:bodyPr wrap="square" lIns="0" tIns="0" rIns="0" bIns="0" rtlCol="0">
            <a:noAutofit/>
          </a:bodyPr>
          <a:lstStyle/>
          <a:p>
            <a:pPr algn="r"/>
            <a:r>
              <a:rPr lang="fr-FR" sz="1100" dirty="0" smtClean="0">
                <a:solidFill>
                  <a:schemeClr val="tx1"/>
                </a:solidFill>
                <a:latin typeface="Arial" panose="020B0604020202020204" pitchFamily="34" charset="0"/>
                <a:cs typeface="Arial" panose="020B0604020202020204" pitchFamily="34" charset="0"/>
              </a:rPr>
              <a:t>Dépense moyenne dans l’année</a:t>
            </a:r>
          </a:p>
        </p:txBody>
      </p:sp>
      <p:sp>
        <p:nvSpPr>
          <p:cNvPr id="55" name="ZoneTexte 54"/>
          <p:cNvSpPr txBox="1"/>
          <p:nvPr/>
        </p:nvSpPr>
        <p:spPr>
          <a:xfrm>
            <a:off x="6874546" y="2802091"/>
            <a:ext cx="978196" cy="271130"/>
          </a:xfrm>
          <a:prstGeom prst="rect">
            <a:avLst/>
          </a:prstGeom>
          <a:noFill/>
        </p:spPr>
        <p:txBody>
          <a:bodyPr wrap="square" lIns="0" tIns="0" rIns="0" bIns="0" rtlCol="0">
            <a:noAutofit/>
          </a:bodyPr>
          <a:lstStyle/>
          <a:p>
            <a:pPr algn="ctr"/>
            <a:r>
              <a:rPr lang="fr-FR" sz="1300" dirty="0" smtClean="0">
                <a:solidFill>
                  <a:srgbClr val="BB3FC1"/>
                </a:solidFill>
                <a:latin typeface="Arial" panose="020B0604020202020204" pitchFamily="34" charset="0"/>
                <a:cs typeface="Arial" panose="020B0604020202020204" pitchFamily="34" charset="0"/>
              </a:rPr>
              <a:t>358,8€</a:t>
            </a:r>
          </a:p>
        </p:txBody>
      </p:sp>
      <p:sp>
        <p:nvSpPr>
          <p:cNvPr id="56" name="ZoneTexte 55"/>
          <p:cNvSpPr txBox="1"/>
          <p:nvPr/>
        </p:nvSpPr>
        <p:spPr>
          <a:xfrm>
            <a:off x="8461796" y="2778108"/>
            <a:ext cx="978196" cy="271130"/>
          </a:xfrm>
          <a:prstGeom prst="rect">
            <a:avLst/>
          </a:prstGeom>
          <a:noFill/>
        </p:spPr>
        <p:txBody>
          <a:bodyPr wrap="square" lIns="0" tIns="0" rIns="0" bIns="0" rtlCol="0">
            <a:noAutofit/>
          </a:bodyPr>
          <a:lstStyle/>
          <a:p>
            <a:pPr algn="ctr"/>
            <a:r>
              <a:rPr lang="fr-FR" sz="1300" dirty="0" smtClean="0">
                <a:solidFill>
                  <a:schemeClr val="accent6"/>
                </a:solidFill>
                <a:latin typeface="Arial" panose="020B0604020202020204" pitchFamily="34" charset="0"/>
                <a:cs typeface="Arial" panose="020B0604020202020204" pitchFamily="34" charset="0"/>
              </a:rPr>
              <a:t>836,6€</a:t>
            </a:r>
          </a:p>
        </p:txBody>
      </p:sp>
      <p:sp>
        <p:nvSpPr>
          <p:cNvPr id="57" name="ZoneTexte 56"/>
          <p:cNvSpPr txBox="1"/>
          <p:nvPr/>
        </p:nvSpPr>
        <p:spPr>
          <a:xfrm>
            <a:off x="6932571" y="2230656"/>
            <a:ext cx="1031358" cy="340219"/>
          </a:xfrm>
          <a:prstGeom prst="rect">
            <a:avLst/>
          </a:prstGeom>
          <a:noFill/>
        </p:spPr>
        <p:txBody>
          <a:bodyPr wrap="square" lIns="0" tIns="0" rIns="0" bIns="0" rtlCol="0">
            <a:noAutofit/>
          </a:bodyPr>
          <a:lstStyle/>
          <a:p>
            <a:pPr algn="ctr"/>
            <a:r>
              <a:rPr lang="fr-FR" sz="1200" dirty="0">
                <a:solidFill>
                  <a:schemeClr val="accent6">
                    <a:lumMod val="60000"/>
                    <a:lumOff val="40000"/>
                  </a:schemeClr>
                </a:solidFill>
                <a:latin typeface="Arial" panose="020B0604020202020204" pitchFamily="34" charset="0"/>
                <a:cs typeface="Arial" panose="020B0604020202020204" pitchFamily="34" charset="0"/>
              </a:rPr>
              <a:t>M</a:t>
            </a:r>
            <a:r>
              <a:rPr lang="fr-FR" sz="1200" dirty="0" smtClean="0">
                <a:solidFill>
                  <a:schemeClr val="accent6">
                    <a:lumMod val="60000"/>
                    <a:lumOff val="40000"/>
                  </a:schemeClr>
                </a:solidFill>
                <a:latin typeface="Arial" panose="020B0604020202020204" pitchFamily="34" charset="0"/>
                <a:cs typeface="Arial" panose="020B0604020202020204" pitchFamily="34" charset="0"/>
              </a:rPr>
              <a:t>otif personnel</a:t>
            </a:r>
          </a:p>
        </p:txBody>
      </p:sp>
      <p:sp>
        <p:nvSpPr>
          <p:cNvPr id="59" name="ZoneTexte 58"/>
          <p:cNvSpPr txBox="1"/>
          <p:nvPr/>
        </p:nvSpPr>
        <p:spPr>
          <a:xfrm>
            <a:off x="7331894" y="3021045"/>
            <a:ext cx="956930"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(357,3€  en 2016)</a:t>
            </a:r>
          </a:p>
        </p:txBody>
      </p:sp>
      <p:sp>
        <p:nvSpPr>
          <p:cNvPr id="60" name="ZoneTexte 59"/>
          <p:cNvSpPr txBox="1"/>
          <p:nvPr/>
        </p:nvSpPr>
        <p:spPr>
          <a:xfrm>
            <a:off x="8950894" y="3021044"/>
            <a:ext cx="1064976" cy="213979"/>
          </a:xfrm>
          <a:prstGeom prst="rect">
            <a:avLst/>
          </a:prstGeom>
          <a:noFill/>
        </p:spPr>
        <p:txBody>
          <a:bodyPr wrap="square" lIns="0" tIns="0" rIns="0" bIns="0" rtlCol="0">
            <a:noAutofit/>
          </a:bodyPr>
          <a:lstStyle/>
          <a:p>
            <a:pPr algn="l"/>
            <a:r>
              <a:rPr lang="fr-FR" sz="900" b="0" i="1" dirty="0" smtClean="0">
                <a:solidFill>
                  <a:schemeClr val="tx1">
                    <a:lumMod val="75000"/>
                  </a:schemeClr>
                </a:solidFill>
                <a:latin typeface="Arial" panose="020B0604020202020204" pitchFamily="34" charset="0"/>
                <a:cs typeface="Arial" panose="020B0604020202020204" pitchFamily="34" charset="0"/>
              </a:rPr>
              <a:t>(1167,1€  en 2016)</a:t>
            </a:r>
          </a:p>
        </p:txBody>
      </p:sp>
      <p:sp>
        <p:nvSpPr>
          <p:cNvPr id="42" name="Text Box 5"/>
          <p:cNvSpPr txBox="1">
            <a:spLocks noChangeArrowheads="1"/>
          </p:cNvSpPr>
          <p:nvPr>
            <p:custDataLst>
              <p:tags r:id="rId1"/>
            </p:custDataLst>
          </p:nvPr>
        </p:nvSpPr>
        <p:spPr bwMode="auto">
          <a:xfrm>
            <a:off x="7024651" y="6249692"/>
            <a:ext cx="3410482" cy="242352"/>
          </a:xfrm>
          <a:prstGeom prst="rect">
            <a:avLst/>
          </a:prstGeom>
          <a:noFill/>
          <a:ln>
            <a:noFill/>
          </a:ln>
          <a:extLst/>
        </p:spPr>
        <p:txBody>
          <a:bodyPr wrap="square" lIns="214270" tIns="51424" rIns="102850" bIns="5142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900" b="0" i="1" dirty="0">
                <a:latin typeface="Arial" panose="020B0604020202020204" pitchFamily="34" charset="0"/>
                <a:cs typeface="Arial" panose="020B0604020202020204" pitchFamily="34" charset="0"/>
              </a:rPr>
              <a:t>Base : Ménages ayant recours à la </a:t>
            </a:r>
            <a:r>
              <a:rPr lang="fr-FR" sz="900" b="0" i="1" dirty="0" smtClean="0">
                <a:latin typeface="Arial" panose="020B0604020202020204" pitchFamily="34" charset="0"/>
                <a:cs typeface="Arial" panose="020B0604020202020204" pitchFamily="34" charset="0"/>
              </a:rPr>
              <a:t>location</a:t>
            </a:r>
            <a:endParaRPr lang="fr-FR" sz="900" b="0" i="1" dirty="0">
              <a:latin typeface="Arial" panose="020B0604020202020204" pitchFamily="34" charset="0"/>
              <a:cs typeface="Arial" panose="020B0604020202020204" pitchFamily="34" charset="0"/>
            </a:endParaRPr>
          </a:p>
        </p:txBody>
      </p:sp>
      <p:sp>
        <p:nvSpPr>
          <p:cNvPr id="61" name="ZoneTexte 60"/>
          <p:cNvSpPr txBox="1"/>
          <p:nvPr/>
        </p:nvSpPr>
        <p:spPr>
          <a:xfrm>
            <a:off x="195647" y="1935794"/>
            <a:ext cx="3098395" cy="375309"/>
          </a:xfrm>
          <a:prstGeom prst="rect">
            <a:avLst/>
          </a:prstGeom>
          <a:noFill/>
        </p:spPr>
        <p:txBody>
          <a:bodyPr wrap="square" lIns="0" tIns="0" rIns="0" bIns="0" rtlCol="0">
            <a:noAutofit/>
          </a:bodyPr>
          <a:lstStyle/>
          <a:p>
            <a:pPr algn="l"/>
            <a:r>
              <a:rPr lang="fr-FR" sz="1200" b="0" dirty="0" smtClean="0">
                <a:solidFill>
                  <a:schemeClr val="tx1">
                    <a:lumMod val="75000"/>
                  </a:schemeClr>
                </a:solidFill>
                <a:latin typeface="Arial" panose="020B0604020202020204" pitchFamily="34" charset="0"/>
                <a:cs typeface="Arial" panose="020B0604020202020204" pitchFamily="34" charset="0"/>
              </a:rPr>
              <a:t>Parmi ceux qui ont recours à la location</a:t>
            </a:r>
          </a:p>
        </p:txBody>
      </p:sp>
      <p:sp>
        <p:nvSpPr>
          <p:cNvPr id="47" name="Freeform 39"/>
          <p:cNvSpPr>
            <a:spLocks noChangeAspect="1" noEditPoints="1"/>
          </p:cNvSpPr>
          <p:nvPr/>
        </p:nvSpPr>
        <p:spPr bwMode="auto">
          <a:xfrm flipV="1">
            <a:off x="351783" y="6475840"/>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0" name="Freeform 39"/>
          <p:cNvSpPr>
            <a:spLocks noChangeAspect="1" noEditPoints="1"/>
          </p:cNvSpPr>
          <p:nvPr/>
        </p:nvSpPr>
        <p:spPr bwMode="auto">
          <a:xfrm>
            <a:off x="170022" y="647578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tx2"/>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1" name="ZoneTexte 50"/>
          <p:cNvSpPr txBox="1"/>
          <p:nvPr/>
        </p:nvSpPr>
        <p:spPr>
          <a:xfrm>
            <a:off x="546819" y="6477535"/>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sp>
        <p:nvSpPr>
          <p:cNvPr id="63" name="Freeform 39"/>
          <p:cNvSpPr>
            <a:spLocks noChangeAspect="1" noEditPoints="1"/>
          </p:cNvSpPr>
          <p:nvPr/>
        </p:nvSpPr>
        <p:spPr bwMode="auto">
          <a:xfrm flipV="1">
            <a:off x="4038764" y="4511410"/>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64" name="Freeform 39"/>
          <p:cNvSpPr>
            <a:spLocks noChangeAspect="1" noEditPoints="1"/>
          </p:cNvSpPr>
          <p:nvPr/>
        </p:nvSpPr>
        <p:spPr bwMode="auto">
          <a:xfrm>
            <a:off x="729895" y="5678685"/>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tx2"/>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10" name="Espace réservé du numéro de diapositive 9"/>
          <p:cNvSpPr>
            <a:spLocks noGrp="1"/>
          </p:cNvSpPr>
          <p:nvPr>
            <p:ph type="sldNum" sz="quarter" idx="4"/>
          </p:nvPr>
        </p:nvSpPr>
        <p:spPr/>
        <p:txBody>
          <a:bodyPr/>
          <a:lstStyle/>
          <a:p>
            <a:fld id="{9784CBA3-D598-4B1F-BAA3-EE14B5154290}" type="slidenum">
              <a:rPr lang="en-AU" smtClean="0"/>
              <a:pPr/>
              <a:t>61</a:t>
            </a:fld>
            <a:endParaRPr lang="en-AU" dirty="0"/>
          </a:p>
        </p:txBody>
      </p:sp>
    </p:spTree>
    <p:extLst>
      <p:ext uri="{BB962C8B-B14F-4D97-AF65-F5344CB8AC3E}">
        <p14:creationId xmlns:p14="http://schemas.microsoft.com/office/powerpoint/2010/main" val="2914327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aphique 32"/>
          <p:cNvGraphicFramePr/>
          <p:nvPr>
            <p:extLst>
              <p:ext uri="{D42A27DB-BD31-4B8C-83A1-F6EECF244321}">
                <p14:modId xmlns:p14="http://schemas.microsoft.com/office/powerpoint/2010/main" val="2247387330"/>
              </p:ext>
            </p:extLst>
          </p:nvPr>
        </p:nvGraphicFramePr>
        <p:xfrm>
          <a:off x="5811277" y="3417138"/>
          <a:ext cx="3747951" cy="22799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324494" y="1"/>
            <a:ext cx="9792000" cy="852747"/>
          </a:xfrm>
        </p:spPr>
        <p:txBody>
          <a:bodyPr vert="horz" lIns="0" tIns="234900" rIns="0" bIns="0" rtlCol="0" anchor="t">
            <a:spAutoFit/>
          </a:bodyPr>
          <a:lstStyle/>
          <a:p>
            <a:r>
              <a:rPr lang="fr-FR" sz="2000" dirty="0"/>
              <a:t>I</a:t>
            </a:r>
            <a:r>
              <a:rPr lang="fr-FR" sz="2000" dirty="0" smtClean="0"/>
              <a:t>ntention </a:t>
            </a:r>
            <a:r>
              <a:rPr lang="fr-FR" sz="2000" dirty="0"/>
              <a:t>d’avoir recours aux services </a:t>
            </a:r>
            <a:r>
              <a:rPr lang="fr-FR" sz="2000" dirty="0" smtClean="0"/>
              <a:t> </a:t>
            </a:r>
            <a:r>
              <a:rPr lang="fr-FR" sz="2000" dirty="0"/>
              <a:t>proposés par les plateformes de location </a:t>
            </a:r>
            <a:r>
              <a:rPr lang="fr-FR" sz="2000" dirty="0" smtClean="0"/>
              <a:t>de </a:t>
            </a:r>
            <a:r>
              <a:rPr lang="fr-FR" sz="2000" dirty="0"/>
              <a:t>particulier à particulier</a:t>
            </a:r>
          </a:p>
        </p:txBody>
      </p:sp>
      <p:sp>
        <p:nvSpPr>
          <p:cNvPr id="4" name="Rectangle 3"/>
          <p:cNvSpPr/>
          <p:nvPr/>
        </p:nvSpPr>
        <p:spPr>
          <a:xfrm>
            <a:off x="197210" y="6534171"/>
            <a:ext cx="9891499" cy="215444"/>
          </a:xfrm>
          <a:prstGeom prst="rect">
            <a:avLst/>
          </a:prstGeom>
        </p:spPr>
        <p:txBody>
          <a:bodyPr wrap="square">
            <a:spAutoFit/>
          </a:bodyPr>
          <a:lstStyle/>
          <a:p>
            <a:pPr algn="r"/>
            <a:r>
              <a:rPr lang="fr-FR" sz="800" b="0" i="1" dirty="0" smtClean="0"/>
              <a:t>Q11: En </a:t>
            </a:r>
            <a:r>
              <a:rPr lang="fr-FR" sz="800" b="0" i="1" dirty="0"/>
              <a:t>2018, avez-vous l’intention d’avoir recours aux services suivants proposés par les plateformes de location de de particulier à particulier (ex : </a:t>
            </a:r>
            <a:r>
              <a:rPr lang="fr-FR" sz="800" b="0" i="1" dirty="0" err="1"/>
              <a:t>Drivy</a:t>
            </a:r>
            <a:r>
              <a:rPr lang="fr-FR" sz="800" b="0" i="1" dirty="0"/>
              <a:t>, </a:t>
            </a:r>
            <a:r>
              <a:rPr lang="fr-FR" sz="800" b="0" i="1" dirty="0" err="1"/>
              <a:t>Ouicar</a:t>
            </a:r>
            <a:r>
              <a:rPr lang="fr-FR" sz="800" b="0" i="1" dirty="0"/>
              <a:t>…)</a:t>
            </a:r>
          </a:p>
        </p:txBody>
      </p:sp>
      <p:sp>
        <p:nvSpPr>
          <p:cNvPr id="20" name="ZoneTexte 19"/>
          <p:cNvSpPr txBox="1"/>
          <p:nvPr/>
        </p:nvSpPr>
        <p:spPr>
          <a:xfrm>
            <a:off x="590910" y="2830761"/>
            <a:ext cx="548775" cy="351092"/>
          </a:xfrm>
          <a:prstGeom prst="rect">
            <a:avLst/>
          </a:prstGeom>
          <a:noFill/>
        </p:spPr>
        <p:txBody>
          <a:bodyPr wrap="square" lIns="0" tIns="0" rIns="0" bIns="0" rtlCol="0">
            <a:noAutofit/>
          </a:bodyPr>
          <a:lstStyle/>
          <a:p>
            <a:pPr algn="l"/>
            <a:r>
              <a:rPr lang="fr-FR" sz="1400" dirty="0" smtClean="0">
                <a:solidFill>
                  <a:schemeClr val="tx1"/>
                </a:solidFill>
                <a:latin typeface="Arial" panose="020B0604020202020204" pitchFamily="34" charset="0"/>
                <a:cs typeface="Arial" panose="020B0604020202020204" pitchFamily="34" charset="0"/>
              </a:rPr>
              <a:t>En %</a:t>
            </a:r>
          </a:p>
        </p:txBody>
      </p:sp>
      <p:sp>
        <p:nvSpPr>
          <p:cNvPr id="38" name="Rectangle 37"/>
          <p:cNvSpPr/>
          <p:nvPr/>
        </p:nvSpPr>
        <p:spPr>
          <a:xfrm>
            <a:off x="1351683" y="2303153"/>
            <a:ext cx="3077693" cy="830997"/>
          </a:xfrm>
          <a:prstGeom prst="rect">
            <a:avLst/>
          </a:prstGeom>
        </p:spPr>
        <p:txBody>
          <a:bodyPr wrap="square">
            <a:spAutoFit/>
          </a:bodyPr>
          <a:lstStyle/>
          <a:p>
            <a:pPr algn="ctr"/>
            <a:r>
              <a:rPr lang="fr-FR" sz="1600" b="0" dirty="0">
                <a:solidFill>
                  <a:schemeClr val="tx1">
                    <a:lumMod val="75000"/>
                  </a:schemeClr>
                </a:solidFill>
              </a:rPr>
              <a:t> Intention de</a:t>
            </a:r>
            <a:r>
              <a:rPr lang="fr-FR" sz="1600" dirty="0">
                <a:solidFill>
                  <a:schemeClr val="tx1">
                    <a:lumMod val="75000"/>
                  </a:schemeClr>
                </a:solidFill>
              </a:rPr>
              <a:t> </a:t>
            </a:r>
            <a:r>
              <a:rPr lang="fr-FR" sz="1600" u="sng" dirty="0">
                <a:solidFill>
                  <a:schemeClr val="tx1">
                    <a:lumMod val="75000"/>
                  </a:schemeClr>
                </a:solidFill>
              </a:rPr>
              <a:t>mettre à disposition </a:t>
            </a:r>
            <a:r>
              <a:rPr lang="fr-FR" sz="1600" b="0" dirty="0">
                <a:solidFill>
                  <a:schemeClr val="tx1">
                    <a:lumMod val="75000"/>
                  </a:schemeClr>
                </a:solidFill>
              </a:rPr>
              <a:t>une voiture du foyer via une </a:t>
            </a:r>
            <a:r>
              <a:rPr lang="fr-FR" sz="1600" dirty="0">
                <a:solidFill>
                  <a:schemeClr val="tx1">
                    <a:lumMod val="75000"/>
                  </a:schemeClr>
                </a:solidFill>
              </a:rPr>
              <a:t>plateforme PAP</a:t>
            </a:r>
          </a:p>
        </p:txBody>
      </p:sp>
      <p:graphicFrame>
        <p:nvGraphicFramePr>
          <p:cNvPr id="40" name="Graphique 39"/>
          <p:cNvGraphicFramePr/>
          <p:nvPr>
            <p:extLst>
              <p:ext uri="{D42A27DB-BD31-4B8C-83A1-F6EECF244321}">
                <p14:modId xmlns:p14="http://schemas.microsoft.com/office/powerpoint/2010/main" val="186126854"/>
              </p:ext>
            </p:extLst>
          </p:nvPr>
        </p:nvGraphicFramePr>
        <p:xfrm>
          <a:off x="713886" y="3417138"/>
          <a:ext cx="3747951" cy="2279972"/>
        </p:xfrm>
        <a:graphic>
          <a:graphicData uri="http://schemas.openxmlformats.org/drawingml/2006/chart">
            <c:chart xmlns:c="http://schemas.openxmlformats.org/drawingml/2006/chart" xmlns:r="http://schemas.openxmlformats.org/officeDocument/2006/relationships" r:id="rId4"/>
          </a:graphicData>
        </a:graphic>
      </p:graphicFrame>
      <p:sp>
        <p:nvSpPr>
          <p:cNvPr id="44" name="ZoneTexte 10"/>
          <p:cNvSpPr txBox="1"/>
          <p:nvPr/>
        </p:nvSpPr>
        <p:spPr>
          <a:xfrm>
            <a:off x="3329138" y="3304617"/>
            <a:ext cx="1304672" cy="473194"/>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dirty="0" smtClean="0">
                <a:solidFill>
                  <a:schemeClr val="accent2"/>
                </a:solidFill>
                <a:latin typeface="Arial" panose="020B0604020202020204" pitchFamily="34" charset="0"/>
                <a:cs typeface="Arial" panose="020B0604020202020204" pitchFamily="34" charset="0"/>
              </a:rPr>
              <a:t>Intention négative</a:t>
            </a:r>
            <a:endParaRPr lang="fr-FR" sz="1200" dirty="0">
              <a:solidFill>
                <a:schemeClr val="accent2"/>
              </a:solidFill>
              <a:latin typeface="Arial" panose="020B0604020202020204" pitchFamily="34" charset="0"/>
              <a:cs typeface="Arial" panose="020B0604020202020204" pitchFamily="34" charset="0"/>
            </a:endParaRPr>
          </a:p>
        </p:txBody>
      </p:sp>
      <p:sp>
        <p:nvSpPr>
          <p:cNvPr id="46" name="ZoneTexte 45"/>
          <p:cNvSpPr txBox="1"/>
          <p:nvPr/>
        </p:nvSpPr>
        <p:spPr>
          <a:xfrm>
            <a:off x="2159809" y="4195931"/>
            <a:ext cx="1461443" cy="657860"/>
          </a:xfrm>
          <a:prstGeom prst="rect">
            <a:avLst/>
          </a:prstGeom>
          <a:noFill/>
        </p:spPr>
        <p:txBody>
          <a:bodyPr wrap="square" lIns="102860" tIns="51429" rIns="102860" bIns="51429" rtlCol="0">
            <a:spAutoFit/>
          </a:bodyPr>
          <a:lstStyle/>
          <a:p>
            <a:pPr algn="ctr"/>
            <a:r>
              <a:rPr lang="fr-FR" sz="3600" dirty="0" smtClean="0">
                <a:solidFill>
                  <a:schemeClr val="accent2"/>
                </a:solidFill>
                <a:latin typeface="Arial" panose="020B0604020202020204" pitchFamily="34" charset="0"/>
                <a:cs typeface="Arial" panose="020B0604020202020204" pitchFamily="34" charset="0"/>
              </a:rPr>
              <a:t>98%</a:t>
            </a:r>
          </a:p>
        </p:txBody>
      </p:sp>
      <p:sp>
        <p:nvSpPr>
          <p:cNvPr id="39" name="ZoneTexte 38"/>
          <p:cNvSpPr txBox="1"/>
          <p:nvPr/>
        </p:nvSpPr>
        <p:spPr>
          <a:xfrm>
            <a:off x="3837735" y="4077097"/>
            <a:ext cx="1105740" cy="447764"/>
          </a:xfrm>
          <a:prstGeom prst="rect">
            <a:avLst/>
          </a:prstGeom>
          <a:noFill/>
        </p:spPr>
        <p:txBody>
          <a:bodyPr wrap="square" lIns="0" tIns="0" rIns="0" bIns="0" rtlCol="0">
            <a:noAutofit/>
          </a:bodyPr>
          <a:lstStyle/>
          <a:p>
            <a:pPr algn="ctr"/>
            <a:r>
              <a:rPr lang="fr-FR" sz="1050" dirty="0" smtClean="0">
                <a:solidFill>
                  <a:schemeClr val="accent2"/>
                </a:solidFill>
                <a:latin typeface="Arial" panose="020B0604020202020204" pitchFamily="34" charset="0"/>
                <a:cs typeface="Arial" panose="020B0604020202020204" pitchFamily="34" charset="0"/>
              </a:rPr>
              <a:t>Dont certainement pas </a:t>
            </a:r>
          </a:p>
          <a:p>
            <a:pPr algn="ctr"/>
            <a:r>
              <a:rPr lang="fr-FR" sz="1400" dirty="0" smtClean="0">
                <a:solidFill>
                  <a:schemeClr val="accent2"/>
                </a:solidFill>
                <a:latin typeface="Arial" panose="020B0604020202020204" pitchFamily="34" charset="0"/>
                <a:cs typeface="Arial" panose="020B0604020202020204" pitchFamily="34" charset="0"/>
              </a:rPr>
              <a:t>87%</a:t>
            </a:r>
          </a:p>
        </p:txBody>
      </p:sp>
      <p:cxnSp>
        <p:nvCxnSpPr>
          <p:cNvPr id="48" name="Connecteur droit 47"/>
          <p:cNvCxnSpPr/>
          <p:nvPr/>
        </p:nvCxnSpPr>
        <p:spPr>
          <a:xfrm>
            <a:off x="5203798" y="2303153"/>
            <a:ext cx="0" cy="3663162"/>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580939" y="2290589"/>
            <a:ext cx="4227679" cy="584775"/>
          </a:xfrm>
          <a:prstGeom prst="rect">
            <a:avLst/>
          </a:prstGeom>
        </p:spPr>
        <p:txBody>
          <a:bodyPr wrap="square">
            <a:spAutoFit/>
          </a:bodyPr>
          <a:lstStyle/>
          <a:p>
            <a:pPr algn="ctr"/>
            <a:r>
              <a:rPr lang="fr-FR" sz="1600" b="0" dirty="0">
                <a:solidFill>
                  <a:schemeClr val="tx1">
                    <a:lumMod val="75000"/>
                  </a:schemeClr>
                </a:solidFill>
              </a:rPr>
              <a:t>Intention de </a:t>
            </a:r>
            <a:r>
              <a:rPr lang="fr-FR" sz="1600" u="sng" dirty="0">
                <a:solidFill>
                  <a:schemeClr val="tx1">
                    <a:lumMod val="75000"/>
                  </a:schemeClr>
                </a:solidFill>
              </a:rPr>
              <a:t>louer</a:t>
            </a:r>
            <a:r>
              <a:rPr lang="fr-FR" sz="1600" dirty="0">
                <a:solidFill>
                  <a:schemeClr val="tx1">
                    <a:lumMod val="75000"/>
                  </a:schemeClr>
                </a:solidFill>
              </a:rPr>
              <a:t> </a:t>
            </a:r>
            <a:r>
              <a:rPr lang="fr-FR" sz="1600" b="0" dirty="0">
                <a:solidFill>
                  <a:schemeClr val="tx1">
                    <a:lumMod val="75000"/>
                  </a:schemeClr>
                </a:solidFill>
              </a:rPr>
              <a:t>une voiture via une </a:t>
            </a:r>
            <a:r>
              <a:rPr lang="fr-FR" sz="1600" dirty="0">
                <a:solidFill>
                  <a:schemeClr val="tx1">
                    <a:lumMod val="75000"/>
                  </a:schemeClr>
                </a:solidFill>
              </a:rPr>
              <a:t>plateforme PAP</a:t>
            </a:r>
          </a:p>
        </p:txBody>
      </p:sp>
      <p:sp>
        <p:nvSpPr>
          <p:cNvPr id="54" name="ZoneTexte 53"/>
          <p:cNvSpPr txBox="1"/>
          <p:nvPr/>
        </p:nvSpPr>
        <p:spPr>
          <a:xfrm>
            <a:off x="8988649" y="4039886"/>
            <a:ext cx="1100060" cy="423081"/>
          </a:xfrm>
          <a:prstGeom prst="rect">
            <a:avLst/>
          </a:prstGeom>
          <a:noFill/>
        </p:spPr>
        <p:txBody>
          <a:bodyPr wrap="square" lIns="0" tIns="0" rIns="0" bIns="0" rtlCol="0">
            <a:noAutofit/>
          </a:bodyPr>
          <a:lstStyle>
            <a:defPPr>
              <a:defRPr lang="en-AU"/>
            </a:defPPr>
            <a:lvl1pPr algn="ctr">
              <a:defRPr sz="1050">
                <a:solidFill>
                  <a:schemeClr val="accent2"/>
                </a:solidFill>
                <a:latin typeface="Arial" panose="020B0604020202020204" pitchFamily="34" charset="0"/>
                <a:cs typeface="Arial" panose="020B0604020202020204" pitchFamily="34" charset="0"/>
              </a:defRPr>
            </a:lvl1pPr>
          </a:lstStyle>
          <a:p>
            <a:r>
              <a:rPr lang="fr-FR" dirty="0"/>
              <a:t>Dont certainement pas </a:t>
            </a:r>
          </a:p>
          <a:p>
            <a:r>
              <a:rPr lang="fr-FR" sz="1200" dirty="0"/>
              <a:t>83%</a:t>
            </a:r>
          </a:p>
        </p:txBody>
      </p:sp>
      <p:sp>
        <p:nvSpPr>
          <p:cNvPr id="55" name="Rectangle à coins arrondis 54"/>
          <p:cNvSpPr/>
          <p:nvPr/>
        </p:nvSpPr>
        <p:spPr>
          <a:xfrm>
            <a:off x="239716" y="1021423"/>
            <a:ext cx="9928164" cy="68164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56" tIns="40528" rIns="81056" bIns="40528"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Les Français sont assez réfractaires à mettre à disposition une voiture du foyer ou louer une voiture via une plateforme </a:t>
            </a:r>
            <a:r>
              <a:rPr lang="fr-FR" sz="1400" b="0" dirty="0">
                <a:solidFill>
                  <a:prstClr val="black"/>
                </a:solidFill>
                <a:latin typeface="Arial" panose="020B0604020202020204" pitchFamily="34" charset="0"/>
                <a:cs typeface="Arial" panose="020B0604020202020204" pitchFamily="34" charset="0"/>
              </a:rPr>
              <a:t>de </a:t>
            </a:r>
            <a:r>
              <a:rPr lang="fr-FR" sz="1400" b="0" dirty="0" smtClean="0">
                <a:solidFill>
                  <a:prstClr val="black"/>
                </a:solidFill>
                <a:latin typeface="Arial" panose="020B0604020202020204" pitchFamily="34" charset="0"/>
                <a:cs typeface="Arial" panose="020B0604020202020204" pitchFamily="34" charset="0"/>
              </a:rPr>
              <a:t>location </a:t>
            </a:r>
            <a:r>
              <a:rPr lang="fr-FR" sz="1400" b="0" dirty="0">
                <a:solidFill>
                  <a:prstClr val="black"/>
                </a:solidFill>
                <a:latin typeface="Arial" panose="020B0604020202020204" pitchFamily="34" charset="0"/>
                <a:cs typeface="Arial" panose="020B0604020202020204" pitchFamily="34" charset="0"/>
              </a:rPr>
              <a:t>de particulier à </a:t>
            </a:r>
            <a:r>
              <a:rPr lang="fr-FR" sz="1400" b="0" dirty="0" smtClean="0">
                <a:solidFill>
                  <a:prstClr val="black"/>
                </a:solidFill>
                <a:latin typeface="Arial" panose="020B0604020202020204" pitchFamily="34" charset="0"/>
                <a:cs typeface="Arial" panose="020B0604020202020204" pitchFamily="34" charset="0"/>
              </a:rPr>
              <a:t>particulier. </a:t>
            </a:r>
            <a:endParaRPr lang="fr-FR" sz="1400" b="0" dirty="0">
              <a:solidFill>
                <a:prstClr val="black"/>
              </a:solidFill>
              <a:latin typeface="Arial" panose="020B0604020202020204" pitchFamily="34" charset="0"/>
              <a:cs typeface="Arial" panose="020B0604020202020204" pitchFamily="34" charset="0"/>
            </a:endParaRPr>
          </a:p>
        </p:txBody>
      </p:sp>
      <p:sp>
        <p:nvSpPr>
          <p:cNvPr id="56" name="ZoneTexte 55"/>
          <p:cNvSpPr txBox="1"/>
          <p:nvPr/>
        </p:nvSpPr>
        <p:spPr>
          <a:xfrm>
            <a:off x="7255626" y="4195931"/>
            <a:ext cx="1461443" cy="657860"/>
          </a:xfrm>
          <a:prstGeom prst="rect">
            <a:avLst/>
          </a:prstGeom>
          <a:noFill/>
        </p:spPr>
        <p:txBody>
          <a:bodyPr wrap="square" lIns="102860" tIns="51429" rIns="102860" bIns="51429" rtlCol="0">
            <a:spAutoFit/>
          </a:bodyPr>
          <a:lstStyle/>
          <a:p>
            <a:pPr algn="ctr"/>
            <a:r>
              <a:rPr lang="fr-FR" sz="3600" dirty="0" smtClean="0">
                <a:solidFill>
                  <a:schemeClr val="accent2"/>
                </a:solidFill>
                <a:latin typeface="Arial" panose="020B0604020202020204" pitchFamily="34" charset="0"/>
                <a:cs typeface="Arial" panose="020B0604020202020204" pitchFamily="34" charset="0"/>
              </a:rPr>
              <a:t>97%</a:t>
            </a:r>
          </a:p>
        </p:txBody>
      </p:sp>
      <p:sp>
        <p:nvSpPr>
          <p:cNvPr id="57" name="Text Box 5"/>
          <p:cNvSpPr txBox="1">
            <a:spLocks noChangeArrowheads="1"/>
          </p:cNvSpPr>
          <p:nvPr>
            <p:custDataLst>
              <p:tags r:id="rId1"/>
            </p:custDataLst>
          </p:nvPr>
        </p:nvSpPr>
        <p:spPr bwMode="auto">
          <a:xfrm>
            <a:off x="7024651" y="6249692"/>
            <a:ext cx="3410482" cy="242352"/>
          </a:xfrm>
          <a:prstGeom prst="rect">
            <a:avLst/>
          </a:prstGeom>
          <a:noFill/>
          <a:ln>
            <a:noFill/>
          </a:ln>
          <a:extLst/>
        </p:spPr>
        <p:txBody>
          <a:bodyPr wrap="square" lIns="214270" tIns="51424" rIns="102850" bIns="5142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900" b="0" i="1" dirty="0">
                <a:latin typeface="Arial" panose="020B0604020202020204" pitchFamily="34" charset="0"/>
                <a:cs typeface="Arial" panose="020B0604020202020204" pitchFamily="34" charset="0"/>
              </a:rPr>
              <a:t>Base : Ensemble des  </a:t>
            </a:r>
            <a:r>
              <a:rPr lang="fr-FR" sz="900" b="0" i="1" dirty="0" smtClean="0">
                <a:latin typeface="Arial" panose="020B0604020202020204" pitchFamily="34" charset="0"/>
                <a:cs typeface="Arial" panose="020B0604020202020204" pitchFamily="34" charset="0"/>
              </a:rPr>
              <a:t>foyers  (n=10 000)</a:t>
            </a:r>
            <a:endParaRPr lang="fr-FR" sz="900" b="0" i="1" dirty="0">
              <a:latin typeface="Arial" panose="020B0604020202020204" pitchFamily="34" charset="0"/>
              <a:cs typeface="Arial" panose="020B0604020202020204" pitchFamily="34" charset="0"/>
            </a:endParaRPr>
          </a:p>
        </p:txBody>
      </p:sp>
      <p:sp>
        <p:nvSpPr>
          <p:cNvPr id="5" name="ZoneTexte 4"/>
          <p:cNvSpPr txBox="1"/>
          <p:nvPr/>
        </p:nvSpPr>
        <p:spPr>
          <a:xfrm>
            <a:off x="159109" y="3855386"/>
            <a:ext cx="1871629" cy="179848"/>
          </a:xfrm>
          <a:prstGeom prst="rect">
            <a:avLst/>
          </a:prstGeom>
          <a:noFill/>
        </p:spPr>
        <p:txBody>
          <a:bodyPr wrap="square" lIns="0" tIns="0" rIns="0" bIns="0" rtlCol="0">
            <a:noAutofit/>
          </a:bodyPr>
          <a:lstStyle/>
          <a:p>
            <a:pPr algn="ctr"/>
            <a:r>
              <a:rPr lang="fr-FR" sz="1050" b="0" dirty="0" smtClean="0">
                <a:solidFill>
                  <a:schemeClr val="accent6"/>
                </a:solidFill>
                <a:latin typeface="Arial" panose="020B0604020202020204" pitchFamily="34" charset="0"/>
                <a:cs typeface="Arial" panose="020B0604020202020204" pitchFamily="34" charset="0"/>
              </a:rPr>
              <a:t>Utilise déjà ce service : </a:t>
            </a:r>
            <a:r>
              <a:rPr lang="fr-FR" sz="1050" dirty="0" smtClean="0">
                <a:solidFill>
                  <a:schemeClr val="accent6"/>
                </a:solidFill>
                <a:latin typeface="Arial" panose="020B0604020202020204" pitchFamily="34" charset="0"/>
                <a:cs typeface="Arial" panose="020B0604020202020204" pitchFamily="34" charset="0"/>
              </a:rPr>
              <a:t>1%</a:t>
            </a:r>
          </a:p>
        </p:txBody>
      </p:sp>
      <p:sp>
        <p:nvSpPr>
          <p:cNvPr id="9" name="ZoneTexte 8"/>
          <p:cNvSpPr txBox="1"/>
          <p:nvPr/>
        </p:nvSpPr>
        <p:spPr>
          <a:xfrm>
            <a:off x="291103" y="4067305"/>
            <a:ext cx="1356458" cy="292044"/>
          </a:xfrm>
          <a:prstGeom prst="rect">
            <a:avLst/>
          </a:prstGeom>
          <a:noFill/>
        </p:spPr>
        <p:txBody>
          <a:bodyPr wrap="square" lIns="0" tIns="0" rIns="0" bIns="0" rtlCol="0">
            <a:noAutofit/>
          </a:bodyPr>
          <a:lstStyle/>
          <a:p>
            <a:pPr algn="r"/>
            <a:r>
              <a:rPr lang="fr-FR" sz="1050" b="0" dirty="0" smtClean="0">
                <a:solidFill>
                  <a:schemeClr val="accent5"/>
                </a:solidFill>
                <a:latin typeface="Arial" panose="020B0604020202020204" pitchFamily="34" charset="0"/>
                <a:cs typeface="Arial" panose="020B0604020202020204" pitchFamily="34" charset="0"/>
              </a:rPr>
              <a:t>Intention positive</a:t>
            </a:r>
          </a:p>
        </p:txBody>
      </p:sp>
      <p:sp>
        <p:nvSpPr>
          <p:cNvPr id="29" name="ZoneTexte 28"/>
          <p:cNvSpPr txBox="1"/>
          <p:nvPr/>
        </p:nvSpPr>
        <p:spPr>
          <a:xfrm>
            <a:off x="5369155" y="4105405"/>
            <a:ext cx="1356458" cy="292044"/>
          </a:xfrm>
          <a:prstGeom prst="rect">
            <a:avLst/>
          </a:prstGeom>
          <a:noFill/>
        </p:spPr>
        <p:txBody>
          <a:bodyPr wrap="square" lIns="0" tIns="0" rIns="0" bIns="0" rtlCol="0">
            <a:noAutofit/>
          </a:bodyPr>
          <a:lstStyle/>
          <a:p>
            <a:pPr algn="r"/>
            <a:r>
              <a:rPr lang="fr-FR" sz="1050" b="0" dirty="0" smtClean="0">
                <a:solidFill>
                  <a:schemeClr val="accent5"/>
                </a:solidFill>
                <a:latin typeface="Arial" panose="020B0604020202020204" pitchFamily="34" charset="0"/>
                <a:cs typeface="Arial" panose="020B0604020202020204" pitchFamily="34" charset="0"/>
              </a:rPr>
              <a:t>Intention positive</a:t>
            </a:r>
          </a:p>
        </p:txBody>
      </p:sp>
      <p:sp>
        <p:nvSpPr>
          <p:cNvPr id="34" name="ZoneTexte 10"/>
          <p:cNvSpPr txBox="1"/>
          <p:nvPr/>
        </p:nvSpPr>
        <p:spPr>
          <a:xfrm>
            <a:off x="8472000" y="3304617"/>
            <a:ext cx="1304672" cy="473194"/>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dirty="0" smtClean="0">
                <a:solidFill>
                  <a:schemeClr val="accent2"/>
                </a:solidFill>
                <a:latin typeface="Arial" panose="020B0604020202020204" pitchFamily="34" charset="0"/>
                <a:cs typeface="Arial" panose="020B0604020202020204" pitchFamily="34" charset="0"/>
              </a:rPr>
              <a:t>Intention négative</a:t>
            </a:r>
            <a:endParaRPr lang="fr-FR" sz="1200" dirty="0">
              <a:solidFill>
                <a:schemeClr val="accent2"/>
              </a:solidFill>
              <a:latin typeface="Arial" panose="020B0604020202020204" pitchFamily="34" charset="0"/>
              <a:cs typeface="Arial" panose="020B0604020202020204" pitchFamily="34" charset="0"/>
            </a:endParaRPr>
          </a:p>
        </p:txBody>
      </p:sp>
      <p:sp>
        <p:nvSpPr>
          <p:cNvPr id="13" name="Rectangle 12"/>
          <p:cNvSpPr/>
          <p:nvPr/>
        </p:nvSpPr>
        <p:spPr>
          <a:xfrm>
            <a:off x="5346085" y="6152579"/>
            <a:ext cx="1723549" cy="230832"/>
          </a:xfrm>
          <a:prstGeom prst="rect">
            <a:avLst/>
          </a:prstGeom>
        </p:spPr>
        <p:txBody>
          <a:bodyPr wrap="none">
            <a:spAutoFit/>
          </a:bodyPr>
          <a:lstStyle/>
          <a:p>
            <a:r>
              <a:rPr lang="fr-FR" sz="900" b="0" i="1" dirty="0" smtClean="0"/>
              <a:t>* En tendance, car base faible</a:t>
            </a:r>
            <a:endParaRPr lang="fr-FR" sz="900" i="1" dirty="0"/>
          </a:p>
        </p:txBody>
      </p:sp>
      <p:sp>
        <p:nvSpPr>
          <p:cNvPr id="36" name="ZoneTexte 35"/>
          <p:cNvSpPr txBox="1"/>
          <p:nvPr/>
        </p:nvSpPr>
        <p:spPr>
          <a:xfrm>
            <a:off x="5281569" y="3883961"/>
            <a:ext cx="1871629" cy="179848"/>
          </a:xfrm>
          <a:prstGeom prst="rect">
            <a:avLst/>
          </a:prstGeom>
          <a:noFill/>
        </p:spPr>
        <p:txBody>
          <a:bodyPr wrap="square" lIns="0" tIns="0" rIns="0" bIns="0" rtlCol="0">
            <a:noAutofit/>
          </a:bodyPr>
          <a:lstStyle/>
          <a:p>
            <a:pPr algn="ctr"/>
            <a:r>
              <a:rPr lang="fr-FR" sz="1050" b="0" dirty="0" smtClean="0">
                <a:solidFill>
                  <a:schemeClr val="accent6"/>
                </a:solidFill>
                <a:latin typeface="Arial" panose="020B0604020202020204" pitchFamily="34" charset="0"/>
                <a:cs typeface="Arial" panose="020B0604020202020204" pitchFamily="34" charset="0"/>
              </a:rPr>
              <a:t>Utilise déjà ce service : </a:t>
            </a:r>
            <a:r>
              <a:rPr lang="fr-FR" sz="1050" dirty="0" smtClean="0">
                <a:solidFill>
                  <a:schemeClr val="accent6"/>
                </a:solidFill>
                <a:latin typeface="Arial" panose="020B0604020202020204" pitchFamily="34" charset="0"/>
                <a:cs typeface="Arial" panose="020B0604020202020204" pitchFamily="34" charset="0"/>
              </a:rPr>
              <a:t>1%</a:t>
            </a:r>
          </a:p>
        </p:txBody>
      </p:sp>
      <p:sp>
        <p:nvSpPr>
          <p:cNvPr id="14" name="ZoneTexte 13"/>
          <p:cNvSpPr txBox="1"/>
          <p:nvPr/>
        </p:nvSpPr>
        <p:spPr>
          <a:xfrm>
            <a:off x="4319186" y="1905000"/>
            <a:ext cx="1788917" cy="337964"/>
          </a:xfrm>
          <a:prstGeom prst="rect">
            <a:avLst/>
          </a:prstGeom>
          <a:solidFill>
            <a:schemeClr val="tx1">
              <a:lumMod val="60000"/>
              <a:lumOff val="40000"/>
            </a:schemeClr>
          </a:solidFill>
        </p:spPr>
        <p:txBody>
          <a:bodyPr wrap="square" lIns="0" tIns="0" rIns="0" bIns="0" rtlCol="0" anchor="ctr" anchorCtr="0">
            <a:noAutofit/>
          </a:bodyPr>
          <a:lstStyle/>
          <a:p>
            <a:pPr algn="ctr"/>
            <a:r>
              <a:rPr lang="fr-FR" sz="1400" dirty="0" smtClean="0">
                <a:solidFill>
                  <a:schemeClr val="bg1"/>
                </a:solidFill>
                <a:latin typeface="Arial" panose="020B0604020202020204" pitchFamily="34" charset="0"/>
                <a:cs typeface="Arial" panose="020B0604020202020204" pitchFamily="34" charset="0"/>
              </a:rPr>
              <a:t>Nouvelle question</a:t>
            </a:r>
          </a:p>
        </p:txBody>
      </p:sp>
      <p:sp>
        <p:nvSpPr>
          <p:cNvPr id="11" name="Espace réservé du numéro de diapositive 10"/>
          <p:cNvSpPr>
            <a:spLocks noGrp="1"/>
          </p:cNvSpPr>
          <p:nvPr>
            <p:ph type="sldNum" sz="quarter" idx="4"/>
          </p:nvPr>
        </p:nvSpPr>
        <p:spPr/>
        <p:txBody>
          <a:bodyPr/>
          <a:lstStyle/>
          <a:p>
            <a:fld id="{9784CBA3-D598-4B1F-BAA3-EE14B5154290}" type="slidenum">
              <a:rPr lang="en-AU" smtClean="0"/>
              <a:pPr/>
              <a:t>62</a:t>
            </a:fld>
            <a:endParaRPr lang="en-AU" dirty="0"/>
          </a:p>
        </p:txBody>
      </p:sp>
    </p:spTree>
    <p:extLst>
      <p:ext uri="{BB962C8B-B14F-4D97-AF65-F5344CB8AC3E}">
        <p14:creationId xmlns:p14="http://schemas.microsoft.com/office/powerpoint/2010/main" val="414464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3.5</a:t>
            </a:r>
            <a:endParaRPr lang="fr-FR" dirty="0"/>
          </a:p>
        </p:txBody>
      </p:sp>
      <p:sp>
        <p:nvSpPr>
          <p:cNvPr id="2" name="Espace réservé du texte 1"/>
          <p:cNvSpPr>
            <a:spLocks noGrp="1"/>
          </p:cNvSpPr>
          <p:nvPr>
            <p:ph type="subTitle" idx="1"/>
            <p:custDataLst>
              <p:tags r:id="rId3"/>
            </p:custDataLst>
          </p:nvPr>
        </p:nvSpPr>
        <p:spPr>
          <a:xfrm>
            <a:off x="324000" y="3469604"/>
            <a:ext cx="8886101" cy="923330"/>
          </a:xfrm>
        </p:spPr>
        <p:txBody>
          <a:bodyPr/>
          <a:lstStyle/>
          <a:p>
            <a:r>
              <a:rPr lang="fr-FR" dirty="0"/>
              <a:t>Profil des utilisateurs principaux et occasionnels.</a:t>
            </a:r>
          </a:p>
        </p:txBody>
      </p:sp>
    </p:spTree>
    <p:custDataLst>
      <p:tags r:id="rId1"/>
    </p:custDataLst>
    <p:extLst>
      <p:ext uri="{BB962C8B-B14F-4D97-AF65-F5344CB8AC3E}">
        <p14:creationId xmlns:p14="http://schemas.microsoft.com/office/powerpoint/2010/main" val="272744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phique 20"/>
          <p:cNvGraphicFramePr/>
          <p:nvPr>
            <p:extLst>
              <p:ext uri="{D42A27DB-BD31-4B8C-83A1-F6EECF244321}">
                <p14:modId xmlns:p14="http://schemas.microsoft.com/office/powerpoint/2010/main" val="1533725762"/>
              </p:ext>
            </p:extLst>
          </p:nvPr>
        </p:nvGraphicFramePr>
        <p:xfrm>
          <a:off x="239716" y="1355047"/>
          <a:ext cx="9641506" cy="5284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p:cNvGraphicFramePr/>
          <p:nvPr>
            <p:extLst>
              <p:ext uri="{D42A27DB-BD31-4B8C-83A1-F6EECF244321}">
                <p14:modId xmlns:p14="http://schemas.microsoft.com/office/powerpoint/2010/main" val="101288502"/>
              </p:ext>
            </p:extLst>
          </p:nvPr>
        </p:nvGraphicFramePr>
        <p:xfrm>
          <a:off x="2941759" y="350787"/>
          <a:ext cx="6960659" cy="4640439"/>
        </p:xfrm>
        <a:graphic>
          <a:graphicData uri="http://schemas.openxmlformats.org/drawingml/2006/chart">
            <c:chart xmlns:c="http://schemas.openxmlformats.org/drawingml/2006/chart" xmlns:r="http://schemas.openxmlformats.org/officeDocument/2006/relationships" r:id="rId4"/>
          </a:graphicData>
        </a:graphic>
      </p:graphicFrame>
      <p:sp>
        <p:nvSpPr>
          <p:cNvPr id="6" name="Titre 5"/>
          <p:cNvSpPr>
            <a:spLocks noGrp="1"/>
          </p:cNvSpPr>
          <p:nvPr>
            <p:ph type="title"/>
          </p:nvPr>
        </p:nvSpPr>
        <p:spPr>
          <a:xfrm>
            <a:off x="324494" y="1"/>
            <a:ext cx="9792000" cy="544946"/>
          </a:xfrm>
        </p:spPr>
        <p:txBody>
          <a:bodyPr lIns="0" tIns="234876" rIns="0" bIns="0"/>
          <a:lstStyle/>
          <a:p>
            <a:r>
              <a:rPr lang="fr-FR" sz="2000" dirty="0">
                <a:solidFill>
                  <a:schemeClr val="tx1"/>
                </a:solidFill>
              </a:rPr>
              <a:t>Part </a:t>
            </a:r>
            <a:r>
              <a:rPr lang="fr-FR" sz="2000" dirty="0" smtClean="0">
                <a:solidFill>
                  <a:schemeClr val="tx1"/>
                </a:solidFill>
              </a:rPr>
              <a:t>des femmes utilisateurs principaux</a:t>
            </a:r>
            <a:endParaRPr lang="fr-FR" sz="2000" dirty="0">
              <a:latin typeface="Verdana"/>
            </a:endParaRPr>
          </a:p>
        </p:txBody>
      </p:sp>
      <p:sp>
        <p:nvSpPr>
          <p:cNvPr id="10" name="Rectangle 9"/>
          <p:cNvSpPr/>
          <p:nvPr/>
        </p:nvSpPr>
        <p:spPr>
          <a:xfrm>
            <a:off x="3740507" y="6459920"/>
            <a:ext cx="6370575" cy="359018"/>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AVANT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hors gros utilitaires</a:t>
            </a:r>
          </a:p>
          <a:p>
            <a:pPr algn="r"/>
            <a:r>
              <a:rPr lang="fr-FR" sz="900" b="0" i="1" dirty="0">
                <a:latin typeface="Arial" panose="020B0604020202020204" pitchFamily="34" charset="0"/>
                <a:cs typeface="Arial" panose="020B0604020202020204" pitchFamily="34" charset="0"/>
              </a:rPr>
              <a:t>           APRES </a:t>
            </a:r>
            <a:r>
              <a:rPr lang="fr-FR" sz="900" b="0" i="1" dirty="0" smtClean="0">
                <a:latin typeface="Arial" panose="020B0604020202020204" pitchFamily="34" charset="0"/>
                <a:cs typeface="Arial" panose="020B0604020202020204" pitchFamily="34" charset="0"/>
              </a:rPr>
              <a:t>2006: </a:t>
            </a:r>
            <a:r>
              <a:rPr lang="fr-FR" sz="900" b="0" i="1" dirty="0">
                <a:latin typeface="Arial" panose="020B0604020202020204" pitchFamily="34" charset="0"/>
                <a:cs typeface="Arial" panose="020B0604020202020204" pitchFamily="34" charset="0"/>
              </a:rPr>
              <a:t>Ensemble des véhicules à disposition des ménages (parc total)</a:t>
            </a:r>
          </a:p>
        </p:txBody>
      </p:sp>
      <p:sp>
        <p:nvSpPr>
          <p:cNvPr id="11" name="Text Box 4"/>
          <p:cNvSpPr txBox="1">
            <a:spLocks noChangeArrowheads="1"/>
          </p:cNvSpPr>
          <p:nvPr/>
        </p:nvSpPr>
        <p:spPr bwMode="auto">
          <a:xfrm>
            <a:off x="144020" y="1523231"/>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mj-lt"/>
              </a:rPr>
              <a:t>En pourcentage</a:t>
            </a:r>
            <a:endParaRPr lang="fr-FR" sz="1100" b="0" i="1" u="sng" dirty="0">
              <a:solidFill>
                <a:srgbClr val="000000"/>
              </a:solidFill>
              <a:latin typeface="+mj-lt"/>
              <a:sym typeface="Wingdings" pitchFamily="2" charset="2"/>
            </a:endParaRPr>
          </a:p>
        </p:txBody>
      </p:sp>
      <p:sp>
        <p:nvSpPr>
          <p:cNvPr id="12" name="Freeform 11"/>
          <p:cNvSpPr>
            <a:spLocks noEditPoints="1"/>
          </p:cNvSpPr>
          <p:nvPr/>
        </p:nvSpPr>
        <p:spPr bwMode="auto">
          <a:xfrm>
            <a:off x="9790559" y="3321821"/>
            <a:ext cx="314426" cy="1055706"/>
          </a:xfrm>
          <a:custGeom>
            <a:avLst/>
            <a:gdLst>
              <a:gd name="T0" fmla="*/ 53 w 67"/>
              <a:gd name="T1" fmla="*/ 74 h 231"/>
              <a:gd name="T2" fmla="*/ 53 w 67"/>
              <a:gd name="T3" fmla="*/ 79 h 231"/>
              <a:gd name="T4" fmla="*/ 51 w 67"/>
              <a:gd name="T5" fmla="*/ 89 h 231"/>
              <a:gd name="T6" fmla="*/ 49 w 67"/>
              <a:gd name="T7" fmla="*/ 92 h 231"/>
              <a:gd name="T8" fmla="*/ 49 w 67"/>
              <a:gd name="T9" fmla="*/ 78 h 231"/>
              <a:gd name="T10" fmla="*/ 16 w 67"/>
              <a:gd name="T11" fmla="*/ 79 h 231"/>
              <a:gd name="T12" fmla="*/ 14 w 67"/>
              <a:gd name="T13" fmla="*/ 76 h 231"/>
              <a:gd name="T14" fmla="*/ 13 w 67"/>
              <a:gd name="T15" fmla="*/ 74 h 231"/>
              <a:gd name="T16" fmla="*/ 17 w 67"/>
              <a:gd name="T17" fmla="*/ 70 h 231"/>
              <a:gd name="T18" fmla="*/ 19 w 67"/>
              <a:gd name="T19" fmla="*/ 77 h 231"/>
              <a:gd name="T20" fmla="*/ 21 w 67"/>
              <a:gd name="T21" fmla="*/ 33 h 231"/>
              <a:gd name="T22" fmla="*/ 35 w 67"/>
              <a:gd name="T23" fmla="*/ 3 h 231"/>
              <a:gd name="T24" fmla="*/ 43 w 67"/>
              <a:gd name="T25" fmla="*/ 26 h 231"/>
              <a:gd name="T26" fmla="*/ 55 w 67"/>
              <a:gd name="T27" fmla="*/ 35 h 231"/>
              <a:gd name="T28" fmla="*/ 63 w 67"/>
              <a:gd name="T29" fmla="*/ 63 h 231"/>
              <a:gd name="T30" fmla="*/ 66 w 67"/>
              <a:gd name="T31" fmla="*/ 74 h 231"/>
              <a:gd name="T32" fmla="*/ 59 w 67"/>
              <a:gd name="T33" fmla="*/ 97 h 231"/>
              <a:gd name="T34" fmla="*/ 59 w 67"/>
              <a:gd name="T35" fmla="*/ 101 h 231"/>
              <a:gd name="T36" fmla="*/ 57 w 67"/>
              <a:gd name="T37" fmla="*/ 104 h 231"/>
              <a:gd name="T38" fmla="*/ 53 w 67"/>
              <a:gd name="T39" fmla="*/ 109 h 231"/>
              <a:gd name="T40" fmla="*/ 54 w 67"/>
              <a:gd name="T41" fmla="*/ 133 h 231"/>
              <a:gd name="T42" fmla="*/ 58 w 67"/>
              <a:gd name="T43" fmla="*/ 178 h 231"/>
              <a:gd name="T44" fmla="*/ 49 w 67"/>
              <a:gd name="T45" fmla="*/ 179 h 231"/>
              <a:gd name="T46" fmla="*/ 46 w 67"/>
              <a:gd name="T47" fmla="*/ 177 h 231"/>
              <a:gd name="T48" fmla="*/ 49 w 67"/>
              <a:gd name="T49" fmla="*/ 210 h 231"/>
              <a:gd name="T50" fmla="*/ 52 w 67"/>
              <a:gd name="T51" fmla="*/ 219 h 231"/>
              <a:gd name="T52" fmla="*/ 50 w 67"/>
              <a:gd name="T53" fmla="*/ 230 h 231"/>
              <a:gd name="T54" fmla="*/ 48 w 67"/>
              <a:gd name="T55" fmla="*/ 231 h 231"/>
              <a:gd name="T56" fmla="*/ 37 w 67"/>
              <a:gd name="T57" fmla="*/ 230 h 231"/>
              <a:gd name="T58" fmla="*/ 39 w 67"/>
              <a:gd name="T59" fmla="*/ 224 h 231"/>
              <a:gd name="T60" fmla="*/ 35 w 67"/>
              <a:gd name="T61" fmla="*/ 229 h 231"/>
              <a:gd name="T62" fmla="*/ 29 w 67"/>
              <a:gd name="T63" fmla="*/ 225 h 231"/>
              <a:gd name="T64" fmla="*/ 33 w 67"/>
              <a:gd name="T65" fmla="*/ 215 h 231"/>
              <a:gd name="T66" fmla="*/ 28 w 67"/>
              <a:gd name="T67" fmla="*/ 185 h 231"/>
              <a:gd name="T68" fmla="*/ 19 w 67"/>
              <a:gd name="T69" fmla="*/ 177 h 231"/>
              <a:gd name="T70" fmla="*/ 12 w 67"/>
              <a:gd name="T71" fmla="*/ 178 h 231"/>
              <a:gd name="T72" fmla="*/ 5 w 67"/>
              <a:gd name="T73" fmla="*/ 162 h 231"/>
              <a:gd name="T74" fmla="*/ 10 w 67"/>
              <a:gd name="T75" fmla="*/ 99 h 231"/>
              <a:gd name="T76" fmla="*/ 10 w 67"/>
              <a:gd name="T77" fmla="*/ 94 h 231"/>
              <a:gd name="T78" fmla="*/ 11 w 67"/>
              <a:gd name="T79" fmla="*/ 89 h 231"/>
              <a:gd name="T80" fmla="*/ 8 w 67"/>
              <a:gd name="T81" fmla="*/ 86 h 231"/>
              <a:gd name="T82" fmla="*/ 3 w 67"/>
              <a:gd name="T83" fmla="*/ 81 h 231"/>
              <a:gd name="T84" fmla="*/ 1 w 67"/>
              <a:gd name="T85" fmla="*/ 74 h 231"/>
              <a:gd name="T86" fmla="*/ 3 w 67"/>
              <a:gd name="T87" fmla="*/ 71 h 231"/>
              <a:gd name="T88" fmla="*/ 8 w 67"/>
              <a:gd name="T89" fmla="*/ 61 h 231"/>
              <a:gd name="T90" fmla="*/ 12 w 67"/>
              <a:gd name="T91" fmla="*/ 54 h 231"/>
              <a:gd name="T92" fmla="*/ 13 w 67"/>
              <a:gd name="T93" fmla="*/ 47 h 231"/>
              <a:gd name="T94" fmla="*/ 20 w 67"/>
              <a:gd name="T95" fmla="*/ 42 h 231"/>
              <a:gd name="T96" fmla="*/ 21 w 67"/>
              <a:gd name="T97"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231">
                <a:moveTo>
                  <a:pt x="51" y="72"/>
                </a:moveTo>
                <a:cubicBezTo>
                  <a:pt x="51" y="72"/>
                  <a:pt x="52" y="71"/>
                  <a:pt x="52" y="72"/>
                </a:cubicBezTo>
                <a:cubicBezTo>
                  <a:pt x="52" y="72"/>
                  <a:pt x="52" y="73"/>
                  <a:pt x="53" y="74"/>
                </a:cubicBezTo>
                <a:cubicBezTo>
                  <a:pt x="54" y="74"/>
                  <a:pt x="55" y="75"/>
                  <a:pt x="55" y="76"/>
                </a:cubicBezTo>
                <a:cubicBezTo>
                  <a:pt x="54" y="76"/>
                  <a:pt x="54" y="77"/>
                  <a:pt x="54" y="77"/>
                </a:cubicBezTo>
                <a:cubicBezTo>
                  <a:pt x="53" y="78"/>
                  <a:pt x="53" y="78"/>
                  <a:pt x="53" y="79"/>
                </a:cubicBezTo>
                <a:cubicBezTo>
                  <a:pt x="53" y="80"/>
                  <a:pt x="53" y="80"/>
                  <a:pt x="53" y="81"/>
                </a:cubicBezTo>
                <a:cubicBezTo>
                  <a:pt x="52" y="82"/>
                  <a:pt x="51" y="84"/>
                  <a:pt x="51" y="86"/>
                </a:cubicBezTo>
                <a:cubicBezTo>
                  <a:pt x="51" y="87"/>
                  <a:pt x="51" y="88"/>
                  <a:pt x="51" y="89"/>
                </a:cubicBezTo>
                <a:cubicBezTo>
                  <a:pt x="51" y="90"/>
                  <a:pt x="51" y="90"/>
                  <a:pt x="50" y="91"/>
                </a:cubicBezTo>
                <a:cubicBezTo>
                  <a:pt x="50" y="92"/>
                  <a:pt x="49" y="93"/>
                  <a:pt x="49" y="93"/>
                </a:cubicBezTo>
                <a:cubicBezTo>
                  <a:pt x="49" y="92"/>
                  <a:pt x="49" y="92"/>
                  <a:pt x="49" y="92"/>
                </a:cubicBezTo>
                <a:cubicBezTo>
                  <a:pt x="49" y="92"/>
                  <a:pt x="49" y="91"/>
                  <a:pt x="48" y="89"/>
                </a:cubicBezTo>
                <a:cubicBezTo>
                  <a:pt x="48" y="88"/>
                  <a:pt x="48" y="88"/>
                  <a:pt x="48" y="86"/>
                </a:cubicBezTo>
                <a:cubicBezTo>
                  <a:pt x="48" y="82"/>
                  <a:pt x="49" y="80"/>
                  <a:pt x="49" y="78"/>
                </a:cubicBezTo>
                <a:cubicBezTo>
                  <a:pt x="50" y="75"/>
                  <a:pt x="51" y="72"/>
                  <a:pt x="51" y="72"/>
                </a:cubicBezTo>
                <a:close/>
                <a:moveTo>
                  <a:pt x="18" y="80"/>
                </a:moveTo>
                <a:cubicBezTo>
                  <a:pt x="18" y="80"/>
                  <a:pt x="17" y="79"/>
                  <a:pt x="16" y="79"/>
                </a:cubicBezTo>
                <a:cubicBezTo>
                  <a:pt x="16" y="78"/>
                  <a:pt x="16" y="78"/>
                  <a:pt x="15" y="78"/>
                </a:cubicBezTo>
                <a:cubicBezTo>
                  <a:pt x="14" y="78"/>
                  <a:pt x="14" y="78"/>
                  <a:pt x="14" y="78"/>
                </a:cubicBezTo>
                <a:cubicBezTo>
                  <a:pt x="14" y="78"/>
                  <a:pt x="14" y="77"/>
                  <a:pt x="14" y="76"/>
                </a:cubicBezTo>
                <a:cubicBezTo>
                  <a:pt x="13" y="76"/>
                  <a:pt x="13" y="76"/>
                  <a:pt x="13" y="75"/>
                </a:cubicBezTo>
                <a:cubicBezTo>
                  <a:pt x="12" y="75"/>
                  <a:pt x="12" y="75"/>
                  <a:pt x="13" y="75"/>
                </a:cubicBezTo>
                <a:cubicBezTo>
                  <a:pt x="13" y="75"/>
                  <a:pt x="13" y="74"/>
                  <a:pt x="13" y="74"/>
                </a:cubicBezTo>
                <a:cubicBezTo>
                  <a:pt x="12" y="73"/>
                  <a:pt x="12" y="73"/>
                  <a:pt x="13" y="73"/>
                </a:cubicBezTo>
                <a:cubicBezTo>
                  <a:pt x="14" y="73"/>
                  <a:pt x="16" y="72"/>
                  <a:pt x="16" y="71"/>
                </a:cubicBezTo>
                <a:cubicBezTo>
                  <a:pt x="16" y="70"/>
                  <a:pt x="16" y="69"/>
                  <a:pt x="17" y="70"/>
                </a:cubicBezTo>
                <a:cubicBezTo>
                  <a:pt x="17" y="71"/>
                  <a:pt x="19" y="74"/>
                  <a:pt x="19" y="75"/>
                </a:cubicBezTo>
                <a:cubicBezTo>
                  <a:pt x="19" y="75"/>
                  <a:pt x="18" y="76"/>
                  <a:pt x="18" y="76"/>
                </a:cubicBezTo>
                <a:cubicBezTo>
                  <a:pt x="18" y="76"/>
                  <a:pt x="19" y="77"/>
                  <a:pt x="19" y="77"/>
                </a:cubicBezTo>
                <a:cubicBezTo>
                  <a:pt x="19" y="77"/>
                  <a:pt x="18" y="77"/>
                  <a:pt x="18" y="78"/>
                </a:cubicBezTo>
                <a:cubicBezTo>
                  <a:pt x="18" y="79"/>
                  <a:pt x="18" y="80"/>
                  <a:pt x="18" y="80"/>
                </a:cubicBezTo>
                <a:close/>
                <a:moveTo>
                  <a:pt x="21" y="33"/>
                </a:moveTo>
                <a:cubicBezTo>
                  <a:pt x="21" y="33"/>
                  <a:pt x="21" y="25"/>
                  <a:pt x="21" y="22"/>
                </a:cubicBezTo>
                <a:cubicBezTo>
                  <a:pt x="21" y="19"/>
                  <a:pt x="21" y="11"/>
                  <a:pt x="23" y="9"/>
                </a:cubicBezTo>
                <a:cubicBezTo>
                  <a:pt x="28" y="0"/>
                  <a:pt x="35" y="3"/>
                  <a:pt x="35" y="3"/>
                </a:cubicBezTo>
                <a:cubicBezTo>
                  <a:pt x="35" y="3"/>
                  <a:pt x="35" y="3"/>
                  <a:pt x="34" y="3"/>
                </a:cubicBezTo>
                <a:cubicBezTo>
                  <a:pt x="36" y="4"/>
                  <a:pt x="40" y="8"/>
                  <a:pt x="41" y="12"/>
                </a:cubicBezTo>
                <a:cubicBezTo>
                  <a:pt x="42" y="17"/>
                  <a:pt x="43" y="24"/>
                  <a:pt x="43" y="26"/>
                </a:cubicBezTo>
                <a:cubicBezTo>
                  <a:pt x="44" y="29"/>
                  <a:pt x="46" y="33"/>
                  <a:pt x="47" y="34"/>
                </a:cubicBezTo>
                <a:cubicBezTo>
                  <a:pt x="49" y="34"/>
                  <a:pt x="50" y="33"/>
                  <a:pt x="50" y="33"/>
                </a:cubicBezTo>
                <a:cubicBezTo>
                  <a:pt x="51" y="33"/>
                  <a:pt x="54" y="33"/>
                  <a:pt x="55" y="35"/>
                </a:cubicBezTo>
                <a:cubicBezTo>
                  <a:pt x="57" y="36"/>
                  <a:pt x="57" y="38"/>
                  <a:pt x="59" y="41"/>
                </a:cubicBezTo>
                <a:cubicBezTo>
                  <a:pt x="60" y="44"/>
                  <a:pt x="61" y="49"/>
                  <a:pt x="62" y="53"/>
                </a:cubicBezTo>
                <a:cubicBezTo>
                  <a:pt x="62" y="56"/>
                  <a:pt x="62" y="61"/>
                  <a:pt x="63" y="63"/>
                </a:cubicBezTo>
                <a:cubicBezTo>
                  <a:pt x="63" y="65"/>
                  <a:pt x="64" y="69"/>
                  <a:pt x="64" y="70"/>
                </a:cubicBezTo>
                <a:cubicBezTo>
                  <a:pt x="64" y="70"/>
                  <a:pt x="65" y="71"/>
                  <a:pt x="65" y="71"/>
                </a:cubicBezTo>
                <a:cubicBezTo>
                  <a:pt x="66" y="72"/>
                  <a:pt x="67" y="73"/>
                  <a:pt x="66" y="74"/>
                </a:cubicBezTo>
                <a:cubicBezTo>
                  <a:pt x="66" y="75"/>
                  <a:pt x="65" y="79"/>
                  <a:pt x="65" y="80"/>
                </a:cubicBezTo>
                <a:cubicBezTo>
                  <a:pt x="65" y="81"/>
                  <a:pt x="63" y="86"/>
                  <a:pt x="62" y="89"/>
                </a:cubicBezTo>
                <a:cubicBezTo>
                  <a:pt x="61" y="92"/>
                  <a:pt x="59" y="97"/>
                  <a:pt x="59" y="97"/>
                </a:cubicBezTo>
                <a:cubicBezTo>
                  <a:pt x="59" y="97"/>
                  <a:pt x="60" y="97"/>
                  <a:pt x="60" y="98"/>
                </a:cubicBezTo>
                <a:cubicBezTo>
                  <a:pt x="59" y="98"/>
                  <a:pt x="59" y="99"/>
                  <a:pt x="59" y="99"/>
                </a:cubicBezTo>
                <a:cubicBezTo>
                  <a:pt x="59" y="99"/>
                  <a:pt x="60" y="100"/>
                  <a:pt x="59" y="101"/>
                </a:cubicBezTo>
                <a:cubicBezTo>
                  <a:pt x="59" y="102"/>
                  <a:pt x="58" y="102"/>
                  <a:pt x="58" y="102"/>
                </a:cubicBezTo>
                <a:cubicBezTo>
                  <a:pt x="58" y="102"/>
                  <a:pt x="57" y="104"/>
                  <a:pt x="57" y="104"/>
                </a:cubicBezTo>
                <a:cubicBezTo>
                  <a:pt x="57" y="104"/>
                  <a:pt x="57" y="104"/>
                  <a:pt x="57" y="104"/>
                </a:cubicBezTo>
                <a:cubicBezTo>
                  <a:pt x="57" y="104"/>
                  <a:pt x="56" y="106"/>
                  <a:pt x="56" y="107"/>
                </a:cubicBezTo>
                <a:cubicBezTo>
                  <a:pt x="55" y="108"/>
                  <a:pt x="55" y="109"/>
                  <a:pt x="55" y="109"/>
                </a:cubicBezTo>
                <a:cubicBezTo>
                  <a:pt x="54" y="109"/>
                  <a:pt x="53" y="109"/>
                  <a:pt x="53" y="109"/>
                </a:cubicBezTo>
                <a:cubicBezTo>
                  <a:pt x="52" y="109"/>
                  <a:pt x="51" y="109"/>
                  <a:pt x="51" y="109"/>
                </a:cubicBezTo>
                <a:cubicBezTo>
                  <a:pt x="51" y="110"/>
                  <a:pt x="52" y="117"/>
                  <a:pt x="52" y="120"/>
                </a:cubicBezTo>
                <a:cubicBezTo>
                  <a:pt x="53" y="122"/>
                  <a:pt x="54" y="130"/>
                  <a:pt x="54" y="133"/>
                </a:cubicBezTo>
                <a:cubicBezTo>
                  <a:pt x="54" y="137"/>
                  <a:pt x="56" y="156"/>
                  <a:pt x="57" y="161"/>
                </a:cubicBezTo>
                <a:cubicBezTo>
                  <a:pt x="57" y="166"/>
                  <a:pt x="58" y="176"/>
                  <a:pt x="58" y="177"/>
                </a:cubicBezTo>
                <a:cubicBezTo>
                  <a:pt x="58" y="177"/>
                  <a:pt x="58" y="177"/>
                  <a:pt x="58" y="178"/>
                </a:cubicBezTo>
                <a:cubicBezTo>
                  <a:pt x="57" y="178"/>
                  <a:pt x="54" y="179"/>
                  <a:pt x="52" y="179"/>
                </a:cubicBezTo>
                <a:cubicBezTo>
                  <a:pt x="51" y="179"/>
                  <a:pt x="50" y="179"/>
                  <a:pt x="50" y="179"/>
                </a:cubicBezTo>
                <a:cubicBezTo>
                  <a:pt x="50" y="179"/>
                  <a:pt x="50" y="179"/>
                  <a:pt x="49" y="179"/>
                </a:cubicBezTo>
                <a:cubicBezTo>
                  <a:pt x="48" y="179"/>
                  <a:pt x="47" y="179"/>
                  <a:pt x="47" y="179"/>
                </a:cubicBezTo>
                <a:cubicBezTo>
                  <a:pt x="47" y="178"/>
                  <a:pt x="48" y="177"/>
                  <a:pt x="47" y="177"/>
                </a:cubicBezTo>
                <a:cubicBezTo>
                  <a:pt x="47" y="177"/>
                  <a:pt x="46" y="177"/>
                  <a:pt x="46" y="177"/>
                </a:cubicBezTo>
                <a:cubicBezTo>
                  <a:pt x="46" y="177"/>
                  <a:pt x="46" y="181"/>
                  <a:pt x="47" y="183"/>
                </a:cubicBezTo>
                <a:cubicBezTo>
                  <a:pt x="47" y="186"/>
                  <a:pt x="48" y="195"/>
                  <a:pt x="48" y="200"/>
                </a:cubicBezTo>
                <a:cubicBezTo>
                  <a:pt x="48" y="205"/>
                  <a:pt x="48" y="207"/>
                  <a:pt x="49" y="210"/>
                </a:cubicBezTo>
                <a:cubicBezTo>
                  <a:pt x="49" y="212"/>
                  <a:pt x="50" y="214"/>
                  <a:pt x="50" y="214"/>
                </a:cubicBezTo>
                <a:cubicBezTo>
                  <a:pt x="50" y="214"/>
                  <a:pt x="50" y="215"/>
                  <a:pt x="51" y="215"/>
                </a:cubicBezTo>
                <a:cubicBezTo>
                  <a:pt x="51" y="216"/>
                  <a:pt x="53" y="217"/>
                  <a:pt x="52" y="219"/>
                </a:cubicBezTo>
                <a:cubicBezTo>
                  <a:pt x="52" y="221"/>
                  <a:pt x="52" y="225"/>
                  <a:pt x="52" y="227"/>
                </a:cubicBezTo>
                <a:cubicBezTo>
                  <a:pt x="52" y="229"/>
                  <a:pt x="52" y="230"/>
                  <a:pt x="51" y="230"/>
                </a:cubicBezTo>
                <a:cubicBezTo>
                  <a:pt x="51" y="230"/>
                  <a:pt x="50" y="230"/>
                  <a:pt x="50" y="230"/>
                </a:cubicBezTo>
                <a:cubicBezTo>
                  <a:pt x="50" y="230"/>
                  <a:pt x="50" y="229"/>
                  <a:pt x="50" y="228"/>
                </a:cubicBezTo>
                <a:cubicBezTo>
                  <a:pt x="50" y="227"/>
                  <a:pt x="50" y="227"/>
                  <a:pt x="50" y="229"/>
                </a:cubicBezTo>
                <a:cubicBezTo>
                  <a:pt x="49" y="230"/>
                  <a:pt x="49" y="231"/>
                  <a:pt x="48" y="231"/>
                </a:cubicBezTo>
                <a:cubicBezTo>
                  <a:pt x="47" y="231"/>
                  <a:pt x="44" y="231"/>
                  <a:pt x="42" y="231"/>
                </a:cubicBezTo>
                <a:cubicBezTo>
                  <a:pt x="39" y="231"/>
                  <a:pt x="38" y="231"/>
                  <a:pt x="38" y="231"/>
                </a:cubicBezTo>
                <a:cubicBezTo>
                  <a:pt x="38" y="231"/>
                  <a:pt x="37" y="230"/>
                  <a:pt x="37" y="230"/>
                </a:cubicBezTo>
                <a:cubicBezTo>
                  <a:pt x="38" y="229"/>
                  <a:pt x="38" y="229"/>
                  <a:pt x="38" y="228"/>
                </a:cubicBezTo>
                <a:cubicBezTo>
                  <a:pt x="38" y="227"/>
                  <a:pt x="39" y="227"/>
                  <a:pt x="39" y="227"/>
                </a:cubicBezTo>
                <a:cubicBezTo>
                  <a:pt x="39" y="224"/>
                  <a:pt x="39" y="224"/>
                  <a:pt x="39" y="224"/>
                </a:cubicBezTo>
                <a:cubicBezTo>
                  <a:pt x="39" y="224"/>
                  <a:pt x="38" y="224"/>
                  <a:pt x="38" y="225"/>
                </a:cubicBezTo>
                <a:cubicBezTo>
                  <a:pt x="37" y="226"/>
                  <a:pt x="36" y="227"/>
                  <a:pt x="36" y="228"/>
                </a:cubicBezTo>
                <a:cubicBezTo>
                  <a:pt x="36" y="228"/>
                  <a:pt x="36" y="229"/>
                  <a:pt x="35" y="229"/>
                </a:cubicBezTo>
                <a:cubicBezTo>
                  <a:pt x="24" y="229"/>
                  <a:pt x="22" y="229"/>
                  <a:pt x="24" y="227"/>
                </a:cubicBezTo>
                <a:cubicBezTo>
                  <a:pt x="24" y="226"/>
                  <a:pt x="26" y="226"/>
                  <a:pt x="27" y="226"/>
                </a:cubicBezTo>
                <a:cubicBezTo>
                  <a:pt x="28" y="225"/>
                  <a:pt x="29" y="225"/>
                  <a:pt x="29" y="225"/>
                </a:cubicBezTo>
                <a:cubicBezTo>
                  <a:pt x="29" y="225"/>
                  <a:pt x="29" y="225"/>
                  <a:pt x="29" y="225"/>
                </a:cubicBezTo>
                <a:cubicBezTo>
                  <a:pt x="29" y="225"/>
                  <a:pt x="31" y="223"/>
                  <a:pt x="31" y="221"/>
                </a:cubicBezTo>
                <a:cubicBezTo>
                  <a:pt x="32" y="220"/>
                  <a:pt x="33" y="217"/>
                  <a:pt x="33" y="215"/>
                </a:cubicBezTo>
                <a:cubicBezTo>
                  <a:pt x="33" y="214"/>
                  <a:pt x="34" y="211"/>
                  <a:pt x="33" y="209"/>
                </a:cubicBezTo>
                <a:cubicBezTo>
                  <a:pt x="33" y="207"/>
                  <a:pt x="33" y="206"/>
                  <a:pt x="32" y="202"/>
                </a:cubicBezTo>
                <a:cubicBezTo>
                  <a:pt x="31" y="198"/>
                  <a:pt x="29" y="189"/>
                  <a:pt x="28" y="185"/>
                </a:cubicBezTo>
                <a:cubicBezTo>
                  <a:pt x="27" y="180"/>
                  <a:pt x="26" y="178"/>
                  <a:pt x="26" y="178"/>
                </a:cubicBezTo>
                <a:cubicBezTo>
                  <a:pt x="26" y="178"/>
                  <a:pt x="22" y="177"/>
                  <a:pt x="21" y="177"/>
                </a:cubicBezTo>
                <a:cubicBezTo>
                  <a:pt x="20" y="177"/>
                  <a:pt x="19" y="177"/>
                  <a:pt x="19" y="177"/>
                </a:cubicBezTo>
                <a:cubicBezTo>
                  <a:pt x="19" y="177"/>
                  <a:pt x="19" y="178"/>
                  <a:pt x="19" y="179"/>
                </a:cubicBezTo>
                <a:cubicBezTo>
                  <a:pt x="19" y="179"/>
                  <a:pt x="18" y="179"/>
                  <a:pt x="18" y="179"/>
                </a:cubicBezTo>
                <a:cubicBezTo>
                  <a:pt x="17" y="179"/>
                  <a:pt x="14" y="178"/>
                  <a:pt x="12" y="178"/>
                </a:cubicBezTo>
                <a:cubicBezTo>
                  <a:pt x="11" y="178"/>
                  <a:pt x="9" y="178"/>
                  <a:pt x="7" y="178"/>
                </a:cubicBezTo>
                <a:cubicBezTo>
                  <a:pt x="5" y="178"/>
                  <a:pt x="4" y="178"/>
                  <a:pt x="4" y="177"/>
                </a:cubicBezTo>
                <a:cubicBezTo>
                  <a:pt x="4" y="176"/>
                  <a:pt x="4" y="167"/>
                  <a:pt x="5" y="162"/>
                </a:cubicBezTo>
                <a:cubicBezTo>
                  <a:pt x="5" y="156"/>
                  <a:pt x="5" y="148"/>
                  <a:pt x="6" y="139"/>
                </a:cubicBezTo>
                <a:cubicBezTo>
                  <a:pt x="6" y="130"/>
                  <a:pt x="8" y="111"/>
                  <a:pt x="9" y="106"/>
                </a:cubicBezTo>
                <a:cubicBezTo>
                  <a:pt x="9" y="101"/>
                  <a:pt x="10" y="99"/>
                  <a:pt x="10" y="99"/>
                </a:cubicBezTo>
                <a:cubicBezTo>
                  <a:pt x="10" y="99"/>
                  <a:pt x="10" y="99"/>
                  <a:pt x="9" y="99"/>
                </a:cubicBezTo>
                <a:cubicBezTo>
                  <a:pt x="9" y="98"/>
                  <a:pt x="9" y="98"/>
                  <a:pt x="9" y="98"/>
                </a:cubicBezTo>
                <a:cubicBezTo>
                  <a:pt x="9" y="97"/>
                  <a:pt x="10" y="95"/>
                  <a:pt x="10" y="94"/>
                </a:cubicBezTo>
                <a:cubicBezTo>
                  <a:pt x="10" y="92"/>
                  <a:pt x="11" y="90"/>
                  <a:pt x="11" y="90"/>
                </a:cubicBezTo>
                <a:cubicBezTo>
                  <a:pt x="11" y="89"/>
                  <a:pt x="11" y="89"/>
                  <a:pt x="11" y="89"/>
                </a:cubicBezTo>
                <a:cubicBezTo>
                  <a:pt x="11" y="89"/>
                  <a:pt x="11" y="89"/>
                  <a:pt x="11" y="89"/>
                </a:cubicBezTo>
                <a:cubicBezTo>
                  <a:pt x="11" y="88"/>
                  <a:pt x="11" y="88"/>
                  <a:pt x="11" y="88"/>
                </a:cubicBezTo>
                <a:cubicBezTo>
                  <a:pt x="11" y="88"/>
                  <a:pt x="9" y="87"/>
                  <a:pt x="9" y="87"/>
                </a:cubicBezTo>
                <a:cubicBezTo>
                  <a:pt x="8" y="86"/>
                  <a:pt x="8" y="86"/>
                  <a:pt x="8" y="86"/>
                </a:cubicBezTo>
                <a:cubicBezTo>
                  <a:pt x="8" y="85"/>
                  <a:pt x="8" y="85"/>
                  <a:pt x="8" y="85"/>
                </a:cubicBezTo>
                <a:cubicBezTo>
                  <a:pt x="8" y="85"/>
                  <a:pt x="7" y="85"/>
                  <a:pt x="7" y="84"/>
                </a:cubicBezTo>
                <a:cubicBezTo>
                  <a:pt x="6" y="83"/>
                  <a:pt x="5" y="82"/>
                  <a:pt x="3" y="81"/>
                </a:cubicBezTo>
                <a:cubicBezTo>
                  <a:pt x="2" y="80"/>
                  <a:pt x="1" y="79"/>
                  <a:pt x="1" y="78"/>
                </a:cubicBezTo>
                <a:cubicBezTo>
                  <a:pt x="1" y="76"/>
                  <a:pt x="1" y="76"/>
                  <a:pt x="1" y="76"/>
                </a:cubicBezTo>
                <a:cubicBezTo>
                  <a:pt x="1" y="76"/>
                  <a:pt x="0" y="75"/>
                  <a:pt x="1" y="74"/>
                </a:cubicBezTo>
                <a:cubicBezTo>
                  <a:pt x="1" y="74"/>
                  <a:pt x="1" y="73"/>
                  <a:pt x="1" y="73"/>
                </a:cubicBezTo>
                <a:cubicBezTo>
                  <a:pt x="1" y="73"/>
                  <a:pt x="1" y="72"/>
                  <a:pt x="1" y="72"/>
                </a:cubicBezTo>
                <a:cubicBezTo>
                  <a:pt x="2" y="72"/>
                  <a:pt x="3" y="71"/>
                  <a:pt x="3" y="71"/>
                </a:cubicBezTo>
                <a:cubicBezTo>
                  <a:pt x="3" y="70"/>
                  <a:pt x="3" y="69"/>
                  <a:pt x="4" y="68"/>
                </a:cubicBezTo>
                <a:cubicBezTo>
                  <a:pt x="4" y="68"/>
                  <a:pt x="5" y="65"/>
                  <a:pt x="6" y="65"/>
                </a:cubicBezTo>
                <a:cubicBezTo>
                  <a:pt x="6" y="64"/>
                  <a:pt x="8" y="61"/>
                  <a:pt x="8" y="61"/>
                </a:cubicBezTo>
                <a:cubicBezTo>
                  <a:pt x="8" y="60"/>
                  <a:pt x="8" y="59"/>
                  <a:pt x="9" y="59"/>
                </a:cubicBezTo>
                <a:cubicBezTo>
                  <a:pt x="9" y="59"/>
                  <a:pt x="10" y="58"/>
                  <a:pt x="10" y="57"/>
                </a:cubicBezTo>
                <a:cubicBezTo>
                  <a:pt x="10" y="57"/>
                  <a:pt x="11" y="55"/>
                  <a:pt x="12" y="54"/>
                </a:cubicBezTo>
                <a:cubicBezTo>
                  <a:pt x="12" y="52"/>
                  <a:pt x="13" y="51"/>
                  <a:pt x="13" y="51"/>
                </a:cubicBezTo>
                <a:cubicBezTo>
                  <a:pt x="13" y="51"/>
                  <a:pt x="12" y="50"/>
                  <a:pt x="12" y="49"/>
                </a:cubicBezTo>
                <a:cubicBezTo>
                  <a:pt x="12" y="49"/>
                  <a:pt x="12" y="48"/>
                  <a:pt x="13" y="47"/>
                </a:cubicBezTo>
                <a:cubicBezTo>
                  <a:pt x="14" y="46"/>
                  <a:pt x="14" y="46"/>
                  <a:pt x="14" y="46"/>
                </a:cubicBezTo>
                <a:cubicBezTo>
                  <a:pt x="14" y="46"/>
                  <a:pt x="14" y="45"/>
                  <a:pt x="15" y="44"/>
                </a:cubicBezTo>
                <a:cubicBezTo>
                  <a:pt x="17" y="43"/>
                  <a:pt x="19" y="42"/>
                  <a:pt x="20" y="42"/>
                </a:cubicBezTo>
                <a:cubicBezTo>
                  <a:pt x="20" y="41"/>
                  <a:pt x="20" y="41"/>
                  <a:pt x="20" y="41"/>
                </a:cubicBezTo>
                <a:cubicBezTo>
                  <a:pt x="20" y="41"/>
                  <a:pt x="21" y="38"/>
                  <a:pt x="21" y="37"/>
                </a:cubicBezTo>
                <a:cubicBezTo>
                  <a:pt x="21" y="35"/>
                  <a:pt x="21" y="33"/>
                  <a:pt x="21" y="33"/>
                </a:cubicBezTo>
                <a:close/>
              </a:path>
            </a:pathLst>
          </a:custGeom>
          <a:solidFill>
            <a:schemeClr val="accent6"/>
          </a:solidFill>
          <a:ln w="9525">
            <a:noFill/>
            <a:round/>
            <a:headEnd/>
            <a:tailEnd/>
          </a:ln>
        </p:spPr>
        <p:txBody>
          <a:bodyPr vert="horz" wrap="square" lIns="91431" tIns="45716" rIns="91431" bIns="45716" numCol="1" anchor="t" anchorCtr="0" compatLnSpc="1">
            <a:prstTxWarp prst="textNoShape">
              <a:avLst/>
            </a:prstTxWarp>
          </a:bodyPr>
          <a:lstStyle/>
          <a:p>
            <a:endParaRPr lang="fr-FR"/>
          </a:p>
        </p:txBody>
      </p:sp>
      <p:sp>
        <p:nvSpPr>
          <p:cNvPr id="14" name="Rectangle à coins arrondis 13"/>
          <p:cNvSpPr/>
          <p:nvPr/>
        </p:nvSpPr>
        <p:spPr>
          <a:xfrm>
            <a:off x="239716" y="797265"/>
            <a:ext cx="9928164" cy="63813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Une proportion d’utilisatrices stables par rapport à l’an passé.</a:t>
            </a:r>
          </a:p>
        </p:txBody>
      </p:sp>
      <p:cxnSp>
        <p:nvCxnSpPr>
          <p:cNvPr id="15" name="Connecteur droit avec flèche 14"/>
          <p:cNvCxnSpPr/>
          <p:nvPr/>
        </p:nvCxnSpPr>
        <p:spPr>
          <a:xfrm flipV="1">
            <a:off x="8135530" y="3189460"/>
            <a:ext cx="1049413" cy="13236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8772162" y="1822858"/>
            <a:ext cx="1939369" cy="273133"/>
          </a:xfrm>
          <a:prstGeom prst="rect">
            <a:avLst/>
          </a:prstGeom>
          <a:noFill/>
        </p:spPr>
        <p:txBody>
          <a:bodyPr wrap="square" lIns="0" tIns="0" rIns="0" bIns="0" rtlCol="0">
            <a:noAutofit/>
          </a:bodyPr>
          <a:lstStyle/>
          <a:p>
            <a:pPr algn="l"/>
            <a:r>
              <a:rPr lang="fr-FR" sz="1000" b="0" dirty="0" smtClean="0">
                <a:solidFill>
                  <a:schemeClr val="accent6"/>
                </a:solidFill>
                <a:latin typeface="Arial" panose="020B0604020202020204" pitchFamily="34" charset="0"/>
                <a:cs typeface="Arial" panose="020B0604020202020204" pitchFamily="34" charset="0"/>
              </a:rPr>
              <a:t>Part dans la population des individus 18 ans et plus</a:t>
            </a:r>
          </a:p>
        </p:txBody>
      </p:sp>
      <p:cxnSp>
        <p:nvCxnSpPr>
          <p:cNvPr id="13" name="Connecteur droit 12"/>
          <p:cNvCxnSpPr/>
          <p:nvPr/>
        </p:nvCxnSpPr>
        <p:spPr>
          <a:xfrm flipV="1">
            <a:off x="4385954" y="2434728"/>
            <a:ext cx="0" cy="339319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1663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836161" y="2009561"/>
            <a:ext cx="2052000" cy="3888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fr-FR">
              <a:solidFill>
                <a:srgbClr val="FFFFFF"/>
              </a:solidFill>
            </a:endParaRPr>
          </a:p>
        </p:txBody>
      </p:sp>
      <p:sp>
        <p:nvSpPr>
          <p:cNvPr id="7" name="Rectangle 6"/>
          <p:cNvSpPr/>
          <p:nvPr/>
        </p:nvSpPr>
        <p:spPr>
          <a:xfrm>
            <a:off x="2612025" y="2020194"/>
            <a:ext cx="2052000" cy="388800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fr-FR">
              <a:solidFill>
                <a:srgbClr val="FFFFFF"/>
              </a:solidFill>
            </a:endParaRPr>
          </a:p>
        </p:txBody>
      </p:sp>
      <p:sp>
        <p:nvSpPr>
          <p:cNvPr id="6" name="Titre 5"/>
          <p:cNvSpPr>
            <a:spLocks noGrp="1"/>
          </p:cNvSpPr>
          <p:nvPr>
            <p:ph type="title"/>
          </p:nvPr>
        </p:nvSpPr>
        <p:spPr>
          <a:xfrm>
            <a:off x="324494" y="1"/>
            <a:ext cx="9792000" cy="544946"/>
          </a:xfrm>
        </p:spPr>
        <p:txBody>
          <a:bodyPr lIns="0" tIns="234876" rIns="0" bIns="0"/>
          <a:lstStyle/>
          <a:p>
            <a:r>
              <a:rPr lang="fr-FR" sz="2000" dirty="0">
                <a:solidFill>
                  <a:schemeClr val="tx1"/>
                </a:solidFill>
              </a:rPr>
              <a:t>Répartition selon le sexe de l’utilisateur </a:t>
            </a:r>
            <a:r>
              <a:rPr lang="fr-FR" sz="2000" dirty="0" smtClean="0">
                <a:solidFill>
                  <a:schemeClr val="tx1"/>
                </a:solidFill>
              </a:rPr>
              <a:t>principal et selon l’état à l’achat</a:t>
            </a:r>
            <a:endParaRPr lang="fr-FR" sz="2000" dirty="0">
              <a:latin typeface="Verdana"/>
            </a:endParaRPr>
          </a:p>
        </p:txBody>
      </p:sp>
      <p:sp>
        <p:nvSpPr>
          <p:cNvPr id="10" name="Rectangle 9"/>
          <p:cNvSpPr/>
          <p:nvPr/>
        </p:nvSpPr>
        <p:spPr>
          <a:xfrm>
            <a:off x="3740507" y="6569081"/>
            <a:ext cx="6370575" cy="220519"/>
          </a:xfrm>
          <a:prstGeom prst="rect">
            <a:avLst/>
          </a:prstGeom>
        </p:spPr>
        <p:txBody>
          <a:bodyPr wrap="square" lIns="81216" tIns="40609" rIns="81216" bIns="40609">
            <a:spAutoFit/>
          </a:bodyPr>
          <a:lstStyle/>
          <a:p>
            <a:pPr algn="r"/>
            <a:r>
              <a:rPr lang="fr-FR" sz="900" b="0" i="1" dirty="0">
                <a:solidFill>
                  <a:srgbClr val="717171"/>
                </a:solidFill>
                <a:latin typeface="Arial" panose="020B0604020202020204" pitchFamily="34" charset="0"/>
                <a:cs typeface="Arial" panose="020B0604020202020204" pitchFamily="34" charset="0"/>
              </a:rPr>
              <a:t>Champ : Ensemble des véhicules à disposition des ménages (Parc Total)</a:t>
            </a:r>
          </a:p>
        </p:txBody>
      </p:sp>
      <p:sp>
        <p:nvSpPr>
          <p:cNvPr id="12" name="Freeform 11"/>
          <p:cNvSpPr>
            <a:spLocks noChangeAspect="1" noEditPoints="1"/>
          </p:cNvSpPr>
          <p:nvPr/>
        </p:nvSpPr>
        <p:spPr bwMode="auto">
          <a:xfrm>
            <a:off x="367661" y="2396257"/>
            <a:ext cx="268052" cy="900000"/>
          </a:xfrm>
          <a:custGeom>
            <a:avLst/>
            <a:gdLst>
              <a:gd name="T0" fmla="*/ 53 w 67"/>
              <a:gd name="T1" fmla="*/ 74 h 231"/>
              <a:gd name="T2" fmla="*/ 53 w 67"/>
              <a:gd name="T3" fmla="*/ 79 h 231"/>
              <a:gd name="T4" fmla="*/ 51 w 67"/>
              <a:gd name="T5" fmla="*/ 89 h 231"/>
              <a:gd name="T6" fmla="*/ 49 w 67"/>
              <a:gd name="T7" fmla="*/ 92 h 231"/>
              <a:gd name="T8" fmla="*/ 49 w 67"/>
              <a:gd name="T9" fmla="*/ 78 h 231"/>
              <a:gd name="T10" fmla="*/ 16 w 67"/>
              <a:gd name="T11" fmla="*/ 79 h 231"/>
              <a:gd name="T12" fmla="*/ 14 w 67"/>
              <a:gd name="T13" fmla="*/ 76 h 231"/>
              <a:gd name="T14" fmla="*/ 13 w 67"/>
              <a:gd name="T15" fmla="*/ 74 h 231"/>
              <a:gd name="T16" fmla="*/ 17 w 67"/>
              <a:gd name="T17" fmla="*/ 70 h 231"/>
              <a:gd name="T18" fmla="*/ 19 w 67"/>
              <a:gd name="T19" fmla="*/ 77 h 231"/>
              <a:gd name="T20" fmla="*/ 21 w 67"/>
              <a:gd name="T21" fmla="*/ 33 h 231"/>
              <a:gd name="T22" fmla="*/ 35 w 67"/>
              <a:gd name="T23" fmla="*/ 3 h 231"/>
              <a:gd name="T24" fmla="*/ 43 w 67"/>
              <a:gd name="T25" fmla="*/ 26 h 231"/>
              <a:gd name="T26" fmla="*/ 55 w 67"/>
              <a:gd name="T27" fmla="*/ 35 h 231"/>
              <a:gd name="T28" fmla="*/ 63 w 67"/>
              <a:gd name="T29" fmla="*/ 63 h 231"/>
              <a:gd name="T30" fmla="*/ 66 w 67"/>
              <a:gd name="T31" fmla="*/ 74 h 231"/>
              <a:gd name="T32" fmla="*/ 59 w 67"/>
              <a:gd name="T33" fmla="*/ 97 h 231"/>
              <a:gd name="T34" fmla="*/ 59 w 67"/>
              <a:gd name="T35" fmla="*/ 101 h 231"/>
              <a:gd name="T36" fmla="*/ 57 w 67"/>
              <a:gd name="T37" fmla="*/ 104 h 231"/>
              <a:gd name="T38" fmla="*/ 53 w 67"/>
              <a:gd name="T39" fmla="*/ 109 h 231"/>
              <a:gd name="T40" fmla="*/ 54 w 67"/>
              <a:gd name="T41" fmla="*/ 133 h 231"/>
              <a:gd name="T42" fmla="*/ 58 w 67"/>
              <a:gd name="T43" fmla="*/ 178 h 231"/>
              <a:gd name="T44" fmla="*/ 49 w 67"/>
              <a:gd name="T45" fmla="*/ 179 h 231"/>
              <a:gd name="T46" fmla="*/ 46 w 67"/>
              <a:gd name="T47" fmla="*/ 177 h 231"/>
              <a:gd name="T48" fmla="*/ 49 w 67"/>
              <a:gd name="T49" fmla="*/ 210 h 231"/>
              <a:gd name="T50" fmla="*/ 52 w 67"/>
              <a:gd name="T51" fmla="*/ 219 h 231"/>
              <a:gd name="T52" fmla="*/ 50 w 67"/>
              <a:gd name="T53" fmla="*/ 230 h 231"/>
              <a:gd name="T54" fmla="*/ 48 w 67"/>
              <a:gd name="T55" fmla="*/ 231 h 231"/>
              <a:gd name="T56" fmla="*/ 37 w 67"/>
              <a:gd name="T57" fmla="*/ 230 h 231"/>
              <a:gd name="T58" fmla="*/ 39 w 67"/>
              <a:gd name="T59" fmla="*/ 224 h 231"/>
              <a:gd name="T60" fmla="*/ 35 w 67"/>
              <a:gd name="T61" fmla="*/ 229 h 231"/>
              <a:gd name="T62" fmla="*/ 29 w 67"/>
              <a:gd name="T63" fmla="*/ 225 h 231"/>
              <a:gd name="T64" fmla="*/ 33 w 67"/>
              <a:gd name="T65" fmla="*/ 215 h 231"/>
              <a:gd name="T66" fmla="*/ 28 w 67"/>
              <a:gd name="T67" fmla="*/ 185 h 231"/>
              <a:gd name="T68" fmla="*/ 19 w 67"/>
              <a:gd name="T69" fmla="*/ 177 h 231"/>
              <a:gd name="T70" fmla="*/ 12 w 67"/>
              <a:gd name="T71" fmla="*/ 178 h 231"/>
              <a:gd name="T72" fmla="*/ 5 w 67"/>
              <a:gd name="T73" fmla="*/ 162 h 231"/>
              <a:gd name="T74" fmla="*/ 10 w 67"/>
              <a:gd name="T75" fmla="*/ 99 h 231"/>
              <a:gd name="T76" fmla="*/ 10 w 67"/>
              <a:gd name="T77" fmla="*/ 94 h 231"/>
              <a:gd name="T78" fmla="*/ 11 w 67"/>
              <a:gd name="T79" fmla="*/ 89 h 231"/>
              <a:gd name="T80" fmla="*/ 8 w 67"/>
              <a:gd name="T81" fmla="*/ 86 h 231"/>
              <a:gd name="T82" fmla="*/ 3 w 67"/>
              <a:gd name="T83" fmla="*/ 81 h 231"/>
              <a:gd name="T84" fmla="*/ 1 w 67"/>
              <a:gd name="T85" fmla="*/ 74 h 231"/>
              <a:gd name="T86" fmla="*/ 3 w 67"/>
              <a:gd name="T87" fmla="*/ 71 h 231"/>
              <a:gd name="T88" fmla="*/ 8 w 67"/>
              <a:gd name="T89" fmla="*/ 61 h 231"/>
              <a:gd name="T90" fmla="*/ 12 w 67"/>
              <a:gd name="T91" fmla="*/ 54 h 231"/>
              <a:gd name="T92" fmla="*/ 13 w 67"/>
              <a:gd name="T93" fmla="*/ 47 h 231"/>
              <a:gd name="T94" fmla="*/ 20 w 67"/>
              <a:gd name="T95" fmla="*/ 42 h 231"/>
              <a:gd name="T96" fmla="*/ 21 w 67"/>
              <a:gd name="T97"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231">
                <a:moveTo>
                  <a:pt x="51" y="72"/>
                </a:moveTo>
                <a:cubicBezTo>
                  <a:pt x="51" y="72"/>
                  <a:pt x="52" y="71"/>
                  <a:pt x="52" y="72"/>
                </a:cubicBezTo>
                <a:cubicBezTo>
                  <a:pt x="52" y="72"/>
                  <a:pt x="52" y="73"/>
                  <a:pt x="53" y="74"/>
                </a:cubicBezTo>
                <a:cubicBezTo>
                  <a:pt x="54" y="74"/>
                  <a:pt x="55" y="75"/>
                  <a:pt x="55" y="76"/>
                </a:cubicBezTo>
                <a:cubicBezTo>
                  <a:pt x="54" y="76"/>
                  <a:pt x="54" y="77"/>
                  <a:pt x="54" y="77"/>
                </a:cubicBezTo>
                <a:cubicBezTo>
                  <a:pt x="53" y="78"/>
                  <a:pt x="53" y="78"/>
                  <a:pt x="53" y="79"/>
                </a:cubicBezTo>
                <a:cubicBezTo>
                  <a:pt x="53" y="80"/>
                  <a:pt x="53" y="80"/>
                  <a:pt x="53" y="81"/>
                </a:cubicBezTo>
                <a:cubicBezTo>
                  <a:pt x="52" y="82"/>
                  <a:pt x="51" y="84"/>
                  <a:pt x="51" y="86"/>
                </a:cubicBezTo>
                <a:cubicBezTo>
                  <a:pt x="51" y="87"/>
                  <a:pt x="51" y="88"/>
                  <a:pt x="51" y="89"/>
                </a:cubicBezTo>
                <a:cubicBezTo>
                  <a:pt x="51" y="90"/>
                  <a:pt x="51" y="90"/>
                  <a:pt x="50" y="91"/>
                </a:cubicBezTo>
                <a:cubicBezTo>
                  <a:pt x="50" y="92"/>
                  <a:pt x="49" y="93"/>
                  <a:pt x="49" y="93"/>
                </a:cubicBezTo>
                <a:cubicBezTo>
                  <a:pt x="49" y="92"/>
                  <a:pt x="49" y="92"/>
                  <a:pt x="49" y="92"/>
                </a:cubicBezTo>
                <a:cubicBezTo>
                  <a:pt x="49" y="92"/>
                  <a:pt x="49" y="91"/>
                  <a:pt x="48" y="89"/>
                </a:cubicBezTo>
                <a:cubicBezTo>
                  <a:pt x="48" y="88"/>
                  <a:pt x="48" y="88"/>
                  <a:pt x="48" y="86"/>
                </a:cubicBezTo>
                <a:cubicBezTo>
                  <a:pt x="48" y="82"/>
                  <a:pt x="49" y="80"/>
                  <a:pt x="49" y="78"/>
                </a:cubicBezTo>
                <a:cubicBezTo>
                  <a:pt x="50" y="75"/>
                  <a:pt x="51" y="72"/>
                  <a:pt x="51" y="72"/>
                </a:cubicBezTo>
                <a:close/>
                <a:moveTo>
                  <a:pt x="18" y="80"/>
                </a:moveTo>
                <a:cubicBezTo>
                  <a:pt x="18" y="80"/>
                  <a:pt x="17" y="79"/>
                  <a:pt x="16" y="79"/>
                </a:cubicBezTo>
                <a:cubicBezTo>
                  <a:pt x="16" y="78"/>
                  <a:pt x="16" y="78"/>
                  <a:pt x="15" y="78"/>
                </a:cubicBezTo>
                <a:cubicBezTo>
                  <a:pt x="14" y="78"/>
                  <a:pt x="14" y="78"/>
                  <a:pt x="14" y="78"/>
                </a:cubicBezTo>
                <a:cubicBezTo>
                  <a:pt x="14" y="78"/>
                  <a:pt x="14" y="77"/>
                  <a:pt x="14" y="76"/>
                </a:cubicBezTo>
                <a:cubicBezTo>
                  <a:pt x="13" y="76"/>
                  <a:pt x="13" y="76"/>
                  <a:pt x="13" y="75"/>
                </a:cubicBezTo>
                <a:cubicBezTo>
                  <a:pt x="12" y="75"/>
                  <a:pt x="12" y="75"/>
                  <a:pt x="13" y="75"/>
                </a:cubicBezTo>
                <a:cubicBezTo>
                  <a:pt x="13" y="75"/>
                  <a:pt x="13" y="74"/>
                  <a:pt x="13" y="74"/>
                </a:cubicBezTo>
                <a:cubicBezTo>
                  <a:pt x="12" y="73"/>
                  <a:pt x="12" y="73"/>
                  <a:pt x="13" y="73"/>
                </a:cubicBezTo>
                <a:cubicBezTo>
                  <a:pt x="14" y="73"/>
                  <a:pt x="16" y="72"/>
                  <a:pt x="16" y="71"/>
                </a:cubicBezTo>
                <a:cubicBezTo>
                  <a:pt x="16" y="70"/>
                  <a:pt x="16" y="69"/>
                  <a:pt x="17" y="70"/>
                </a:cubicBezTo>
                <a:cubicBezTo>
                  <a:pt x="17" y="71"/>
                  <a:pt x="19" y="74"/>
                  <a:pt x="19" y="75"/>
                </a:cubicBezTo>
                <a:cubicBezTo>
                  <a:pt x="19" y="75"/>
                  <a:pt x="18" y="76"/>
                  <a:pt x="18" y="76"/>
                </a:cubicBezTo>
                <a:cubicBezTo>
                  <a:pt x="18" y="76"/>
                  <a:pt x="19" y="77"/>
                  <a:pt x="19" y="77"/>
                </a:cubicBezTo>
                <a:cubicBezTo>
                  <a:pt x="19" y="77"/>
                  <a:pt x="18" y="77"/>
                  <a:pt x="18" y="78"/>
                </a:cubicBezTo>
                <a:cubicBezTo>
                  <a:pt x="18" y="79"/>
                  <a:pt x="18" y="80"/>
                  <a:pt x="18" y="80"/>
                </a:cubicBezTo>
                <a:close/>
                <a:moveTo>
                  <a:pt x="21" y="33"/>
                </a:moveTo>
                <a:cubicBezTo>
                  <a:pt x="21" y="33"/>
                  <a:pt x="21" y="25"/>
                  <a:pt x="21" y="22"/>
                </a:cubicBezTo>
                <a:cubicBezTo>
                  <a:pt x="21" y="19"/>
                  <a:pt x="21" y="11"/>
                  <a:pt x="23" y="9"/>
                </a:cubicBezTo>
                <a:cubicBezTo>
                  <a:pt x="28" y="0"/>
                  <a:pt x="35" y="3"/>
                  <a:pt x="35" y="3"/>
                </a:cubicBezTo>
                <a:cubicBezTo>
                  <a:pt x="35" y="3"/>
                  <a:pt x="35" y="3"/>
                  <a:pt x="34" y="3"/>
                </a:cubicBezTo>
                <a:cubicBezTo>
                  <a:pt x="36" y="4"/>
                  <a:pt x="40" y="8"/>
                  <a:pt x="41" y="12"/>
                </a:cubicBezTo>
                <a:cubicBezTo>
                  <a:pt x="42" y="17"/>
                  <a:pt x="43" y="24"/>
                  <a:pt x="43" y="26"/>
                </a:cubicBezTo>
                <a:cubicBezTo>
                  <a:pt x="44" y="29"/>
                  <a:pt x="46" y="33"/>
                  <a:pt x="47" y="34"/>
                </a:cubicBezTo>
                <a:cubicBezTo>
                  <a:pt x="49" y="34"/>
                  <a:pt x="50" y="33"/>
                  <a:pt x="50" y="33"/>
                </a:cubicBezTo>
                <a:cubicBezTo>
                  <a:pt x="51" y="33"/>
                  <a:pt x="54" y="33"/>
                  <a:pt x="55" y="35"/>
                </a:cubicBezTo>
                <a:cubicBezTo>
                  <a:pt x="57" y="36"/>
                  <a:pt x="57" y="38"/>
                  <a:pt x="59" y="41"/>
                </a:cubicBezTo>
                <a:cubicBezTo>
                  <a:pt x="60" y="44"/>
                  <a:pt x="61" y="49"/>
                  <a:pt x="62" y="53"/>
                </a:cubicBezTo>
                <a:cubicBezTo>
                  <a:pt x="62" y="56"/>
                  <a:pt x="62" y="61"/>
                  <a:pt x="63" y="63"/>
                </a:cubicBezTo>
                <a:cubicBezTo>
                  <a:pt x="63" y="65"/>
                  <a:pt x="64" y="69"/>
                  <a:pt x="64" y="70"/>
                </a:cubicBezTo>
                <a:cubicBezTo>
                  <a:pt x="64" y="70"/>
                  <a:pt x="65" y="71"/>
                  <a:pt x="65" y="71"/>
                </a:cubicBezTo>
                <a:cubicBezTo>
                  <a:pt x="66" y="72"/>
                  <a:pt x="67" y="73"/>
                  <a:pt x="66" y="74"/>
                </a:cubicBezTo>
                <a:cubicBezTo>
                  <a:pt x="66" y="75"/>
                  <a:pt x="65" y="79"/>
                  <a:pt x="65" y="80"/>
                </a:cubicBezTo>
                <a:cubicBezTo>
                  <a:pt x="65" y="81"/>
                  <a:pt x="63" y="86"/>
                  <a:pt x="62" y="89"/>
                </a:cubicBezTo>
                <a:cubicBezTo>
                  <a:pt x="61" y="92"/>
                  <a:pt x="59" y="97"/>
                  <a:pt x="59" y="97"/>
                </a:cubicBezTo>
                <a:cubicBezTo>
                  <a:pt x="59" y="97"/>
                  <a:pt x="60" y="97"/>
                  <a:pt x="60" y="98"/>
                </a:cubicBezTo>
                <a:cubicBezTo>
                  <a:pt x="59" y="98"/>
                  <a:pt x="59" y="99"/>
                  <a:pt x="59" y="99"/>
                </a:cubicBezTo>
                <a:cubicBezTo>
                  <a:pt x="59" y="99"/>
                  <a:pt x="60" y="100"/>
                  <a:pt x="59" y="101"/>
                </a:cubicBezTo>
                <a:cubicBezTo>
                  <a:pt x="59" y="102"/>
                  <a:pt x="58" y="102"/>
                  <a:pt x="58" y="102"/>
                </a:cubicBezTo>
                <a:cubicBezTo>
                  <a:pt x="58" y="102"/>
                  <a:pt x="57" y="104"/>
                  <a:pt x="57" y="104"/>
                </a:cubicBezTo>
                <a:cubicBezTo>
                  <a:pt x="57" y="104"/>
                  <a:pt x="57" y="104"/>
                  <a:pt x="57" y="104"/>
                </a:cubicBezTo>
                <a:cubicBezTo>
                  <a:pt x="57" y="104"/>
                  <a:pt x="56" y="106"/>
                  <a:pt x="56" y="107"/>
                </a:cubicBezTo>
                <a:cubicBezTo>
                  <a:pt x="55" y="108"/>
                  <a:pt x="55" y="109"/>
                  <a:pt x="55" y="109"/>
                </a:cubicBezTo>
                <a:cubicBezTo>
                  <a:pt x="54" y="109"/>
                  <a:pt x="53" y="109"/>
                  <a:pt x="53" y="109"/>
                </a:cubicBezTo>
                <a:cubicBezTo>
                  <a:pt x="52" y="109"/>
                  <a:pt x="51" y="109"/>
                  <a:pt x="51" y="109"/>
                </a:cubicBezTo>
                <a:cubicBezTo>
                  <a:pt x="51" y="110"/>
                  <a:pt x="52" y="117"/>
                  <a:pt x="52" y="120"/>
                </a:cubicBezTo>
                <a:cubicBezTo>
                  <a:pt x="53" y="122"/>
                  <a:pt x="54" y="130"/>
                  <a:pt x="54" y="133"/>
                </a:cubicBezTo>
                <a:cubicBezTo>
                  <a:pt x="54" y="137"/>
                  <a:pt x="56" y="156"/>
                  <a:pt x="57" y="161"/>
                </a:cubicBezTo>
                <a:cubicBezTo>
                  <a:pt x="57" y="166"/>
                  <a:pt x="58" y="176"/>
                  <a:pt x="58" y="177"/>
                </a:cubicBezTo>
                <a:cubicBezTo>
                  <a:pt x="58" y="177"/>
                  <a:pt x="58" y="177"/>
                  <a:pt x="58" y="178"/>
                </a:cubicBezTo>
                <a:cubicBezTo>
                  <a:pt x="57" y="178"/>
                  <a:pt x="54" y="179"/>
                  <a:pt x="52" y="179"/>
                </a:cubicBezTo>
                <a:cubicBezTo>
                  <a:pt x="51" y="179"/>
                  <a:pt x="50" y="179"/>
                  <a:pt x="50" y="179"/>
                </a:cubicBezTo>
                <a:cubicBezTo>
                  <a:pt x="50" y="179"/>
                  <a:pt x="50" y="179"/>
                  <a:pt x="49" y="179"/>
                </a:cubicBezTo>
                <a:cubicBezTo>
                  <a:pt x="48" y="179"/>
                  <a:pt x="47" y="179"/>
                  <a:pt x="47" y="179"/>
                </a:cubicBezTo>
                <a:cubicBezTo>
                  <a:pt x="47" y="178"/>
                  <a:pt x="48" y="177"/>
                  <a:pt x="47" y="177"/>
                </a:cubicBezTo>
                <a:cubicBezTo>
                  <a:pt x="47" y="177"/>
                  <a:pt x="46" y="177"/>
                  <a:pt x="46" y="177"/>
                </a:cubicBezTo>
                <a:cubicBezTo>
                  <a:pt x="46" y="177"/>
                  <a:pt x="46" y="181"/>
                  <a:pt x="47" y="183"/>
                </a:cubicBezTo>
                <a:cubicBezTo>
                  <a:pt x="47" y="186"/>
                  <a:pt x="48" y="195"/>
                  <a:pt x="48" y="200"/>
                </a:cubicBezTo>
                <a:cubicBezTo>
                  <a:pt x="48" y="205"/>
                  <a:pt x="48" y="207"/>
                  <a:pt x="49" y="210"/>
                </a:cubicBezTo>
                <a:cubicBezTo>
                  <a:pt x="49" y="212"/>
                  <a:pt x="50" y="214"/>
                  <a:pt x="50" y="214"/>
                </a:cubicBezTo>
                <a:cubicBezTo>
                  <a:pt x="50" y="214"/>
                  <a:pt x="50" y="215"/>
                  <a:pt x="51" y="215"/>
                </a:cubicBezTo>
                <a:cubicBezTo>
                  <a:pt x="51" y="216"/>
                  <a:pt x="53" y="217"/>
                  <a:pt x="52" y="219"/>
                </a:cubicBezTo>
                <a:cubicBezTo>
                  <a:pt x="52" y="221"/>
                  <a:pt x="52" y="225"/>
                  <a:pt x="52" y="227"/>
                </a:cubicBezTo>
                <a:cubicBezTo>
                  <a:pt x="52" y="229"/>
                  <a:pt x="52" y="230"/>
                  <a:pt x="51" y="230"/>
                </a:cubicBezTo>
                <a:cubicBezTo>
                  <a:pt x="51" y="230"/>
                  <a:pt x="50" y="230"/>
                  <a:pt x="50" y="230"/>
                </a:cubicBezTo>
                <a:cubicBezTo>
                  <a:pt x="50" y="230"/>
                  <a:pt x="50" y="229"/>
                  <a:pt x="50" y="228"/>
                </a:cubicBezTo>
                <a:cubicBezTo>
                  <a:pt x="50" y="227"/>
                  <a:pt x="50" y="227"/>
                  <a:pt x="50" y="229"/>
                </a:cubicBezTo>
                <a:cubicBezTo>
                  <a:pt x="49" y="230"/>
                  <a:pt x="49" y="231"/>
                  <a:pt x="48" y="231"/>
                </a:cubicBezTo>
                <a:cubicBezTo>
                  <a:pt x="47" y="231"/>
                  <a:pt x="44" y="231"/>
                  <a:pt x="42" y="231"/>
                </a:cubicBezTo>
                <a:cubicBezTo>
                  <a:pt x="39" y="231"/>
                  <a:pt x="38" y="231"/>
                  <a:pt x="38" y="231"/>
                </a:cubicBezTo>
                <a:cubicBezTo>
                  <a:pt x="38" y="231"/>
                  <a:pt x="37" y="230"/>
                  <a:pt x="37" y="230"/>
                </a:cubicBezTo>
                <a:cubicBezTo>
                  <a:pt x="38" y="229"/>
                  <a:pt x="38" y="229"/>
                  <a:pt x="38" y="228"/>
                </a:cubicBezTo>
                <a:cubicBezTo>
                  <a:pt x="38" y="227"/>
                  <a:pt x="39" y="227"/>
                  <a:pt x="39" y="227"/>
                </a:cubicBezTo>
                <a:cubicBezTo>
                  <a:pt x="39" y="224"/>
                  <a:pt x="39" y="224"/>
                  <a:pt x="39" y="224"/>
                </a:cubicBezTo>
                <a:cubicBezTo>
                  <a:pt x="39" y="224"/>
                  <a:pt x="38" y="224"/>
                  <a:pt x="38" y="225"/>
                </a:cubicBezTo>
                <a:cubicBezTo>
                  <a:pt x="37" y="226"/>
                  <a:pt x="36" y="227"/>
                  <a:pt x="36" y="228"/>
                </a:cubicBezTo>
                <a:cubicBezTo>
                  <a:pt x="36" y="228"/>
                  <a:pt x="36" y="229"/>
                  <a:pt x="35" y="229"/>
                </a:cubicBezTo>
                <a:cubicBezTo>
                  <a:pt x="24" y="229"/>
                  <a:pt x="22" y="229"/>
                  <a:pt x="24" y="227"/>
                </a:cubicBezTo>
                <a:cubicBezTo>
                  <a:pt x="24" y="226"/>
                  <a:pt x="26" y="226"/>
                  <a:pt x="27" y="226"/>
                </a:cubicBezTo>
                <a:cubicBezTo>
                  <a:pt x="28" y="225"/>
                  <a:pt x="29" y="225"/>
                  <a:pt x="29" y="225"/>
                </a:cubicBezTo>
                <a:cubicBezTo>
                  <a:pt x="29" y="225"/>
                  <a:pt x="29" y="225"/>
                  <a:pt x="29" y="225"/>
                </a:cubicBezTo>
                <a:cubicBezTo>
                  <a:pt x="29" y="225"/>
                  <a:pt x="31" y="223"/>
                  <a:pt x="31" y="221"/>
                </a:cubicBezTo>
                <a:cubicBezTo>
                  <a:pt x="32" y="220"/>
                  <a:pt x="33" y="217"/>
                  <a:pt x="33" y="215"/>
                </a:cubicBezTo>
                <a:cubicBezTo>
                  <a:pt x="33" y="214"/>
                  <a:pt x="34" y="211"/>
                  <a:pt x="33" y="209"/>
                </a:cubicBezTo>
                <a:cubicBezTo>
                  <a:pt x="33" y="207"/>
                  <a:pt x="33" y="206"/>
                  <a:pt x="32" y="202"/>
                </a:cubicBezTo>
                <a:cubicBezTo>
                  <a:pt x="31" y="198"/>
                  <a:pt x="29" y="189"/>
                  <a:pt x="28" y="185"/>
                </a:cubicBezTo>
                <a:cubicBezTo>
                  <a:pt x="27" y="180"/>
                  <a:pt x="26" y="178"/>
                  <a:pt x="26" y="178"/>
                </a:cubicBezTo>
                <a:cubicBezTo>
                  <a:pt x="26" y="178"/>
                  <a:pt x="22" y="177"/>
                  <a:pt x="21" y="177"/>
                </a:cubicBezTo>
                <a:cubicBezTo>
                  <a:pt x="20" y="177"/>
                  <a:pt x="19" y="177"/>
                  <a:pt x="19" y="177"/>
                </a:cubicBezTo>
                <a:cubicBezTo>
                  <a:pt x="19" y="177"/>
                  <a:pt x="19" y="178"/>
                  <a:pt x="19" y="179"/>
                </a:cubicBezTo>
                <a:cubicBezTo>
                  <a:pt x="19" y="179"/>
                  <a:pt x="18" y="179"/>
                  <a:pt x="18" y="179"/>
                </a:cubicBezTo>
                <a:cubicBezTo>
                  <a:pt x="17" y="179"/>
                  <a:pt x="14" y="178"/>
                  <a:pt x="12" y="178"/>
                </a:cubicBezTo>
                <a:cubicBezTo>
                  <a:pt x="11" y="178"/>
                  <a:pt x="9" y="178"/>
                  <a:pt x="7" y="178"/>
                </a:cubicBezTo>
                <a:cubicBezTo>
                  <a:pt x="5" y="178"/>
                  <a:pt x="4" y="178"/>
                  <a:pt x="4" y="177"/>
                </a:cubicBezTo>
                <a:cubicBezTo>
                  <a:pt x="4" y="176"/>
                  <a:pt x="4" y="167"/>
                  <a:pt x="5" y="162"/>
                </a:cubicBezTo>
                <a:cubicBezTo>
                  <a:pt x="5" y="156"/>
                  <a:pt x="5" y="148"/>
                  <a:pt x="6" y="139"/>
                </a:cubicBezTo>
                <a:cubicBezTo>
                  <a:pt x="6" y="130"/>
                  <a:pt x="8" y="111"/>
                  <a:pt x="9" y="106"/>
                </a:cubicBezTo>
                <a:cubicBezTo>
                  <a:pt x="9" y="101"/>
                  <a:pt x="10" y="99"/>
                  <a:pt x="10" y="99"/>
                </a:cubicBezTo>
                <a:cubicBezTo>
                  <a:pt x="10" y="99"/>
                  <a:pt x="10" y="99"/>
                  <a:pt x="9" y="99"/>
                </a:cubicBezTo>
                <a:cubicBezTo>
                  <a:pt x="9" y="98"/>
                  <a:pt x="9" y="98"/>
                  <a:pt x="9" y="98"/>
                </a:cubicBezTo>
                <a:cubicBezTo>
                  <a:pt x="9" y="97"/>
                  <a:pt x="10" y="95"/>
                  <a:pt x="10" y="94"/>
                </a:cubicBezTo>
                <a:cubicBezTo>
                  <a:pt x="10" y="92"/>
                  <a:pt x="11" y="90"/>
                  <a:pt x="11" y="90"/>
                </a:cubicBezTo>
                <a:cubicBezTo>
                  <a:pt x="11" y="89"/>
                  <a:pt x="11" y="89"/>
                  <a:pt x="11" y="89"/>
                </a:cubicBezTo>
                <a:cubicBezTo>
                  <a:pt x="11" y="89"/>
                  <a:pt x="11" y="89"/>
                  <a:pt x="11" y="89"/>
                </a:cubicBezTo>
                <a:cubicBezTo>
                  <a:pt x="11" y="88"/>
                  <a:pt x="11" y="88"/>
                  <a:pt x="11" y="88"/>
                </a:cubicBezTo>
                <a:cubicBezTo>
                  <a:pt x="11" y="88"/>
                  <a:pt x="9" y="87"/>
                  <a:pt x="9" y="87"/>
                </a:cubicBezTo>
                <a:cubicBezTo>
                  <a:pt x="8" y="86"/>
                  <a:pt x="8" y="86"/>
                  <a:pt x="8" y="86"/>
                </a:cubicBezTo>
                <a:cubicBezTo>
                  <a:pt x="8" y="85"/>
                  <a:pt x="8" y="85"/>
                  <a:pt x="8" y="85"/>
                </a:cubicBezTo>
                <a:cubicBezTo>
                  <a:pt x="8" y="85"/>
                  <a:pt x="7" y="85"/>
                  <a:pt x="7" y="84"/>
                </a:cubicBezTo>
                <a:cubicBezTo>
                  <a:pt x="6" y="83"/>
                  <a:pt x="5" y="82"/>
                  <a:pt x="3" y="81"/>
                </a:cubicBezTo>
                <a:cubicBezTo>
                  <a:pt x="2" y="80"/>
                  <a:pt x="1" y="79"/>
                  <a:pt x="1" y="78"/>
                </a:cubicBezTo>
                <a:cubicBezTo>
                  <a:pt x="1" y="76"/>
                  <a:pt x="1" y="76"/>
                  <a:pt x="1" y="76"/>
                </a:cubicBezTo>
                <a:cubicBezTo>
                  <a:pt x="1" y="76"/>
                  <a:pt x="0" y="75"/>
                  <a:pt x="1" y="74"/>
                </a:cubicBezTo>
                <a:cubicBezTo>
                  <a:pt x="1" y="74"/>
                  <a:pt x="1" y="73"/>
                  <a:pt x="1" y="73"/>
                </a:cubicBezTo>
                <a:cubicBezTo>
                  <a:pt x="1" y="73"/>
                  <a:pt x="1" y="72"/>
                  <a:pt x="1" y="72"/>
                </a:cubicBezTo>
                <a:cubicBezTo>
                  <a:pt x="2" y="72"/>
                  <a:pt x="3" y="71"/>
                  <a:pt x="3" y="71"/>
                </a:cubicBezTo>
                <a:cubicBezTo>
                  <a:pt x="3" y="70"/>
                  <a:pt x="3" y="69"/>
                  <a:pt x="4" y="68"/>
                </a:cubicBezTo>
                <a:cubicBezTo>
                  <a:pt x="4" y="68"/>
                  <a:pt x="5" y="65"/>
                  <a:pt x="6" y="65"/>
                </a:cubicBezTo>
                <a:cubicBezTo>
                  <a:pt x="6" y="64"/>
                  <a:pt x="8" y="61"/>
                  <a:pt x="8" y="61"/>
                </a:cubicBezTo>
                <a:cubicBezTo>
                  <a:pt x="8" y="60"/>
                  <a:pt x="8" y="59"/>
                  <a:pt x="9" y="59"/>
                </a:cubicBezTo>
                <a:cubicBezTo>
                  <a:pt x="9" y="59"/>
                  <a:pt x="10" y="58"/>
                  <a:pt x="10" y="57"/>
                </a:cubicBezTo>
                <a:cubicBezTo>
                  <a:pt x="10" y="57"/>
                  <a:pt x="11" y="55"/>
                  <a:pt x="12" y="54"/>
                </a:cubicBezTo>
                <a:cubicBezTo>
                  <a:pt x="12" y="52"/>
                  <a:pt x="13" y="51"/>
                  <a:pt x="13" y="51"/>
                </a:cubicBezTo>
                <a:cubicBezTo>
                  <a:pt x="13" y="51"/>
                  <a:pt x="12" y="50"/>
                  <a:pt x="12" y="49"/>
                </a:cubicBezTo>
                <a:cubicBezTo>
                  <a:pt x="12" y="49"/>
                  <a:pt x="12" y="48"/>
                  <a:pt x="13" y="47"/>
                </a:cubicBezTo>
                <a:cubicBezTo>
                  <a:pt x="14" y="46"/>
                  <a:pt x="14" y="46"/>
                  <a:pt x="14" y="46"/>
                </a:cubicBezTo>
                <a:cubicBezTo>
                  <a:pt x="14" y="46"/>
                  <a:pt x="14" y="45"/>
                  <a:pt x="15" y="44"/>
                </a:cubicBezTo>
                <a:cubicBezTo>
                  <a:pt x="17" y="43"/>
                  <a:pt x="19" y="42"/>
                  <a:pt x="20" y="42"/>
                </a:cubicBezTo>
                <a:cubicBezTo>
                  <a:pt x="20" y="41"/>
                  <a:pt x="20" y="41"/>
                  <a:pt x="20" y="41"/>
                </a:cubicBezTo>
                <a:cubicBezTo>
                  <a:pt x="20" y="41"/>
                  <a:pt x="21" y="38"/>
                  <a:pt x="21" y="37"/>
                </a:cubicBezTo>
                <a:cubicBezTo>
                  <a:pt x="21" y="35"/>
                  <a:pt x="21" y="33"/>
                  <a:pt x="21" y="33"/>
                </a:cubicBezTo>
                <a:close/>
              </a:path>
            </a:pathLst>
          </a:custGeom>
          <a:solidFill>
            <a:schemeClr val="accent6"/>
          </a:solidFill>
          <a:ln w="9525">
            <a:noFill/>
            <a:round/>
            <a:headEnd/>
            <a:tailEnd/>
          </a:ln>
        </p:spPr>
        <p:txBody>
          <a:bodyPr vert="horz" wrap="square" lIns="91431" tIns="45716" rIns="91431" bIns="45716" numCol="1" anchor="t" anchorCtr="0" compatLnSpc="1">
            <a:prstTxWarp prst="textNoShape">
              <a:avLst/>
            </a:prstTxWarp>
          </a:bodyPr>
          <a:lstStyle/>
          <a:p>
            <a:endParaRPr lang="fr-FR">
              <a:solidFill>
                <a:srgbClr val="3EB1CC"/>
              </a:solidFill>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2" y="4044299"/>
            <a:ext cx="324000" cy="867486"/>
          </a:xfrm>
          <a:prstGeom prst="rect">
            <a:avLst/>
          </a:prstGeom>
        </p:spPr>
      </p:pic>
      <p:sp>
        <p:nvSpPr>
          <p:cNvPr id="13" name="Line 12"/>
          <p:cNvSpPr>
            <a:spLocks noChangeShapeType="1"/>
          </p:cNvSpPr>
          <p:nvPr/>
        </p:nvSpPr>
        <p:spPr bwMode="auto">
          <a:xfrm>
            <a:off x="5220494" y="1697402"/>
            <a:ext cx="0" cy="4356000"/>
          </a:xfrm>
          <a:prstGeom prst="line">
            <a:avLst/>
          </a:prstGeom>
          <a:noFill/>
          <a:ln w="2540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fr-FR">
              <a:solidFill>
                <a:srgbClr val="717171"/>
              </a:solidFill>
            </a:endParaRPr>
          </a:p>
        </p:txBody>
      </p:sp>
      <p:sp>
        <p:nvSpPr>
          <p:cNvPr id="16" name="Text Box 11"/>
          <p:cNvSpPr txBox="1">
            <a:spLocks noChangeArrowheads="1"/>
          </p:cNvSpPr>
          <p:nvPr/>
        </p:nvSpPr>
        <p:spPr bwMode="auto">
          <a:xfrm>
            <a:off x="1235001" y="1686528"/>
            <a:ext cx="2808288" cy="18663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buClr>
                <a:srgbClr val="6E6E6E"/>
              </a:buClr>
              <a:buSzPct val="80000"/>
              <a:buFont typeface="Wingdings" pitchFamily="2" charset="2"/>
              <a:buNone/>
            </a:pPr>
            <a:r>
              <a:rPr lang="fr-FR" sz="1200" dirty="0">
                <a:solidFill>
                  <a:srgbClr val="3EB1CC">
                    <a:lumMod val="75000"/>
                  </a:srgbClr>
                </a:solidFill>
                <a:latin typeface="Arial" panose="020B0604020202020204" pitchFamily="34" charset="0"/>
                <a:cs typeface="Arial" panose="020B0604020202020204" pitchFamily="34" charset="0"/>
                <a:sym typeface="Wingdings" pitchFamily="2" charset="2"/>
              </a:rPr>
              <a:t>Véhicules Neufs</a:t>
            </a:r>
          </a:p>
        </p:txBody>
      </p:sp>
      <p:sp>
        <p:nvSpPr>
          <p:cNvPr id="17" name="Text Box 13"/>
          <p:cNvSpPr txBox="1">
            <a:spLocks noChangeArrowheads="1"/>
          </p:cNvSpPr>
          <p:nvPr/>
        </p:nvSpPr>
        <p:spPr bwMode="auto">
          <a:xfrm>
            <a:off x="6448715" y="1689042"/>
            <a:ext cx="2808287" cy="18663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buClr>
                <a:srgbClr val="6E6E6E"/>
              </a:buClr>
              <a:buSzPct val="80000"/>
              <a:buFont typeface="Wingdings" pitchFamily="2" charset="2"/>
              <a:buNone/>
            </a:pPr>
            <a:r>
              <a:rPr lang="fr-FR" sz="1200" dirty="0">
                <a:solidFill>
                  <a:srgbClr val="717171"/>
                </a:solidFill>
                <a:latin typeface="Arial" panose="020B0604020202020204" pitchFamily="34" charset="0"/>
                <a:cs typeface="Arial" panose="020B0604020202020204" pitchFamily="34" charset="0"/>
                <a:sym typeface="Wingdings" pitchFamily="2" charset="2"/>
              </a:rPr>
              <a:t>Véhicules d’Occasion</a:t>
            </a:r>
          </a:p>
        </p:txBody>
      </p:sp>
      <p:sp>
        <p:nvSpPr>
          <p:cNvPr id="23" name="Rectangle à coins arrondis 22"/>
          <p:cNvSpPr/>
          <p:nvPr/>
        </p:nvSpPr>
        <p:spPr>
          <a:xfrm>
            <a:off x="239716" y="733765"/>
            <a:ext cx="9928164" cy="63813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Entre les parcs de VN et de VO, la répartition hommes / femmes est sensiblement équivalente. </a:t>
            </a:r>
          </a:p>
          <a:p>
            <a:pPr algn="ctr"/>
            <a:r>
              <a:rPr lang="fr-FR" sz="1400" b="0" dirty="0" smtClean="0">
                <a:solidFill>
                  <a:prstClr val="black"/>
                </a:solidFill>
                <a:latin typeface="Arial" panose="020B0604020202020204" pitchFamily="34" charset="0"/>
                <a:cs typeface="Arial" panose="020B0604020202020204" pitchFamily="34" charset="0"/>
              </a:rPr>
              <a:t>Néanmoins, sur le marché des VN la proportion de femmes baisse sensiblement versus l’année précédente.</a:t>
            </a:r>
            <a:endParaRPr lang="fr-FR" sz="1400" b="0" dirty="0">
              <a:solidFill>
                <a:prstClr val="black"/>
              </a:solidFill>
              <a:latin typeface="Arial" panose="020B0604020202020204" pitchFamily="34" charset="0"/>
              <a:cs typeface="Arial" panose="020B0604020202020204" pitchFamily="34" charset="0"/>
            </a:endParaRPr>
          </a:p>
        </p:txBody>
      </p:sp>
      <p:graphicFrame>
        <p:nvGraphicFramePr>
          <p:cNvPr id="19" name="Graphique 18"/>
          <p:cNvGraphicFramePr/>
          <p:nvPr>
            <p:extLst>
              <p:ext uri="{D42A27DB-BD31-4B8C-83A1-F6EECF244321}">
                <p14:modId xmlns:p14="http://schemas.microsoft.com/office/powerpoint/2010/main" val="3604360773"/>
              </p:ext>
            </p:extLst>
          </p:nvPr>
        </p:nvGraphicFramePr>
        <p:xfrm>
          <a:off x="5693318" y="1590828"/>
          <a:ext cx="4417764" cy="49441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phique 17"/>
          <p:cNvGraphicFramePr/>
          <p:nvPr>
            <p:extLst>
              <p:ext uri="{D42A27DB-BD31-4B8C-83A1-F6EECF244321}">
                <p14:modId xmlns:p14="http://schemas.microsoft.com/office/powerpoint/2010/main" val="3597702205"/>
              </p:ext>
            </p:extLst>
          </p:nvPr>
        </p:nvGraphicFramePr>
        <p:xfrm>
          <a:off x="432840" y="1590828"/>
          <a:ext cx="4417764" cy="4944140"/>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Connecteur droit avec flèche 4"/>
          <p:cNvCxnSpPr/>
          <p:nvPr/>
        </p:nvCxnSpPr>
        <p:spPr>
          <a:xfrm>
            <a:off x="3077662" y="2685052"/>
            <a:ext cx="1073888" cy="322409"/>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14"/>
          <p:cNvSpPr>
            <a:spLocks noGrp="1"/>
          </p:cNvSpPr>
          <p:nvPr>
            <p:ph type="sldNum" sz="quarter" idx="12"/>
          </p:nvPr>
        </p:nvSpPr>
        <p:spPr/>
        <p:txBody>
          <a:bodyPr/>
          <a:lstStyle/>
          <a:p>
            <a:fld id="{4034BEE3-566C-4068-A777-C3A4762E861B}" type="slidenum">
              <a:rPr lang="en-GB" smtClean="0"/>
              <a:pPr/>
              <a:t>65</a:t>
            </a:fld>
            <a:endParaRPr lang="en-GB" dirty="0"/>
          </a:p>
        </p:txBody>
      </p:sp>
    </p:spTree>
    <p:extLst>
      <p:ext uri="{BB962C8B-B14F-4D97-AF65-F5344CB8AC3E}">
        <p14:creationId xmlns:p14="http://schemas.microsoft.com/office/powerpoint/2010/main" val="2765552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Répartition </a:t>
            </a:r>
            <a:r>
              <a:rPr lang="fr-FR" sz="2000" dirty="0">
                <a:solidFill>
                  <a:schemeClr val="tx1"/>
                </a:solidFill>
              </a:rPr>
              <a:t>du parc selon l’âge de l’utilisateur principal</a:t>
            </a:r>
            <a:endParaRPr lang="fr-FR" sz="2000" dirty="0">
              <a:latin typeface="Verdana"/>
            </a:endParaRPr>
          </a:p>
        </p:txBody>
      </p:sp>
      <p:sp>
        <p:nvSpPr>
          <p:cNvPr id="10" name="Rectangle 9"/>
          <p:cNvSpPr/>
          <p:nvPr/>
        </p:nvSpPr>
        <p:spPr>
          <a:xfrm>
            <a:off x="3740507" y="6571172"/>
            <a:ext cx="6370575" cy="359018"/>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Champ : Ensemble des véhicules à disposition des ménages (Parc Total)</a:t>
            </a:r>
          </a:p>
          <a:p>
            <a:pPr algn="r"/>
            <a:endParaRPr lang="fr-FR" sz="900" b="0" i="1" dirty="0">
              <a:latin typeface="Arial" panose="020B0604020202020204" pitchFamily="34" charset="0"/>
              <a:cs typeface="Arial" panose="020B0604020202020204" pitchFamily="34" charset="0"/>
            </a:endParaRPr>
          </a:p>
        </p:txBody>
      </p:sp>
      <p:sp>
        <p:nvSpPr>
          <p:cNvPr id="5" name="ZoneTexte 4"/>
          <p:cNvSpPr txBox="1"/>
          <p:nvPr/>
        </p:nvSpPr>
        <p:spPr>
          <a:xfrm>
            <a:off x="148858" y="1620567"/>
            <a:ext cx="1743740" cy="276999"/>
          </a:xfrm>
          <a:prstGeom prst="rect">
            <a:avLst/>
          </a:prstGeom>
          <a:noFill/>
          <a:ln>
            <a:solidFill>
              <a:schemeClr val="tx1">
                <a:lumMod val="50000"/>
                <a:lumOff val="50000"/>
              </a:schemeClr>
            </a:solidFill>
            <a:prstDash val="dash"/>
          </a:ln>
        </p:spPr>
        <p:txBody>
          <a:bodyPr wrap="square" lIns="91431" tIns="45716" rIns="91431" bIns="45716" rtlCol="0">
            <a:spAutoFit/>
          </a:bodyPr>
          <a:lstStyle/>
          <a:p>
            <a:pPr algn="ctr"/>
            <a:r>
              <a:rPr lang="fr-FR" sz="1200" dirty="0">
                <a:latin typeface="Arial" panose="020B0604020202020204" pitchFamily="34" charset="0"/>
                <a:cs typeface="Arial" panose="020B0604020202020204" pitchFamily="34" charset="0"/>
              </a:rPr>
              <a:t>Moins de 25 ans</a:t>
            </a:r>
          </a:p>
        </p:txBody>
      </p:sp>
      <p:sp>
        <p:nvSpPr>
          <p:cNvPr id="15" name="ZoneTexte 14"/>
          <p:cNvSpPr txBox="1"/>
          <p:nvPr/>
        </p:nvSpPr>
        <p:spPr>
          <a:xfrm>
            <a:off x="1972695" y="1617248"/>
            <a:ext cx="1552359" cy="276991"/>
          </a:xfrm>
          <a:prstGeom prst="rect">
            <a:avLst/>
          </a:prstGeom>
          <a:noFill/>
          <a:ln>
            <a:solidFill>
              <a:schemeClr val="tx1">
                <a:lumMod val="50000"/>
                <a:lumOff val="50000"/>
              </a:schemeClr>
            </a:solidFill>
            <a:prstDash val="dash"/>
          </a:ln>
        </p:spPr>
        <p:txBody>
          <a:bodyPr wrap="square" lIns="91431" tIns="45716" rIns="91431" bIns="45716" rtlCol="0">
            <a:spAutoFit/>
          </a:bodyPr>
          <a:lstStyle>
            <a:defPPr>
              <a:defRPr lang="en-AU"/>
            </a:defPPr>
            <a:lvl1pPr algn="ctr">
              <a:defRPr sz="1200">
                <a:latin typeface="+mn-lt"/>
              </a:defRPr>
            </a:lvl1pPr>
          </a:lstStyle>
          <a:p>
            <a:r>
              <a:rPr lang="fr-FR" dirty="0">
                <a:latin typeface="Arial" panose="020B0604020202020204" pitchFamily="34" charset="0"/>
                <a:cs typeface="Arial" panose="020B0604020202020204" pitchFamily="34" charset="0"/>
              </a:rPr>
              <a:t>25 - 34 ans</a:t>
            </a:r>
          </a:p>
        </p:txBody>
      </p:sp>
      <p:sp>
        <p:nvSpPr>
          <p:cNvPr id="16" name="ZoneTexte 15"/>
          <p:cNvSpPr txBox="1"/>
          <p:nvPr/>
        </p:nvSpPr>
        <p:spPr>
          <a:xfrm>
            <a:off x="3605152" y="1614396"/>
            <a:ext cx="1552359" cy="276991"/>
          </a:xfrm>
          <a:prstGeom prst="rect">
            <a:avLst/>
          </a:prstGeom>
          <a:noFill/>
          <a:ln>
            <a:solidFill>
              <a:schemeClr val="tx1">
                <a:lumMod val="50000"/>
                <a:lumOff val="50000"/>
              </a:schemeClr>
            </a:solidFill>
            <a:prstDash val="dash"/>
          </a:ln>
        </p:spPr>
        <p:txBody>
          <a:bodyPr wrap="square" lIns="91431" tIns="45716" rIns="91431" bIns="45716" rtlCol="0">
            <a:spAutoFit/>
          </a:bodyPr>
          <a:lstStyle>
            <a:defPPr>
              <a:defRPr lang="en-AU"/>
            </a:defPPr>
            <a:lvl1pPr algn="ctr">
              <a:defRPr sz="1200">
                <a:latin typeface="+mn-lt"/>
              </a:defRPr>
            </a:lvl1pPr>
          </a:lstStyle>
          <a:p>
            <a:r>
              <a:rPr lang="fr-FR" dirty="0">
                <a:latin typeface="Arial" panose="020B0604020202020204" pitchFamily="34" charset="0"/>
                <a:cs typeface="Arial" panose="020B0604020202020204" pitchFamily="34" charset="0"/>
              </a:rPr>
              <a:t>35 - 44 ans</a:t>
            </a:r>
          </a:p>
        </p:txBody>
      </p:sp>
      <p:sp>
        <p:nvSpPr>
          <p:cNvPr id="17" name="ZoneTexte 16"/>
          <p:cNvSpPr txBox="1"/>
          <p:nvPr/>
        </p:nvSpPr>
        <p:spPr>
          <a:xfrm>
            <a:off x="5237608" y="1611543"/>
            <a:ext cx="1552359" cy="276991"/>
          </a:xfrm>
          <a:prstGeom prst="rect">
            <a:avLst/>
          </a:prstGeom>
          <a:noFill/>
          <a:ln>
            <a:solidFill>
              <a:schemeClr val="tx1">
                <a:lumMod val="50000"/>
                <a:lumOff val="50000"/>
              </a:schemeClr>
            </a:solidFill>
            <a:prstDash val="dash"/>
          </a:ln>
        </p:spPr>
        <p:txBody>
          <a:bodyPr wrap="square" lIns="91431" tIns="45716" rIns="91431" bIns="45716" rtlCol="0">
            <a:spAutoFit/>
          </a:bodyPr>
          <a:lstStyle>
            <a:defPPr>
              <a:defRPr lang="en-AU"/>
            </a:defPPr>
            <a:lvl1pPr algn="ctr">
              <a:defRPr sz="1200">
                <a:latin typeface="+mn-lt"/>
              </a:defRPr>
            </a:lvl1pPr>
          </a:lstStyle>
          <a:p>
            <a:r>
              <a:rPr lang="fr-FR" dirty="0">
                <a:latin typeface="Arial" panose="020B0604020202020204" pitchFamily="34" charset="0"/>
                <a:cs typeface="Arial" panose="020B0604020202020204" pitchFamily="34" charset="0"/>
              </a:rPr>
              <a:t>45 - 54 ans</a:t>
            </a:r>
          </a:p>
        </p:txBody>
      </p:sp>
      <p:sp>
        <p:nvSpPr>
          <p:cNvPr id="18" name="ZoneTexte 17"/>
          <p:cNvSpPr txBox="1"/>
          <p:nvPr/>
        </p:nvSpPr>
        <p:spPr>
          <a:xfrm>
            <a:off x="6870064" y="1620567"/>
            <a:ext cx="1552359" cy="276991"/>
          </a:xfrm>
          <a:prstGeom prst="rect">
            <a:avLst/>
          </a:prstGeom>
          <a:noFill/>
          <a:ln>
            <a:solidFill>
              <a:schemeClr val="tx1">
                <a:lumMod val="50000"/>
                <a:lumOff val="50000"/>
              </a:schemeClr>
            </a:solidFill>
            <a:prstDash val="dash"/>
          </a:ln>
        </p:spPr>
        <p:txBody>
          <a:bodyPr wrap="square" lIns="91431" tIns="45716" rIns="91431" bIns="45716" rtlCol="0">
            <a:spAutoFit/>
          </a:bodyPr>
          <a:lstStyle>
            <a:defPPr>
              <a:defRPr lang="en-AU"/>
            </a:defPPr>
            <a:lvl1pPr algn="ctr">
              <a:defRPr sz="1200">
                <a:latin typeface="+mn-lt"/>
              </a:defRPr>
            </a:lvl1pPr>
          </a:lstStyle>
          <a:p>
            <a:r>
              <a:rPr lang="fr-FR" dirty="0">
                <a:latin typeface="Arial" panose="020B0604020202020204" pitchFamily="34" charset="0"/>
                <a:cs typeface="Arial" panose="020B0604020202020204" pitchFamily="34" charset="0"/>
              </a:rPr>
              <a:t>55 - 64 ans</a:t>
            </a:r>
          </a:p>
        </p:txBody>
      </p:sp>
      <p:sp>
        <p:nvSpPr>
          <p:cNvPr id="19" name="ZoneTexte 18"/>
          <p:cNvSpPr txBox="1"/>
          <p:nvPr/>
        </p:nvSpPr>
        <p:spPr>
          <a:xfrm>
            <a:off x="8502525" y="1620567"/>
            <a:ext cx="1552359" cy="276991"/>
          </a:xfrm>
          <a:prstGeom prst="rect">
            <a:avLst/>
          </a:prstGeom>
          <a:solidFill>
            <a:schemeClr val="bg1"/>
          </a:solidFill>
          <a:ln>
            <a:solidFill>
              <a:schemeClr val="tx1">
                <a:lumMod val="50000"/>
                <a:lumOff val="50000"/>
              </a:schemeClr>
            </a:solidFill>
            <a:prstDash val="dash"/>
          </a:ln>
        </p:spPr>
        <p:txBody>
          <a:bodyPr wrap="square" lIns="91431" tIns="45716" rIns="91431" bIns="45716" rtlCol="0">
            <a:spAutoFit/>
          </a:bodyPr>
          <a:lstStyle>
            <a:defPPr>
              <a:defRPr lang="en-AU"/>
            </a:defPPr>
            <a:lvl1pPr algn="ctr">
              <a:defRPr sz="1200">
                <a:latin typeface="+mn-lt"/>
              </a:defRPr>
            </a:lvl1pPr>
          </a:lstStyle>
          <a:p>
            <a:r>
              <a:rPr lang="fr-FR" dirty="0">
                <a:latin typeface="Arial" panose="020B0604020202020204" pitchFamily="34" charset="0"/>
                <a:cs typeface="Arial" panose="020B0604020202020204" pitchFamily="34" charset="0"/>
              </a:rPr>
              <a:t>65 ans et plus</a:t>
            </a:r>
          </a:p>
        </p:txBody>
      </p:sp>
      <p:graphicFrame>
        <p:nvGraphicFramePr>
          <p:cNvPr id="21" name="Graphique 20"/>
          <p:cNvGraphicFramePr/>
          <p:nvPr>
            <p:extLst>
              <p:ext uri="{D42A27DB-BD31-4B8C-83A1-F6EECF244321}">
                <p14:modId xmlns:p14="http://schemas.microsoft.com/office/powerpoint/2010/main" val="4182453332"/>
              </p:ext>
            </p:extLst>
          </p:nvPr>
        </p:nvGraphicFramePr>
        <p:xfrm>
          <a:off x="327851" y="1674985"/>
          <a:ext cx="1732979" cy="50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aphique 21"/>
          <p:cNvGraphicFramePr/>
          <p:nvPr>
            <p:extLst>
              <p:ext uri="{D42A27DB-BD31-4B8C-83A1-F6EECF244321}">
                <p14:modId xmlns:p14="http://schemas.microsoft.com/office/powerpoint/2010/main" val="3937017621"/>
              </p:ext>
            </p:extLst>
          </p:nvPr>
        </p:nvGraphicFramePr>
        <p:xfrm>
          <a:off x="3605152" y="1689149"/>
          <a:ext cx="1633954" cy="50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aphique 22"/>
          <p:cNvGraphicFramePr/>
          <p:nvPr>
            <p:extLst>
              <p:ext uri="{D42A27DB-BD31-4B8C-83A1-F6EECF244321}">
                <p14:modId xmlns:p14="http://schemas.microsoft.com/office/powerpoint/2010/main" val="1289166307"/>
              </p:ext>
            </p:extLst>
          </p:nvPr>
        </p:nvGraphicFramePr>
        <p:xfrm>
          <a:off x="6789967" y="1689149"/>
          <a:ext cx="1632458" cy="50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Graphique 23"/>
          <p:cNvGraphicFramePr/>
          <p:nvPr>
            <p:extLst>
              <p:ext uri="{D42A27DB-BD31-4B8C-83A1-F6EECF244321}">
                <p14:modId xmlns:p14="http://schemas.microsoft.com/office/powerpoint/2010/main" val="1448631744"/>
              </p:ext>
            </p:extLst>
          </p:nvPr>
        </p:nvGraphicFramePr>
        <p:xfrm>
          <a:off x="5203797" y="1689149"/>
          <a:ext cx="1652879" cy="504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aphique 24"/>
          <p:cNvGraphicFramePr/>
          <p:nvPr>
            <p:extLst>
              <p:ext uri="{D42A27DB-BD31-4B8C-83A1-F6EECF244321}">
                <p14:modId xmlns:p14="http://schemas.microsoft.com/office/powerpoint/2010/main" val="202995445"/>
              </p:ext>
            </p:extLst>
          </p:nvPr>
        </p:nvGraphicFramePr>
        <p:xfrm>
          <a:off x="8422423" y="1724066"/>
          <a:ext cx="1669398" cy="504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aphique 25"/>
          <p:cNvGraphicFramePr/>
          <p:nvPr>
            <p:extLst>
              <p:ext uri="{D42A27DB-BD31-4B8C-83A1-F6EECF244321}">
                <p14:modId xmlns:p14="http://schemas.microsoft.com/office/powerpoint/2010/main" val="2599917809"/>
              </p:ext>
            </p:extLst>
          </p:nvPr>
        </p:nvGraphicFramePr>
        <p:xfrm>
          <a:off x="1972695" y="1724066"/>
          <a:ext cx="1636118" cy="5040000"/>
        </p:xfrm>
        <a:graphic>
          <a:graphicData uri="http://schemas.openxmlformats.org/drawingml/2006/chart">
            <c:chart xmlns:c="http://schemas.openxmlformats.org/drawingml/2006/chart" xmlns:r="http://schemas.openxmlformats.org/officeDocument/2006/relationships" r:id="rId8"/>
          </a:graphicData>
        </a:graphic>
      </p:graphicFrame>
      <p:sp>
        <p:nvSpPr>
          <p:cNvPr id="28" name="ZoneTexte 27"/>
          <p:cNvSpPr txBox="1"/>
          <p:nvPr/>
        </p:nvSpPr>
        <p:spPr>
          <a:xfrm>
            <a:off x="10633" y="3223265"/>
            <a:ext cx="1601972" cy="338555"/>
          </a:xfrm>
          <a:prstGeom prst="rect">
            <a:avLst/>
          </a:prstGeom>
          <a:noFill/>
        </p:spPr>
        <p:txBody>
          <a:bodyPr wrap="square" lIns="91431" tIns="45716" rIns="91431" bIns="45716" rtlCol="0">
            <a:spAutoFit/>
          </a:bodyPr>
          <a:lstStyle/>
          <a:p>
            <a:pPr algn="ctr"/>
            <a:r>
              <a:rPr lang="fr-FR" sz="800" dirty="0">
                <a:solidFill>
                  <a:schemeClr val="accent4"/>
                </a:solidFill>
                <a:latin typeface="Arial" panose="020B0604020202020204" pitchFamily="34" charset="0"/>
                <a:cs typeface="Arial" panose="020B0604020202020204" pitchFamily="34" charset="0"/>
              </a:rPr>
              <a:t>Part dans la population des </a:t>
            </a:r>
            <a:r>
              <a:rPr lang="fr-FR" sz="800" dirty="0" smtClean="0">
                <a:solidFill>
                  <a:schemeClr val="accent4"/>
                </a:solidFill>
                <a:latin typeface="Arial" panose="020B0604020202020204" pitchFamily="34" charset="0"/>
                <a:cs typeface="Arial" panose="020B0604020202020204" pitchFamily="34" charset="0"/>
              </a:rPr>
              <a:t>ménages*</a:t>
            </a:r>
            <a:endParaRPr lang="fr-FR" sz="800" dirty="0">
              <a:solidFill>
                <a:schemeClr val="accent4"/>
              </a:solidFill>
              <a:latin typeface="Arial" panose="020B0604020202020204" pitchFamily="34" charset="0"/>
              <a:cs typeface="Arial" panose="020B0604020202020204" pitchFamily="34" charset="0"/>
            </a:endParaRPr>
          </a:p>
        </p:txBody>
      </p:sp>
      <p:sp>
        <p:nvSpPr>
          <p:cNvPr id="29" name="ZoneTexte 28"/>
          <p:cNvSpPr txBox="1"/>
          <p:nvPr/>
        </p:nvSpPr>
        <p:spPr>
          <a:xfrm>
            <a:off x="10634" y="4244066"/>
            <a:ext cx="1010094" cy="461665"/>
          </a:xfrm>
          <a:prstGeom prst="rect">
            <a:avLst/>
          </a:prstGeom>
          <a:noFill/>
        </p:spPr>
        <p:txBody>
          <a:bodyPr wrap="square" lIns="91431" tIns="45716" rIns="91431" bIns="45716" rtlCol="0">
            <a:spAutoFit/>
          </a:bodyPr>
          <a:lstStyle/>
          <a:p>
            <a:pPr algn="ctr"/>
            <a:r>
              <a:rPr lang="fr-FR" sz="800" dirty="0">
                <a:solidFill>
                  <a:schemeClr val="accent6"/>
                </a:solidFill>
                <a:latin typeface="Arial" panose="020B0604020202020204" pitchFamily="34" charset="0"/>
                <a:cs typeface="Arial" panose="020B0604020202020204" pitchFamily="34" charset="0"/>
              </a:rPr>
              <a:t>Part dans les utilisateurs principaux</a:t>
            </a:r>
          </a:p>
        </p:txBody>
      </p:sp>
      <p:sp>
        <p:nvSpPr>
          <p:cNvPr id="27" name="ZoneTexte 26"/>
          <p:cNvSpPr txBox="1"/>
          <p:nvPr/>
        </p:nvSpPr>
        <p:spPr>
          <a:xfrm>
            <a:off x="4411885" y="6232618"/>
            <a:ext cx="5786549" cy="338554"/>
          </a:xfrm>
          <a:prstGeom prst="rect">
            <a:avLst/>
          </a:prstGeom>
          <a:noFill/>
        </p:spPr>
        <p:txBody>
          <a:bodyPr wrap="square" rtlCol="0">
            <a:spAutoFit/>
          </a:bodyPr>
          <a:lstStyle/>
          <a:p>
            <a:pPr marL="171450" indent="-171450">
              <a:buFont typeface="Arial" charset="0"/>
              <a:buChar char="•"/>
            </a:pPr>
            <a:r>
              <a:rPr lang="fr-FR" sz="800" b="0" dirty="0" smtClean="0">
                <a:latin typeface="Arial" panose="020B0604020202020204" pitchFamily="34" charset="0"/>
                <a:cs typeface="Arial" panose="020B0604020202020204" pitchFamily="34" charset="0"/>
              </a:rPr>
              <a:t>(*)Part dans la population de ménages  18 ans et plus = Source </a:t>
            </a:r>
            <a:r>
              <a:rPr lang="fr-FR" sz="800" b="0" dirty="0">
                <a:latin typeface="Arial" panose="020B0604020202020204" pitchFamily="34" charset="0"/>
                <a:cs typeface="Arial" panose="020B0604020202020204" pitchFamily="34" charset="0"/>
              </a:rPr>
              <a:t>: Enquête Emploi </a:t>
            </a:r>
            <a:r>
              <a:rPr lang="fr-FR" sz="800" b="0" dirty="0" smtClean="0">
                <a:latin typeface="Arial" panose="020B0604020202020204" pitchFamily="34" charset="0"/>
                <a:cs typeface="Arial" panose="020B0604020202020204" pitchFamily="34" charset="0"/>
              </a:rPr>
              <a:t>- </a:t>
            </a:r>
            <a:r>
              <a:rPr lang="fr-FR" sz="800" b="0" dirty="0">
                <a:latin typeface="Arial" panose="020B0604020202020204" pitchFamily="34" charset="0"/>
                <a:cs typeface="Arial" panose="020B0604020202020204" pitchFamily="34" charset="0"/>
              </a:rPr>
              <a:t>INSEE </a:t>
            </a:r>
            <a:endParaRPr lang="fr-FR" sz="800" b="0" dirty="0" smtClean="0">
              <a:latin typeface="Arial" panose="020B0604020202020204" pitchFamily="34" charset="0"/>
              <a:cs typeface="Arial" panose="020B0604020202020204" pitchFamily="34" charset="0"/>
            </a:endParaRPr>
          </a:p>
          <a:p>
            <a:pPr marL="171450" indent="-171450">
              <a:buFont typeface="Arial" charset="0"/>
              <a:buChar char="•"/>
            </a:pPr>
            <a:r>
              <a:rPr lang="fr-FR" sz="800" b="0" dirty="0" smtClean="0">
                <a:latin typeface="Arial" panose="020B0604020202020204" pitchFamily="34" charset="0"/>
                <a:cs typeface="Arial" panose="020B0604020202020204" pitchFamily="34" charset="0"/>
              </a:rPr>
              <a:t>E1_Critères </a:t>
            </a:r>
            <a:r>
              <a:rPr lang="fr-FR" sz="800" b="0" dirty="0">
                <a:latin typeface="Arial" panose="020B0604020202020204" pitchFamily="34" charset="0"/>
                <a:cs typeface="Arial" panose="020B0604020202020204" pitchFamily="34" charset="0"/>
              </a:rPr>
              <a:t>Métascope standard </a:t>
            </a:r>
            <a:r>
              <a:rPr lang="fr-FR" sz="800" b="0" dirty="0" smtClean="0">
                <a:latin typeface="Arial" panose="020B0604020202020204" pitchFamily="34" charset="0"/>
                <a:cs typeface="Arial" panose="020B0604020202020204" pitchFamily="34" charset="0"/>
              </a:rPr>
              <a:t>PA17</a:t>
            </a:r>
            <a:endParaRPr lang="fr-FR" sz="800" b="0" dirty="0">
              <a:latin typeface="Arial" panose="020B0604020202020204" pitchFamily="34" charset="0"/>
              <a:cs typeface="Arial" panose="020B0604020202020204" pitchFamily="34" charset="0"/>
            </a:endParaRPr>
          </a:p>
        </p:txBody>
      </p:sp>
      <p:sp>
        <p:nvSpPr>
          <p:cNvPr id="31" name="Rectangle à coins arrondis 30"/>
          <p:cNvSpPr/>
          <p:nvPr/>
        </p:nvSpPr>
        <p:spPr>
          <a:xfrm>
            <a:off x="239716" y="797265"/>
            <a:ext cx="9928164" cy="63813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Un profil d’utilisateurs de plus en plus senior  qui accompagne le vieillissement de la population.</a:t>
            </a:r>
            <a:endParaRPr lang="fr-FR" sz="1400" b="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bwMode="ltGray">
          <a:xfrm>
            <a:off x="7897091" y="2042556"/>
            <a:ext cx="1484415" cy="403761"/>
          </a:xfrm>
          <a:prstGeom prst="wedgeRectCallout">
            <a:avLst>
              <a:gd name="adj1" fmla="val 75967"/>
              <a:gd name="adj2" fmla="val 382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fr-FR" sz="1000" b="0" dirty="0" smtClean="0">
                <a:solidFill>
                  <a:schemeClr val="bg1">
                    <a:lumMod val="65000"/>
                  </a:schemeClr>
                </a:solidFill>
                <a:latin typeface="Arial" panose="020B0604020202020204" pitchFamily="34" charset="0"/>
                <a:cs typeface="Arial" panose="020B0604020202020204" pitchFamily="34" charset="0"/>
              </a:rPr>
              <a:t>65-74 ans:      16</a:t>
            </a:r>
          </a:p>
          <a:p>
            <a:pPr algn="l"/>
            <a:r>
              <a:rPr lang="fr-FR" sz="1000" b="0" dirty="0" smtClean="0">
                <a:solidFill>
                  <a:schemeClr val="bg1">
                    <a:lumMod val="65000"/>
                  </a:schemeClr>
                </a:solidFill>
                <a:latin typeface="Arial" panose="020B0604020202020204" pitchFamily="34" charset="0"/>
                <a:cs typeface="Arial" panose="020B0604020202020204" pitchFamily="34" charset="0"/>
              </a:rPr>
              <a:t>75 ans et plus:  8 </a:t>
            </a:r>
          </a:p>
        </p:txBody>
      </p:sp>
      <p:sp>
        <p:nvSpPr>
          <p:cNvPr id="12" name="Espace réservé du numéro de diapositive 11"/>
          <p:cNvSpPr>
            <a:spLocks noGrp="1"/>
          </p:cNvSpPr>
          <p:nvPr>
            <p:ph type="sldNum" sz="quarter" idx="12"/>
          </p:nvPr>
        </p:nvSpPr>
        <p:spPr/>
        <p:txBody>
          <a:bodyPr/>
          <a:lstStyle/>
          <a:p>
            <a:fld id="{4034BEE3-566C-4068-A777-C3A4762E861B}" type="slidenum">
              <a:rPr lang="en-GB" smtClean="0"/>
              <a:pPr/>
              <a:t>66</a:t>
            </a:fld>
            <a:endParaRPr lang="en-GB" dirty="0"/>
          </a:p>
        </p:txBody>
      </p:sp>
    </p:spTree>
    <p:extLst>
      <p:ext uri="{BB962C8B-B14F-4D97-AF65-F5344CB8AC3E}">
        <p14:creationId xmlns:p14="http://schemas.microsoft.com/office/powerpoint/2010/main" val="21690927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026" y="1"/>
            <a:ext cx="10442834" cy="1047837"/>
          </a:xfrm>
        </p:spPr>
        <p:txBody>
          <a:bodyPr vert="horz" lIns="0" tIns="234876" rIns="0" bIns="0" rtlCol="0" anchor="t">
            <a:noAutofit/>
          </a:bodyPr>
          <a:lstStyle/>
          <a:p>
            <a:r>
              <a:rPr lang="fr-FR" sz="2000" dirty="0"/>
              <a:t>Individus possesseurs du permis et conduisant selon l’âge</a:t>
            </a:r>
            <a:r>
              <a:rPr lang="fr-FR" sz="1800" dirty="0"/>
              <a:t/>
            </a:r>
            <a:br>
              <a:rPr lang="fr-FR" sz="1800" dirty="0"/>
            </a:br>
            <a:endParaRPr lang="fr-FR" sz="1800" b="0" dirty="0"/>
          </a:p>
        </p:txBody>
      </p:sp>
      <p:sp>
        <p:nvSpPr>
          <p:cNvPr id="7" name="Rectangle 7"/>
          <p:cNvSpPr>
            <a:spLocks noChangeArrowheads="1"/>
          </p:cNvSpPr>
          <p:nvPr/>
        </p:nvSpPr>
        <p:spPr bwMode="auto">
          <a:xfrm>
            <a:off x="154727" y="1577172"/>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mn-lt"/>
              </a:rPr>
              <a:t>En </a:t>
            </a:r>
            <a:r>
              <a:rPr lang="fr-FR" sz="1100" b="0" i="1" u="sng" dirty="0">
                <a:solidFill>
                  <a:srgbClr val="000000"/>
                </a:solidFill>
                <a:latin typeface="Arial" panose="020B0604020202020204" pitchFamily="34" charset="0"/>
                <a:cs typeface="Arial" panose="020B0604020202020204" pitchFamily="34" charset="0"/>
              </a:rPr>
              <a:t>pourcentage</a:t>
            </a:r>
            <a:endParaRPr lang="fr-FR" sz="1100" b="0" i="1" u="sng" dirty="0">
              <a:latin typeface="Arial" panose="020B0604020202020204" pitchFamily="34" charset="0"/>
              <a:cs typeface="Arial" panose="020B0604020202020204" pitchFamily="34" charset="0"/>
            </a:endParaRPr>
          </a:p>
        </p:txBody>
      </p:sp>
      <p:graphicFrame>
        <p:nvGraphicFramePr>
          <p:cNvPr id="20" name="Graphique 19"/>
          <p:cNvGraphicFramePr/>
          <p:nvPr>
            <p:extLst>
              <p:ext uri="{D42A27DB-BD31-4B8C-83A1-F6EECF244321}">
                <p14:modId xmlns:p14="http://schemas.microsoft.com/office/powerpoint/2010/main" val="1047390927"/>
              </p:ext>
            </p:extLst>
          </p:nvPr>
        </p:nvGraphicFramePr>
        <p:xfrm>
          <a:off x="7090158" y="1479471"/>
          <a:ext cx="2415997" cy="2449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aphique 21"/>
          <p:cNvGraphicFramePr/>
          <p:nvPr>
            <p:extLst>
              <p:ext uri="{D42A27DB-BD31-4B8C-83A1-F6EECF244321}">
                <p14:modId xmlns:p14="http://schemas.microsoft.com/office/powerpoint/2010/main" val="2633312528"/>
              </p:ext>
            </p:extLst>
          </p:nvPr>
        </p:nvGraphicFramePr>
        <p:xfrm>
          <a:off x="4297803" y="1429357"/>
          <a:ext cx="2548657" cy="26066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aphique 24"/>
          <p:cNvGraphicFramePr/>
          <p:nvPr>
            <p:extLst>
              <p:ext uri="{D42A27DB-BD31-4B8C-83A1-F6EECF244321}">
                <p14:modId xmlns:p14="http://schemas.microsoft.com/office/powerpoint/2010/main" val="1607728053"/>
              </p:ext>
            </p:extLst>
          </p:nvPr>
        </p:nvGraphicFramePr>
        <p:xfrm>
          <a:off x="133893" y="1388499"/>
          <a:ext cx="4018567" cy="2606634"/>
        </p:xfrm>
        <a:graphic>
          <a:graphicData uri="http://schemas.openxmlformats.org/drawingml/2006/chart">
            <c:chart xmlns:c="http://schemas.openxmlformats.org/drawingml/2006/chart" xmlns:r="http://schemas.openxmlformats.org/officeDocument/2006/relationships" r:id="rId5"/>
          </a:graphicData>
        </a:graphic>
      </p:graphicFrame>
      <p:sp>
        <p:nvSpPr>
          <p:cNvPr id="14" name="ZoneTexte 13"/>
          <p:cNvSpPr txBox="1"/>
          <p:nvPr/>
        </p:nvSpPr>
        <p:spPr>
          <a:xfrm>
            <a:off x="6113711" y="6297412"/>
            <a:ext cx="1152859" cy="257763"/>
          </a:xfrm>
          <a:prstGeom prst="rect">
            <a:avLst/>
          </a:prstGeom>
          <a:noFill/>
        </p:spPr>
        <p:txBody>
          <a:bodyPr wrap="square" lIns="102860" tIns="51429" rIns="102860" bIns="51429" rtlCol="0">
            <a:spAutoFit/>
          </a:bodyPr>
          <a:lstStyle/>
          <a:p>
            <a:pPr algn="ctr"/>
            <a:r>
              <a:rPr lang="fr-FR" sz="1000" dirty="0">
                <a:latin typeface="Arial" panose="020B0604020202020204" pitchFamily="34" charset="0"/>
                <a:cs typeface="Arial" panose="020B0604020202020204" pitchFamily="34" charset="0"/>
              </a:rPr>
              <a:t>65 -74 ans</a:t>
            </a:r>
          </a:p>
        </p:txBody>
      </p:sp>
      <p:sp>
        <p:nvSpPr>
          <p:cNvPr id="16" name="ZoneTexte 15"/>
          <p:cNvSpPr txBox="1"/>
          <p:nvPr/>
        </p:nvSpPr>
        <p:spPr>
          <a:xfrm>
            <a:off x="8543033" y="6297412"/>
            <a:ext cx="1152859" cy="257763"/>
          </a:xfrm>
          <a:prstGeom prst="rect">
            <a:avLst/>
          </a:prstGeom>
          <a:noFill/>
        </p:spPr>
        <p:txBody>
          <a:bodyPr wrap="square" lIns="102860" tIns="51429" rIns="102860" bIns="51429" rtlCol="0">
            <a:spAutoFit/>
          </a:bodyPr>
          <a:lstStyle/>
          <a:p>
            <a:pPr algn="ctr"/>
            <a:r>
              <a:rPr lang="fr-FR" sz="1000" dirty="0">
                <a:latin typeface="Arial" panose="020B0604020202020204" pitchFamily="34" charset="0"/>
                <a:cs typeface="Arial" panose="020B0604020202020204" pitchFamily="34" charset="0"/>
              </a:rPr>
              <a:t>75 ans et +</a:t>
            </a:r>
          </a:p>
        </p:txBody>
      </p:sp>
      <p:graphicFrame>
        <p:nvGraphicFramePr>
          <p:cNvPr id="17" name="Graphique 16"/>
          <p:cNvGraphicFramePr/>
          <p:nvPr>
            <p:extLst>
              <p:ext uri="{D42A27DB-BD31-4B8C-83A1-F6EECF244321}">
                <p14:modId xmlns:p14="http://schemas.microsoft.com/office/powerpoint/2010/main" val="954277663"/>
              </p:ext>
            </p:extLst>
          </p:nvPr>
        </p:nvGraphicFramePr>
        <p:xfrm>
          <a:off x="239716" y="4022400"/>
          <a:ext cx="2412778" cy="2465247"/>
        </p:xfrm>
        <a:graphic>
          <a:graphicData uri="http://schemas.openxmlformats.org/drawingml/2006/chart">
            <c:chart xmlns:c="http://schemas.openxmlformats.org/drawingml/2006/chart" xmlns:r="http://schemas.openxmlformats.org/officeDocument/2006/relationships" r:id="rId6"/>
          </a:graphicData>
        </a:graphic>
      </p:graphicFrame>
      <p:sp>
        <p:nvSpPr>
          <p:cNvPr id="19" name="ZoneTexte 18"/>
          <p:cNvSpPr txBox="1"/>
          <p:nvPr/>
        </p:nvSpPr>
        <p:spPr>
          <a:xfrm>
            <a:off x="3513293" y="6297412"/>
            <a:ext cx="1152859" cy="257763"/>
          </a:xfrm>
          <a:prstGeom prst="rect">
            <a:avLst/>
          </a:prstGeom>
          <a:noFill/>
        </p:spPr>
        <p:txBody>
          <a:bodyPr wrap="square" lIns="102860" tIns="51429" rIns="102860" bIns="51429" rtlCol="0">
            <a:spAutoFit/>
          </a:bodyPr>
          <a:lstStyle/>
          <a:p>
            <a:pPr algn="ctr"/>
            <a:r>
              <a:rPr lang="fr-FR" sz="1000" dirty="0">
                <a:latin typeface="Arial" panose="020B0604020202020204" pitchFamily="34" charset="0"/>
                <a:cs typeface="Arial" panose="020B0604020202020204" pitchFamily="34" charset="0"/>
              </a:rPr>
              <a:t>55 -64 ans</a:t>
            </a:r>
          </a:p>
        </p:txBody>
      </p:sp>
      <p:sp>
        <p:nvSpPr>
          <p:cNvPr id="21" name="ZoneTexte 20"/>
          <p:cNvSpPr txBox="1"/>
          <p:nvPr/>
        </p:nvSpPr>
        <p:spPr>
          <a:xfrm>
            <a:off x="814692" y="6297412"/>
            <a:ext cx="1152859" cy="257763"/>
          </a:xfrm>
          <a:prstGeom prst="rect">
            <a:avLst/>
          </a:prstGeom>
          <a:noFill/>
        </p:spPr>
        <p:txBody>
          <a:bodyPr wrap="square" lIns="102860" tIns="51429" rIns="102860" bIns="51429" rtlCol="0">
            <a:spAutoFit/>
          </a:bodyPr>
          <a:lstStyle/>
          <a:p>
            <a:pPr algn="ctr"/>
            <a:r>
              <a:rPr lang="fr-FR" sz="1000" dirty="0">
                <a:latin typeface="Arial" panose="020B0604020202020204" pitchFamily="34" charset="0"/>
                <a:cs typeface="Arial" panose="020B0604020202020204" pitchFamily="34" charset="0"/>
              </a:rPr>
              <a:t>30-54 ans</a:t>
            </a:r>
          </a:p>
        </p:txBody>
      </p:sp>
      <p:graphicFrame>
        <p:nvGraphicFramePr>
          <p:cNvPr id="23" name="Graphique 22"/>
          <p:cNvGraphicFramePr/>
          <p:nvPr>
            <p:extLst>
              <p:ext uri="{D42A27DB-BD31-4B8C-83A1-F6EECF244321}">
                <p14:modId xmlns:p14="http://schemas.microsoft.com/office/powerpoint/2010/main" val="3597866545"/>
              </p:ext>
            </p:extLst>
          </p:nvPr>
        </p:nvGraphicFramePr>
        <p:xfrm>
          <a:off x="2881423" y="4015567"/>
          <a:ext cx="2402964" cy="246524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Graphique 23"/>
          <p:cNvGraphicFramePr/>
          <p:nvPr>
            <p:extLst>
              <p:ext uri="{D42A27DB-BD31-4B8C-83A1-F6EECF244321}">
                <p14:modId xmlns:p14="http://schemas.microsoft.com/office/powerpoint/2010/main" val="2835971035"/>
              </p:ext>
            </p:extLst>
          </p:nvPr>
        </p:nvGraphicFramePr>
        <p:xfrm>
          <a:off x="7899991" y="3966123"/>
          <a:ext cx="2359998" cy="246524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Graphique 17"/>
          <p:cNvGraphicFramePr/>
          <p:nvPr>
            <p:extLst>
              <p:ext uri="{D42A27DB-BD31-4B8C-83A1-F6EECF244321}">
                <p14:modId xmlns:p14="http://schemas.microsoft.com/office/powerpoint/2010/main" val="336284680"/>
              </p:ext>
            </p:extLst>
          </p:nvPr>
        </p:nvGraphicFramePr>
        <p:xfrm>
          <a:off x="5475767" y="3944732"/>
          <a:ext cx="2358781" cy="2465247"/>
        </p:xfrm>
        <a:graphic>
          <a:graphicData uri="http://schemas.openxmlformats.org/drawingml/2006/chart">
            <c:chart xmlns:c="http://schemas.openxmlformats.org/drawingml/2006/chart" xmlns:r="http://schemas.openxmlformats.org/officeDocument/2006/relationships" r:id="rId9"/>
          </a:graphicData>
        </a:graphic>
      </p:graphicFrame>
      <p:sp>
        <p:nvSpPr>
          <p:cNvPr id="29" name="Rectangle 28"/>
          <p:cNvSpPr/>
          <p:nvPr/>
        </p:nvSpPr>
        <p:spPr>
          <a:xfrm>
            <a:off x="3740507" y="6473383"/>
            <a:ext cx="6370575" cy="3590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 </a:t>
            </a:r>
          </a:p>
          <a:p>
            <a:pPr algn="r"/>
            <a:r>
              <a:rPr lang="fr-FR" sz="900" b="0" i="1" dirty="0">
                <a:latin typeface="Arial" panose="020B0604020202020204" pitchFamily="34" charset="0"/>
                <a:cs typeface="Arial" panose="020B0604020202020204" pitchFamily="34" charset="0"/>
              </a:rPr>
              <a:t>Champ : </a:t>
            </a:r>
            <a:r>
              <a:rPr lang="fr-FR" sz="900" b="0" i="1" dirty="0" smtClean="0">
                <a:latin typeface="Arial" panose="020B0604020202020204" pitchFamily="34" charset="0"/>
                <a:cs typeface="Arial" panose="020B0604020202020204" pitchFamily="34" charset="0"/>
              </a:rPr>
              <a:t>Individus du foyer de 18 ans et plus</a:t>
            </a:r>
            <a:endParaRPr lang="fr-FR" sz="900" b="0" i="1" dirty="0">
              <a:latin typeface="Arial" panose="020B0604020202020204" pitchFamily="34" charset="0"/>
              <a:cs typeface="Arial" panose="020B0604020202020204" pitchFamily="34" charset="0"/>
            </a:endParaRPr>
          </a:p>
        </p:txBody>
      </p:sp>
      <p:sp>
        <p:nvSpPr>
          <p:cNvPr id="27" name="Rectangle à coins arrondis 26"/>
          <p:cNvSpPr/>
          <p:nvPr/>
        </p:nvSpPr>
        <p:spPr>
          <a:xfrm>
            <a:off x="239716" y="819397"/>
            <a:ext cx="9928164" cy="66135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15" tIns="40381" rIns="80715" bIns="40381"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La part des conducteurs chez les très « seniors » (75 ans et plus) progresse en série longue, même si dans cette tranche d’âge le différentiel de presque 20 points entre possession de permis et fait de conduire se maintient de manière stable dans le temps.</a:t>
            </a:r>
            <a:endParaRPr lang="fr-FR" sz="1400" b="0" dirty="0">
              <a:solidFill>
                <a:prstClr val="black"/>
              </a:solidFill>
              <a:latin typeface="Arial" panose="020B0604020202020204" pitchFamily="34" charset="0"/>
              <a:cs typeface="Arial" panose="020B0604020202020204" pitchFamily="34" charset="0"/>
            </a:endParaRPr>
          </a:p>
        </p:txBody>
      </p:sp>
      <p:cxnSp>
        <p:nvCxnSpPr>
          <p:cNvPr id="31" name="Connecteur droit avec flèche 30"/>
          <p:cNvCxnSpPr/>
          <p:nvPr/>
        </p:nvCxnSpPr>
        <p:spPr>
          <a:xfrm flipV="1">
            <a:off x="8753213" y="5051946"/>
            <a:ext cx="1355103" cy="39419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5652739" y="4854851"/>
            <a:ext cx="1355103" cy="39419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ltGray">
          <a:xfrm>
            <a:off x="239716" y="2225407"/>
            <a:ext cx="267060" cy="143220"/>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6" name="Rectangle 25"/>
          <p:cNvSpPr/>
          <p:nvPr/>
        </p:nvSpPr>
        <p:spPr bwMode="ltGray">
          <a:xfrm>
            <a:off x="239716" y="2590276"/>
            <a:ext cx="267060" cy="143220"/>
          </a:xfrm>
          <a:prstGeom prst="rect">
            <a:avLst/>
          </a:prstGeom>
          <a:pattFill prst="pct60">
            <a:fgClr>
              <a:schemeClr val="accent3"/>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6" name="ZoneTexte 5"/>
          <p:cNvSpPr txBox="1"/>
          <p:nvPr/>
        </p:nvSpPr>
        <p:spPr>
          <a:xfrm>
            <a:off x="561861" y="2214390"/>
            <a:ext cx="1262434" cy="242371"/>
          </a:xfrm>
          <a:prstGeom prst="rect">
            <a:avLst/>
          </a:prstGeom>
          <a:noFill/>
        </p:spPr>
        <p:txBody>
          <a:bodyPr wrap="squar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Possède le permis</a:t>
            </a:r>
          </a:p>
        </p:txBody>
      </p:sp>
      <p:sp>
        <p:nvSpPr>
          <p:cNvPr id="28" name="ZoneTexte 27"/>
          <p:cNvSpPr txBox="1"/>
          <p:nvPr/>
        </p:nvSpPr>
        <p:spPr>
          <a:xfrm>
            <a:off x="589114" y="2574273"/>
            <a:ext cx="1262434" cy="242371"/>
          </a:xfrm>
          <a:prstGeom prst="rect">
            <a:avLst/>
          </a:prstGeom>
          <a:noFill/>
        </p:spPr>
        <p:txBody>
          <a:bodyPr wrap="square" lIns="0" tIns="0" rIns="0" bIns="0" rtlCol="0">
            <a:noAutofit/>
          </a:bodyPr>
          <a:lstStyle/>
          <a:p>
            <a:pPr algn="l"/>
            <a:r>
              <a:rPr lang="fr-FR" sz="1050" b="0" dirty="0" smtClean="0">
                <a:solidFill>
                  <a:schemeClr val="tx1"/>
                </a:solidFill>
                <a:latin typeface="Arial" panose="020B0604020202020204" pitchFamily="34" charset="0"/>
                <a:cs typeface="Arial" panose="020B0604020202020204" pitchFamily="34" charset="0"/>
              </a:rPr>
              <a:t>Possède le permis ET conduit</a:t>
            </a:r>
          </a:p>
        </p:txBody>
      </p:sp>
      <p:sp>
        <p:nvSpPr>
          <p:cNvPr id="12" name="Espace réservé du numéro de diapositive 11"/>
          <p:cNvSpPr>
            <a:spLocks noGrp="1"/>
          </p:cNvSpPr>
          <p:nvPr>
            <p:ph type="sldNum" sz="quarter" idx="4"/>
          </p:nvPr>
        </p:nvSpPr>
        <p:spPr/>
        <p:txBody>
          <a:bodyPr/>
          <a:lstStyle/>
          <a:p>
            <a:fld id="{9784CBA3-D598-4B1F-BAA3-EE14B5154290}" type="slidenum">
              <a:rPr lang="en-AU" smtClean="0"/>
              <a:pPr/>
              <a:t>67</a:t>
            </a:fld>
            <a:endParaRPr lang="en-AU" dirty="0"/>
          </a:p>
        </p:txBody>
      </p:sp>
    </p:spTree>
    <p:extLst>
      <p:ext uri="{BB962C8B-B14F-4D97-AF65-F5344CB8AC3E}">
        <p14:creationId xmlns:p14="http://schemas.microsoft.com/office/powerpoint/2010/main" val="274646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Graphique 29"/>
          <p:cNvGraphicFramePr/>
          <p:nvPr>
            <p:extLst>
              <p:ext uri="{D42A27DB-BD31-4B8C-83A1-F6EECF244321}">
                <p14:modId xmlns:p14="http://schemas.microsoft.com/office/powerpoint/2010/main" val="1180257828"/>
              </p:ext>
            </p:extLst>
          </p:nvPr>
        </p:nvGraphicFramePr>
        <p:xfrm>
          <a:off x="239716" y="4484479"/>
          <a:ext cx="10125074" cy="2116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Graphique 28"/>
          <p:cNvGraphicFramePr/>
          <p:nvPr>
            <p:extLst>
              <p:ext uri="{D42A27DB-BD31-4B8C-83A1-F6EECF244321}">
                <p14:modId xmlns:p14="http://schemas.microsoft.com/office/powerpoint/2010/main" val="883644898"/>
              </p:ext>
            </p:extLst>
          </p:nvPr>
        </p:nvGraphicFramePr>
        <p:xfrm>
          <a:off x="2492325" y="2168606"/>
          <a:ext cx="5342069" cy="185255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7"/>
          <p:cNvSpPr>
            <a:spLocks noChangeArrowheads="1"/>
          </p:cNvSpPr>
          <p:nvPr/>
        </p:nvSpPr>
        <p:spPr bwMode="auto">
          <a:xfrm>
            <a:off x="141705" y="2246965"/>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324494" y="1"/>
            <a:ext cx="9792000" cy="544971"/>
          </a:xfrm>
        </p:spPr>
        <p:txBody>
          <a:bodyPr/>
          <a:lstStyle/>
          <a:p>
            <a:r>
              <a:rPr lang="fr-FR" sz="2000" dirty="0"/>
              <a:t>Individus possesseurs du permis et conduisant selon l’habitat</a:t>
            </a:r>
          </a:p>
        </p:txBody>
      </p:sp>
      <p:sp>
        <p:nvSpPr>
          <p:cNvPr id="4" name="Rectangle 3"/>
          <p:cNvSpPr/>
          <p:nvPr/>
        </p:nvSpPr>
        <p:spPr>
          <a:xfrm>
            <a:off x="239716" y="1597540"/>
            <a:ext cx="9785633" cy="288528"/>
          </a:xfrm>
          <a:prstGeom prst="rect">
            <a:avLst/>
          </a:prstGeom>
        </p:spPr>
        <p:txBody>
          <a:bodyPr wrap="square" lIns="102860" tIns="51429" rIns="102860" bIns="51429">
            <a:spAutoFit/>
          </a:bodyPr>
          <a:lstStyle/>
          <a:p>
            <a:pPr algn="ctr">
              <a:defRPr sz="1100" b="1" i="0" u="none" strike="noStrike" kern="1200" baseline="0">
                <a:solidFill>
                  <a:prstClr val="black"/>
                </a:solidFill>
                <a:latin typeface="+mn-lt"/>
                <a:ea typeface="+mn-ea"/>
                <a:cs typeface="+mn-cs"/>
              </a:defRPr>
            </a:pPr>
            <a:r>
              <a:rPr lang="fr-FR" sz="1200" dirty="0">
                <a:solidFill>
                  <a:prstClr val="black"/>
                </a:solidFill>
                <a:latin typeface="Arial" panose="020B0604020202020204" pitchFamily="34" charset="0"/>
                <a:cs typeface="Arial" panose="020B0604020202020204" pitchFamily="34" charset="0"/>
              </a:rPr>
              <a:t>Part des individus de 18 ans et + possesseurs du permis et conduisant au moins </a:t>
            </a:r>
            <a:r>
              <a:rPr lang="fr-FR" sz="1200" dirty="0" smtClean="0">
                <a:solidFill>
                  <a:prstClr val="black"/>
                </a:solidFill>
                <a:latin typeface="Arial" panose="020B0604020202020204" pitchFamily="34" charset="0"/>
                <a:cs typeface="Arial" panose="020B0604020202020204" pitchFamily="34" charset="0"/>
              </a:rPr>
              <a:t>occasionnellement </a:t>
            </a:r>
            <a:r>
              <a:rPr lang="fr-FR" sz="1200" dirty="0">
                <a:solidFill>
                  <a:prstClr val="black"/>
                </a:solidFill>
                <a:latin typeface="Arial" panose="020B0604020202020204" pitchFamily="34" charset="0"/>
                <a:cs typeface="Arial" panose="020B0604020202020204" pitchFamily="34" charset="0"/>
              </a:rPr>
              <a:t>( évolution 1996 – </a:t>
            </a:r>
            <a:r>
              <a:rPr lang="fr-FR" sz="1200" dirty="0" smtClean="0">
                <a:solidFill>
                  <a:prstClr val="black"/>
                </a:solidFill>
                <a:latin typeface="Arial" panose="020B0604020202020204" pitchFamily="34" charset="0"/>
                <a:cs typeface="Arial" panose="020B0604020202020204" pitchFamily="34" charset="0"/>
              </a:rPr>
              <a:t>2017)</a:t>
            </a:r>
            <a:endParaRPr lang="fr-FR" sz="12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322286" y="3973657"/>
            <a:ext cx="1182039" cy="244159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sp>
        <p:nvSpPr>
          <p:cNvPr id="15" name="ZoneTexte 1"/>
          <p:cNvSpPr txBox="1"/>
          <p:nvPr/>
        </p:nvSpPr>
        <p:spPr>
          <a:xfrm>
            <a:off x="7456394" y="4111198"/>
            <a:ext cx="756000" cy="369332"/>
          </a:xfrm>
          <a:prstGeom prst="rect">
            <a:avLst/>
          </a:prstGeom>
          <a:noFill/>
          <a:ln w="12700">
            <a:solidFill>
              <a:schemeClr val="accent3"/>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dirty="0" smtClean="0">
                <a:solidFill>
                  <a:schemeClr val="accent3"/>
                </a:solidFill>
                <a:latin typeface="Arial" panose="020B0604020202020204" pitchFamily="34" charset="0"/>
                <a:cs typeface="Arial" panose="020B0604020202020204" pitchFamily="34" charset="0"/>
              </a:rPr>
              <a:t>2007: 84%</a:t>
            </a:r>
          </a:p>
          <a:p>
            <a:pPr algn="ctr"/>
            <a:r>
              <a:rPr lang="fr-FR" sz="900" dirty="0" smtClean="0">
                <a:solidFill>
                  <a:schemeClr val="accent3"/>
                </a:solidFill>
                <a:latin typeface="Arial" panose="020B0604020202020204" pitchFamily="34" charset="0"/>
                <a:cs typeface="Arial" panose="020B0604020202020204" pitchFamily="34" charset="0"/>
              </a:rPr>
              <a:t>2017: 88% </a:t>
            </a:r>
          </a:p>
        </p:txBody>
      </p:sp>
      <p:sp>
        <p:nvSpPr>
          <p:cNvPr id="16" name="ZoneTexte 1"/>
          <p:cNvSpPr txBox="1"/>
          <p:nvPr/>
        </p:nvSpPr>
        <p:spPr>
          <a:xfrm>
            <a:off x="6323928" y="4111198"/>
            <a:ext cx="756000" cy="369332"/>
          </a:xfrm>
          <a:prstGeom prst="rect">
            <a:avLst/>
          </a:prstGeom>
          <a:noFill/>
          <a:ln w="12700">
            <a:solidFill>
              <a:schemeClr val="accent3"/>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dirty="0" smtClean="0">
                <a:solidFill>
                  <a:schemeClr val="accent3"/>
                </a:solidFill>
                <a:latin typeface="Arial" panose="020B0604020202020204" pitchFamily="34" charset="0"/>
                <a:cs typeface="Arial" panose="020B0604020202020204" pitchFamily="34" charset="0"/>
              </a:rPr>
              <a:t>2007: 83%</a:t>
            </a:r>
          </a:p>
          <a:p>
            <a:pPr algn="ctr"/>
            <a:r>
              <a:rPr lang="fr-FR" sz="900" dirty="0" smtClean="0">
                <a:solidFill>
                  <a:schemeClr val="accent3"/>
                </a:solidFill>
                <a:latin typeface="Arial" panose="020B0604020202020204" pitchFamily="34" charset="0"/>
                <a:cs typeface="Arial" panose="020B0604020202020204" pitchFamily="34" charset="0"/>
              </a:rPr>
              <a:t>2017: 86%</a:t>
            </a:r>
          </a:p>
        </p:txBody>
      </p:sp>
      <p:sp>
        <p:nvSpPr>
          <p:cNvPr id="17" name="ZoneTexte 1"/>
          <p:cNvSpPr txBox="1"/>
          <p:nvPr/>
        </p:nvSpPr>
        <p:spPr>
          <a:xfrm>
            <a:off x="8688782" y="4111198"/>
            <a:ext cx="756000" cy="369332"/>
          </a:xfrm>
          <a:prstGeom prst="rect">
            <a:avLst/>
          </a:prstGeom>
          <a:noFill/>
          <a:ln w="12700">
            <a:solidFill>
              <a:schemeClr val="accent3"/>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dirty="0" smtClean="0">
                <a:solidFill>
                  <a:schemeClr val="accent3"/>
                </a:solidFill>
                <a:latin typeface="Arial" panose="020B0604020202020204" pitchFamily="34" charset="0"/>
                <a:cs typeface="Arial" panose="020B0604020202020204" pitchFamily="34" charset="0"/>
              </a:rPr>
              <a:t>2007: 79%</a:t>
            </a:r>
          </a:p>
          <a:p>
            <a:pPr algn="ctr"/>
            <a:r>
              <a:rPr lang="fr-FR" sz="900" dirty="0" smtClean="0">
                <a:solidFill>
                  <a:schemeClr val="accent3"/>
                </a:solidFill>
                <a:latin typeface="Arial" panose="020B0604020202020204" pitchFamily="34" charset="0"/>
                <a:cs typeface="Arial" panose="020B0604020202020204" pitchFamily="34" charset="0"/>
              </a:rPr>
              <a:t>2017: 91%</a:t>
            </a:r>
          </a:p>
        </p:txBody>
      </p:sp>
      <p:sp>
        <p:nvSpPr>
          <p:cNvPr id="18" name="ZoneTexte 1"/>
          <p:cNvSpPr txBox="1"/>
          <p:nvPr/>
        </p:nvSpPr>
        <p:spPr>
          <a:xfrm>
            <a:off x="322286" y="6468031"/>
            <a:ext cx="2468900" cy="246221"/>
          </a:xfrm>
          <a:prstGeom prst="rect">
            <a:avLst/>
          </a:prstGeom>
          <a:noFill/>
          <a:ln w="12700">
            <a:solidFill>
              <a:schemeClr val="accent3"/>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b="0" dirty="0" smtClean="0">
                <a:solidFill>
                  <a:schemeClr val="accent3"/>
                </a:solidFill>
                <a:latin typeface="Arial" panose="020B0604020202020204" pitchFamily="34" charset="0"/>
                <a:cs typeface="Arial" panose="020B0604020202020204" pitchFamily="34" charset="0"/>
              </a:rPr>
              <a:t>Taux de possession de permis</a:t>
            </a:r>
          </a:p>
        </p:txBody>
      </p:sp>
      <p:sp>
        <p:nvSpPr>
          <p:cNvPr id="19" name="ZoneTexte 1"/>
          <p:cNvSpPr txBox="1"/>
          <p:nvPr/>
        </p:nvSpPr>
        <p:spPr>
          <a:xfrm>
            <a:off x="1622658" y="4108406"/>
            <a:ext cx="749204" cy="369332"/>
          </a:xfrm>
          <a:prstGeom prst="rect">
            <a:avLst/>
          </a:prstGeom>
          <a:noFill/>
          <a:ln w="12700">
            <a:solidFill>
              <a:schemeClr val="accent3"/>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dirty="0" smtClean="0">
                <a:solidFill>
                  <a:schemeClr val="accent3"/>
                </a:solidFill>
                <a:latin typeface="Arial" panose="020B0604020202020204" pitchFamily="34" charset="0"/>
                <a:cs typeface="Arial" panose="020B0604020202020204" pitchFamily="34" charset="0"/>
              </a:rPr>
              <a:t>2007: 93%</a:t>
            </a:r>
          </a:p>
          <a:p>
            <a:pPr algn="ctr"/>
            <a:r>
              <a:rPr lang="fr-FR" sz="900" dirty="0" smtClean="0">
                <a:solidFill>
                  <a:schemeClr val="accent3"/>
                </a:solidFill>
                <a:latin typeface="Arial" panose="020B0604020202020204" pitchFamily="34" charset="0"/>
                <a:cs typeface="Arial" panose="020B0604020202020204" pitchFamily="34" charset="0"/>
              </a:rPr>
              <a:t>2017: 95%</a:t>
            </a:r>
            <a:endParaRPr lang="fr-FR" sz="900" b="0" dirty="0" smtClean="0">
              <a:solidFill>
                <a:schemeClr val="accent3"/>
              </a:solidFill>
              <a:latin typeface="Arial" panose="020B0604020202020204" pitchFamily="34" charset="0"/>
              <a:cs typeface="Arial" panose="020B0604020202020204" pitchFamily="34" charset="0"/>
            </a:endParaRPr>
          </a:p>
        </p:txBody>
      </p:sp>
      <p:sp>
        <p:nvSpPr>
          <p:cNvPr id="20" name="ZoneTexte 1"/>
          <p:cNvSpPr txBox="1"/>
          <p:nvPr/>
        </p:nvSpPr>
        <p:spPr>
          <a:xfrm>
            <a:off x="2819481" y="2053199"/>
            <a:ext cx="756220" cy="369332"/>
          </a:xfrm>
          <a:prstGeom prst="rect">
            <a:avLst/>
          </a:prstGeom>
          <a:noFill/>
          <a:ln w="12700">
            <a:solidFill>
              <a:schemeClr val="accent3"/>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dirty="0" smtClean="0">
                <a:solidFill>
                  <a:schemeClr val="accent3"/>
                </a:solidFill>
                <a:latin typeface="Arial" panose="020B0604020202020204" pitchFamily="34" charset="0"/>
                <a:cs typeface="Arial" panose="020B0604020202020204" pitchFamily="34" charset="0"/>
              </a:rPr>
              <a:t>2007: 77%</a:t>
            </a:r>
          </a:p>
          <a:p>
            <a:pPr algn="ctr"/>
            <a:r>
              <a:rPr lang="fr-FR" sz="900" dirty="0" smtClean="0">
                <a:solidFill>
                  <a:schemeClr val="accent3"/>
                </a:solidFill>
                <a:latin typeface="Arial" panose="020B0604020202020204" pitchFamily="34" charset="0"/>
                <a:cs typeface="Arial" panose="020B0604020202020204" pitchFamily="34" charset="0"/>
              </a:rPr>
              <a:t>2017: 84%</a:t>
            </a:r>
          </a:p>
        </p:txBody>
      </p:sp>
      <p:sp>
        <p:nvSpPr>
          <p:cNvPr id="21" name="ZoneTexte 1"/>
          <p:cNvSpPr txBox="1"/>
          <p:nvPr/>
        </p:nvSpPr>
        <p:spPr>
          <a:xfrm>
            <a:off x="486709" y="4108406"/>
            <a:ext cx="853191" cy="369332"/>
          </a:xfrm>
          <a:prstGeom prst="rect">
            <a:avLst/>
          </a:prstGeom>
          <a:noFill/>
          <a:ln w="12700">
            <a:solidFill>
              <a:schemeClr val="accent3"/>
            </a:solidFill>
            <a:prstDash val="sysDot"/>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dirty="0" smtClean="0">
                <a:solidFill>
                  <a:schemeClr val="accent3"/>
                </a:solidFill>
                <a:latin typeface="Arial" panose="020B0604020202020204" pitchFamily="34" charset="0"/>
                <a:cs typeface="Arial" panose="020B0604020202020204" pitchFamily="34" charset="0"/>
              </a:rPr>
              <a:t>2007: 88%</a:t>
            </a:r>
          </a:p>
          <a:p>
            <a:pPr algn="ctr"/>
            <a:r>
              <a:rPr lang="fr-FR" sz="900" dirty="0" smtClean="0">
                <a:solidFill>
                  <a:schemeClr val="accent3"/>
                </a:solidFill>
                <a:latin typeface="Arial" panose="020B0604020202020204" pitchFamily="34" charset="0"/>
                <a:cs typeface="Arial" panose="020B0604020202020204" pitchFamily="34" charset="0"/>
              </a:rPr>
              <a:t>2017: 91%</a:t>
            </a:r>
          </a:p>
        </p:txBody>
      </p:sp>
      <p:sp>
        <p:nvSpPr>
          <p:cNvPr id="22" name="Rectangle 21"/>
          <p:cNvSpPr/>
          <p:nvPr/>
        </p:nvSpPr>
        <p:spPr>
          <a:xfrm>
            <a:off x="3740507" y="6462750"/>
            <a:ext cx="6370575" cy="3590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 </a:t>
            </a:r>
          </a:p>
          <a:p>
            <a:pPr algn="r"/>
            <a:r>
              <a:rPr lang="fr-FR" sz="900" b="0" i="1" dirty="0">
                <a:latin typeface="Arial" panose="020B0604020202020204" pitchFamily="34" charset="0"/>
                <a:cs typeface="Arial" panose="020B0604020202020204" pitchFamily="34" charset="0"/>
              </a:rPr>
              <a:t>Champ : </a:t>
            </a:r>
            <a:r>
              <a:rPr lang="fr-FR" sz="900" b="0" i="1" dirty="0" smtClean="0">
                <a:latin typeface="Arial" panose="020B0604020202020204" pitchFamily="34" charset="0"/>
                <a:cs typeface="Arial" panose="020B0604020202020204" pitchFamily="34" charset="0"/>
              </a:rPr>
              <a:t>Individus du foyer de 18 ans et plus</a:t>
            </a:r>
            <a:endParaRPr lang="fr-FR" sz="900" b="0" i="1" dirty="0">
              <a:latin typeface="Arial" panose="020B0604020202020204" pitchFamily="34" charset="0"/>
              <a:cs typeface="Arial" panose="020B0604020202020204" pitchFamily="34" charset="0"/>
            </a:endParaRPr>
          </a:p>
        </p:txBody>
      </p:sp>
      <p:sp>
        <p:nvSpPr>
          <p:cNvPr id="23" name="Rectangle à coins arrondis 22"/>
          <p:cNvSpPr/>
          <p:nvPr/>
        </p:nvSpPr>
        <p:spPr>
          <a:xfrm>
            <a:off x="239716" y="797306"/>
            <a:ext cx="9928164" cy="80023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15" tIns="40381" rIns="80715" bIns="40381" spcCol="0" rtlCol="0" anchor="ctr"/>
          <a:lstStyle/>
          <a:p>
            <a:pPr algn="ctr"/>
            <a:r>
              <a:rPr lang="fr-FR" sz="1400" b="0" dirty="0">
                <a:solidFill>
                  <a:prstClr val="black"/>
                </a:solidFill>
                <a:latin typeface="Arial" panose="020B0604020202020204" pitchFamily="34" charset="0"/>
                <a:cs typeface="Arial" panose="020B0604020202020204" pitchFamily="34" charset="0"/>
              </a:rPr>
              <a:t>Léger fléchissement du nombre de conducteurs en deuxième couronne après une hausse régulière observée ces 10 dernières années. Les niveaux à Paris Intramuros semblent se stabiliser.</a:t>
            </a:r>
          </a:p>
        </p:txBody>
      </p:sp>
      <p:cxnSp>
        <p:nvCxnSpPr>
          <p:cNvPr id="33" name="Connecteur droit avec flèche 32"/>
          <p:cNvCxnSpPr/>
          <p:nvPr/>
        </p:nvCxnSpPr>
        <p:spPr>
          <a:xfrm flipV="1">
            <a:off x="489887" y="4998235"/>
            <a:ext cx="744002" cy="9854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1676153" y="4809112"/>
            <a:ext cx="744002" cy="9854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2791186" y="4886781"/>
            <a:ext cx="744002" cy="9854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3990188" y="4936055"/>
            <a:ext cx="744002" cy="9854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6323928" y="5077304"/>
            <a:ext cx="744002" cy="9854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7493282" y="5047509"/>
            <a:ext cx="744002" cy="98548"/>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638470" y="1930269"/>
            <a:ext cx="1182039" cy="202478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cxnSp>
        <p:nvCxnSpPr>
          <p:cNvPr id="43" name="Connecteur droit avec flèche 42"/>
          <p:cNvCxnSpPr/>
          <p:nvPr/>
        </p:nvCxnSpPr>
        <p:spPr>
          <a:xfrm>
            <a:off x="4099354" y="3073662"/>
            <a:ext cx="768131" cy="704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5305684" y="2907446"/>
            <a:ext cx="768131" cy="1056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11"/>
          <p:cNvSpPr>
            <a:spLocks noGrp="1"/>
          </p:cNvSpPr>
          <p:nvPr>
            <p:ph type="sldNum" sz="quarter" idx="4"/>
          </p:nvPr>
        </p:nvSpPr>
        <p:spPr/>
        <p:txBody>
          <a:bodyPr/>
          <a:lstStyle/>
          <a:p>
            <a:fld id="{9784CBA3-D598-4B1F-BAA3-EE14B5154290}" type="slidenum">
              <a:rPr lang="en-AU" smtClean="0"/>
              <a:pPr/>
              <a:t>68</a:t>
            </a:fld>
            <a:endParaRPr lang="en-AU" dirty="0"/>
          </a:p>
        </p:txBody>
      </p:sp>
    </p:spTree>
    <p:extLst>
      <p:ext uri="{BB962C8B-B14F-4D97-AF65-F5344CB8AC3E}">
        <p14:creationId xmlns:p14="http://schemas.microsoft.com/office/powerpoint/2010/main" val="347970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Graphique 43"/>
          <p:cNvGraphicFramePr/>
          <p:nvPr>
            <p:extLst>
              <p:ext uri="{D42A27DB-BD31-4B8C-83A1-F6EECF244321}">
                <p14:modId xmlns:p14="http://schemas.microsoft.com/office/powerpoint/2010/main" val="2447066760"/>
              </p:ext>
            </p:extLst>
          </p:nvPr>
        </p:nvGraphicFramePr>
        <p:xfrm>
          <a:off x="154893" y="4523037"/>
          <a:ext cx="1268466" cy="1756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ique 4"/>
          <p:cNvGraphicFramePr/>
          <p:nvPr>
            <p:extLst>
              <p:ext uri="{D42A27DB-BD31-4B8C-83A1-F6EECF244321}">
                <p14:modId xmlns:p14="http://schemas.microsoft.com/office/powerpoint/2010/main" val="490754972"/>
              </p:ext>
            </p:extLst>
          </p:nvPr>
        </p:nvGraphicFramePr>
        <p:xfrm>
          <a:off x="4078990" y="1773965"/>
          <a:ext cx="1935016" cy="1914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ique 5"/>
          <p:cNvGraphicFramePr/>
          <p:nvPr>
            <p:extLst>
              <p:ext uri="{D42A27DB-BD31-4B8C-83A1-F6EECF244321}">
                <p14:modId xmlns:p14="http://schemas.microsoft.com/office/powerpoint/2010/main" val="1286459801"/>
              </p:ext>
            </p:extLst>
          </p:nvPr>
        </p:nvGraphicFramePr>
        <p:xfrm>
          <a:off x="6126365" y="1746925"/>
          <a:ext cx="2270307" cy="19232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phique 6"/>
          <p:cNvGraphicFramePr/>
          <p:nvPr>
            <p:extLst>
              <p:ext uri="{D42A27DB-BD31-4B8C-83A1-F6EECF244321}">
                <p14:modId xmlns:p14="http://schemas.microsoft.com/office/powerpoint/2010/main" val="3717308202"/>
              </p:ext>
            </p:extLst>
          </p:nvPr>
        </p:nvGraphicFramePr>
        <p:xfrm>
          <a:off x="8419925" y="1727338"/>
          <a:ext cx="1976592" cy="1914788"/>
        </p:xfrm>
        <a:graphic>
          <a:graphicData uri="http://schemas.openxmlformats.org/drawingml/2006/chart">
            <c:chart xmlns:c="http://schemas.openxmlformats.org/drawingml/2006/chart" xmlns:r="http://schemas.openxmlformats.org/officeDocument/2006/relationships" r:id="rId6"/>
          </a:graphicData>
        </a:graphic>
      </p:graphicFrame>
      <p:sp>
        <p:nvSpPr>
          <p:cNvPr id="8" name="ZoneTexte 7"/>
          <p:cNvSpPr txBox="1"/>
          <p:nvPr/>
        </p:nvSpPr>
        <p:spPr>
          <a:xfrm>
            <a:off x="2032921" y="1683464"/>
            <a:ext cx="6407885" cy="288437"/>
          </a:xfrm>
          <a:prstGeom prst="rect">
            <a:avLst/>
          </a:prstGeom>
          <a:noFill/>
        </p:spPr>
        <p:txBody>
          <a:bodyPr wrap="square" lIns="102860" tIns="51429" rIns="102860" bIns="51429" rtlCol="0">
            <a:spAutoFit/>
          </a:bodyPr>
          <a:lstStyle/>
          <a:p>
            <a:pPr algn="ctr"/>
            <a:r>
              <a:rPr lang="fr-FR" sz="1200" dirty="0">
                <a:latin typeface="Arial" panose="020B0604020202020204" pitchFamily="34" charset="0"/>
                <a:cs typeface="Arial" panose="020B0604020202020204" pitchFamily="34" charset="0"/>
              </a:rPr>
              <a:t>Fréquence de conduite dans l’agglomération </a:t>
            </a:r>
            <a:r>
              <a:rPr lang="fr-FR" sz="1200" dirty="0" smtClean="0">
                <a:latin typeface="Arial" panose="020B0604020202020204" pitchFamily="34" charset="0"/>
                <a:cs typeface="Arial" panose="020B0604020202020204" pitchFamily="34" charset="0"/>
              </a:rPr>
              <a:t>Parisienne  2007 - 2017</a:t>
            </a:r>
            <a:endParaRPr lang="fr-FR" sz="1200" dirty="0">
              <a:latin typeface="Arial" panose="020B0604020202020204" pitchFamily="34" charset="0"/>
              <a:cs typeface="Arial" panose="020B0604020202020204" pitchFamily="34" charset="0"/>
            </a:endParaRPr>
          </a:p>
        </p:txBody>
      </p:sp>
      <p:sp>
        <p:nvSpPr>
          <p:cNvPr id="9" name="ZoneTexte 8"/>
          <p:cNvSpPr txBox="1"/>
          <p:nvPr/>
        </p:nvSpPr>
        <p:spPr>
          <a:xfrm>
            <a:off x="1591160" y="4163788"/>
            <a:ext cx="7225277" cy="288437"/>
          </a:xfrm>
          <a:prstGeom prst="rect">
            <a:avLst/>
          </a:prstGeom>
          <a:noFill/>
        </p:spPr>
        <p:txBody>
          <a:bodyPr wrap="square" lIns="102860" tIns="51429" rIns="102860" bIns="51429" rtlCol="0">
            <a:spAutoFit/>
          </a:bodyPr>
          <a:lstStyle/>
          <a:p>
            <a:pPr algn="ctr"/>
            <a:r>
              <a:rPr lang="fr-FR" sz="1200" dirty="0">
                <a:latin typeface="Arial" panose="020B0604020202020204" pitchFamily="34" charset="0"/>
                <a:cs typeface="Arial" panose="020B0604020202020204" pitchFamily="34" charset="0"/>
              </a:rPr>
              <a:t>Fréquence de conduite selon </a:t>
            </a:r>
            <a:r>
              <a:rPr lang="fr-FR" sz="1200" dirty="0" smtClean="0">
                <a:latin typeface="Arial" panose="020B0604020202020204" pitchFamily="34" charset="0"/>
                <a:cs typeface="Arial" panose="020B0604020202020204" pitchFamily="34" charset="0"/>
              </a:rPr>
              <a:t>l’habitat 2007 - 2017</a:t>
            </a:r>
            <a:endParaRPr lang="fr-FR" sz="1200" dirty="0">
              <a:latin typeface="Arial" panose="020B0604020202020204" pitchFamily="34" charset="0"/>
              <a:cs typeface="Arial" panose="020B0604020202020204" pitchFamily="34" charset="0"/>
            </a:endParaRPr>
          </a:p>
        </p:txBody>
      </p:sp>
      <p:sp>
        <p:nvSpPr>
          <p:cNvPr id="12" name="ZoneTexte 11"/>
          <p:cNvSpPr txBox="1"/>
          <p:nvPr/>
        </p:nvSpPr>
        <p:spPr>
          <a:xfrm>
            <a:off x="4232387" y="3642769"/>
            <a:ext cx="1903305" cy="246213"/>
          </a:xfrm>
          <a:prstGeom prst="rect">
            <a:avLst/>
          </a:prstGeom>
          <a:noFill/>
        </p:spPr>
        <p:txBody>
          <a:bodyPr wrap="square" lIns="91422" tIns="45711" rIns="91422" bIns="45711" rtlCol="0">
            <a:spAutoFit/>
          </a:bodyPr>
          <a:lstStyle/>
          <a:p>
            <a:pPr algn="ctr"/>
            <a:r>
              <a:rPr lang="fr-FR" sz="1000" dirty="0">
                <a:solidFill>
                  <a:srgbClr val="333333"/>
                </a:solidFill>
                <a:latin typeface="Arial" panose="020B0604020202020204" pitchFamily="34" charset="0"/>
                <a:cs typeface="Arial" panose="020B0604020202020204" pitchFamily="34" charset="0"/>
              </a:rPr>
              <a:t>Paris Intramuros</a:t>
            </a:r>
          </a:p>
        </p:txBody>
      </p:sp>
      <p:sp>
        <p:nvSpPr>
          <p:cNvPr id="13" name="ZoneTexte 12"/>
          <p:cNvSpPr txBox="1"/>
          <p:nvPr/>
        </p:nvSpPr>
        <p:spPr>
          <a:xfrm>
            <a:off x="6200966" y="3646729"/>
            <a:ext cx="2033124" cy="246213"/>
          </a:xfrm>
          <a:prstGeom prst="rect">
            <a:avLst/>
          </a:prstGeom>
          <a:noFill/>
        </p:spPr>
        <p:txBody>
          <a:bodyPr wrap="square" lIns="91422" tIns="45711" rIns="91422" bIns="45711" rtlCol="0">
            <a:spAutoFit/>
          </a:bodyPr>
          <a:lstStyle/>
          <a:p>
            <a:pPr algn="ctr"/>
            <a:r>
              <a:rPr lang="fr-FR" sz="1000" dirty="0">
                <a:solidFill>
                  <a:srgbClr val="333333"/>
                </a:solidFill>
                <a:latin typeface="Arial" panose="020B0604020202020204" pitchFamily="34" charset="0"/>
                <a:cs typeface="Arial" panose="020B0604020202020204" pitchFamily="34" charset="0"/>
              </a:rPr>
              <a:t>Paris1</a:t>
            </a:r>
            <a:r>
              <a:rPr lang="fr-FR" sz="1000" baseline="30000" dirty="0">
                <a:solidFill>
                  <a:srgbClr val="333333"/>
                </a:solidFill>
                <a:latin typeface="Arial" panose="020B0604020202020204" pitchFamily="34" charset="0"/>
                <a:cs typeface="Arial" panose="020B0604020202020204" pitchFamily="34" charset="0"/>
              </a:rPr>
              <a:t>ère</a:t>
            </a:r>
            <a:r>
              <a:rPr lang="fr-FR" sz="1000" dirty="0">
                <a:solidFill>
                  <a:srgbClr val="333333"/>
                </a:solidFill>
                <a:latin typeface="Arial" panose="020B0604020202020204" pitchFamily="34" charset="0"/>
                <a:cs typeface="Arial" panose="020B0604020202020204" pitchFamily="34" charset="0"/>
              </a:rPr>
              <a:t> couronne</a:t>
            </a:r>
          </a:p>
        </p:txBody>
      </p:sp>
      <p:sp>
        <p:nvSpPr>
          <p:cNvPr id="14" name="ZoneTexte 13"/>
          <p:cNvSpPr txBox="1"/>
          <p:nvPr/>
        </p:nvSpPr>
        <p:spPr>
          <a:xfrm>
            <a:off x="8399331" y="3646729"/>
            <a:ext cx="1885246" cy="246213"/>
          </a:xfrm>
          <a:prstGeom prst="rect">
            <a:avLst/>
          </a:prstGeom>
          <a:noFill/>
        </p:spPr>
        <p:txBody>
          <a:bodyPr wrap="square" lIns="91422" tIns="45711" rIns="91422" bIns="45711" rtlCol="0">
            <a:spAutoFit/>
          </a:bodyPr>
          <a:lstStyle/>
          <a:p>
            <a:pPr algn="ctr"/>
            <a:r>
              <a:rPr lang="fr-FR" sz="1000" dirty="0">
                <a:solidFill>
                  <a:srgbClr val="333333"/>
                </a:solidFill>
                <a:latin typeface="Arial" panose="020B0604020202020204" pitchFamily="34" charset="0"/>
                <a:cs typeface="Arial" panose="020B0604020202020204" pitchFamily="34" charset="0"/>
              </a:rPr>
              <a:t>Paris 2</a:t>
            </a:r>
            <a:r>
              <a:rPr lang="fr-FR" sz="1000" baseline="30000" dirty="0">
                <a:solidFill>
                  <a:srgbClr val="333333"/>
                </a:solidFill>
                <a:latin typeface="Arial" panose="020B0604020202020204" pitchFamily="34" charset="0"/>
                <a:cs typeface="Arial" panose="020B0604020202020204" pitchFamily="34" charset="0"/>
              </a:rPr>
              <a:t>ème</a:t>
            </a:r>
            <a:r>
              <a:rPr lang="fr-FR" sz="1000" dirty="0">
                <a:solidFill>
                  <a:srgbClr val="333333"/>
                </a:solidFill>
                <a:latin typeface="Arial" panose="020B0604020202020204" pitchFamily="34" charset="0"/>
                <a:cs typeface="Arial" panose="020B0604020202020204" pitchFamily="34" charset="0"/>
              </a:rPr>
              <a:t> couronne</a:t>
            </a:r>
          </a:p>
        </p:txBody>
      </p:sp>
      <p:graphicFrame>
        <p:nvGraphicFramePr>
          <p:cNvPr id="16" name="Graphique 15"/>
          <p:cNvGraphicFramePr/>
          <p:nvPr>
            <p:extLst>
              <p:ext uri="{D42A27DB-BD31-4B8C-83A1-F6EECF244321}">
                <p14:modId xmlns:p14="http://schemas.microsoft.com/office/powerpoint/2010/main" val="1143292385"/>
              </p:ext>
            </p:extLst>
          </p:nvPr>
        </p:nvGraphicFramePr>
        <p:xfrm>
          <a:off x="144593" y="1941508"/>
          <a:ext cx="3776656" cy="17563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Graphique 25"/>
          <p:cNvGraphicFramePr/>
          <p:nvPr>
            <p:extLst>
              <p:ext uri="{D42A27DB-BD31-4B8C-83A1-F6EECF244321}">
                <p14:modId xmlns:p14="http://schemas.microsoft.com/office/powerpoint/2010/main" val="1025400578"/>
              </p:ext>
            </p:extLst>
          </p:nvPr>
        </p:nvGraphicFramePr>
        <p:xfrm>
          <a:off x="2652854" y="4490432"/>
          <a:ext cx="1258616" cy="175632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Graphique 26"/>
          <p:cNvGraphicFramePr/>
          <p:nvPr>
            <p:extLst>
              <p:ext uri="{D42A27DB-BD31-4B8C-83A1-F6EECF244321}">
                <p14:modId xmlns:p14="http://schemas.microsoft.com/office/powerpoint/2010/main" val="3610193502"/>
              </p:ext>
            </p:extLst>
          </p:nvPr>
        </p:nvGraphicFramePr>
        <p:xfrm>
          <a:off x="3967490" y="4482622"/>
          <a:ext cx="1160102" cy="175632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Graphique 27"/>
          <p:cNvGraphicFramePr/>
          <p:nvPr>
            <p:extLst>
              <p:ext uri="{D42A27DB-BD31-4B8C-83A1-F6EECF244321}">
                <p14:modId xmlns:p14="http://schemas.microsoft.com/office/powerpoint/2010/main" val="2078332524"/>
              </p:ext>
            </p:extLst>
          </p:nvPr>
        </p:nvGraphicFramePr>
        <p:xfrm>
          <a:off x="5264064" y="4445250"/>
          <a:ext cx="1243369" cy="178367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Graphique 28"/>
          <p:cNvGraphicFramePr/>
          <p:nvPr>
            <p:extLst>
              <p:ext uri="{D42A27DB-BD31-4B8C-83A1-F6EECF244321}">
                <p14:modId xmlns:p14="http://schemas.microsoft.com/office/powerpoint/2010/main" val="3664878652"/>
              </p:ext>
            </p:extLst>
          </p:nvPr>
        </p:nvGraphicFramePr>
        <p:xfrm>
          <a:off x="6603988" y="4458928"/>
          <a:ext cx="1184650" cy="175632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Graphique 29"/>
          <p:cNvGraphicFramePr/>
          <p:nvPr>
            <p:extLst>
              <p:ext uri="{D42A27DB-BD31-4B8C-83A1-F6EECF244321}">
                <p14:modId xmlns:p14="http://schemas.microsoft.com/office/powerpoint/2010/main" val="977701350"/>
              </p:ext>
            </p:extLst>
          </p:nvPr>
        </p:nvGraphicFramePr>
        <p:xfrm>
          <a:off x="7939130" y="4482622"/>
          <a:ext cx="1102013" cy="175632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1" name="Graphique 30"/>
          <p:cNvGraphicFramePr/>
          <p:nvPr>
            <p:extLst>
              <p:ext uri="{D42A27DB-BD31-4B8C-83A1-F6EECF244321}">
                <p14:modId xmlns:p14="http://schemas.microsoft.com/office/powerpoint/2010/main" val="3476935749"/>
              </p:ext>
            </p:extLst>
          </p:nvPr>
        </p:nvGraphicFramePr>
        <p:xfrm>
          <a:off x="9157616" y="4448198"/>
          <a:ext cx="1149587" cy="175632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2" name="Graphique 31"/>
          <p:cNvGraphicFramePr/>
          <p:nvPr>
            <p:extLst>
              <p:ext uri="{D42A27DB-BD31-4B8C-83A1-F6EECF244321}">
                <p14:modId xmlns:p14="http://schemas.microsoft.com/office/powerpoint/2010/main" val="2519421051"/>
              </p:ext>
            </p:extLst>
          </p:nvPr>
        </p:nvGraphicFramePr>
        <p:xfrm>
          <a:off x="1326875" y="4523037"/>
          <a:ext cx="1268466" cy="1756321"/>
        </p:xfrm>
        <a:graphic>
          <a:graphicData uri="http://schemas.openxmlformats.org/drawingml/2006/chart">
            <c:chart xmlns:c="http://schemas.openxmlformats.org/drawingml/2006/chart" xmlns:r="http://schemas.openxmlformats.org/officeDocument/2006/relationships" r:id="rId14"/>
          </a:graphicData>
        </a:graphic>
      </p:graphicFrame>
      <p:sp>
        <p:nvSpPr>
          <p:cNvPr id="33" name="ZoneTexte 32"/>
          <p:cNvSpPr txBox="1"/>
          <p:nvPr/>
        </p:nvSpPr>
        <p:spPr>
          <a:xfrm>
            <a:off x="2166474" y="3651721"/>
            <a:ext cx="1694270" cy="246213"/>
          </a:xfrm>
          <a:prstGeom prst="rect">
            <a:avLst/>
          </a:prstGeom>
          <a:noFill/>
        </p:spPr>
        <p:txBody>
          <a:bodyPr wrap="square" lIns="91422" tIns="45711" rIns="91422" bIns="45711" rtlCol="0">
            <a:spAutoFit/>
          </a:bodyPr>
          <a:lstStyle/>
          <a:p>
            <a:pPr algn="ctr"/>
            <a:r>
              <a:rPr lang="fr-FR" sz="1000" dirty="0">
                <a:solidFill>
                  <a:srgbClr val="333333"/>
                </a:solidFill>
                <a:latin typeface="Arial" panose="020B0604020202020204" pitchFamily="34" charset="0"/>
                <a:cs typeface="Arial" panose="020B0604020202020204" pitchFamily="34" charset="0"/>
              </a:rPr>
              <a:t>Agglo.  Parisienne</a:t>
            </a:r>
          </a:p>
        </p:txBody>
      </p:sp>
      <p:sp>
        <p:nvSpPr>
          <p:cNvPr id="34" name="ZoneTexte 33"/>
          <p:cNvSpPr txBox="1"/>
          <p:nvPr/>
        </p:nvSpPr>
        <p:spPr>
          <a:xfrm>
            <a:off x="2625257" y="6165749"/>
            <a:ext cx="1238332" cy="3693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2 000 à 20 000 habitants</a:t>
            </a:r>
          </a:p>
        </p:txBody>
      </p:sp>
      <p:sp>
        <p:nvSpPr>
          <p:cNvPr id="35" name="ZoneTexte 34"/>
          <p:cNvSpPr txBox="1"/>
          <p:nvPr/>
        </p:nvSpPr>
        <p:spPr>
          <a:xfrm>
            <a:off x="3819090" y="6188899"/>
            <a:ext cx="1368842" cy="3693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20 000 à 100 000 habitants</a:t>
            </a:r>
          </a:p>
        </p:txBody>
      </p:sp>
      <p:sp>
        <p:nvSpPr>
          <p:cNvPr id="36" name="ZoneTexte 35"/>
          <p:cNvSpPr txBox="1"/>
          <p:nvPr/>
        </p:nvSpPr>
        <p:spPr>
          <a:xfrm>
            <a:off x="5125680" y="6195255"/>
            <a:ext cx="1478309" cy="23081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100 000 habitants et +</a:t>
            </a:r>
          </a:p>
        </p:txBody>
      </p:sp>
      <p:sp>
        <p:nvSpPr>
          <p:cNvPr id="37" name="ZoneTexte 36"/>
          <p:cNvSpPr txBox="1"/>
          <p:nvPr/>
        </p:nvSpPr>
        <p:spPr>
          <a:xfrm>
            <a:off x="6466530" y="6173690"/>
            <a:ext cx="1368842" cy="3693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Agglo. </a:t>
            </a:r>
          </a:p>
          <a:p>
            <a:pPr algn="ctr"/>
            <a:r>
              <a:rPr lang="fr-FR" sz="900" dirty="0">
                <a:solidFill>
                  <a:srgbClr val="333333"/>
                </a:solidFill>
                <a:latin typeface="Arial" panose="020B0604020202020204" pitchFamily="34" charset="0"/>
                <a:cs typeface="Arial" panose="020B0604020202020204" pitchFamily="34" charset="0"/>
              </a:rPr>
              <a:t>Lilloise</a:t>
            </a:r>
          </a:p>
        </p:txBody>
      </p:sp>
      <p:sp>
        <p:nvSpPr>
          <p:cNvPr id="38" name="ZoneTexte 37"/>
          <p:cNvSpPr txBox="1"/>
          <p:nvPr/>
        </p:nvSpPr>
        <p:spPr>
          <a:xfrm>
            <a:off x="7835370" y="6142027"/>
            <a:ext cx="1216546" cy="3693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Agglo.</a:t>
            </a:r>
          </a:p>
          <a:p>
            <a:pPr algn="ctr"/>
            <a:r>
              <a:rPr lang="fr-FR" sz="900" dirty="0">
                <a:solidFill>
                  <a:srgbClr val="333333"/>
                </a:solidFill>
                <a:latin typeface="Arial" panose="020B0604020202020204" pitchFamily="34" charset="0"/>
                <a:cs typeface="Arial" panose="020B0604020202020204" pitchFamily="34" charset="0"/>
              </a:rPr>
              <a:t> Lyonnaise</a:t>
            </a:r>
          </a:p>
        </p:txBody>
      </p:sp>
      <p:sp>
        <p:nvSpPr>
          <p:cNvPr id="39" name="ZoneTexte 38"/>
          <p:cNvSpPr txBox="1"/>
          <p:nvPr/>
        </p:nvSpPr>
        <p:spPr>
          <a:xfrm>
            <a:off x="9157616" y="6144392"/>
            <a:ext cx="1275251" cy="3693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Agglo.</a:t>
            </a:r>
          </a:p>
          <a:p>
            <a:pPr algn="ctr"/>
            <a:r>
              <a:rPr lang="fr-FR" sz="900" dirty="0">
                <a:solidFill>
                  <a:srgbClr val="333333"/>
                </a:solidFill>
                <a:latin typeface="Arial" panose="020B0604020202020204" pitchFamily="34" charset="0"/>
                <a:cs typeface="Arial" panose="020B0604020202020204" pitchFamily="34" charset="0"/>
              </a:rPr>
              <a:t>Marseillaise</a:t>
            </a:r>
          </a:p>
        </p:txBody>
      </p:sp>
      <p:sp>
        <p:nvSpPr>
          <p:cNvPr id="40" name="ZoneTexte 39"/>
          <p:cNvSpPr txBox="1"/>
          <p:nvPr/>
        </p:nvSpPr>
        <p:spPr>
          <a:xfrm>
            <a:off x="1402515" y="6188760"/>
            <a:ext cx="1085355" cy="2308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Ruraux</a:t>
            </a:r>
          </a:p>
        </p:txBody>
      </p:sp>
      <p:cxnSp>
        <p:nvCxnSpPr>
          <p:cNvPr id="42" name="Connecteur droit avec flèche 41"/>
          <p:cNvCxnSpPr/>
          <p:nvPr/>
        </p:nvCxnSpPr>
        <p:spPr>
          <a:xfrm>
            <a:off x="4918008" y="2349488"/>
            <a:ext cx="425887" cy="125094"/>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V="1">
            <a:off x="4996601" y="3183373"/>
            <a:ext cx="380731" cy="106172"/>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7070991" y="2394446"/>
            <a:ext cx="293074" cy="136523"/>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flipV="1">
            <a:off x="3148559" y="5304484"/>
            <a:ext cx="190365" cy="128217"/>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flipV="1">
            <a:off x="9601586" y="5272980"/>
            <a:ext cx="190365" cy="128217"/>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7"/>
          <p:cNvSpPr>
            <a:spLocks noChangeArrowheads="1"/>
          </p:cNvSpPr>
          <p:nvPr/>
        </p:nvSpPr>
        <p:spPr bwMode="auto">
          <a:xfrm>
            <a:off x="154727" y="1816035"/>
            <a:ext cx="1480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latin typeface="Arial" panose="020B0604020202020204" pitchFamily="34" charset="0"/>
              <a:cs typeface="Arial" panose="020B0604020202020204" pitchFamily="34" charset="0"/>
            </a:endParaRPr>
          </a:p>
        </p:txBody>
      </p:sp>
      <p:sp>
        <p:nvSpPr>
          <p:cNvPr id="45" name="ZoneTexte 44"/>
          <p:cNvSpPr txBox="1"/>
          <p:nvPr/>
        </p:nvSpPr>
        <p:spPr>
          <a:xfrm>
            <a:off x="206646" y="6189610"/>
            <a:ext cx="1085355" cy="230824"/>
          </a:xfrm>
          <a:prstGeom prst="rect">
            <a:avLst/>
          </a:prstGeom>
          <a:noFill/>
        </p:spPr>
        <p:txBody>
          <a:bodyPr wrap="square" lIns="91422" tIns="45711" rIns="91422" bIns="45711" rtlCol="0">
            <a:spAutoFit/>
          </a:bodyPr>
          <a:lstStyle/>
          <a:p>
            <a:pPr algn="ctr"/>
            <a:r>
              <a:rPr lang="fr-FR" sz="900" dirty="0">
                <a:solidFill>
                  <a:srgbClr val="333333"/>
                </a:solidFill>
                <a:latin typeface="Arial" panose="020B0604020202020204" pitchFamily="34" charset="0"/>
                <a:cs typeface="Arial" panose="020B0604020202020204" pitchFamily="34" charset="0"/>
              </a:rPr>
              <a:t>Ensemble</a:t>
            </a:r>
          </a:p>
        </p:txBody>
      </p:sp>
      <p:sp>
        <p:nvSpPr>
          <p:cNvPr id="46" name="Rectangle 45"/>
          <p:cNvSpPr/>
          <p:nvPr/>
        </p:nvSpPr>
        <p:spPr>
          <a:xfrm>
            <a:off x="206646" y="4592101"/>
            <a:ext cx="1124813" cy="184472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sp>
        <p:nvSpPr>
          <p:cNvPr id="55" name="Titre 1"/>
          <p:cNvSpPr txBox="1">
            <a:spLocks/>
          </p:cNvSpPr>
          <p:nvPr/>
        </p:nvSpPr>
        <p:spPr>
          <a:xfrm>
            <a:off x="327026" y="1"/>
            <a:ext cx="10442834" cy="1047837"/>
          </a:xfrm>
          <a:prstGeom prst="rect">
            <a:avLst/>
          </a:prstGeom>
        </p:spPr>
        <p:txBody>
          <a:bodyPr vert="horz" lIns="0" tIns="234876" rIns="0" bIns="0" rtlCol="0" anchor="t">
            <a:noAutofit/>
          </a:bodyPr>
          <a:lstStyle>
            <a:lvl1pPr algn="l" defTabSz="1028700" rtl="0" eaLnBrk="1" latinLnBrk="0" hangingPunct="1">
              <a:spcBef>
                <a:spcPct val="0"/>
              </a:spcBef>
              <a:buNone/>
              <a:defRPr sz="2000" kern="1200">
                <a:solidFill>
                  <a:srgbClr val="333333"/>
                </a:solidFill>
                <a:latin typeface="+mj-lt"/>
                <a:ea typeface="+mj-ea"/>
                <a:cs typeface="+mj-cs"/>
              </a:defRPr>
            </a:lvl1pPr>
          </a:lstStyle>
          <a:p>
            <a:pPr fontAlgn="auto">
              <a:spcAft>
                <a:spcPts val="0"/>
              </a:spcAft>
            </a:pPr>
            <a:r>
              <a:rPr lang="fr-FR" dirty="0">
                <a:solidFill>
                  <a:schemeClr val="tx1"/>
                </a:solidFill>
                <a:latin typeface="Arial" panose="020B0604020202020204" pitchFamily="34" charset="0"/>
                <a:cs typeface="Arial" panose="020B0604020202020204" pitchFamily="34" charset="0"/>
              </a:rPr>
              <a:t>Fréquence de conduite </a:t>
            </a:r>
            <a:r>
              <a:rPr lang="fr-FR" dirty="0" smtClean="0">
                <a:solidFill>
                  <a:schemeClr val="tx1"/>
                </a:solidFill>
                <a:latin typeface="Arial" panose="020B0604020202020204" pitchFamily="34" charset="0"/>
                <a:cs typeface="Arial" panose="020B0604020202020204" pitchFamily="34" charset="0"/>
              </a:rPr>
              <a:t>selon l’habitat : comparaison à 10 ans (2007 / 2017)</a:t>
            </a:r>
            <a:r>
              <a:rPr lang="fr-FR" b="0" dirty="0">
                <a:latin typeface="Arial" panose="020B0604020202020204" pitchFamily="34" charset="0"/>
                <a:cs typeface="Arial" panose="020B0604020202020204" pitchFamily="34" charset="0"/>
              </a:rPr>
              <a:t/>
            </a:r>
            <a:br>
              <a:rPr lang="fr-FR" b="0" dirty="0">
                <a:latin typeface="Arial" panose="020B0604020202020204" pitchFamily="34" charset="0"/>
                <a:cs typeface="Arial" panose="020B0604020202020204" pitchFamily="34" charset="0"/>
              </a:rPr>
            </a:br>
            <a:endParaRPr lang="fr-FR" sz="1800" b="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9" name="Rectangle 58"/>
          <p:cNvSpPr/>
          <p:nvPr/>
        </p:nvSpPr>
        <p:spPr>
          <a:xfrm>
            <a:off x="3740507" y="6462750"/>
            <a:ext cx="6370575" cy="3590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Base : 10 000 ménages </a:t>
            </a:r>
          </a:p>
          <a:p>
            <a:pPr algn="r"/>
            <a:r>
              <a:rPr lang="fr-FR" sz="900" b="0" i="1" dirty="0">
                <a:latin typeface="Arial" panose="020B0604020202020204" pitchFamily="34" charset="0"/>
                <a:cs typeface="Arial" panose="020B0604020202020204" pitchFamily="34" charset="0"/>
              </a:rPr>
              <a:t>Champ : </a:t>
            </a:r>
            <a:r>
              <a:rPr lang="fr-FR" sz="900" b="0" i="1" dirty="0" smtClean="0">
                <a:latin typeface="Arial" panose="020B0604020202020204" pitchFamily="34" charset="0"/>
                <a:cs typeface="Arial" panose="020B0604020202020204" pitchFamily="34" charset="0"/>
              </a:rPr>
              <a:t>Individus du foyer de 18 ans et plus</a:t>
            </a:r>
            <a:endParaRPr lang="fr-FR" sz="900" b="0" i="1" dirty="0">
              <a:latin typeface="Arial" panose="020B0604020202020204" pitchFamily="34" charset="0"/>
              <a:cs typeface="Arial" panose="020B0604020202020204" pitchFamily="34" charset="0"/>
            </a:endParaRPr>
          </a:p>
        </p:txBody>
      </p:sp>
      <p:sp>
        <p:nvSpPr>
          <p:cNvPr id="51" name="Rectangle à coins arrondis 50"/>
          <p:cNvSpPr/>
          <p:nvPr/>
        </p:nvSpPr>
        <p:spPr>
          <a:xfrm>
            <a:off x="239716" y="832476"/>
            <a:ext cx="9928164" cy="72339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724" tIns="40385" rIns="80724" bIns="40385"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Au delà du renoncement à la conduite, le comportement se désintensifie chez les franciliens : la proportion de réguliers tend à diminuer dans le temps, sauf pour les habitants de la 2</a:t>
            </a:r>
            <a:r>
              <a:rPr lang="fr-FR" sz="1400" b="0" baseline="30000" dirty="0" smtClean="0">
                <a:solidFill>
                  <a:prstClr val="black"/>
                </a:solidFill>
                <a:latin typeface="Arial" panose="020B0604020202020204" pitchFamily="34" charset="0"/>
                <a:cs typeface="Arial" panose="020B0604020202020204" pitchFamily="34" charset="0"/>
              </a:rPr>
              <a:t>ème</a:t>
            </a:r>
            <a:r>
              <a:rPr lang="fr-FR" sz="1400" b="0" dirty="0" smtClean="0">
                <a:solidFill>
                  <a:prstClr val="black"/>
                </a:solidFill>
                <a:latin typeface="Arial" panose="020B0604020202020204" pitchFamily="34" charset="0"/>
                <a:cs typeface="Arial" panose="020B0604020202020204" pitchFamily="34" charset="0"/>
              </a:rPr>
              <a:t> couronne. A l’inverse de l’agglomération Parisienne, il s’intensifie chez les habitants des agglomérations Marseillaise, Lilloise et Lyonnaise  :  près de 7 ménages sur 10 y conduisent régulièrement en 2017. </a:t>
            </a:r>
            <a:endParaRPr lang="fr-FR" sz="1400" b="0" dirty="0">
              <a:solidFill>
                <a:prstClr val="black"/>
              </a:solidFill>
              <a:latin typeface="Arial" panose="020B0604020202020204" pitchFamily="34" charset="0"/>
              <a:cs typeface="Arial" panose="020B0604020202020204" pitchFamily="34" charset="0"/>
            </a:endParaRPr>
          </a:p>
        </p:txBody>
      </p:sp>
      <p:cxnSp>
        <p:nvCxnSpPr>
          <p:cNvPr id="54" name="Connecteur droit avec flèche 53"/>
          <p:cNvCxnSpPr/>
          <p:nvPr/>
        </p:nvCxnSpPr>
        <p:spPr>
          <a:xfrm flipV="1">
            <a:off x="9157616" y="2479164"/>
            <a:ext cx="347892" cy="128216"/>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10693" y="2053206"/>
            <a:ext cx="1529814" cy="1844728"/>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cxnSp>
        <p:nvCxnSpPr>
          <p:cNvPr id="48" name="Connecteur droit avec flèche 47"/>
          <p:cNvCxnSpPr/>
          <p:nvPr/>
        </p:nvCxnSpPr>
        <p:spPr>
          <a:xfrm flipV="1">
            <a:off x="7055768" y="5310515"/>
            <a:ext cx="190365" cy="128217"/>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505680" y="1934455"/>
            <a:ext cx="930733" cy="1307589"/>
          </a:xfrm>
          <a:prstGeom prst="rect">
            <a:avLst/>
          </a:prstGeom>
          <a:noFill/>
        </p:spPr>
        <p:txBody>
          <a:bodyPr wrap="none" lIns="0" tIns="0" rIns="0" bIns="0" rtlCol="0">
            <a:noAutofit/>
          </a:bodyPr>
          <a:lstStyle/>
          <a:p>
            <a:pPr algn="ctr"/>
            <a:r>
              <a:rPr lang="fr-FR" sz="1000" b="0" dirty="0" smtClean="0">
                <a:solidFill>
                  <a:schemeClr val="tx1"/>
                </a:solidFill>
                <a:latin typeface="Arial" panose="020B0604020202020204" pitchFamily="34" charset="0"/>
                <a:cs typeface="Arial" panose="020B0604020202020204" pitchFamily="34" charset="0"/>
              </a:rPr>
              <a:t>(Rappel </a:t>
            </a:r>
          </a:p>
          <a:p>
            <a:pPr algn="ctr"/>
            <a:r>
              <a:rPr lang="fr-FR" sz="1000" b="0" dirty="0" smtClean="0">
                <a:solidFill>
                  <a:schemeClr val="tx1"/>
                </a:solidFill>
                <a:latin typeface="Arial" panose="020B0604020202020204" pitchFamily="34" charset="0"/>
                <a:cs typeface="Arial" panose="020B0604020202020204" pitchFamily="34" charset="0"/>
              </a:rPr>
              <a:t>2016)</a:t>
            </a:r>
            <a:endParaRPr lang="fr-FR" sz="500" b="0" dirty="0" smtClean="0">
              <a:solidFill>
                <a:schemeClr val="tx1"/>
              </a:solidFill>
              <a:latin typeface="Arial" panose="020B0604020202020204" pitchFamily="34" charset="0"/>
              <a:cs typeface="Arial" panose="020B0604020202020204" pitchFamily="34" charset="0"/>
            </a:endParaRPr>
          </a:p>
          <a:p>
            <a:pPr algn="ctr"/>
            <a:r>
              <a:rPr lang="fr-FR" sz="1000" b="0" dirty="0" smtClean="0">
                <a:latin typeface="Arial" panose="020B0604020202020204" pitchFamily="34" charset="0"/>
                <a:cs typeface="Arial" panose="020B0604020202020204" pitchFamily="34" charset="0"/>
              </a:rPr>
              <a:t>(29)</a:t>
            </a:r>
          </a:p>
          <a:p>
            <a:pPr algn="ctr"/>
            <a:endParaRPr lang="fr-FR" sz="1000" b="0" dirty="0">
              <a:solidFill>
                <a:schemeClr val="tx1"/>
              </a:solidFill>
              <a:latin typeface="Arial" panose="020B0604020202020204" pitchFamily="34" charset="0"/>
              <a:cs typeface="Arial" panose="020B0604020202020204" pitchFamily="34" charset="0"/>
            </a:endParaRPr>
          </a:p>
          <a:p>
            <a:pPr algn="ctr"/>
            <a:endParaRPr lang="fr-FR" sz="1000" b="0" dirty="0" smtClean="0">
              <a:latin typeface="Arial" panose="020B0604020202020204" pitchFamily="34" charset="0"/>
              <a:cs typeface="Arial" panose="020B0604020202020204" pitchFamily="34" charset="0"/>
            </a:endParaRPr>
          </a:p>
          <a:p>
            <a:pPr algn="ctr"/>
            <a:r>
              <a:rPr lang="fr-FR" sz="1000" b="0" dirty="0" smtClean="0">
                <a:latin typeface="Arial" panose="020B0604020202020204" pitchFamily="34" charset="0"/>
                <a:cs typeface="Arial" panose="020B0604020202020204" pitchFamily="34" charset="0"/>
              </a:rPr>
              <a:t>(25)</a:t>
            </a:r>
          </a:p>
          <a:p>
            <a:pPr algn="ctr"/>
            <a:endParaRPr lang="fr-FR" sz="500" b="0" dirty="0">
              <a:solidFill>
                <a:schemeClr val="tx1"/>
              </a:solidFill>
              <a:latin typeface="Arial" panose="020B0604020202020204" pitchFamily="34" charset="0"/>
              <a:cs typeface="Arial" panose="020B0604020202020204" pitchFamily="34" charset="0"/>
            </a:endParaRPr>
          </a:p>
          <a:p>
            <a:pPr algn="ctr"/>
            <a:endParaRPr lang="fr-FR" sz="900" b="0" dirty="0" err="1">
              <a:latin typeface="Arial" panose="020B0604020202020204" pitchFamily="34" charset="0"/>
              <a:cs typeface="Arial" panose="020B0604020202020204" pitchFamily="34" charset="0"/>
            </a:endParaRPr>
          </a:p>
          <a:p>
            <a:pPr algn="ctr"/>
            <a:r>
              <a:rPr lang="fr-FR" sz="1000" b="0" dirty="0" smtClean="0">
                <a:latin typeface="Arial" panose="020B0604020202020204" pitchFamily="34" charset="0"/>
                <a:cs typeface="Arial" panose="020B0604020202020204" pitchFamily="34" charset="0"/>
              </a:rPr>
              <a:t>(23)</a:t>
            </a:r>
          </a:p>
        </p:txBody>
      </p:sp>
      <p:cxnSp>
        <p:nvCxnSpPr>
          <p:cNvPr id="50" name="Connecteur droit avec flèche 49"/>
          <p:cNvCxnSpPr/>
          <p:nvPr/>
        </p:nvCxnSpPr>
        <p:spPr>
          <a:xfrm flipV="1">
            <a:off x="8348460" y="5144763"/>
            <a:ext cx="190365" cy="128217"/>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p:txBody>
          <a:bodyPr/>
          <a:lstStyle/>
          <a:p>
            <a:fld id="{9784CBA3-D598-4B1F-BAA3-EE14B5154290}" type="slidenum">
              <a:rPr lang="en-AU" smtClean="0"/>
              <a:pPr/>
              <a:t>69</a:t>
            </a:fld>
            <a:endParaRPr lang="en-AU" dirty="0"/>
          </a:p>
        </p:txBody>
      </p:sp>
    </p:spTree>
    <p:extLst>
      <p:ext uri="{BB962C8B-B14F-4D97-AF65-F5344CB8AC3E}">
        <p14:creationId xmlns:p14="http://schemas.microsoft.com/office/powerpoint/2010/main" val="942066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t>Faits marquants de l’année </a:t>
            </a:r>
            <a:r>
              <a:rPr lang="fr-FR" dirty="0" smtClean="0"/>
              <a:t>2017</a:t>
            </a:r>
            <a:endParaRPr lang="fr-FR" dirty="0"/>
          </a:p>
        </p:txBody>
      </p:sp>
      <p:sp>
        <p:nvSpPr>
          <p:cNvPr id="7" name="Espace réservé du contenu 3"/>
          <p:cNvSpPr>
            <a:spLocks noGrp="1"/>
          </p:cNvSpPr>
          <p:nvPr>
            <p:ph sz="quarter" idx="11"/>
          </p:nvPr>
        </p:nvSpPr>
        <p:spPr>
          <a:xfrm>
            <a:off x="260182" y="692440"/>
            <a:ext cx="9908387" cy="6350648"/>
          </a:xfrm>
        </p:spPr>
        <p:txBody>
          <a:bodyPr/>
          <a:lstStyle/>
          <a:p>
            <a:pPr lvl="1">
              <a:spcBef>
                <a:spcPts val="0"/>
              </a:spcBef>
            </a:pPr>
            <a:r>
              <a:rPr lang="fr-FR" b="1" dirty="0" smtClean="0">
                <a:solidFill>
                  <a:schemeClr val="tx1"/>
                </a:solidFill>
              </a:rPr>
              <a:t>Une dynamique de croissance du parc qui s’est confirmée en 2017</a:t>
            </a:r>
          </a:p>
          <a:p>
            <a:pPr marL="285750" lvl="1" indent="-285750">
              <a:spcBef>
                <a:spcPts val="0"/>
              </a:spcBef>
              <a:buFont typeface="Arial" panose="020B0604020202020204" pitchFamily="34" charset="0"/>
              <a:buChar char="•"/>
            </a:pPr>
            <a:r>
              <a:rPr lang="fr-FR" b="0" dirty="0" smtClean="0">
                <a:solidFill>
                  <a:schemeClr val="tx1"/>
                </a:solidFill>
              </a:rPr>
              <a:t>Pour la deuxième année consécutive, le parc automobile croît, avec 35,14 millions de véhicules en janvier 2018. Cette croissance supérieure à celle des ménages est poussée à parts égales par la mono et la bi motorisation. La multi motorisation se stabilise après une croissance marquée jusqu’en 2012, mais continue de progresser dans les agglomérations Lilloises et Lyonnaises. L’agglomération Parisienne affiche pour sa part une certaine stabilité.</a:t>
            </a:r>
          </a:p>
          <a:p>
            <a:pPr marL="285750" lvl="1" indent="-285750">
              <a:spcBef>
                <a:spcPts val="0"/>
              </a:spcBef>
              <a:buFont typeface="Arial" panose="020B0604020202020204" pitchFamily="34" charset="0"/>
              <a:buChar char="•"/>
            </a:pPr>
            <a:r>
              <a:rPr lang="fr-FR" b="0" dirty="0" smtClean="0">
                <a:solidFill>
                  <a:schemeClr val="tx1"/>
                </a:solidFill>
              </a:rPr>
              <a:t>Sur les 2 dernières années, les intentions de démotorisation / de </a:t>
            </a:r>
            <a:r>
              <a:rPr lang="fr-FR" b="0" dirty="0" err="1" smtClean="0">
                <a:solidFill>
                  <a:schemeClr val="tx1"/>
                </a:solidFill>
              </a:rPr>
              <a:t>démultimotorisation</a:t>
            </a:r>
            <a:r>
              <a:rPr lang="fr-FR" b="0" dirty="0" smtClean="0">
                <a:solidFill>
                  <a:schemeClr val="tx1"/>
                </a:solidFill>
              </a:rPr>
              <a:t> ont été toutefois orientées à la hausse et concernent 1 individu sur 10. Les intentions se confirment d’ailleurs, avec toujours une part croissante de </a:t>
            </a:r>
            <a:r>
              <a:rPr lang="fr-FR" b="0" dirty="0" err="1" smtClean="0">
                <a:solidFill>
                  <a:schemeClr val="tx1"/>
                </a:solidFill>
              </a:rPr>
              <a:t>démotorisés</a:t>
            </a:r>
            <a:r>
              <a:rPr lang="fr-FR" b="0" dirty="0" smtClean="0">
                <a:solidFill>
                  <a:schemeClr val="tx1"/>
                </a:solidFill>
              </a:rPr>
              <a:t> parmi l’ensemble des foyers non motorisés. Au-delà de la non possession du permis, l’absence de réel besoin explique en priorité le choix de ne pas posséder une voiture.</a:t>
            </a:r>
          </a:p>
          <a:p>
            <a:pPr lvl="1">
              <a:spcBef>
                <a:spcPts val="0"/>
              </a:spcBef>
            </a:pPr>
            <a:endParaRPr lang="fr-FR" sz="1000" b="1" dirty="0" smtClean="0">
              <a:solidFill>
                <a:schemeClr val="tx1"/>
              </a:solidFill>
            </a:endParaRPr>
          </a:p>
          <a:p>
            <a:pPr lvl="1">
              <a:spcBef>
                <a:spcPts val="0"/>
              </a:spcBef>
            </a:pPr>
            <a:r>
              <a:rPr lang="fr-FR" dirty="0" smtClean="0">
                <a:solidFill>
                  <a:schemeClr val="tx1"/>
                </a:solidFill>
              </a:rPr>
              <a:t>L’essoufflement du diesel s’est poursuivi cette année. Les motorisations hybrides électriques peinent à transformer l’intérêt grandissant qu’elles suscitent en achat effectif</a:t>
            </a:r>
          </a:p>
          <a:p>
            <a:pPr marL="285750" lvl="1" indent="-285750">
              <a:spcBef>
                <a:spcPts val="0"/>
              </a:spcBef>
              <a:buFont typeface="Arial" panose="020B0604020202020204" pitchFamily="34" charset="0"/>
              <a:buChar char="•"/>
            </a:pPr>
            <a:r>
              <a:rPr lang="fr-FR" b="0" dirty="0">
                <a:solidFill>
                  <a:schemeClr val="tx1"/>
                </a:solidFill>
              </a:rPr>
              <a:t>En déclin depuis 2012, le diesel représente </a:t>
            </a:r>
            <a:r>
              <a:rPr lang="fr-FR" b="0" dirty="0" smtClean="0">
                <a:solidFill>
                  <a:schemeClr val="tx1"/>
                </a:solidFill>
              </a:rPr>
              <a:t>désormais </a:t>
            </a:r>
            <a:r>
              <a:rPr lang="fr-FR" b="0" dirty="0">
                <a:solidFill>
                  <a:schemeClr val="tx1"/>
                </a:solidFill>
              </a:rPr>
              <a:t>moins de la moitié des immatriculations. Ce déclin </a:t>
            </a:r>
            <a:r>
              <a:rPr lang="fr-FR" b="0" dirty="0" smtClean="0">
                <a:solidFill>
                  <a:schemeClr val="tx1"/>
                </a:solidFill>
              </a:rPr>
              <a:t>entame </a:t>
            </a:r>
            <a:r>
              <a:rPr lang="fr-FR" b="0" dirty="0">
                <a:solidFill>
                  <a:schemeClr val="tx1"/>
                </a:solidFill>
              </a:rPr>
              <a:t>pour la deuxième année son poids dans le parc (58%, -1pt</a:t>
            </a:r>
            <a:r>
              <a:rPr lang="fr-FR" b="0" dirty="0" smtClean="0">
                <a:solidFill>
                  <a:schemeClr val="tx1"/>
                </a:solidFill>
              </a:rPr>
              <a:t>). Pour autant c’est aux véhicules essences que profite ce déclin. Le parc essence continue ainsi de se renouveler et est désormais à peine plus âgé que le parc diesel qui poursuit son vieillissement. Ces deux tendances inverses conduisent finalement à maintenir l’âge du parc à un niveau élevé (9 ans). </a:t>
            </a:r>
          </a:p>
          <a:p>
            <a:pPr marL="285750" lvl="1" indent="-285750">
              <a:spcBef>
                <a:spcPts val="0"/>
              </a:spcBef>
              <a:buFont typeface="Arial" panose="020B0604020202020204" pitchFamily="34" charset="0"/>
              <a:buChar char="•"/>
            </a:pPr>
            <a:r>
              <a:rPr lang="fr-FR" b="0" dirty="0" smtClean="0">
                <a:solidFill>
                  <a:schemeClr val="tx1"/>
                </a:solidFill>
              </a:rPr>
              <a:t>De leur côté, les motorisations hybrides/électriques séduisent de plus en plus, mais des barrières restent à lever pour déclencher un achat effectif. </a:t>
            </a:r>
          </a:p>
          <a:p>
            <a:pPr marL="285750" lvl="1" indent="-285750">
              <a:spcBef>
                <a:spcPts val="0"/>
              </a:spcBef>
              <a:buFont typeface="Arial" panose="020B0604020202020204" pitchFamily="34" charset="0"/>
              <a:buChar char="•"/>
            </a:pPr>
            <a:r>
              <a:rPr lang="fr-FR" b="0" dirty="0" smtClean="0">
                <a:solidFill>
                  <a:schemeClr val="tx1"/>
                </a:solidFill>
              </a:rPr>
              <a:t>Par ailleurs, la part des voitures françaises continue de suivre une tendance à la baisse notamment dans les immatriculations. Les SUV séduisent de plus en plus (1 véhicule sur 10 du parc), au détriment du segment M.</a:t>
            </a:r>
            <a:endParaRPr lang="fr-FR" dirty="0">
              <a:solidFill>
                <a:schemeClr val="tx1"/>
              </a:solidFill>
            </a:endParaRPr>
          </a:p>
          <a:p>
            <a:pPr lvl="1">
              <a:spcBef>
                <a:spcPts val="0"/>
              </a:spcBef>
            </a:pPr>
            <a:endParaRPr lang="fr-FR" sz="1000" dirty="0" smtClean="0">
              <a:solidFill>
                <a:schemeClr val="tx1"/>
              </a:solidFill>
            </a:endParaRPr>
          </a:p>
          <a:p>
            <a:pPr lvl="1">
              <a:spcBef>
                <a:spcPts val="0"/>
              </a:spcBef>
            </a:pPr>
            <a:r>
              <a:rPr lang="fr-FR" dirty="0" smtClean="0">
                <a:solidFill>
                  <a:schemeClr val="tx1"/>
                </a:solidFill>
              </a:rPr>
              <a:t>Des utilisations relativement stables</a:t>
            </a:r>
          </a:p>
          <a:p>
            <a:pPr marL="285750" lvl="1" indent="-285750">
              <a:spcBef>
                <a:spcPts val="0"/>
              </a:spcBef>
              <a:buFont typeface="Arial" panose="020B0604020202020204" pitchFamily="34" charset="0"/>
              <a:buChar char="•"/>
            </a:pPr>
            <a:r>
              <a:rPr lang="fr-FR" b="0" dirty="0" smtClean="0">
                <a:solidFill>
                  <a:schemeClr val="tx1"/>
                </a:solidFill>
              </a:rPr>
              <a:t>Après </a:t>
            </a:r>
            <a:r>
              <a:rPr lang="fr-FR" b="0" dirty="0">
                <a:solidFill>
                  <a:schemeClr val="tx1"/>
                </a:solidFill>
              </a:rPr>
              <a:t>2 ans de hausse, la fréquence d’utilisation et le kilométrage annuel parcouru (11 950 km en moyenne) se </a:t>
            </a:r>
            <a:r>
              <a:rPr lang="fr-FR" b="0" dirty="0" smtClean="0">
                <a:solidFill>
                  <a:schemeClr val="tx1"/>
                </a:solidFill>
              </a:rPr>
              <a:t>stabilisent. Cela masque toutefois 2 </a:t>
            </a:r>
            <a:r>
              <a:rPr lang="fr-FR" b="0" dirty="0">
                <a:solidFill>
                  <a:schemeClr val="tx1"/>
                </a:solidFill>
              </a:rPr>
              <a:t>tendances inverses: baisse du kilométrage pour le diesel et reprise pour </a:t>
            </a:r>
            <a:r>
              <a:rPr lang="fr-FR" b="0" dirty="0" smtClean="0">
                <a:solidFill>
                  <a:schemeClr val="tx1"/>
                </a:solidFill>
              </a:rPr>
              <a:t>l’essence. </a:t>
            </a:r>
          </a:p>
          <a:p>
            <a:pPr marL="285750" lvl="1" indent="-285750">
              <a:spcBef>
                <a:spcPts val="0"/>
              </a:spcBef>
              <a:buFont typeface="Arial" panose="020B0604020202020204" pitchFamily="34" charset="0"/>
              <a:buChar char="•"/>
            </a:pPr>
            <a:r>
              <a:rPr lang="fr-FR" b="0" dirty="0" smtClean="0">
                <a:solidFill>
                  <a:schemeClr val="tx1"/>
                </a:solidFill>
              </a:rPr>
              <a:t>Les motifs d’utilisation sont stables. Seule l’utilisation pour les départ en week-end poursuit l’érosion amorcée depuis 10 ans notamment via les cibles plus jeunes, ou plus seniors.  Le recours à la location est stable, mais de plus en plus souvent motivé par les départs en vacances ou en week-end.</a:t>
            </a:r>
          </a:p>
          <a:p>
            <a:pPr lvl="1">
              <a:spcBef>
                <a:spcPts val="0"/>
              </a:spcBef>
            </a:pPr>
            <a:endParaRPr lang="fr-FR" sz="1000" dirty="0" smtClean="0">
              <a:solidFill>
                <a:schemeClr val="tx1"/>
              </a:solidFill>
            </a:endParaRPr>
          </a:p>
          <a:p>
            <a:pPr lvl="1">
              <a:spcBef>
                <a:spcPts val="0"/>
              </a:spcBef>
            </a:pPr>
            <a:r>
              <a:rPr lang="fr-FR" dirty="0" smtClean="0">
                <a:solidFill>
                  <a:schemeClr val="tx1"/>
                </a:solidFill>
              </a:rPr>
              <a:t>Focus </a:t>
            </a:r>
            <a:r>
              <a:rPr lang="fr-FR" dirty="0">
                <a:solidFill>
                  <a:schemeClr val="tx1"/>
                </a:solidFill>
              </a:rPr>
              <a:t>sur les acquisitions dans l’année: Les ménages dépensent plus pour l’achat de leur véhicule (reflétant sans doute l’essor des SUV, plus chers à l’achat) et le leasing continue de se développer</a:t>
            </a:r>
          </a:p>
          <a:p>
            <a:pPr marL="285750" lvl="1" indent="-285750">
              <a:spcBef>
                <a:spcPts val="0"/>
              </a:spcBef>
              <a:buFont typeface="Arial" panose="020B0604020202020204" pitchFamily="34" charset="0"/>
              <a:buChar char="•"/>
            </a:pPr>
            <a:endParaRPr lang="fr-FR" b="0" dirty="0" smtClean="0">
              <a:solidFill>
                <a:schemeClr val="tx1"/>
              </a:solidFill>
            </a:endParaRPr>
          </a:p>
        </p:txBody>
      </p:sp>
      <p:sp>
        <p:nvSpPr>
          <p:cNvPr id="10" name="Espace réservé du numéro de diapositive 9"/>
          <p:cNvSpPr>
            <a:spLocks noGrp="1"/>
          </p:cNvSpPr>
          <p:nvPr>
            <p:ph type="sldNum" sz="quarter" idx="12"/>
          </p:nvPr>
        </p:nvSpPr>
        <p:spPr/>
        <p:txBody>
          <a:bodyPr/>
          <a:lstStyle/>
          <a:p>
            <a:fld id="{4034BEE3-566C-4068-A777-C3A4762E861B}" type="slidenum">
              <a:rPr lang="en-GB" smtClean="0">
                <a:solidFill>
                  <a:srgbClr val="717171"/>
                </a:solidFill>
              </a:rPr>
              <a:pPr/>
              <a:t>7</a:t>
            </a:fld>
            <a:endParaRPr lang="en-GB" dirty="0">
              <a:solidFill>
                <a:srgbClr val="717171"/>
              </a:solidFill>
            </a:endParaRPr>
          </a:p>
        </p:txBody>
      </p:sp>
    </p:spTree>
    <p:extLst>
      <p:ext uri="{BB962C8B-B14F-4D97-AF65-F5344CB8AC3E}">
        <p14:creationId xmlns:p14="http://schemas.microsoft.com/office/powerpoint/2010/main" val="27937772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Véhicules utilisés par des conducteurs occasionnels et part de kilométrage </a:t>
            </a:r>
            <a:endParaRPr lang="fr-FR" sz="2000" dirty="0">
              <a:latin typeface="Verdana"/>
            </a:endParaRPr>
          </a:p>
        </p:txBody>
      </p:sp>
      <p:sp>
        <p:nvSpPr>
          <p:cNvPr id="10" name="Rectangle 9"/>
          <p:cNvSpPr/>
          <p:nvPr/>
        </p:nvSpPr>
        <p:spPr>
          <a:xfrm>
            <a:off x="3740507" y="6569080"/>
            <a:ext cx="6370575" cy="220511"/>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Base : Utilisateurs occasionnels (4800)</a:t>
            </a:r>
            <a:endParaRPr lang="fr-FR" sz="900" b="0" i="1" dirty="0">
              <a:latin typeface="Arial" panose="020B0604020202020204" pitchFamily="34" charset="0"/>
              <a:cs typeface="Arial" panose="020B0604020202020204" pitchFamily="34" charset="0"/>
            </a:endParaRPr>
          </a:p>
        </p:txBody>
      </p:sp>
      <p:sp>
        <p:nvSpPr>
          <p:cNvPr id="11" name="Text Box 4"/>
          <p:cNvSpPr txBox="1">
            <a:spLocks noChangeArrowheads="1"/>
          </p:cNvSpPr>
          <p:nvPr/>
        </p:nvSpPr>
        <p:spPr bwMode="auto">
          <a:xfrm>
            <a:off x="5563882" y="2401613"/>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4" name="Rectangle à coins arrondis 13"/>
          <p:cNvSpPr/>
          <p:nvPr/>
        </p:nvSpPr>
        <p:spPr>
          <a:xfrm>
            <a:off x="239716" y="797265"/>
            <a:ext cx="9928164" cy="63813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a:solidFill>
                  <a:prstClr val="black"/>
                </a:solidFill>
                <a:latin typeface="Arial" panose="020B0604020202020204" pitchFamily="34" charset="0"/>
                <a:cs typeface="Arial" panose="020B0604020202020204" pitchFamily="34" charset="0"/>
              </a:rPr>
              <a:t>Près de 4 véhicules sur 10 sont utilisés par des </a:t>
            </a:r>
            <a:r>
              <a:rPr lang="fr-FR" sz="1400" b="0" dirty="0" smtClean="0">
                <a:solidFill>
                  <a:prstClr val="black"/>
                </a:solidFill>
                <a:latin typeface="Arial" panose="020B0604020202020204" pitchFamily="34" charset="0"/>
                <a:cs typeface="Arial" panose="020B0604020202020204" pitchFamily="34" charset="0"/>
              </a:rPr>
              <a:t>conducteurs occasionnels. Près de la moitié réalisent une part du kilométrage inférieure à 10% du kilométrage total du véhicule : la voiture demeure un bien très « personnel » que l’on peine à partager.</a:t>
            </a:r>
            <a:endParaRPr lang="fr-FR" sz="1400" b="0" dirty="0">
              <a:solidFill>
                <a:prstClr val="black"/>
              </a:solidFill>
              <a:latin typeface="Arial" panose="020B0604020202020204" pitchFamily="34" charset="0"/>
              <a:cs typeface="Arial" panose="020B0604020202020204" pitchFamily="34" charset="0"/>
            </a:endParaRPr>
          </a:p>
        </p:txBody>
      </p:sp>
      <p:graphicFrame>
        <p:nvGraphicFramePr>
          <p:cNvPr id="16" name="Graphique 15"/>
          <p:cNvGraphicFramePr/>
          <p:nvPr>
            <p:extLst>
              <p:ext uri="{D42A27DB-BD31-4B8C-83A1-F6EECF244321}">
                <p14:modId xmlns:p14="http://schemas.microsoft.com/office/powerpoint/2010/main" val="1349640437"/>
              </p:ext>
            </p:extLst>
          </p:nvPr>
        </p:nvGraphicFramePr>
        <p:xfrm>
          <a:off x="1159196" y="2644154"/>
          <a:ext cx="2330647" cy="2052551"/>
        </p:xfrm>
        <a:graphic>
          <a:graphicData uri="http://schemas.openxmlformats.org/drawingml/2006/chart">
            <c:chart xmlns:c="http://schemas.openxmlformats.org/drawingml/2006/chart" xmlns:r="http://schemas.openxmlformats.org/officeDocument/2006/relationships" r:id="rId3"/>
          </a:graphicData>
        </a:graphic>
      </p:graphicFrame>
      <p:sp>
        <p:nvSpPr>
          <p:cNvPr id="24" name="ZoneTexte 23"/>
          <p:cNvSpPr txBox="1"/>
          <p:nvPr/>
        </p:nvSpPr>
        <p:spPr>
          <a:xfrm>
            <a:off x="1168668" y="1798701"/>
            <a:ext cx="2571839" cy="288437"/>
          </a:xfrm>
          <a:prstGeom prst="rect">
            <a:avLst/>
          </a:prstGeom>
          <a:noFill/>
        </p:spPr>
        <p:txBody>
          <a:bodyPr wrap="square" lIns="102860" tIns="51429" rIns="102860" bIns="51429" rtlCol="0">
            <a:noAutofit/>
          </a:bodyPr>
          <a:lstStyle/>
          <a:p>
            <a:pPr algn="ctr"/>
            <a:r>
              <a:rPr lang="fr-FR" sz="1200" dirty="0" smtClean="0">
                <a:latin typeface="Arial" panose="020B0604020202020204" pitchFamily="34" charset="0"/>
                <a:cs typeface="Arial" panose="020B0604020202020204" pitchFamily="34" charset="0"/>
              </a:rPr>
              <a:t>Part des véhicules avec utilisateurs occasionnels</a:t>
            </a:r>
            <a:endParaRPr lang="fr-FR" sz="1200" dirty="0">
              <a:latin typeface="Arial" panose="020B0604020202020204" pitchFamily="34" charset="0"/>
              <a:cs typeface="Arial" panose="020B0604020202020204" pitchFamily="34" charset="0"/>
            </a:endParaRPr>
          </a:p>
        </p:txBody>
      </p:sp>
      <p:sp>
        <p:nvSpPr>
          <p:cNvPr id="5" name="ZoneTexte 4"/>
          <p:cNvSpPr txBox="1"/>
          <p:nvPr/>
        </p:nvSpPr>
        <p:spPr>
          <a:xfrm>
            <a:off x="1891857" y="3241470"/>
            <a:ext cx="1277008" cy="523220"/>
          </a:xfrm>
          <a:prstGeom prst="rect">
            <a:avLst/>
          </a:prstGeom>
          <a:noFill/>
        </p:spPr>
        <p:txBody>
          <a:bodyPr wrap="square" rtlCol="0">
            <a:spAutoFit/>
          </a:bodyPr>
          <a:lstStyle/>
          <a:p>
            <a:pPr algn="ctr"/>
            <a:r>
              <a:rPr lang="fr-FR" sz="2800" dirty="0" smtClean="0">
                <a:solidFill>
                  <a:schemeClr val="accent4">
                    <a:lumMod val="75000"/>
                  </a:schemeClr>
                </a:solidFill>
                <a:latin typeface="Arial" panose="020B0604020202020204" pitchFamily="34" charset="0"/>
                <a:cs typeface="Arial" panose="020B0604020202020204" pitchFamily="34" charset="0"/>
              </a:rPr>
              <a:t>38%</a:t>
            </a:r>
            <a:endParaRPr lang="fr-FR" sz="2800" dirty="0">
              <a:solidFill>
                <a:schemeClr val="accent4">
                  <a:lumMod val="75000"/>
                </a:schemeClr>
              </a:solidFill>
              <a:latin typeface="Arial" panose="020B0604020202020204" pitchFamily="34" charset="0"/>
              <a:cs typeface="Arial" panose="020B0604020202020204" pitchFamily="34" charset="0"/>
            </a:endParaRPr>
          </a:p>
        </p:txBody>
      </p:sp>
      <p:sp>
        <p:nvSpPr>
          <p:cNvPr id="28" name="ZoneTexte 27"/>
          <p:cNvSpPr txBox="1"/>
          <p:nvPr/>
        </p:nvSpPr>
        <p:spPr>
          <a:xfrm>
            <a:off x="492248" y="4817927"/>
            <a:ext cx="4095518" cy="461665"/>
          </a:xfrm>
          <a:prstGeom prst="rect">
            <a:avLst/>
          </a:prstGeom>
          <a:noFill/>
        </p:spPr>
        <p:txBody>
          <a:bodyPr wrap="square" rtlCol="0">
            <a:spAutoFit/>
          </a:bodyPr>
          <a:lstStyle/>
          <a:p>
            <a:pPr algn="ctr"/>
            <a:r>
              <a:rPr lang="fr-FR" sz="1200" b="0" dirty="0" smtClean="0">
                <a:solidFill>
                  <a:schemeClr val="accent4">
                    <a:lumMod val="75000"/>
                  </a:schemeClr>
                </a:solidFill>
                <a:latin typeface="Arial" panose="020B0604020202020204" pitchFamily="34" charset="0"/>
                <a:cs typeface="Arial" panose="020B0604020202020204" pitchFamily="34" charset="0"/>
              </a:rPr>
              <a:t>des véhicules du parc sont également utilisés par des conducteurs occasionnels. </a:t>
            </a:r>
            <a:endParaRPr lang="fr-FR" sz="1200" b="0" dirty="0">
              <a:solidFill>
                <a:schemeClr val="accent4">
                  <a:lumMod val="75000"/>
                </a:schemeClr>
              </a:solidFill>
              <a:latin typeface="Arial" panose="020B0604020202020204" pitchFamily="34" charset="0"/>
              <a:cs typeface="Arial" panose="020B0604020202020204" pitchFamily="34" charset="0"/>
            </a:endParaRPr>
          </a:p>
        </p:txBody>
      </p:sp>
      <p:graphicFrame>
        <p:nvGraphicFramePr>
          <p:cNvPr id="30" name="Graphique 29"/>
          <p:cNvGraphicFramePr/>
          <p:nvPr>
            <p:extLst>
              <p:ext uri="{D42A27DB-BD31-4B8C-83A1-F6EECF244321}">
                <p14:modId xmlns:p14="http://schemas.microsoft.com/office/powerpoint/2010/main" val="3688572439"/>
              </p:ext>
            </p:extLst>
          </p:nvPr>
        </p:nvGraphicFramePr>
        <p:xfrm>
          <a:off x="4912575" y="2469927"/>
          <a:ext cx="4351500" cy="3709478"/>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1828427" y="3651626"/>
            <a:ext cx="1340069" cy="584775"/>
          </a:xfrm>
          <a:prstGeom prst="rect">
            <a:avLst/>
          </a:prstGeom>
          <a:noFill/>
        </p:spPr>
        <p:txBody>
          <a:bodyPr wrap="square" rtlCol="0">
            <a:spAutoFit/>
          </a:bodyPr>
          <a:lstStyle/>
          <a:p>
            <a:pPr algn="ctr"/>
            <a:r>
              <a:rPr lang="fr-FR" sz="1100" b="0" dirty="0" smtClean="0">
                <a:solidFill>
                  <a:schemeClr val="accent4">
                    <a:lumMod val="75000"/>
                  </a:schemeClr>
                </a:solidFill>
                <a:latin typeface="Arial" panose="020B0604020202020204" pitchFamily="34" charset="0"/>
                <a:cs typeface="Arial" panose="020B0604020202020204" pitchFamily="34" charset="0"/>
              </a:rPr>
              <a:t>(</a:t>
            </a:r>
            <a:r>
              <a:rPr lang="fr-FR" sz="1050" b="0" i="1" dirty="0" smtClean="0">
                <a:solidFill>
                  <a:schemeClr val="accent4">
                    <a:lumMod val="75000"/>
                  </a:schemeClr>
                </a:solidFill>
                <a:latin typeface="Arial" panose="020B0604020202020204" pitchFamily="34" charset="0"/>
                <a:cs typeface="Arial" panose="020B0604020202020204" pitchFamily="34" charset="0"/>
              </a:rPr>
              <a:t>38% en 2016, </a:t>
            </a:r>
          </a:p>
          <a:p>
            <a:pPr algn="ctr"/>
            <a:r>
              <a:rPr lang="fr-FR" sz="1050" b="0" i="1" dirty="0" smtClean="0">
                <a:solidFill>
                  <a:schemeClr val="accent4">
                    <a:lumMod val="75000"/>
                  </a:schemeClr>
                </a:solidFill>
                <a:latin typeface="Arial" panose="020B0604020202020204" pitchFamily="34" charset="0"/>
                <a:cs typeface="Arial" panose="020B0604020202020204" pitchFamily="34" charset="0"/>
              </a:rPr>
              <a:t>36% en 2014 </a:t>
            </a:r>
          </a:p>
          <a:p>
            <a:pPr algn="ctr"/>
            <a:r>
              <a:rPr lang="fr-FR" sz="1050" b="0" i="1" dirty="0" smtClean="0">
                <a:solidFill>
                  <a:schemeClr val="accent4">
                    <a:lumMod val="75000"/>
                  </a:schemeClr>
                </a:solidFill>
                <a:latin typeface="Arial" panose="020B0604020202020204" pitchFamily="34" charset="0"/>
                <a:cs typeface="Arial" panose="020B0604020202020204" pitchFamily="34" charset="0"/>
              </a:rPr>
              <a:t>et 2015)</a:t>
            </a:r>
            <a:endParaRPr lang="fr-FR" sz="1050" b="0" i="1" dirty="0">
              <a:solidFill>
                <a:schemeClr val="accent4">
                  <a:lumMod val="75000"/>
                </a:schemeClr>
              </a:solidFill>
              <a:latin typeface="Arial" panose="020B0604020202020204" pitchFamily="34" charset="0"/>
              <a:cs typeface="Arial" panose="020B0604020202020204" pitchFamily="34" charset="0"/>
            </a:endParaRPr>
          </a:p>
        </p:txBody>
      </p:sp>
      <p:sp>
        <p:nvSpPr>
          <p:cNvPr id="31" name="ZoneTexte 30"/>
          <p:cNvSpPr txBox="1"/>
          <p:nvPr/>
        </p:nvSpPr>
        <p:spPr>
          <a:xfrm>
            <a:off x="6118252" y="1770655"/>
            <a:ext cx="3228132" cy="473194"/>
          </a:xfrm>
          <a:prstGeom prst="rect">
            <a:avLst/>
          </a:prstGeom>
          <a:noFill/>
        </p:spPr>
        <p:txBody>
          <a:bodyPr wrap="square" lIns="102860" tIns="51429" rIns="102860" bIns="51429" rtlCol="0">
            <a:spAutoFit/>
          </a:bodyPr>
          <a:lstStyle/>
          <a:p>
            <a:pPr algn="ctr"/>
            <a:r>
              <a:rPr lang="fr-FR" sz="1200" dirty="0" smtClean="0">
                <a:latin typeface="Arial" panose="020B0604020202020204" pitchFamily="34" charset="0"/>
                <a:cs typeface="Arial" panose="020B0604020202020204" pitchFamily="34" charset="0"/>
              </a:rPr>
              <a:t>Poids des utilisations occasionnelles dans le kilométrage annuel</a:t>
            </a:r>
            <a:endParaRPr lang="fr-FR" sz="1200" dirty="0">
              <a:latin typeface="Arial" panose="020B0604020202020204" pitchFamily="34" charset="0"/>
              <a:cs typeface="Arial" panose="020B0604020202020204" pitchFamily="34" charset="0"/>
            </a:endParaRPr>
          </a:p>
        </p:txBody>
      </p:sp>
      <p:sp>
        <p:nvSpPr>
          <p:cNvPr id="17" name="ZoneTexte 16"/>
          <p:cNvSpPr txBox="1"/>
          <p:nvPr/>
        </p:nvSpPr>
        <p:spPr>
          <a:xfrm>
            <a:off x="7503315" y="2849336"/>
            <a:ext cx="2785752" cy="461665"/>
          </a:xfrm>
          <a:prstGeom prst="rect">
            <a:avLst/>
          </a:prstGeom>
          <a:noFill/>
        </p:spPr>
        <p:txBody>
          <a:bodyPr wrap="square" rtlCol="0">
            <a:spAutoFit/>
          </a:bodyPr>
          <a:lstStyle/>
          <a:p>
            <a:pPr indent="892175"/>
            <a:r>
              <a:rPr lang="fr-FR" sz="1200" b="0" dirty="0" smtClean="0">
                <a:latin typeface="Arial" panose="020B0604020202020204" pitchFamily="34" charset="0"/>
                <a:cs typeface="Arial" panose="020B0604020202020204" pitchFamily="34" charset="0"/>
              </a:rPr>
              <a:t>du km annuel effectué par le(s) utilisateur(s) occasionnel(s)</a:t>
            </a:r>
            <a:endParaRPr lang="fr-FR" sz="1200" b="0" dirty="0">
              <a:latin typeface="Arial" panose="020B0604020202020204" pitchFamily="34" charset="0"/>
              <a:cs typeface="Arial" panose="020B0604020202020204" pitchFamily="34" charset="0"/>
            </a:endParaRPr>
          </a:p>
        </p:txBody>
      </p:sp>
      <p:sp>
        <p:nvSpPr>
          <p:cNvPr id="19" name="Rectangle 18"/>
          <p:cNvSpPr/>
          <p:nvPr/>
        </p:nvSpPr>
        <p:spPr>
          <a:xfrm>
            <a:off x="0" y="6569082"/>
            <a:ext cx="5077144" cy="220510"/>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Base : </a:t>
            </a:r>
            <a:r>
              <a:rPr lang="fr-FR" sz="900" b="0" i="1" dirty="0">
                <a:latin typeface="Arial" panose="020B0604020202020204" pitchFamily="34" charset="0"/>
                <a:cs typeface="Arial" panose="020B0604020202020204" pitchFamily="34" charset="0"/>
              </a:rPr>
              <a:t>Ensemble des véhicules à disposition des ménages (Parc Total)</a:t>
            </a:r>
          </a:p>
        </p:txBody>
      </p:sp>
      <p:cxnSp>
        <p:nvCxnSpPr>
          <p:cNvPr id="20" name="Connecteur droit 19"/>
          <p:cNvCxnSpPr/>
          <p:nvPr/>
        </p:nvCxnSpPr>
        <p:spPr>
          <a:xfrm>
            <a:off x="5032376" y="1942919"/>
            <a:ext cx="0" cy="42104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5805376" y="6071191"/>
            <a:ext cx="3923415" cy="308344"/>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 En 2017, le terme occasionnel a été supprimé </a:t>
            </a:r>
          </a:p>
        </p:txBody>
      </p:sp>
      <p:sp>
        <p:nvSpPr>
          <p:cNvPr id="15" name="Espace réservé du numéro de diapositive 14"/>
          <p:cNvSpPr>
            <a:spLocks noGrp="1"/>
          </p:cNvSpPr>
          <p:nvPr>
            <p:ph type="sldNum" sz="quarter" idx="12"/>
          </p:nvPr>
        </p:nvSpPr>
        <p:spPr/>
        <p:txBody>
          <a:bodyPr/>
          <a:lstStyle/>
          <a:p>
            <a:fld id="{4034BEE3-566C-4068-A777-C3A4762E861B}" type="slidenum">
              <a:rPr lang="en-GB" smtClean="0"/>
              <a:pPr/>
              <a:t>70</a:t>
            </a:fld>
            <a:endParaRPr lang="en-GB" dirty="0"/>
          </a:p>
        </p:txBody>
      </p:sp>
    </p:spTree>
    <p:extLst>
      <p:ext uri="{BB962C8B-B14F-4D97-AF65-F5344CB8AC3E}">
        <p14:creationId xmlns:p14="http://schemas.microsoft.com/office/powerpoint/2010/main" val="21292214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4494" y="1"/>
            <a:ext cx="9792000" cy="544946"/>
          </a:xfrm>
        </p:spPr>
        <p:txBody>
          <a:bodyPr lIns="0" tIns="234876" rIns="0" bIns="0"/>
          <a:lstStyle/>
          <a:p>
            <a:r>
              <a:rPr lang="fr-FR" sz="2000" dirty="0" smtClean="0">
                <a:solidFill>
                  <a:schemeClr val="tx1"/>
                </a:solidFill>
              </a:rPr>
              <a:t>Profil des conducteurs occasionnels </a:t>
            </a:r>
            <a:endParaRPr lang="fr-FR" sz="2000" dirty="0"/>
          </a:p>
        </p:txBody>
      </p:sp>
      <p:sp>
        <p:nvSpPr>
          <p:cNvPr id="10" name="Rectangle 9"/>
          <p:cNvSpPr/>
          <p:nvPr/>
        </p:nvSpPr>
        <p:spPr>
          <a:xfrm>
            <a:off x="3740507" y="6569080"/>
            <a:ext cx="6370575" cy="220511"/>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Base : Utilisateurs occasionnels (4800)</a:t>
            </a:r>
            <a:endParaRPr lang="fr-FR" sz="900" b="0" i="1" dirty="0">
              <a:latin typeface="Arial" panose="020B0604020202020204" pitchFamily="34" charset="0"/>
              <a:cs typeface="Arial" panose="020B0604020202020204" pitchFamily="34" charset="0"/>
            </a:endParaRPr>
          </a:p>
        </p:txBody>
      </p:sp>
      <p:sp>
        <p:nvSpPr>
          <p:cNvPr id="14" name="Rectangle à coins arrondis 13"/>
          <p:cNvSpPr/>
          <p:nvPr/>
        </p:nvSpPr>
        <p:spPr>
          <a:xfrm>
            <a:off x="239716" y="797265"/>
            <a:ext cx="9928164" cy="63813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9 conducteurs occasionnels sur 10 sont des membres du foyer. Proportion stable versus l’an dernier. Ces utilisateurs occasionnels sont plus souvent des femmes et des individus plus jeunes que les utilisateurs principaux.</a:t>
            </a:r>
            <a:endParaRPr lang="fr-FR" sz="1400" b="0" dirty="0">
              <a:solidFill>
                <a:prstClr val="black"/>
              </a:solidFill>
              <a:latin typeface="Arial" panose="020B0604020202020204" pitchFamily="34" charset="0"/>
              <a:cs typeface="Arial" panose="020B0604020202020204" pitchFamily="34" charset="0"/>
            </a:endParaRPr>
          </a:p>
        </p:txBody>
      </p:sp>
      <p:graphicFrame>
        <p:nvGraphicFramePr>
          <p:cNvPr id="16" name="Graphique 15"/>
          <p:cNvGraphicFramePr/>
          <p:nvPr>
            <p:extLst>
              <p:ext uri="{D42A27DB-BD31-4B8C-83A1-F6EECF244321}">
                <p14:modId xmlns:p14="http://schemas.microsoft.com/office/powerpoint/2010/main" val="2096239574"/>
              </p:ext>
            </p:extLst>
          </p:nvPr>
        </p:nvGraphicFramePr>
        <p:xfrm>
          <a:off x="1159196" y="2484616"/>
          <a:ext cx="2330647" cy="2052551"/>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3402418" y="2773505"/>
            <a:ext cx="1477925" cy="1092607"/>
          </a:xfrm>
          <a:prstGeom prst="rect">
            <a:avLst/>
          </a:prstGeom>
          <a:noFill/>
        </p:spPr>
        <p:txBody>
          <a:bodyPr wrap="square" rtlCol="0">
            <a:spAutoFit/>
          </a:bodyPr>
          <a:lstStyle/>
          <a:p>
            <a:pPr algn="ctr"/>
            <a:r>
              <a:rPr lang="fr-FR" dirty="0" smtClean="0">
                <a:solidFill>
                  <a:schemeClr val="accent4">
                    <a:lumMod val="75000"/>
                  </a:schemeClr>
                </a:solidFill>
                <a:latin typeface="Arial" panose="020B0604020202020204" pitchFamily="34" charset="0"/>
                <a:cs typeface="Arial" panose="020B0604020202020204" pitchFamily="34" charset="0"/>
              </a:rPr>
              <a:t>89%</a:t>
            </a:r>
          </a:p>
          <a:p>
            <a:pPr algn="ctr"/>
            <a:r>
              <a:rPr lang="fr-FR" sz="1200" b="0" dirty="0" smtClean="0">
                <a:solidFill>
                  <a:schemeClr val="tx1">
                    <a:lumMod val="75000"/>
                  </a:schemeClr>
                </a:solidFill>
                <a:latin typeface="Arial" panose="020B0604020202020204" pitchFamily="34" charset="0"/>
                <a:cs typeface="Arial" panose="020B0604020202020204" pitchFamily="34" charset="0"/>
              </a:rPr>
              <a:t>sont membres du foyer</a:t>
            </a:r>
          </a:p>
          <a:p>
            <a:pPr algn="ctr"/>
            <a:endParaRPr lang="fr-FR" sz="1200" b="0" dirty="0">
              <a:latin typeface="Arial" panose="020B0604020202020204" pitchFamily="34" charset="0"/>
              <a:cs typeface="Arial" panose="020B0604020202020204" pitchFamily="34" charset="0"/>
            </a:endParaRPr>
          </a:p>
          <a:p>
            <a:pPr algn="ctr"/>
            <a:r>
              <a:rPr lang="fr-FR" sz="1100" b="0" i="1" dirty="0" smtClean="0">
                <a:latin typeface="Arial" panose="020B0604020202020204" pitchFamily="34" charset="0"/>
                <a:cs typeface="Arial" panose="020B0604020202020204" pitchFamily="34" charset="0"/>
              </a:rPr>
              <a:t>(vs 88% en 2016)</a:t>
            </a:r>
            <a:endParaRPr lang="fr-FR" sz="1100" b="0" i="1" dirty="0">
              <a:latin typeface="Arial" panose="020B0604020202020204" pitchFamily="34" charset="0"/>
              <a:cs typeface="Arial" panose="020B0604020202020204" pitchFamily="34" charset="0"/>
            </a:endParaRPr>
          </a:p>
        </p:txBody>
      </p:sp>
      <p:sp>
        <p:nvSpPr>
          <p:cNvPr id="17" name="ZoneTexte 16"/>
          <p:cNvSpPr txBox="1"/>
          <p:nvPr/>
        </p:nvSpPr>
        <p:spPr>
          <a:xfrm>
            <a:off x="1" y="2713042"/>
            <a:ext cx="1538202" cy="1092607"/>
          </a:xfrm>
          <a:prstGeom prst="rect">
            <a:avLst/>
          </a:prstGeom>
          <a:noFill/>
        </p:spPr>
        <p:txBody>
          <a:bodyPr wrap="square" rtlCol="0">
            <a:spAutoFit/>
          </a:bodyPr>
          <a:lstStyle/>
          <a:p>
            <a:pPr algn="ctr"/>
            <a:r>
              <a:rPr lang="fr-FR" dirty="0" smtClean="0">
                <a:solidFill>
                  <a:schemeClr val="accent4"/>
                </a:solidFill>
                <a:latin typeface="Arial" panose="020B0604020202020204" pitchFamily="34" charset="0"/>
                <a:cs typeface="Arial" panose="020B0604020202020204" pitchFamily="34" charset="0"/>
              </a:rPr>
              <a:t>11%</a:t>
            </a:r>
          </a:p>
          <a:p>
            <a:pPr algn="ctr"/>
            <a:r>
              <a:rPr lang="fr-FR" sz="1200" b="0" dirty="0" smtClean="0">
                <a:solidFill>
                  <a:schemeClr val="tx1">
                    <a:lumMod val="75000"/>
                  </a:schemeClr>
                </a:solidFill>
                <a:latin typeface="Arial" panose="020B0604020202020204" pitchFamily="34" charset="0"/>
                <a:cs typeface="Arial" panose="020B0604020202020204" pitchFamily="34" charset="0"/>
              </a:rPr>
              <a:t>sont des personnes extérieures au foyer</a:t>
            </a:r>
          </a:p>
          <a:p>
            <a:pPr algn="ctr"/>
            <a:endParaRPr lang="fr-FR" sz="1200" b="0" dirty="0">
              <a:latin typeface="Arial" panose="020B0604020202020204" pitchFamily="34" charset="0"/>
              <a:cs typeface="Arial" panose="020B0604020202020204" pitchFamily="34" charset="0"/>
            </a:endParaRPr>
          </a:p>
          <a:p>
            <a:pPr algn="ctr"/>
            <a:r>
              <a:rPr lang="fr-FR" sz="1100" b="0" i="1" dirty="0" smtClean="0">
                <a:latin typeface="Arial" panose="020B0604020202020204" pitchFamily="34" charset="0"/>
                <a:cs typeface="Arial" panose="020B0604020202020204" pitchFamily="34" charset="0"/>
              </a:rPr>
              <a:t>(vs 12% en 2016)</a:t>
            </a:r>
            <a:endParaRPr lang="fr-FR" sz="1100" b="0" i="1" dirty="0">
              <a:latin typeface="Arial" panose="020B0604020202020204" pitchFamily="34" charset="0"/>
              <a:cs typeface="Arial" panose="020B0604020202020204" pitchFamily="34" charset="0"/>
            </a:endParaRPr>
          </a:p>
        </p:txBody>
      </p:sp>
      <p:graphicFrame>
        <p:nvGraphicFramePr>
          <p:cNvPr id="18" name="Graphique 17"/>
          <p:cNvGraphicFramePr/>
          <p:nvPr>
            <p:extLst>
              <p:ext uri="{D42A27DB-BD31-4B8C-83A1-F6EECF244321}">
                <p14:modId xmlns:p14="http://schemas.microsoft.com/office/powerpoint/2010/main" val="4063717094"/>
              </p:ext>
            </p:extLst>
          </p:nvPr>
        </p:nvGraphicFramePr>
        <p:xfrm>
          <a:off x="6843559" y="2484616"/>
          <a:ext cx="2330647" cy="2052551"/>
        </p:xfrm>
        <a:graphic>
          <a:graphicData uri="http://schemas.openxmlformats.org/drawingml/2006/chart">
            <c:chart xmlns:c="http://schemas.openxmlformats.org/drawingml/2006/chart" xmlns:r="http://schemas.openxmlformats.org/officeDocument/2006/relationships" r:id="rId4"/>
          </a:graphicData>
        </a:graphic>
      </p:graphicFrame>
      <p:sp>
        <p:nvSpPr>
          <p:cNvPr id="19" name="Freeform 11"/>
          <p:cNvSpPr>
            <a:spLocks noEditPoints="1"/>
          </p:cNvSpPr>
          <p:nvPr/>
        </p:nvSpPr>
        <p:spPr bwMode="auto">
          <a:xfrm>
            <a:off x="9295131" y="2749943"/>
            <a:ext cx="314426" cy="1055706"/>
          </a:xfrm>
          <a:custGeom>
            <a:avLst/>
            <a:gdLst>
              <a:gd name="T0" fmla="*/ 53 w 67"/>
              <a:gd name="T1" fmla="*/ 74 h 231"/>
              <a:gd name="T2" fmla="*/ 53 w 67"/>
              <a:gd name="T3" fmla="*/ 79 h 231"/>
              <a:gd name="T4" fmla="*/ 51 w 67"/>
              <a:gd name="T5" fmla="*/ 89 h 231"/>
              <a:gd name="T6" fmla="*/ 49 w 67"/>
              <a:gd name="T7" fmla="*/ 92 h 231"/>
              <a:gd name="T8" fmla="*/ 49 w 67"/>
              <a:gd name="T9" fmla="*/ 78 h 231"/>
              <a:gd name="T10" fmla="*/ 16 w 67"/>
              <a:gd name="T11" fmla="*/ 79 h 231"/>
              <a:gd name="T12" fmla="*/ 14 w 67"/>
              <a:gd name="T13" fmla="*/ 76 h 231"/>
              <a:gd name="T14" fmla="*/ 13 w 67"/>
              <a:gd name="T15" fmla="*/ 74 h 231"/>
              <a:gd name="T16" fmla="*/ 17 w 67"/>
              <a:gd name="T17" fmla="*/ 70 h 231"/>
              <a:gd name="T18" fmla="*/ 19 w 67"/>
              <a:gd name="T19" fmla="*/ 77 h 231"/>
              <a:gd name="T20" fmla="*/ 21 w 67"/>
              <a:gd name="T21" fmla="*/ 33 h 231"/>
              <a:gd name="T22" fmla="*/ 35 w 67"/>
              <a:gd name="T23" fmla="*/ 3 h 231"/>
              <a:gd name="T24" fmla="*/ 43 w 67"/>
              <a:gd name="T25" fmla="*/ 26 h 231"/>
              <a:gd name="T26" fmla="*/ 55 w 67"/>
              <a:gd name="T27" fmla="*/ 35 h 231"/>
              <a:gd name="T28" fmla="*/ 63 w 67"/>
              <a:gd name="T29" fmla="*/ 63 h 231"/>
              <a:gd name="T30" fmla="*/ 66 w 67"/>
              <a:gd name="T31" fmla="*/ 74 h 231"/>
              <a:gd name="T32" fmla="*/ 59 w 67"/>
              <a:gd name="T33" fmla="*/ 97 h 231"/>
              <a:gd name="T34" fmla="*/ 59 w 67"/>
              <a:gd name="T35" fmla="*/ 101 h 231"/>
              <a:gd name="T36" fmla="*/ 57 w 67"/>
              <a:gd name="T37" fmla="*/ 104 h 231"/>
              <a:gd name="T38" fmla="*/ 53 w 67"/>
              <a:gd name="T39" fmla="*/ 109 h 231"/>
              <a:gd name="T40" fmla="*/ 54 w 67"/>
              <a:gd name="T41" fmla="*/ 133 h 231"/>
              <a:gd name="T42" fmla="*/ 58 w 67"/>
              <a:gd name="T43" fmla="*/ 178 h 231"/>
              <a:gd name="T44" fmla="*/ 49 w 67"/>
              <a:gd name="T45" fmla="*/ 179 h 231"/>
              <a:gd name="T46" fmla="*/ 46 w 67"/>
              <a:gd name="T47" fmla="*/ 177 h 231"/>
              <a:gd name="T48" fmla="*/ 49 w 67"/>
              <a:gd name="T49" fmla="*/ 210 h 231"/>
              <a:gd name="T50" fmla="*/ 52 w 67"/>
              <a:gd name="T51" fmla="*/ 219 h 231"/>
              <a:gd name="T52" fmla="*/ 50 w 67"/>
              <a:gd name="T53" fmla="*/ 230 h 231"/>
              <a:gd name="T54" fmla="*/ 48 w 67"/>
              <a:gd name="T55" fmla="*/ 231 h 231"/>
              <a:gd name="T56" fmla="*/ 37 w 67"/>
              <a:gd name="T57" fmla="*/ 230 h 231"/>
              <a:gd name="T58" fmla="*/ 39 w 67"/>
              <a:gd name="T59" fmla="*/ 224 h 231"/>
              <a:gd name="T60" fmla="*/ 35 w 67"/>
              <a:gd name="T61" fmla="*/ 229 h 231"/>
              <a:gd name="T62" fmla="*/ 29 w 67"/>
              <a:gd name="T63" fmla="*/ 225 h 231"/>
              <a:gd name="T64" fmla="*/ 33 w 67"/>
              <a:gd name="T65" fmla="*/ 215 h 231"/>
              <a:gd name="T66" fmla="*/ 28 w 67"/>
              <a:gd name="T67" fmla="*/ 185 h 231"/>
              <a:gd name="T68" fmla="*/ 19 w 67"/>
              <a:gd name="T69" fmla="*/ 177 h 231"/>
              <a:gd name="T70" fmla="*/ 12 w 67"/>
              <a:gd name="T71" fmla="*/ 178 h 231"/>
              <a:gd name="T72" fmla="*/ 5 w 67"/>
              <a:gd name="T73" fmla="*/ 162 h 231"/>
              <a:gd name="T74" fmla="*/ 10 w 67"/>
              <a:gd name="T75" fmla="*/ 99 h 231"/>
              <a:gd name="T76" fmla="*/ 10 w 67"/>
              <a:gd name="T77" fmla="*/ 94 h 231"/>
              <a:gd name="T78" fmla="*/ 11 w 67"/>
              <a:gd name="T79" fmla="*/ 89 h 231"/>
              <a:gd name="T80" fmla="*/ 8 w 67"/>
              <a:gd name="T81" fmla="*/ 86 h 231"/>
              <a:gd name="T82" fmla="*/ 3 w 67"/>
              <a:gd name="T83" fmla="*/ 81 h 231"/>
              <a:gd name="T84" fmla="*/ 1 w 67"/>
              <a:gd name="T85" fmla="*/ 74 h 231"/>
              <a:gd name="T86" fmla="*/ 3 w 67"/>
              <a:gd name="T87" fmla="*/ 71 h 231"/>
              <a:gd name="T88" fmla="*/ 8 w 67"/>
              <a:gd name="T89" fmla="*/ 61 h 231"/>
              <a:gd name="T90" fmla="*/ 12 w 67"/>
              <a:gd name="T91" fmla="*/ 54 h 231"/>
              <a:gd name="T92" fmla="*/ 13 w 67"/>
              <a:gd name="T93" fmla="*/ 47 h 231"/>
              <a:gd name="T94" fmla="*/ 20 w 67"/>
              <a:gd name="T95" fmla="*/ 42 h 231"/>
              <a:gd name="T96" fmla="*/ 21 w 67"/>
              <a:gd name="T97" fmla="*/ 3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231">
                <a:moveTo>
                  <a:pt x="51" y="72"/>
                </a:moveTo>
                <a:cubicBezTo>
                  <a:pt x="51" y="72"/>
                  <a:pt x="52" y="71"/>
                  <a:pt x="52" y="72"/>
                </a:cubicBezTo>
                <a:cubicBezTo>
                  <a:pt x="52" y="72"/>
                  <a:pt x="52" y="73"/>
                  <a:pt x="53" y="74"/>
                </a:cubicBezTo>
                <a:cubicBezTo>
                  <a:pt x="54" y="74"/>
                  <a:pt x="55" y="75"/>
                  <a:pt x="55" y="76"/>
                </a:cubicBezTo>
                <a:cubicBezTo>
                  <a:pt x="54" y="76"/>
                  <a:pt x="54" y="77"/>
                  <a:pt x="54" y="77"/>
                </a:cubicBezTo>
                <a:cubicBezTo>
                  <a:pt x="53" y="78"/>
                  <a:pt x="53" y="78"/>
                  <a:pt x="53" y="79"/>
                </a:cubicBezTo>
                <a:cubicBezTo>
                  <a:pt x="53" y="80"/>
                  <a:pt x="53" y="80"/>
                  <a:pt x="53" y="81"/>
                </a:cubicBezTo>
                <a:cubicBezTo>
                  <a:pt x="52" y="82"/>
                  <a:pt x="51" y="84"/>
                  <a:pt x="51" y="86"/>
                </a:cubicBezTo>
                <a:cubicBezTo>
                  <a:pt x="51" y="87"/>
                  <a:pt x="51" y="88"/>
                  <a:pt x="51" y="89"/>
                </a:cubicBezTo>
                <a:cubicBezTo>
                  <a:pt x="51" y="90"/>
                  <a:pt x="51" y="90"/>
                  <a:pt x="50" y="91"/>
                </a:cubicBezTo>
                <a:cubicBezTo>
                  <a:pt x="50" y="92"/>
                  <a:pt x="49" y="93"/>
                  <a:pt x="49" y="93"/>
                </a:cubicBezTo>
                <a:cubicBezTo>
                  <a:pt x="49" y="92"/>
                  <a:pt x="49" y="92"/>
                  <a:pt x="49" y="92"/>
                </a:cubicBezTo>
                <a:cubicBezTo>
                  <a:pt x="49" y="92"/>
                  <a:pt x="49" y="91"/>
                  <a:pt x="48" y="89"/>
                </a:cubicBezTo>
                <a:cubicBezTo>
                  <a:pt x="48" y="88"/>
                  <a:pt x="48" y="88"/>
                  <a:pt x="48" y="86"/>
                </a:cubicBezTo>
                <a:cubicBezTo>
                  <a:pt x="48" y="82"/>
                  <a:pt x="49" y="80"/>
                  <a:pt x="49" y="78"/>
                </a:cubicBezTo>
                <a:cubicBezTo>
                  <a:pt x="50" y="75"/>
                  <a:pt x="51" y="72"/>
                  <a:pt x="51" y="72"/>
                </a:cubicBezTo>
                <a:close/>
                <a:moveTo>
                  <a:pt x="18" y="80"/>
                </a:moveTo>
                <a:cubicBezTo>
                  <a:pt x="18" y="80"/>
                  <a:pt x="17" y="79"/>
                  <a:pt x="16" y="79"/>
                </a:cubicBezTo>
                <a:cubicBezTo>
                  <a:pt x="16" y="78"/>
                  <a:pt x="16" y="78"/>
                  <a:pt x="15" y="78"/>
                </a:cubicBezTo>
                <a:cubicBezTo>
                  <a:pt x="14" y="78"/>
                  <a:pt x="14" y="78"/>
                  <a:pt x="14" y="78"/>
                </a:cubicBezTo>
                <a:cubicBezTo>
                  <a:pt x="14" y="78"/>
                  <a:pt x="14" y="77"/>
                  <a:pt x="14" y="76"/>
                </a:cubicBezTo>
                <a:cubicBezTo>
                  <a:pt x="13" y="76"/>
                  <a:pt x="13" y="76"/>
                  <a:pt x="13" y="75"/>
                </a:cubicBezTo>
                <a:cubicBezTo>
                  <a:pt x="12" y="75"/>
                  <a:pt x="12" y="75"/>
                  <a:pt x="13" y="75"/>
                </a:cubicBezTo>
                <a:cubicBezTo>
                  <a:pt x="13" y="75"/>
                  <a:pt x="13" y="74"/>
                  <a:pt x="13" y="74"/>
                </a:cubicBezTo>
                <a:cubicBezTo>
                  <a:pt x="12" y="73"/>
                  <a:pt x="12" y="73"/>
                  <a:pt x="13" y="73"/>
                </a:cubicBezTo>
                <a:cubicBezTo>
                  <a:pt x="14" y="73"/>
                  <a:pt x="16" y="72"/>
                  <a:pt x="16" y="71"/>
                </a:cubicBezTo>
                <a:cubicBezTo>
                  <a:pt x="16" y="70"/>
                  <a:pt x="16" y="69"/>
                  <a:pt x="17" y="70"/>
                </a:cubicBezTo>
                <a:cubicBezTo>
                  <a:pt x="17" y="71"/>
                  <a:pt x="19" y="74"/>
                  <a:pt x="19" y="75"/>
                </a:cubicBezTo>
                <a:cubicBezTo>
                  <a:pt x="19" y="75"/>
                  <a:pt x="18" y="76"/>
                  <a:pt x="18" y="76"/>
                </a:cubicBezTo>
                <a:cubicBezTo>
                  <a:pt x="18" y="76"/>
                  <a:pt x="19" y="77"/>
                  <a:pt x="19" y="77"/>
                </a:cubicBezTo>
                <a:cubicBezTo>
                  <a:pt x="19" y="77"/>
                  <a:pt x="18" y="77"/>
                  <a:pt x="18" y="78"/>
                </a:cubicBezTo>
                <a:cubicBezTo>
                  <a:pt x="18" y="79"/>
                  <a:pt x="18" y="80"/>
                  <a:pt x="18" y="80"/>
                </a:cubicBezTo>
                <a:close/>
                <a:moveTo>
                  <a:pt x="21" y="33"/>
                </a:moveTo>
                <a:cubicBezTo>
                  <a:pt x="21" y="33"/>
                  <a:pt x="21" y="25"/>
                  <a:pt x="21" y="22"/>
                </a:cubicBezTo>
                <a:cubicBezTo>
                  <a:pt x="21" y="19"/>
                  <a:pt x="21" y="11"/>
                  <a:pt x="23" y="9"/>
                </a:cubicBezTo>
                <a:cubicBezTo>
                  <a:pt x="28" y="0"/>
                  <a:pt x="35" y="3"/>
                  <a:pt x="35" y="3"/>
                </a:cubicBezTo>
                <a:cubicBezTo>
                  <a:pt x="35" y="3"/>
                  <a:pt x="35" y="3"/>
                  <a:pt x="34" y="3"/>
                </a:cubicBezTo>
                <a:cubicBezTo>
                  <a:pt x="36" y="4"/>
                  <a:pt x="40" y="8"/>
                  <a:pt x="41" y="12"/>
                </a:cubicBezTo>
                <a:cubicBezTo>
                  <a:pt x="42" y="17"/>
                  <a:pt x="43" y="24"/>
                  <a:pt x="43" y="26"/>
                </a:cubicBezTo>
                <a:cubicBezTo>
                  <a:pt x="44" y="29"/>
                  <a:pt x="46" y="33"/>
                  <a:pt x="47" y="34"/>
                </a:cubicBezTo>
                <a:cubicBezTo>
                  <a:pt x="49" y="34"/>
                  <a:pt x="50" y="33"/>
                  <a:pt x="50" y="33"/>
                </a:cubicBezTo>
                <a:cubicBezTo>
                  <a:pt x="51" y="33"/>
                  <a:pt x="54" y="33"/>
                  <a:pt x="55" y="35"/>
                </a:cubicBezTo>
                <a:cubicBezTo>
                  <a:pt x="57" y="36"/>
                  <a:pt x="57" y="38"/>
                  <a:pt x="59" y="41"/>
                </a:cubicBezTo>
                <a:cubicBezTo>
                  <a:pt x="60" y="44"/>
                  <a:pt x="61" y="49"/>
                  <a:pt x="62" y="53"/>
                </a:cubicBezTo>
                <a:cubicBezTo>
                  <a:pt x="62" y="56"/>
                  <a:pt x="62" y="61"/>
                  <a:pt x="63" y="63"/>
                </a:cubicBezTo>
                <a:cubicBezTo>
                  <a:pt x="63" y="65"/>
                  <a:pt x="64" y="69"/>
                  <a:pt x="64" y="70"/>
                </a:cubicBezTo>
                <a:cubicBezTo>
                  <a:pt x="64" y="70"/>
                  <a:pt x="65" y="71"/>
                  <a:pt x="65" y="71"/>
                </a:cubicBezTo>
                <a:cubicBezTo>
                  <a:pt x="66" y="72"/>
                  <a:pt x="67" y="73"/>
                  <a:pt x="66" y="74"/>
                </a:cubicBezTo>
                <a:cubicBezTo>
                  <a:pt x="66" y="75"/>
                  <a:pt x="65" y="79"/>
                  <a:pt x="65" y="80"/>
                </a:cubicBezTo>
                <a:cubicBezTo>
                  <a:pt x="65" y="81"/>
                  <a:pt x="63" y="86"/>
                  <a:pt x="62" y="89"/>
                </a:cubicBezTo>
                <a:cubicBezTo>
                  <a:pt x="61" y="92"/>
                  <a:pt x="59" y="97"/>
                  <a:pt x="59" y="97"/>
                </a:cubicBezTo>
                <a:cubicBezTo>
                  <a:pt x="59" y="97"/>
                  <a:pt x="60" y="97"/>
                  <a:pt x="60" y="98"/>
                </a:cubicBezTo>
                <a:cubicBezTo>
                  <a:pt x="59" y="98"/>
                  <a:pt x="59" y="99"/>
                  <a:pt x="59" y="99"/>
                </a:cubicBezTo>
                <a:cubicBezTo>
                  <a:pt x="59" y="99"/>
                  <a:pt x="60" y="100"/>
                  <a:pt x="59" y="101"/>
                </a:cubicBezTo>
                <a:cubicBezTo>
                  <a:pt x="59" y="102"/>
                  <a:pt x="58" y="102"/>
                  <a:pt x="58" y="102"/>
                </a:cubicBezTo>
                <a:cubicBezTo>
                  <a:pt x="58" y="102"/>
                  <a:pt x="57" y="104"/>
                  <a:pt x="57" y="104"/>
                </a:cubicBezTo>
                <a:cubicBezTo>
                  <a:pt x="57" y="104"/>
                  <a:pt x="57" y="104"/>
                  <a:pt x="57" y="104"/>
                </a:cubicBezTo>
                <a:cubicBezTo>
                  <a:pt x="57" y="104"/>
                  <a:pt x="56" y="106"/>
                  <a:pt x="56" y="107"/>
                </a:cubicBezTo>
                <a:cubicBezTo>
                  <a:pt x="55" y="108"/>
                  <a:pt x="55" y="109"/>
                  <a:pt x="55" y="109"/>
                </a:cubicBezTo>
                <a:cubicBezTo>
                  <a:pt x="54" y="109"/>
                  <a:pt x="53" y="109"/>
                  <a:pt x="53" y="109"/>
                </a:cubicBezTo>
                <a:cubicBezTo>
                  <a:pt x="52" y="109"/>
                  <a:pt x="51" y="109"/>
                  <a:pt x="51" y="109"/>
                </a:cubicBezTo>
                <a:cubicBezTo>
                  <a:pt x="51" y="110"/>
                  <a:pt x="52" y="117"/>
                  <a:pt x="52" y="120"/>
                </a:cubicBezTo>
                <a:cubicBezTo>
                  <a:pt x="53" y="122"/>
                  <a:pt x="54" y="130"/>
                  <a:pt x="54" y="133"/>
                </a:cubicBezTo>
                <a:cubicBezTo>
                  <a:pt x="54" y="137"/>
                  <a:pt x="56" y="156"/>
                  <a:pt x="57" y="161"/>
                </a:cubicBezTo>
                <a:cubicBezTo>
                  <a:pt x="57" y="166"/>
                  <a:pt x="58" y="176"/>
                  <a:pt x="58" y="177"/>
                </a:cubicBezTo>
                <a:cubicBezTo>
                  <a:pt x="58" y="177"/>
                  <a:pt x="58" y="177"/>
                  <a:pt x="58" y="178"/>
                </a:cubicBezTo>
                <a:cubicBezTo>
                  <a:pt x="57" y="178"/>
                  <a:pt x="54" y="179"/>
                  <a:pt x="52" y="179"/>
                </a:cubicBezTo>
                <a:cubicBezTo>
                  <a:pt x="51" y="179"/>
                  <a:pt x="50" y="179"/>
                  <a:pt x="50" y="179"/>
                </a:cubicBezTo>
                <a:cubicBezTo>
                  <a:pt x="50" y="179"/>
                  <a:pt x="50" y="179"/>
                  <a:pt x="49" y="179"/>
                </a:cubicBezTo>
                <a:cubicBezTo>
                  <a:pt x="48" y="179"/>
                  <a:pt x="47" y="179"/>
                  <a:pt x="47" y="179"/>
                </a:cubicBezTo>
                <a:cubicBezTo>
                  <a:pt x="47" y="178"/>
                  <a:pt x="48" y="177"/>
                  <a:pt x="47" y="177"/>
                </a:cubicBezTo>
                <a:cubicBezTo>
                  <a:pt x="47" y="177"/>
                  <a:pt x="46" y="177"/>
                  <a:pt x="46" y="177"/>
                </a:cubicBezTo>
                <a:cubicBezTo>
                  <a:pt x="46" y="177"/>
                  <a:pt x="46" y="181"/>
                  <a:pt x="47" y="183"/>
                </a:cubicBezTo>
                <a:cubicBezTo>
                  <a:pt x="47" y="186"/>
                  <a:pt x="48" y="195"/>
                  <a:pt x="48" y="200"/>
                </a:cubicBezTo>
                <a:cubicBezTo>
                  <a:pt x="48" y="205"/>
                  <a:pt x="48" y="207"/>
                  <a:pt x="49" y="210"/>
                </a:cubicBezTo>
                <a:cubicBezTo>
                  <a:pt x="49" y="212"/>
                  <a:pt x="50" y="214"/>
                  <a:pt x="50" y="214"/>
                </a:cubicBezTo>
                <a:cubicBezTo>
                  <a:pt x="50" y="214"/>
                  <a:pt x="50" y="215"/>
                  <a:pt x="51" y="215"/>
                </a:cubicBezTo>
                <a:cubicBezTo>
                  <a:pt x="51" y="216"/>
                  <a:pt x="53" y="217"/>
                  <a:pt x="52" y="219"/>
                </a:cubicBezTo>
                <a:cubicBezTo>
                  <a:pt x="52" y="221"/>
                  <a:pt x="52" y="225"/>
                  <a:pt x="52" y="227"/>
                </a:cubicBezTo>
                <a:cubicBezTo>
                  <a:pt x="52" y="229"/>
                  <a:pt x="52" y="230"/>
                  <a:pt x="51" y="230"/>
                </a:cubicBezTo>
                <a:cubicBezTo>
                  <a:pt x="51" y="230"/>
                  <a:pt x="50" y="230"/>
                  <a:pt x="50" y="230"/>
                </a:cubicBezTo>
                <a:cubicBezTo>
                  <a:pt x="50" y="230"/>
                  <a:pt x="50" y="229"/>
                  <a:pt x="50" y="228"/>
                </a:cubicBezTo>
                <a:cubicBezTo>
                  <a:pt x="50" y="227"/>
                  <a:pt x="50" y="227"/>
                  <a:pt x="50" y="229"/>
                </a:cubicBezTo>
                <a:cubicBezTo>
                  <a:pt x="49" y="230"/>
                  <a:pt x="49" y="231"/>
                  <a:pt x="48" y="231"/>
                </a:cubicBezTo>
                <a:cubicBezTo>
                  <a:pt x="47" y="231"/>
                  <a:pt x="44" y="231"/>
                  <a:pt x="42" y="231"/>
                </a:cubicBezTo>
                <a:cubicBezTo>
                  <a:pt x="39" y="231"/>
                  <a:pt x="38" y="231"/>
                  <a:pt x="38" y="231"/>
                </a:cubicBezTo>
                <a:cubicBezTo>
                  <a:pt x="38" y="231"/>
                  <a:pt x="37" y="230"/>
                  <a:pt x="37" y="230"/>
                </a:cubicBezTo>
                <a:cubicBezTo>
                  <a:pt x="38" y="229"/>
                  <a:pt x="38" y="229"/>
                  <a:pt x="38" y="228"/>
                </a:cubicBezTo>
                <a:cubicBezTo>
                  <a:pt x="38" y="227"/>
                  <a:pt x="39" y="227"/>
                  <a:pt x="39" y="227"/>
                </a:cubicBezTo>
                <a:cubicBezTo>
                  <a:pt x="39" y="224"/>
                  <a:pt x="39" y="224"/>
                  <a:pt x="39" y="224"/>
                </a:cubicBezTo>
                <a:cubicBezTo>
                  <a:pt x="39" y="224"/>
                  <a:pt x="38" y="224"/>
                  <a:pt x="38" y="225"/>
                </a:cubicBezTo>
                <a:cubicBezTo>
                  <a:pt x="37" y="226"/>
                  <a:pt x="36" y="227"/>
                  <a:pt x="36" y="228"/>
                </a:cubicBezTo>
                <a:cubicBezTo>
                  <a:pt x="36" y="228"/>
                  <a:pt x="36" y="229"/>
                  <a:pt x="35" y="229"/>
                </a:cubicBezTo>
                <a:cubicBezTo>
                  <a:pt x="24" y="229"/>
                  <a:pt x="22" y="229"/>
                  <a:pt x="24" y="227"/>
                </a:cubicBezTo>
                <a:cubicBezTo>
                  <a:pt x="24" y="226"/>
                  <a:pt x="26" y="226"/>
                  <a:pt x="27" y="226"/>
                </a:cubicBezTo>
                <a:cubicBezTo>
                  <a:pt x="28" y="225"/>
                  <a:pt x="29" y="225"/>
                  <a:pt x="29" y="225"/>
                </a:cubicBezTo>
                <a:cubicBezTo>
                  <a:pt x="29" y="225"/>
                  <a:pt x="29" y="225"/>
                  <a:pt x="29" y="225"/>
                </a:cubicBezTo>
                <a:cubicBezTo>
                  <a:pt x="29" y="225"/>
                  <a:pt x="31" y="223"/>
                  <a:pt x="31" y="221"/>
                </a:cubicBezTo>
                <a:cubicBezTo>
                  <a:pt x="32" y="220"/>
                  <a:pt x="33" y="217"/>
                  <a:pt x="33" y="215"/>
                </a:cubicBezTo>
                <a:cubicBezTo>
                  <a:pt x="33" y="214"/>
                  <a:pt x="34" y="211"/>
                  <a:pt x="33" y="209"/>
                </a:cubicBezTo>
                <a:cubicBezTo>
                  <a:pt x="33" y="207"/>
                  <a:pt x="33" y="206"/>
                  <a:pt x="32" y="202"/>
                </a:cubicBezTo>
                <a:cubicBezTo>
                  <a:pt x="31" y="198"/>
                  <a:pt x="29" y="189"/>
                  <a:pt x="28" y="185"/>
                </a:cubicBezTo>
                <a:cubicBezTo>
                  <a:pt x="27" y="180"/>
                  <a:pt x="26" y="178"/>
                  <a:pt x="26" y="178"/>
                </a:cubicBezTo>
                <a:cubicBezTo>
                  <a:pt x="26" y="178"/>
                  <a:pt x="22" y="177"/>
                  <a:pt x="21" y="177"/>
                </a:cubicBezTo>
                <a:cubicBezTo>
                  <a:pt x="20" y="177"/>
                  <a:pt x="19" y="177"/>
                  <a:pt x="19" y="177"/>
                </a:cubicBezTo>
                <a:cubicBezTo>
                  <a:pt x="19" y="177"/>
                  <a:pt x="19" y="178"/>
                  <a:pt x="19" y="179"/>
                </a:cubicBezTo>
                <a:cubicBezTo>
                  <a:pt x="19" y="179"/>
                  <a:pt x="18" y="179"/>
                  <a:pt x="18" y="179"/>
                </a:cubicBezTo>
                <a:cubicBezTo>
                  <a:pt x="17" y="179"/>
                  <a:pt x="14" y="178"/>
                  <a:pt x="12" y="178"/>
                </a:cubicBezTo>
                <a:cubicBezTo>
                  <a:pt x="11" y="178"/>
                  <a:pt x="9" y="178"/>
                  <a:pt x="7" y="178"/>
                </a:cubicBezTo>
                <a:cubicBezTo>
                  <a:pt x="5" y="178"/>
                  <a:pt x="4" y="178"/>
                  <a:pt x="4" y="177"/>
                </a:cubicBezTo>
                <a:cubicBezTo>
                  <a:pt x="4" y="176"/>
                  <a:pt x="4" y="167"/>
                  <a:pt x="5" y="162"/>
                </a:cubicBezTo>
                <a:cubicBezTo>
                  <a:pt x="5" y="156"/>
                  <a:pt x="5" y="148"/>
                  <a:pt x="6" y="139"/>
                </a:cubicBezTo>
                <a:cubicBezTo>
                  <a:pt x="6" y="130"/>
                  <a:pt x="8" y="111"/>
                  <a:pt x="9" y="106"/>
                </a:cubicBezTo>
                <a:cubicBezTo>
                  <a:pt x="9" y="101"/>
                  <a:pt x="10" y="99"/>
                  <a:pt x="10" y="99"/>
                </a:cubicBezTo>
                <a:cubicBezTo>
                  <a:pt x="10" y="99"/>
                  <a:pt x="10" y="99"/>
                  <a:pt x="9" y="99"/>
                </a:cubicBezTo>
                <a:cubicBezTo>
                  <a:pt x="9" y="98"/>
                  <a:pt x="9" y="98"/>
                  <a:pt x="9" y="98"/>
                </a:cubicBezTo>
                <a:cubicBezTo>
                  <a:pt x="9" y="97"/>
                  <a:pt x="10" y="95"/>
                  <a:pt x="10" y="94"/>
                </a:cubicBezTo>
                <a:cubicBezTo>
                  <a:pt x="10" y="92"/>
                  <a:pt x="11" y="90"/>
                  <a:pt x="11" y="90"/>
                </a:cubicBezTo>
                <a:cubicBezTo>
                  <a:pt x="11" y="89"/>
                  <a:pt x="11" y="89"/>
                  <a:pt x="11" y="89"/>
                </a:cubicBezTo>
                <a:cubicBezTo>
                  <a:pt x="11" y="89"/>
                  <a:pt x="11" y="89"/>
                  <a:pt x="11" y="89"/>
                </a:cubicBezTo>
                <a:cubicBezTo>
                  <a:pt x="11" y="88"/>
                  <a:pt x="11" y="88"/>
                  <a:pt x="11" y="88"/>
                </a:cubicBezTo>
                <a:cubicBezTo>
                  <a:pt x="11" y="88"/>
                  <a:pt x="9" y="87"/>
                  <a:pt x="9" y="87"/>
                </a:cubicBezTo>
                <a:cubicBezTo>
                  <a:pt x="8" y="86"/>
                  <a:pt x="8" y="86"/>
                  <a:pt x="8" y="86"/>
                </a:cubicBezTo>
                <a:cubicBezTo>
                  <a:pt x="8" y="85"/>
                  <a:pt x="8" y="85"/>
                  <a:pt x="8" y="85"/>
                </a:cubicBezTo>
                <a:cubicBezTo>
                  <a:pt x="8" y="85"/>
                  <a:pt x="7" y="85"/>
                  <a:pt x="7" y="84"/>
                </a:cubicBezTo>
                <a:cubicBezTo>
                  <a:pt x="6" y="83"/>
                  <a:pt x="5" y="82"/>
                  <a:pt x="3" y="81"/>
                </a:cubicBezTo>
                <a:cubicBezTo>
                  <a:pt x="2" y="80"/>
                  <a:pt x="1" y="79"/>
                  <a:pt x="1" y="78"/>
                </a:cubicBezTo>
                <a:cubicBezTo>
                  <a:pt x="1" y="76"/>
                  <a:pt x="1" y="76"/>
                  <a:pt x="1" y="76"/>
                </a:cubicBezTo>
                <a:cubicBezTo>
                  <a:pt x="1" y="76"/>
                  <a:pt x="0" y="75"/>
                  <a:pt x="1" y="74"/>
                </a:cubicBezTo>
                <a:cubicBezTo>
                  <a:pt x="1" y="74"/>
                  <a:pt x="1" y="73"/>
                  <a:pt x="1" y="73"/>
                </a:cubicBezTo>
                <a:cubicBezTo>
                  <a:pt x="1" y="73"/>
                  <a:pt x="1" y="72"/>
                  <a:pt x="1" y="72"/>
                </a:cubicBezTo>
                <a:cubicBezTo>
                  <a:pt x="2" y="72"/>
                  <a:pt x="3" y="71"/>
                  <a:pt x="3" y="71"/>
                </a:cubicBezTo>
                <a:cubicBezTo>
                  <a:pt x="3" y="70"/>
                  <a:pt x="3" y="69"/>
                  <a:pt x="4" y="68"/>
                </a:cubicBezTo>
                <a:cubicBezTo>
                  <a:pt x="4" y="68"/>
                  <a:pt x="5" y="65"/>
                  <a:pt x="6" y="65"/>
                </a:cubicBezTo>
                <a:cubicBezTo>
                  <a:pt x="6" y="64"/>
                  <a:pt x="8" y="61"/>
                  <a:pt x="8" y="61"/>
                </a:cubicBezTo>
                <a:cubicBezTo>
                  <a:pt x="8" y="60"/>
                  <a:pt x="8" y="59"/>
                  <a:pt x="9" y="59"/>
                </a:cubicBezTo>
                <a:cubicBezTo>
                  <a:pt x="9" y="59"/>
                  <a:pt x="10" y="58"/>
                  <a:pt x="10" y="57"/>
                </a:cubicBezTo>
                <a:cubicBezTo>
                  <a:pt x="10" y="57"/>
                  <a:pt x="11" y="55"/>
                  <a:pt x="12" y="54"/>
                </a:cubicBezTo>
                <a:cubicBezTo>
                  <a:pt x="12" y="52"/>
                  <a:pt x="13" y="51"/>
                  <a:pt x="13" y="51"/>
                </a:cubicBezTo>
                <a:cubicBezTo>
                  <a:pt x="13" y="51"/>
                  <a:pt x="12" y="50"/>
                  <a:pt x="12" y="49"/>
                </a:cubicBezTo>
                <a:cubicBezTo>
                  <a:pt x="12" y="49"/>
                  <a:pt x="12" y="48"/>
                  <a:pt x="13" y="47"/>
                </a:cubicBezTo>
                <a:cubicBezTo>
                  <a:pt x="14" y="46"/>
                  <a:pt x="14" y="46"/>
                  <a:pt x="14" y="46"/>
                </a:cubicBezTo>
                <a:cubicBezTo>
                  <a:pt x="14" y="46"/>
                  <a:pt x="14" y="45"/>
                  <a:pt x="15" y="44"/>
                </a:cubicBezTo>
                <a:cubicBezTo>
                  <a:pt x="17" y="43"/>
                  <a:pt x="19" y="42"/>
                  <a:pt x="20" y="42"/>
                </a:cubicBezTo>
                <a:cubicBezTo>
                  <a:pt x="20" y="41"/>
                  <a:pt x="20" y="41"/>
                  <a:pt x="20" y="41"/>
                </a:cubicBezTo>
                <a:cubicBezTo>
                  <a:pt x="20" y="41"/>
                  <a:pt x="21" y="38"/>
                  <a:pt x="21" y="37"/>
                </a:cubicBezTo>
                <a:cubicBezTo>
                  <a:pt x="21" y="35"/>
                  <a:pt x="21" y="33"/>
                  <a:pt x="21" y="33"/>
                </a:cubicBezTo>
                <a:close/>
              </a:path>
            </a:pathLst>
          </a:custGeom>
          <a:solidFill>
            <a:schemeClr val="accent6">
              <a:lumMod val="75000"/>
            </a:schemeClr>
          </a:solidFill>
          <a:ln w="9525">
            <a:noFill/>
            <a:round/>
            <a:headEnd/>
            <a:tailEnd/>
          </a:ln>
        </p:spPr>
        <p:txBody>
          <a:bodyPr vert="horz" wrap="square" lIns="91431" tIns="45716" rIns="91431" bIns="45716" numCol="1" anchor="t" anchorCtr="0" compatLnSpc="1">
            <a:prstTxWarp prst="textNoShape">
              <a:avLst/>
            </a:prstTxWarp>
          </a:bodyPr>
          <a:lstStyle/>
          <a:p>
            <a:endParaRPr lang="fr-FR">
              <a:solidFill>
                <a:schemeClr val="accent4"/>
              </a:solidFill>
              <a:latin typeface="Arial" panose="020B0604020202020204" pitchFamily="34" charset="0"/>
              <a:cs typeface="Arial" panose="020B0604020202020204" pitchFamily="34" charset="0"/>
            </a:endParaRPr>
          </a:p>
        </p:txBody>
      </p:sp>
      <p:sp>
        <p:nvSpPr>
          <p:cNvPr id="4" name="Rectangle 3"/>
          <p:cNvSpPr/>
          <p:nvPr/>
        </p:nvSpPr>
        <p:spPr>
          <a:xfrm>
            <a:off x="6081838" y="3987113"/>
            <a:ext cx="1532187" cy="784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Arial" panose="020B0604020202020204" pitchFamily="34" charset="0"/>
                <a:cs typeface="Arial" panose="020B0604020202020204" pitchFamily="34" charset="0"/>
              </a:rPr>
              <a:t>45%</a:t>
            </a:r>
          </a:p>
          <a:p>
            <a:pPr algn="ctr"/>
            <a:r>
              <a:rPr lang="fr-FR" sz="1050" b="0" i="1" dirty="0" smtClean="0">
                <a:solidFill>
                  <a:schemeClr val="tx1"/>
                </a:solidFill>
                <a:latin typeface="Arial" panose="020B0604020202020204" pitchFamily="34" charset="0"/>
                <a:cs typeface="Arial" panose="020B0604020202020204" pitchFamily="34" charset="0"/>
              </a:rPr>
              <a:t>(vs 46% en 2016)</a:t>
            </a:r>
          </a:p>
          <a:p>
            <a:pPr algn="ctr"/>
            <a:r>
              <a:rPr lang="fr-FR" sz="1100" i="1" dirty="0" smtClean="0">
                <a:solidFill>
                  <a:schemeClr val="tx1"/>
                </a:solidFill>
                <a:latin typeface="Arial" panose="020B0604020202020204" pitchFamily="34" charset="0"/>
                <a:cs typeface="Arial" panose="020B0604020202020204" pitchFamily="34" charset="0"/>
              </a:rPr>
              <a:t>vs 53% </a:t>
            </a:r>
            <a:r>
              <a:rPr lang="fr-FR" sz="1100" i="1" dirty="0">
                <a:solidFill>
                  <a:schemeClr val="tx1"/>
                </a:solidFill>
                <a:latin typeface="Arial" panose="020B0604020202020204" pitchFamily="34" charset="0"/>
                <a:cs typeface="Arial" panose="020B0604020202020204" pitchFamily="34" charset="0"/>
              </a:rPr>
              <a:t>chez les UP</a:t>
            </a:r>
          </a:p>
          <a:p>
            <a:pPr algn="ctr"/>
            <a:endParaRPr lang="fr-FR" sz="1100" b="0" i="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8548577" y="3987114"/>
            <a:ext cx="1807535" cy="6274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accent6"/>
                </a:solidFill>
                <a:latin typeface="Arial" panose="020B0604020202020204" pitchFamily="34" charset="0"/>
                <a:cs typeface="Arial" panose="020B0604020202020204" pitchFamily="34" charset="0"/>
              </a:rPr>
              <a:t>55%</a:t>
            </a:r>
          </a:p>
          <a:p>
            <a:pPr algn="ctr"/>
            <a:r>
              <a:rPr lang="fr-FR" sz="1050" b="0" i="1" dirty="0" smtClean="0">
                <a:solidFill>
                  <a:schemeClr val="tx1"/>
                </a:solidFill>
                <a:latin typeface="Arial" panose="020B0604020202020204" pitchFamily="34" charset="0"/>
                <a:cs typeface="Arial" panose="020B0604020202020204" pitchFamily="34" charset="0"/>
              </a:rPr>
              <a:t>(vs 54% en 2016)</a:t>
            </a:r>
          </a:p>
          <a:p>
            <a:pPr algn="ctr"/>
            <a:r>
              <a:rPr lang="fr-FR" sz="1100" i="1" dirty="0" smtClean="0">
                <a:solidFill>
                  <a:schemeClr val="accent6"/>
                </a:solidFill>
                <a:latin typeface="Arial" panose="020B0604020202020204" pitchFamily="34" charset="0"/>
                <a:cs typeface="Arial" panose="020B0604020202020204" pitchFamily="34" charset="0"/>
              </a:rPr>
              <a:t>vs 47% </a:t>
            </a:r>
            <a:r>
              <a:rPr lang="fr-FR" sz="1100" i="1" dirty="0">
                <a:solidFill>
                  <a:schemeClr val="accent6"/>
                </a:solidFill>
                <a:latin typeface="Arial" panose="020B0604020202020204" pitchFamily="34" charset="0"/>
                <a:cs typeface="Arial" panose="020B0604020202020204" pitchFamily="34" charset="0"/>
              </a:rPr>
              <a:t>chez les UP</a:t>
            </a:r>
          </a:p>
        </p:txBody>
      </p:sp>
      <p:graphicFrame>
        <p:nvGraphicFramePr>
          <p:cNvPr id="23" name="Graphique 22"/>
          <p:cNvGraphicFramePr/>
          <p:nvPr>
            <p:extLst>
              <p:ext uri="{D42A27DB-BD31-4B8C-83A1-F6EECF244321}">
                <p14:modId xmlns:p14="http://schemas.microsoft.com/office/powerpoint/2010/main" val="2267301319"/>
              </p:ext>
            </p:extLst>
          </p:nvPr>
        </p:nvGraphicFramePr>
        <p:xfrm>
          <a:off x="2884827" y="4881909"/>
          <a:ext cx="4351500" cy="2078865"/>
        </p:xfrm>
        <a:graphic>
          <a:graphicData uri="http://schemas.openxmlformats.org/drawingml/2006/chart">
            <c:chart xmlns:c="http://schemas.openxmlformats.org/drawingml/2006/chart" xmlns:r="http://schemas.openxmlformats.org/officeDocument/2006/relationships" r:id="rId5"/>
          </a:graphicData>
        </a:graphic>
      </p:graphicFrame>
      <p:sp>
        <p:nvSpPr>
          <p:cNvPr id="24" name="ZoneTexte 23"/>
          <p:cNvSpPr txBox="1"/>
          <p:nvPr/>
        </p:nvSpPr>
        <p:spPr>
          <a:xfrm>
            <a:off x="637953" y="2112066"/>
            <a:ext cx="3912782" cy="288437"/>
          </a:xfrm>
          <a:prstGeom prst="rect">
            <a:avLst/>
          </a:prstGeom>
          <a:noFill/>
        </p:spPr>
        <p:txBody>
          <a:bodyPr wrap="square" lIns="102860" tIns="51429" rIns="102860" bIns="51429" rtlCol="0">
            <a:spAutoFit/>
          </a:bodyPr>
          <a:lstStyle/>
          <a:p>
            <a:pPr algn="ctr"/>
            <a:r>
              <a:rPr lang="fr-FR" sz="1200" dirty="0" smtClean="0">
                <a:latin typeface="Arial" panose="020B0604020202020204" pitchFamily="34" charset="0"/>
                <a:cs typeface="Arial" panose="020B0604020202020204" pitchFamily="34" charset="0"/>
              </a:rPr>
              <a:t>Type d’utilisateur occasionnel</a:t>
            </a:r>
            <a:endParaRPr lang="fr-FR" sz="1200" dirty="0">
              <a:latin typeface="Arial" panose="020B0604020202020204" pitchFamily="34" charset="0"/>
              <a:cs typeface="Arial" panose="020B0604020202020204" pitchFamily="34" charset="0"/>
            </a:endParaRPr>
          </a:p>
        </p:txBody>
      </p:sp>
      <p:sp>
        <p:nvSpPr>
          <p:cNvPr id="25" name="ZoneTexte 24"/>
          <p:cNvSpPr txBox="1"/>
          <p:nvPr/>
        </p:nvSpPr>
        <p:spPr>
          <a:xfrm>
            <a:off x="6081839" y="2112066"/>
            <a:ext cx="3870235" cy="288437"/>
          </a:xfrm>
          <a:prstGeom prst="rect">
            <a:avLst/>
          </a:prstGeom>
          <a:noFill/>
        </p:spPr>
        <p:txBody>
          <a:bodyPr wrap="square" lIns="102860" tIns="51429" rIns="102860" bIns="51429" rtlCol="0">
            <a:spAutoFit/>
          </a:bodyPr>
          <a:lstStyle/>
          <a:p>
            <a:pPr algn="ctr"/>
            <a:r>
              <a:rPr lang="fr-FR" sz="1200" dirty="0" smtClean="0">
                <a:latin typeface="Arial" panose="020B0604020202020204" pitchFamily="34" charset="0"/>
                <a:cs typeface="Arial" panose="020B0604020202020204" pitchFamily="34" charset="0"/>
              </a:rPr>
              <a:t>Sexe de l’utilisateur occasionnel</a:t>
            </a:r>
            <a:endParaRPr lang="fr-FR" sz="1200" dirty="0">
              <a:latin typeface="Arial" panose="020B0604020202020204" pitchFamily="34" charset="0"/>
              <a:cs typeface="Arial" panose="020B0604020202020204" pitchFamily="34" charset="0"/>
            </a:endParaRPr>
          </a:p>
        </p:txBody>
      </p:sp>
      <p:sp>
        <p:nvSpPr>
          <p:cNvPr id="26" name="ZoneTexte 25"/>
          <p:cNvSpPr txBox="1"/>
          <p:nvPr/>
        </p:nvSpPr>
        <p:spPr>
          <a:xfrm>
            <a:off x="1856635" y="4785082"/>
            <a:ext cx="6407885" cy="288437"/>
          </a:xfrm>
          <a:prstGeom prst="rect">
            <a:avLst/>
          </a:prstGeom>
          <a:noFill/>
        </p:spPr>
        <p:txBody>
          <a:bodyPr wrap="square" lIns="102860" tIns="51429" rIns="102860" bIns="51429" rtlCol="0">
            <a:spAutoFit/>
          </a:bodyPr>
          <a:lstStyle/>
          <a:p>
            <a:pPr algn="ctr"/>
            <a:r>
              <a:rPr lang="fr-FR" sz="1200" dirty="0" smtClean="0">
                <a:latin typeface="Arial" panose="020B0604020202020204" pitchFamily="34" charset="0"/>
                <a:cs typeface="Arial" panose="020B0604020202020204" pitchFamily="34" charset="0"/>
              </a:rPr>
              <a:t>Âge de l’utilisateur occasionnel</a:t>
            </a:r>
            <a:endParaRPr lang="fr-FR" sz="1200" dirty="0">
              <a:latin typeface="Arial" panose="020B0604020202020204" pitchFamily="34" charset="0"/>
              <a:cs typeface="Arial" panose="020B0604020202020204" pitchFamily="34" charset="0"/>
            </a:endParaRPr>
          </a:p>
        </p:txBody>
      </p:sp>
      <p:sp>
        <p:nvSpPr>
          <p:cNvPr id="28" name="Rectangle 27"/>
          <p:cNvSpPr/>
          <p:nvPr/>
        </p:nvSpPr>
        <p:spPr>
          <a:xfrm>
            <a:off x="2683823" y="6178083"/>
            <a:ext cx="1605517" cy="3137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smtClean="0">
                <a:solidFill>
                  <a:schemeClr val="tx1"/>
                </a:solidFill>
                <a:latin typeface="Arial" panose="020B0604020202020204" pitchFamily="34" charset="0"/>
                <a:cs typeface="Arial" panose="020B0604020202020204" pitchFamily="34" charset="0"/>
              </a:rPr>
              <a:t>vs 21% </a:t>
            </a:r>
            <a:r>
              <a:rPr lang="fr-FR" sz="1000" i="1" dirty="0">
                <a:solidFill>
                  <a:schemeClr val="tx1"/>
                </a:solidFill>
                <a:latin typeface="Arial" panose="020B0604020202020204" pitchFamily="34" charset="0"/>
                <a:cs typeface="Arial" panose="020B0604020202020204" pitchFamily="34" charset="0"/>
              </a:rPr>
              <a:t>chez les UP</a:t>
            </a:r>
          </a:p>
        </p:txBody>
      </p:sp>
      <p:sp>
        <p:nvSpPr>
          <p:cNvPr id="29" name="Rectangle 28"/>
          <p:cNvSpPr/>
          <p:nvPr/>
        </p:nvSpPr>
        <p:spPr>
          <a:xfrm>
            <a:off x="4289340" y="6184798"/>
            <a:ext cx="1605517" cy="3137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latin typeface="Arial" panose="020B0604020202020204" pitchFamily="34" charset="0"/>
                <a:cs typeface="Arial" panose="020B0604020202020204" pitchFamily="34" charset="0"/>
              </a:rPr>
              <a:t>vs 38% chez les UP</a:t>
            </a:r>
          </a:p>
        </p:txBody>
      </p:sp>
      <p:sp>
        <p:nvSpPr>
          <p:cNvPr id="30" name="Rectangle 29"/>
          <p:cNvSpPr/>
          <p:nvPr/>
        </p:nvSpPr>
        <p:spPr>
          <a:xfrm>
            <a:off x="5744892" y="6195582"/>
            <a:ext cx="1920960" cy="31370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i="1" dirty="0">
                <a:solidFill>
                  <a:schemeClr val="tx1"/>
                </a:solidFill>
                <a:latin typeface="Arial" panose="020B0604020202020204" pitchFamily="34" charset="0"/>
                <a:cs typeface="Arial" panose="020B0604020202020204" pitchFamily="34" charset="0"/>
              </a:rPr>
              <a:t>vs 41% chez les  UP</a:t>
            </a:r>
          </a:p>
        </p:txBody>
      </p:sp>
      <p:sp>
        <p:nvSpPr>
          <p:cNvPr id="27" name="ZoneTexte 26"/>
          <p:cNvSpPr txBox="1"/>
          <p:nvPr/>
        </p:nvSpPr>
        <p:spPr>
          <a:xfrm>
            <a:off x="1769423" y="1638795"/>
            <a:ext cx="914400" cy="914400"/>
          </a:xfrm>
          <a:prstGeom prst="rect">
            <a:avLst/>
          </a:prstGeom>
          <a:noFill/>
        </p:spPr>
        <p:txBody>
          <a:bodyPr wrap="none" lIns="0" tIns="0" rIns="0" bIns="0" rtlCol="0">
            <a:noAutofit/>
          </a:bodyPr>
          <a:lstStyle/>
          <a:p>
            <a:pPr algn="l"/>
            <a:endParaRPr lang="fr-FR" sz="1300" b="0" dirty="0" err="1" smtClean="0">
              <a:solidFill>
                <a:schemeClr val="tx1"/>
              </a:solidFill>
              <a:latin typeface="Arial" panose="020B0604020202020204" pitchFamily="34" charset="0"/>
              <a:cs typeface="Arial" panose="020B0604020202020204" pitchFamily="34" charset="0"/>
            </a:endParaRPr>
          </a:p>
        </p:txBody>
      </p:sp>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7002" y="2773505"/>
            <a:ext cx="421858" cy="1129493"/>
          </a:xfrm>
          <a:prstGeom prst="rect">
            <a:avLst/>
          </a:prstGeom>
        </p:spPr>
      </p:pic>
      <p:sp>
        <p:nvSpPr>
          <p:cNvPr id="12" name="Espace réservé du numéro de diapositive 11"/>
          <p:cNvSpPr>
            <a:spLocks noGrp="1"/>
          </p:cNvSpPr>
          <p:nvPr>
            <p:ph type="sldNum" sz="quarter" idx="12"/>
          </p:nvPr>
        </p:nvSpPr>
        <p:spPr/>
        <p:txBody>
          <a:bodyPr/>
          <a:lstStyle/>
          <a:p>
            <a:fld id="{4034BEE3-566C-4068-A777-C3A4762E861B}" type="slidenum">
              <a:rPr lang="en-GB" smtClean="0"/>
              <a:pPr/>
              <a:t>71</a:t>
            </a:fld>
            <a:endParaRPr lang="en-GB" dirty="0"/>
          </a:p>
        </p:txBody>
      </p:sp>
    </p:spTree>
    <p:extLst>
      <p:ext uri="{BB962C8B-B14F-4D97-AF65-F5344CB8AC3E}">
        <p14:creationId xmlns:p14="http://schemas.microsoft.com/office/powerpoint/2010/main" val="3393322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3.6</a:t>
            </a:r>
            <a:endParaRPr lang="fr-FR" dirty="0"/>
          </a:p>
        </p:txBody>
      </p:sp>
      <p:sp>
        <p:nvSpPr>
          <p:cNvPr id="2" name="Espace réservé du texte 1"/>
          <p:cNvSpPr>
            <a:spLocks noGrp="1"/>
          </p:cNvSpPr>
          <p:nvPr>
            <p:ph type="subTitle" idx="1"/>
            <p:custDataLst>
              <p:tags r:id="rId3"/>
            </p:custDataLst>
          </p:nvPr>
        </p:nvSpPr>
        <p:spPr>
          <a:xfrm>
            <a:off x="324001" y="3469604"/>
            <a:ext cx="5063248" cy="461665"/>
          </a:xfrm>
        </p:spPr>
        <p:txBody>
          <a:bodyPr/>
          <a:lstStyle/>
          <a:p>
            <a:r>
              <a:rPr lang="fr-FR" dirty="0"/>
              <a:t>Acquisition des véhicules et intentions d’achat.</a:t>
            </a:r>
          </a:p>
        </p:txBody>
      </p:sp>
    </p:spTree>
    <p:custDataLst>
      <p:tags r:id="rId1"/>
    </p:custDataLst>
    <p:extLst>
      <p:ext uri="{BB962C8B-B14F-4D97-AF65-F5344CB8AC3E}">
        <p14:creationId xmlns:p14="http://schemas.microsoft.com/office/powerpoint/2010/main" val="42335461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239716" y="797265"/>
            <a:ext cx="9928164" cy="7346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 point de vente physique est le canal d’achat/réservation privilégié des véhicules neufs du parc. Pour les véhicules d’occasion du parc, le poids des différents canaux de repérage est assez </a:t>
            </a:r>
            <a:r>
              <a:rPr lang="fr-FR" sz="1400" b="0" dirty="0">
                <a:solidFill>
                  <a:prstClr val="black"/>
                </a:solidFill>
                <a:latin typeface="Arial" panose="020B0604020202020204" pitchFamily="34" charset="0"/>
                <a:cs typeface="Arial" panose="020B0604020202020204" pitchFamily="34" charset="0"/>
              </a:rPr>
              <a:t>comparable. Versus 2016, on note une hausse du canal Internet</a:t>
            </a:r>
          </a:p>
        </p:txBody>
      </p:sp>
      <p:sp>
        <p:nvSpPr>
          <p:cNvPr id="6" name="Rectangle 5"/>
          <p:cNvSpPr/>
          <p:nvPr/>
        </p:nvSpPr>
        <p:spPr>
          <a:xfrm>
            <a:off x="5715000" y="6313888"/>
            <a:ext cx="4653257" cy="497510"/>
          </a:xfrm>
          <a:prstGeom prst="rect">
            <a:avLst/>
          </a:prstGeom>
        </p:spPr>
        <p:txBody>
          <a:bodyPr wrap="square" lIns="81216" tIns="40609" rIns="81216" bIns="40609">
            <a:spAutoFit/>
          </a:bodyPr>
          <a:lstStyle/>
          <a:p>
            <a:pPr algn="r"/>
            <a:r>
              <a:rPr lang="fr-FR" sz="900" b="0" i="1" dirty="0">
                <a:solidFill>
                  <a:srgbClr val="717171"/>
                </a:solidFill>
                <a:latin typeface="Arial" panose="020B0604020202020204" pitchFamily="34" charset="0"/>
                <a:cs typeface="Arial" panose="020B0604020202020204" pitchFamily="34" charset="0"/>
              </a:rPr>
              <a:t>Base :Ensemble des </a:t>
            </a:r>
            <a:r>
              <a:rPr lang="fr-FR" sz="900" b="0" i="1" dirty="0" smtClean="0">
                <a:solidFill>
                  <a:srgbClr val="717171"/>
                </a:solidFill>
                <a:latin typeface="Arial" panose="020B0604020202020204" pitchFamily="34" charset="0"/>
                <a:cs typeface="Arial" panose="020B0604020202020204" pitchFamily="34" charset="0"/>
              </a:rPr>
              <a:t>véhicules d’occasion</a:t>
            </a:r>
            <a:endParaRPr lang="fr-FR" sz="900" b="0" i="1" dirty="0">
              <a:solidFill>
                <a:srgbClr val="717171"/>
              </a:solidFill>
              <a:latin typeface="Arial" panose="020B0604020202020204" pitchFamily="34" charset="0"/>
              <a:cs typeface="Arial" panose="020B0604020202020204" pitchFamily="34" charset="0"/>
            </a:endParaRPr>
          </a:p>
          <a:p>
            <a:pPr algn="r"/>
            <a:r>
              <a:rPr lang="fr-FR" sz="900" b="0" i="1" dirty="0">
                <a:solidFill>
                  <a:srgbClr val="717171"/>
                </a:solidFill>
                <a:latin typeface="Arial" panose="020B0604020202020204" pitchFamily="34" charset="0"/>
                <a:cs typeface="Arial" panose="020B0604020202020204" pitchFamily="34" charset="0"/>
              </a:rPr>
              <a:t>Q38: Cette voiture acquise d’occasion était-elle une première main  ? </a:t>
            </a:r>
            <a:endParaRPr lang="fr-FR" sz="900" b="0" i="1" dirty="0" smtClean="0">
              <a:solidFill>
                <a:srgbClr val="717171"/>
              </a:solidFill>
              <a:latin typeface="Arial" panose="020B0604020202020204" pitchFamily="34" charset="0"/>
              <a:cs typeface="Arial" panose="020B0604020202020204" pitchFamily="34" charset="0"/>
            </a:endParaRPr>
          </a:p>
          <a:p>
            <a:pPr algn="r"/>
            <a:r>
              <a:rPr lang="fr-FR" sz="900" b="0" i="1" dirty="0" smtClean="0">
                <a:solidFill>
                  <a:srgbClr val="717171"/>
                </a:solidFill>
                <a:latin typeface="Arial" panose="020B0604020202020204" pitchFamily="34" charset="0"/>
                <a:cs typeface="Arial" panose="020B0604020202020204" pitchFamily="34" charset="0"/>
              </a:rPr>
              <a:t>Q38b: Comment </a:t>
            </a:r>
            <a:r>
              <a:rPr lang="fr-FR" sz="900" b="0" i="1" dirty="0">
                <a:solidFill>
                  <a:srgbClr val="717171"/>
                </a:solidFill>
                <a:latin typeface="Arial" panose="020B0604020202020204" pitchFamily="34" charset="0"/>
                <a:cs typeface="Arial" panose="020B0604020202020204" pitchFamily="34" charset="0"/>
              </a:rPr>
              <a:t>avez-vous repéré cette voiture d’occasion avant son achat </a:t>
            </a:r>
          </a:p>
        </p:txBody>
      </p:sp>
      <p:cxnSp>
        <p:nvCxnSpPr>
          <p:cNvPr id="15" name="Connecteur droit 14"/>
          <p:cNvCxnSpPr/>
          <p:nvPr/>
        </p:nvCxnSpPr>
        <p:spPr>
          <a:xfrm>
            <a:off x="5032376" y="2375574"/>
            <a:ext cx="0" cy="42104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Graphique 16"/>
          <p:cNvGraphicFramePr/>
          <p:nvPr>
            <p:extLst>
              <p:ext uri="{D42A27DB-BD31-4B8C-83A1-F6EECF244321}">
                <p14:modId xmlns:p14="http://schemas.microsoft.com/office/powerpoint/2010/main" val="4143232958"/>
              </p:ext>
            </p:extLst>
          </p:nvPr>
        </p:nvGraphicFramePr>
        <p:xfrm>
          <a:off x="5217114" y="2219676"/>
          <a:ext cx="4356000" cy="3492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4992206" y="2842626"/>
            <a:ext cx="1262277"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200" dirty="0" smtClean="0">
                <a:solidFill>
                  <a:srgbClr val="F7911E"/>
                </a:solidFill>
                <a:latin typeface="Arial" panose="020B0604020202020204" pitchFamily="34" charset="0"/>
                <a:cs typeface="Arial" panose="020B0604020202020204" pitchFamily="34" charset="0"/>
              </a:rPr>
              <a:t>Internet</a:t>
            </a:r>
            <a:endParaRPr lang="fr-FR" sz="1200" dirty="0">
              <a:solidFill>
                <a:srgbClr val="F7911E"/>
              </a:solidFill>
              <a:latin typeface="Arial" panose="020B0604020202020204" pitchFamily="34" charset="0"/>
              <a:cs typeface="Arial" panose="020B0604020202020204" pitchFamily="34" charset="0"/>
            </a:endParaRPr>
          </a:p>
        </p:txBody>
      </p:sp>
      <p:sp>
        <p:nvSpPr>
          <p:cNvPr id="20" name="Rectangle 19"/>
          <p:cNvSpPr/>
          <p:nvPr/>
        </p:nvSpPr>
        <p:spPr>
          <a:xfrm>
            <a:off x="8459306" y="3127523"/>
            <a:ext cx="1262277"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200" dirty="0">
                <a:solidFill>
                  <a:srgbClr val="7A2280"/>
                </a:solidFill>
                <a:latin typeface="Arial" panose="020B0604020202020204" pitchFamily="34" charset="0"/>
                <a:cs typeface="Arial" panose="020B0604020202020204" pitchFamily="34" charset="0"/>
              </a:rPr>
              <a:t>P</a:t>
            </a:r>
            <a:r>
              <a:rPr lang="fr-FR" sz="1200" dirty="0" smtClean="0">
                <a:solidFill>
                  <a:srgbClr val="7A2280"/>
                </a:solidFill>
                <a:latin typeface="Arial" panose="020B0604020202020204" pitchFamily="34" charset="0"/>
                <a:cs typeface="Arial" panose="020B0604020202020204" pitchFamily="34" charset="0"/>
              </a:rPr>
              <a:t>oint de vente physique</a:t>
            </a:r>
            <a:endParaRPr lang="fr-FR" sz="1200" dirty="0">
              <a:solidFill>
                <a:srgbClr val="7A2280"/>
              </a:solidFill>
              <a:latin typeface="Arial" panose="020B0604020202020204" pitchFamily="34" charset="0"/>
              <a:cs typeface="Arial" panose="020B0604020202020204" pitchFamily="34" charset="0"/>
            </a:endParaRPr>
          </a:p>
        </p:txBody>
      </p:sp>
      <p:sp>
        <p:nvSpPr>
          <p:cNvPr id="21" name="Rectangle 20"/>
          <p:cNvSpPr/>
          <p:nvPr/>
        </p:nvSpPr>
        <p:spPr>
          <a:xfrm>
            <a:off x="6459716" y="5413522"/>
            <a:ext cx="1262277"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200" dirty="0">
                <a:solidFill>
                  <a:schemeClr val="tx1">
                    <a:lumMod val="75000"/>
                  </a:schemeClr>
                </a:solidFill>
                <a:latin typeface="Arial" panose="020B0604020202020204" pitchFamily="34" charset="0"/>
                <a:cs typeface="Arial" panose="020B0604020202020204" pitchFamily="34" charset="0"/>
              </a:rPr>
              <a:t>A</a:t>
            </a:r>
            <a:r>
              <a:rPr lang="fr-FR" sz="1200" dirty="0" smtClean="0">
                <a:solidFill>
                  <a:schemeClr val="tx1">
                    <a:lumMod val="75000"/>
                  </a:schemeClr>
                </a:solidFill>
                <a:latin typeface="Arial" panose="020B0604020202020204" pitchFamily="34" charset="0"/>
                <a:cs typeface="Arial" panose="020B0604020202020204" pitchFamily="34" charset="0"/>
              </a:rPr>
              <a:t>utre canal</a:t>
            </a:r>
            <a:endParaRPr lang="fr-FR" sz="1200" dirty="0">
              <a:solidFill>
                <a:schemeClr val="tx1">
                  <a:lumMod val="75000"/>
                </a:schemeClr>
              </a:solidFill>
              <a:latin typeface="Arial" panose="020B0604020202020204" pitchFamily="34" charset="0"/>
              <a:cs typeface="Arial" panose="020B0604020202020204" pitchFamily="34" charset="0"/>
            </a:endParaRPr>
          </a:p>
        </p:txBody>
      </p:sp>
      <p:sp>
        <p:nvSpPr>
          <p:cNvPr id="23" name="Titre 5"/>
          <p:cNvSpPr txBox="1">
            <a:spLocks/>
          </p:cNvSpPr>
          <p:nvPr/>
        </p:nvSpPr>
        <p:spPr>
          <a:xfrm>
            <a:off x="324494" y="1"/>
            <a:ext cx="9792000" cy="544946"/>
          </a:xfrm>
          <a:prstGeom prst="rect">
            <a:avLst/>
          </a:prstGeom>
        </p:spPr>
        <p:txBody>
          <a:bodyPr vert="horz" lIns="0" tIns="234876" rIns="0" bIns="0" rtlCol="0" anchor="t">
            <a:spAutoFit/>
          </a:bodyPr>
          <a:lstStyle>
            <a:lvl1pPr algn="l" defTabSz="1028700" rtl="0" eaLnBrk="1" latinLnBrk="0" hangingPunct="1">
              <a:spcBef>
                <a:spcPct val="0"/>
              </a:spcBef>
              <a:buNone/>
              <a:defRPr lang="en-AU" sz="2600" b="1" kern="1200" dirty="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fr-FR" sz="2000" dirty="0" smtClean="0">
                <a:solidFill>
                  <a:srgbClr val="717171"/>
                </a:solidFill>
              </a:rPr>
              <a:t>Canal de réservation ou de repérage des véhicules du parc (VN - VO)</a:t>
            </a:r>
            <a:endParaRPr lang="fr-FR" sz="2000" dirty="0">
              <a:solidFill>
                <a:srgbClr val="717171"/>
              </a:solidFill>
              <a:latin typeface="Verdana"/>
            </a:endParaRPr>
          </a:p>
        </p:txBody>
      </p:sp>
      <p:sp>
        <p:nvSpPr>
          <p:cNvPr id="25" name="ZoneTexte 24"/>
          <p:cNvSpPr txBox="1"/>
          <p:nvPr/>
        </p:nvSpPr>
        <p:spPr>
          <a:xfrm>
            <a:off x="1490293" y="1886134"/>
            <a:ext cx="2332559" cy="677108"/>
          </a:xfrm>
          <a:prstGeom prst="rect">
            <a:avLst/>
          </a:prstGeom>
          <a:noFill/>
        </p:spPr>
        <p:txBody>
          <a:bodyPr wrap="square" rtlCol="0">
            <a:spAutoFit/>
          </a:bodyPr>
          <a:lstStyle/>
          <a:p>
            <a:pPr algn="ctr"/>
            <a:r>
              <a:rPr lang="fr-FR" sz="1200" dirty="0" smtClean="0">
                <a:solidFill>
                  <a:srgbClr val="FFFFFF">
                    <a:lumMod val="50000"/>
                  </a:srgbClr>
                </a:solidFill>
                <a:latin typeface="Arial" panose="020B0604020202020204" pitchFamily="34" charset="0"/>
                <a:cs typeface="Arial" panose="020B0604020202020204" pitchFamily="34" charset="0"/>
              </a:rPr>
              <a:t>Canal d’achat / réservation des </a:t>
            </a:r>
            <a:r>
              <a:rPr lang="fr-FR" sz="1400" u="sng" dirty="0" smtClean="0">
                <a:solidFill>
                  <a:srgbClr val="FFFFFF">
                    <a:lumMod val="50000"/>
                  </a:srgbClr>
                </a:solidFill>
                <a:latin typeface="Arial" panose="020B0604020202020204" pitchFamily="34" charset="0"/>
                <a:cs typeface="Arial" panose="020B0604020202020204" pitchFamily="34" charset="0"/>
              </a:rPr>
              <a:t>véhicules neufs </a:t>
            </a:r>
            <a:r>
              <a:rPr lang="fr-FR" sz="1200" dirty="0" smtClean="0">
                <a:solidFill>
                  <a:srgbClr val="FFFFFF">
                    <a:lumMod val="50000"/>
                  </a:srgbClr>
                </a:solidFill>
                <a:latin typeface="Arial" panose="020B0604020202020204" pitchFamily="34" charset="0"/>
                <a:cs typeface="Arial" panose="020B0604020202020204" pitchFamily="34" charset="0"/>
              </a:rPr>
              <a:t>du parc</a:t>
            </a:r>
            <a:endParaRPr lang="fr-FR" sz="1200" dirty="0">
              <a:solidFill>
                <a:srgbClr val="FFFFFF">
                  <a:lumMod val="50000"/>
                </a:srgbClr>
              </a:solidFill>
              <a:latin typeface="Arial" panose="020B0604020202020204" pitchFamily="34" charset="0"/>
              <a:cs typeface="Arial" panose="020B0604020202020204" pitchFamily="34" charset="0"/>
            </a:endParaRPr>
          </a:p>
        </p:txBody>
      </p:sp>
      <p:graphicFrame>
        <p:nvGraphicFramePr>
          <p:cNvPr id="27" name="Graphique 26"/>
          <p:cNvGraphicFramePr/>
          <p:nvPr>
            <p:extLst>
              <p:ext uri="{D42A27DB-BD31-4B8C-83A1-F6EECF244321}">
                <p14:modId xmlns:p14="http://schemas.microsoft.com/office/powerpoint/2010/main" val="2749821955"/>
              </p:ext>
            </p:extLst>
          </p:nvPr>
        </p:nvGraphicFramePr>
        <p:xfrm>
          <a:off x="324494" y="2251923"/>
          <a:ext cx="4356000" cy="3492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p:cNvSpPr/>
          <p:nvPr/>
        </p:nvSpPr>
        <p:spPr>
          <a:xfrm>
            <a:off x="44156" y="6397038"/>
            <a:ext cx="4653257" cy="359010"/>
          </a:xfrm>
          <a:prstGeom prst="rect">
            <a:avLst/>
          </a:prstGeom>
        </p:spPr>
        <p:txBody>
          <a:bodyPr wrap="square" lIns="81216" tIns="40609" rIns="81216" bIns="40609">
            <a:spAutoFit/>
          </a:bodyPr>
          <a:lstStyle/>
          <a:p>
            <a:pPr algn="r"/>
            <a:r>
              <a:rPr lang="fr-FR" sz="900" b="0" i="1" dirty="0">
                <a:solidFill>
                  <a:srgbClr val="717171"/>
                </a:solidFill>
                <a:latin typeface="Arial" panose="020B0604020202020204" pitchFamily="34" charset="0"/>
                <a:cs typeface="Arial" panose="020B0604020202020204" pitchFamily="34" charset="0"/>
              </a:rPr>
              <a:t>Base :Ensemble des </a:t>
            </a:r>
            <a:r>
              <a:rPr lang="fr-FR" sz="900" b="0" i="1" dirty="0" smtClean="0">
                <a:solidFill>
                  <a:srgbClr val="717171"/>
                </a:solidFill>
                <a:latin typeface="Arial" panose="020B0604020202020204" pitchFamily="34" charset="0"/>
                <a:cs typeface="Arial" panose="020B0604020202020204" pitchFamily="34" charset="0"/>
              </a:rPr>
              <a:t>véhicules neufs</a:t>
            </a:r>
            <a:endParaRPr lang="fr-FR" sz="900" b="0" i="1" dirty="0">
              <a:solidFill>
                <a:srgbClr val="717171"/>
              </a:solidFill>
              <a:latin typeface="Arial" panose="020B0604020202020204" pitchFamily="34" charset="0"/>
              <a:cs typeface="Arial" panose="020B0604020202020204" pitchFamily="34" charset="0"/>
            </a:endParaRPr>
          </a:p>
          <a:p>
            <a:pPr algn="r"/>
            <a:r>
              <a:rPr lang="fr-FR" sz="900" b="0" i="1" dirty="0" smtClean="0">
                <a:solidFill>
                  <a:srgbClr val="717171"/>
                </a:solidFill>
                <a:latin typeface="Arial" panose="020B0604020202020204" pitchFamily="34" charset="0"/>
                <a:cs typeface="Arial" panose="020B0604020202020204" pitchFamily="34" charset="0"/>
              </a:rPr>
              <a:t>Q41: </a:t>
            </a:r>
            <a:r>
              <a:rPr lang="fr-FR" sz="900" b="0" i="1" dirty="0">
                <a:solidFill>
                  <a:srgbClr val="717171"/>
                </a:solidFill>
                <a:latin typeface="Arial" panose="020B0604020202020204" pitchFamily="34" charset="0"/>
                <a:cs typeface="Arial" panose="020B0604020202020204" pitchFamily="34" charset="0"/>
              </a:rPr>
              <a:t>P</a:t>
            </a:r>
            <a:r>
              <a:rPr lang="fr-FR" sz="900" b="0" i="1" dirty="0" smtClean="0">
                <a:solidFill>
                  <a:srgbClr val="717171"/>
                </a:solidFill>
                <a:latin typeface="Arial" panose="020B0604020202020204" pitchFamily="34" charset="0"/>
                <a:cs typeface="Arial" panose="020B0604020202020204" pitchFamily="34" charset="0"/>
              </a:rPr>
              <a:t>ar </a:t>
            </a:r>
            <a:r>
              <a:rPr lang="fr-FR" sz="900" b="0" i="1" dirty="0">
                <a:solidFill>
                  <a:srgbClr val="717171"/>
                </a:solidFill>
                <a:latin typeface="Arial" panose="020B0604020202020204" pitchFamily="34" charset="0"/>
                <a:cs typeface="Arial" panose="020B0604020202020204" pitchFamily="34" charset="0"/>
              </a:rPr>
              <a:t>quel canal a-t-elle été achetée / réservée  </a:t>
            </a:r>
          </a:p>
        </p:txBody>
      </p:sp>
      <p:sp>
        <p:nvSpPr>
          <p:cNvPr id="30" name="Rectangle 29"/>
          <p:cNvSpPr/>
          <p:nvPr/>
        </p:nvSpPr>
        <p:spPr>
          <a:xfrm>
            <a:off x="7680" y="4284119"/>
            <a:ext cx="1262277"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200" dirty="0" smtClean="0">
                <a:solidFill>
                  <a:srgbClr val="F7911E"/>
                </a:solidFill>
                <a:latin typeface="Arial" panose="020B0604020202020204" pitchFamily="34" charset="0"/>
                <a:cs typeface="Arial" panose="020B0604020202020204" pitchFamily="34" charset="0"/>
              </a:rPr>
              <a:t>Internet</a:t>
            </a:r>
            <a:endParaRPr lang="fr-FR" sz="1200" dirty="0">
              <a:solidFill>
                <a:srgbClr val="F7911E"/>
              </a:solidFill>
              <a:latin typeface="Arial" panose="020B0604020202020204" pitchFamily="34" charset="0"/>
              <a:cs typeface="Arial" panose="020B0604020202020204" pitchFamily="34" charset="0"/>
            </a:endParaRPr>
          </a:p>
        </p:txBody>
      </p:sp>
      <p:sp>
        <p:nvSpPr>
          <p:cNvPr id="31" name="Rectangle 30"/>
          <p:cNvSpPr/>
          <p:nvPr/>
        </p:nvSpPr>
        <p:spPr>
          <a:xfrm>
            <a:off x="3606681" y="3244293"/>
            <a:ext cx="1262277"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100" dirty="0">
                <a:solidFill>
                  <a:srgbClr val="7A2280"/>
                </a:solidFill>
                <a:latin typeface="Arial" panose="020B0604020202020204" pitchFamily="34" charset="0"/>
                <a:cs typeface="Arial" panose="020B0604020202020204" pitchFamily="34" charset="0"/>
              </a:rPr>
              <a:t>P</a:t>
            </a:r>
            <a:r>
              <a:rPr lang="fr-FR" sz="1100" dirty="0" smtClean="0">
                <a:solidFill>
                  <a:srgbClr val="7A2280"/>
                </a:solidFill>
                <a:latin typeface="Arial" panose="020B0604020202020204" pitchFamily="34" charset="0"/>
                <a:cs typeface="Arial" panose="020B0604020202020204" pitchFamily="34" charset="0"/>
              </a:rPr>
              <a:t>oint de vente physique</a:t>
            </a:r>
            <a:endParaRPr lang="fr-FR" sz="1100" dirty="0">
              <a:solidFill>
                <a:srgbClr val="7A2280"/>
              </a:solidFill>
              <a:latin typeface="Arial" panose="020B0604020202020204" pitchFamily="34" charset="0"/>
              <a:cs typeface="Arial" panose="020B0604020202020204" pitchFamily="34" charset="0"/>
            </a:endParaRPr>
          </a:p>
        </p:txBody>
      </p:sp>
      <p:sp>
        <p:nvSpPr>
          <p:cNvPr id="18" name="ZoneTexte 17"/>
          <p:cNvSpPr txBox="1"/>
          <p:nvPr/>
        </p:nvSpPr>
        <p:spPr>
          <a:xfrm>
            <a:off x="6254482" y="1886134"/>
            <a:ext cx="2680197" cy="523220"/>
          </a:xfrm>
          <a:prstGeom prst="rect">
            <a:avLst/>
          </a:prstGeom>
          <a:noFill/>
        </p:spPr>
        <p:txBody>
          <a:bodyPr wrap="square" rtlCol="0">
            <a:spAutoFit/>
          </a:bodyPr>
          <a:lstStyle/>
          <a:p>
            <a:pPr algn="ctr"/>
            <a:r>
              <a:rPr lang="fr-FR" sz="1200" dirty="0" smtClean="0">
                <a:solidFill>
                  <a:srgbClr val="FFFFFF">
                    <a:lumMod val="50000"/>
                  </a:srgbClr>
                </a:solidFill>
                <a:latin typeface="Arial" panose="020B0604020202020204" pitchFamily="34" charset="0"/>
                <a:cs typeface="Arial" panose="020B0604020202020204" pitchFamily="34" charset="0"/>
              </a:rPr>
              <a:t>Canal de repérage des </a:t>
            </a:r>
            <a:r>
              <a:rPr lang="fr-FR" sz="1400" u="sng" dirty="0" smtClean="0">
                <a:solidFill>
                  <a:srgbClr val="FFFFFF">
                    <a:lumMod val="50000"/>
                  </a:srgbClr>
                </a:solidFill>
                <a:latin typeface="Arial" panose="020B0604020202020204" pitchFamily="34" charset="0"/>
                <a:cs typeface="Arial" panose="020B0604020202020204" pitchFamily="34" charset="0"/>
              </a:rPr>
              <a:t>véhicules d’occasion </a:t>
            </a:r>
            <a:r>
              <a:rPr lang="fr-FR" sz="1200" dirty="0" smtClean="0">
                <a:solidFill>
                  <a:srgbClr val="FFFFFF">
                    <a:lumMod val="50000"/>
                  </a:srgbClr>
                </a:solidFill>
                <a:latin typeface="Arial" panose="020B0604020202020204" pitchFamily="34" charset="0"/>
                <a:cs typeface="Arial" panose="020B0604020202020204" pitchFamily="34" charset="0"/>
              </a:rPr>
              <a:t>du parc</a:t>
            </a:r>
            <a:endParaRPr lang="fr-FR" sz="1200" dirty="0">
              <a:solidFill>
                <a:srgbClr val="FFFFFF">
                  <a:lumMod val="50000"/>
                </a:srgbClr>
              </a:solidFill>
              <a:latin typeface="Arial" panose="020B0604020202020204" pitchFamily="34" charset="0"/>
              <a:cs typeface="Arial" panose="020B0604020202020204" pitchFamily="34" charset="0"/>
            </a:endParaRPr>
          </a:p>
        </p:txBody>
      </p:sp>
      <p:sp>
        <p:nvSpPr>
          <p:cNvPr id="24" name="ZoneTexte 23"/>
          <p:cNvSpPr txBox="1"/>
          <p:nvPr/>
        </p:nvSpPr>
        <p:spPr>
          <a:xfrm>
            <a:off x="3298840" y="5414575"/>
            <a:ext cx="1398573" cy="165499"/>
          </a:xfrm>
          <a:prstGeom prst="rect">
            <a:avLst/>
          </a:prstGeom>
          <a:noFill/>
        </p:spPr>
        <p:txBody>
          <a:bodyPr wrap="square" lIns="0" tIns="0" rIns="0" bIns="0" rtlCol="0">
            <a:noAutofit/>
          </a:bodyPr>
          <a:lstStyle/>
          <a:p>
            <a:pPr algn="l"/>
            <a:r>
              <a:rPr lang="fr-FR" sz="1100" b="0" dirty="0" smtClean="0">
                <a:latin typeface="Arial" panose="020B0604020202020204" pitchFamily="34" charset="0"/>
                <a:cs typeface="Arial" panose="020B0604020202020204" pitchFamily="34" charset="0"/>
              </a:rPr>
              <a:t>Stable vs 2016</a:t>
            </a:r>
            <a:endParaRPr lang="fr-FR" sz="1100" b="0" dirty="0" smtClean="0">
              <a:solidFill>
                <a:schemeClr val="tx1"/>
              </a:solidFill>
              <a:latin typeface="Arial" panose="020B0604020202020204" pitchFamily="34" charset="0"/>
              <a:cs typeface="Arial" panose="020B0604020202020204" pitchFamily="34" charset="0"/>
            </a:endParaRPr>
          </a:p>
        </p:txBody>
      </p:sp>
      <p:sp>
        <p:nvSpPr>
          <p:cNvPr id="26" name="Freeform 39"/>
          <p:cNvSpPr>
            <a:spLocks noChangeAspect="1" noEditPoints="1"/>
          </p:cNvSpPr>
          <p:nvPr/>
        </p:nvSpPr>
        <p:spPr bwMode="auto">
          <a:xfrm flipV="1">
            <a:off x="5385559" y="5980892"/>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29" name="Freeform 39"/>
          <p:cNvSpPr>
            <a:spLocks noChangeAspect="1" noEditPoints="1"/>
          </p:cNvSpPr>
          <p:nvPr/>
        </p:nvSpPr>
        <p:spPr bwMode="auto">
          <a:xfrm>
            <a:off x="5203798" y="5980841"/>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2" name="ZoneTexte 31"/>
          <p:cNvSpPr txBox="1"/>
          <p:nvPr/>
        </p:nvSpPr>
        <p:spPr>
          <a:xfrm>
            <a:off x="5580595" y="5982587"/>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sp>
        <p:nvSpPr>
          <p:cNvPr id="33" name="Freeform 39"/>
          <p:cNvSpPr>
            <a:spLocks noChangeAspect="1" noEditPoints="1"/>
          </p:cNvSpPr>
          <p:nvPr/>
        </p:nvSpPr>
        <p:spPr bwMode="auto">
          <a:xfrm>
            <a:off x="6249127" y="3622891"/>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4" name="Freeform 39"/>
          <p:cNvSpPr>
            <a:spLocks noChangeAspect="1" noEditPoints="1"/>
          </p:cNvSpPr>
          <p:nvPr/>
        </p:nvSpPr>
        <p:spPr bwMode="auto">
          <a:xfrm flipV="1">
            <a:off x="7271066" y="5144464"/>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2" name="ZoneTexte 1"/>
          <p:cNvSpPr txBox="1"/>
          <p:nvPr/>
        </p:nvSpPr>
        <p:spPr>
          <a:xfrm>
            <a:off x="5203799" y="3539346"/>
            <a:ext cx="856760" cy="196702"/>
          </a:xfrm>
          <a:prstGeom prst="rect">
            <a:avLst/>
          </a:prstGeom>
          <a:noFill/>
        </p:spPr>
        <p:txBody>
          <a:bodyPr wrap="square" lIns="0" tIns="0" rIns="0" bIns="0" rtlCol="0">
            <a:noAutofit/>
          </a:bodyPr>
          <a:lstStyle/>
          <a:p>
            <a:pPr algn="l"/>
            <a:r>
              <a:rPr lang="fr-FR" sz="900" b="0" dirty="0" smtClean="0">
                <a:solidFill>
                  <a:schemeClr val="tx1"/>
                </a:solidFill>
                <a:latin typeface="Arial" panose="020B0604020202020204" pitchFamily="34" charset="0"/>
                <a:cs typeface="Arial" panose="020B0604020202020204" pitchFamily="34" charset="0"/>
              </a:rPr>
              <a:t>(29% en 2016)</a:t>
            </a:r>
          </a:p>
        </p:txBody>
      </p:sp>
      <p:sp>
        <p:nvSpPr>
          <p:cNvPr id="35" name="ZoneTexte 34"/>
          <p:cNvSpPr txBox="1"/>
          <p:nvPr/>
        </p:nvSpPr>
        <p:spPr>
          <a:xfrm>
            <a:off x="7695362" y="5414575"/>
            <a:ext cx="856760" cy="196702"/>
          </a:xfrm>
          <a:prstGeom prst="rect">
            <a:avLst/>
          </a:prstGeom>
          <a:noFill/>
        </p:spPr>
        <p:txBody>
          <a:bodyPr wrap="square" lIns="0" tIns="0" rIns="0" bIns="0" rtlCol="0">
            <a:noAutofit/>
          </a:bodyPr>
          <a:lstStyle/>
          <a:p>
            <a:pPr algn="l"/>
            <a:r>
              <a:rPr lang="fr-FR" sz="900" b="0" dirty="0" smtClean="0">
                <a:solidFill>
                  <a:schemeClr val="tx1"/>
                </a:solidFill>
                <a:latin typeface="Arial" panose="020B0604020202020204" pitchFamily="34" charset="0"/>
                <a:cs typeface="Arial" panose="020B0604020202020204" pitchFamily="34" charset="0"/>
              </a:rPr>
              <a:t>(33% en 2016)</a:t>
            </a:r>
          </a:p>
        </p:txBody>
      </p:sp>
      <p:sp>
        <p:nvSpPr>
          <p:cNvPr id="11" name="Espace réservé du numéro de diapositive 10"/>
          <p:cNvSpPr>
            <a:spLocks noGrp="1"/>
          </p:cNvSpPr>
          <p:nvPr>
            <p:ph type="sldNum" sz="quarter" idx="12"/>
          </p:nvPr>
        </p:nvSpPr>
        <p:spPr/>
        <p:txBody>
          <a:bodyPr/>
          <a:lstStyle/>
          <a:p>
            <a:fld id="{4034BEE3-566C-4068-A777-C3A4762E861B}" type="slidenum">
              <a:rPr lang="en-GB" smtClean="0">
                <a:solidFill>
                  <a:srgbClr val="717171"/>
                </a:solidFill>
              </a:rPr>
              <a:pPr/>
              <a:t>73</a:t>
            </a:fld>
            <a:endParaRPr lang="en-GB" dirty="0">
              <a:solidFill>
                <a:srgbClr val="717171"/>
              </a:solidFill>
            </a:endParaRPr>
          </a:p>
        </p:txBody>
      </p:sp>
    </p:spTree>
    <p:extLst>
      <p:ext uri="{BB962C8B-B14F-4D97-AF65-F5344CB8AC3E}">
        <p14:creationId xmlns:p14="http://schemas.microsoft.com/office/powerpoint/2010/main" val="26733270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p:cNvGraphicFramePr/>
          <p:nvPr>
            <p:extLst>
              <p:ext uri="{D42A27DB-BD31-4B8C-83A1-F6EECF244321}">
                <p14:modId xmlns:p14="http://schemas.microsoft.com/office/powerpoint/2010/main" val="1775969756"/>
              </p:ext>
            </p:extLst>
          </p:nvPr>
        </p:nvGraphicFramePr>
        <p:xfrm>
          <a:off x="5788614" y="2475151"/>
          <a:ext cx="4356000" cy="349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5"/>
          <p:cNvSpPr>
            <a:spLocks noGrp="1"/>
          </p:cNvSpPr>
          <p:nvPr>
            <p:ph type="title"/>
          </p:nvPr>
        </p:nvSpPr>
        <p:spPr>
          <a:xfrm>
            <a:off x="324494" y="1"/>
            <a:ext cx="9792000" cy="544946"/>
          </a:xfrm>
        </p:spPr>
        <p:txBody>
          <a:bodyPr lIns="0" tIns="234876" rIns="0" bIns="0"/>
          <a:lstStyle/>
          <a:p>
            <a:pPr fontAlgn="auto">
              <a:spcAft>
                <a:spcPts val="0"/>
              </a:spcAft>
            </a:pPr>
            <a:r>
              <a:rPr lang="fr-FR" sz="2000" dirty="0">
                <a:solidFill>
                  <a:srgbClr val="717171"/>
                </a:solidFill>
              </a:rPr>
              <a:t>Canal </a:t>
            </a:r>
            <a:r>
              <a:rPr lang="fr-FR" sz="2000" dirty="0" smtClean="0">
                <a:solidFill>
                  <a:srgbClr val="717171"/>
                </a:solidFill>
              </a:rPr>
              <a:t>d’achat des </a:t>
            </a:r>
            <a:r>
              <a:rPr lang="fr-FR" sz="2000" dirty="0">
                <a:solidFill>
                  <a:srgbClr val="717171"/>
                </a:solidFill>
              </a:rPr>
              <a:t>véhicules du parc (VN - VO)</a:t>
            </a:r>
            <a:endParaRPr lang="fr-FR" sz="2000" dirty="0">
              <a:solidFill>
                <a:srgbClr val="717171"/>
              </a:solidFill>
              <a:latin typeface="Verdana"/>
            </a:endParaRPr>
          </a:p>
        </p:txBody>
      </p:sp>
      <p:sp>
        <p:nvSpPr>
          <p:cNvPr id="10" name="Rectangle 9"/>
          <p:cNvSpPr/>
          <p:nvPr/>
        </p:nvSpPr>
        <p:spPr>
          <a:xfrm>
            <a:off x="3740507" y="6313888"/>
            <a:ext cx="6370575" cy="497519"/>
          </a:xfrm>
          <a:prstGeom prst="rect">
            <a:avLst/>
          </a:prstGeom>
        </p:spPr>
        <p:txBody>
          <a:bodyPr wrap="square" lIns="81216" tIns="40609" rIns="81216" bIns="40609">
            <a:spAutoFit/>
          </a:bodyPr>
          <a:lstStyle/>
          <a:p>
            <a:pPr algn="r"/>
            <a:r>
              <a:rPr lang="fr-FR" sz="900" b="0" i="1" dirty="0">
                <a:solidFill>
                  <a:srgbClr val="717171"/>
                </a:solidFill>
                <a:latin typeface="Arial" panose="020B0604020202020204" pitchFamily="34" charset="0"/>
                <a:cs typeface="Arial" panose="020B0604020202020204" pitchFamily="34" charset="0"/>
              </a:rPr>
              <a:t>Base :Ensemble des véhicules à disposition des ménages (parc total)</a:t>
            </a:r>
          </a:p>
          <a:p>
            <a:pPr algn="r"/>
            <a:r>
              <a:rPr lang="fr-FR" sz="900" b="0" i="1" dirty="0" smtClean="0">
                <a:solidFill>
                  <a:srgbClr val="717171"/>
                </a:solidFill>
                <a:latin typeface="Arial" panose="020B0604020202020204" pitchFamily="34" charset="0"/>
                <a:cs typeface="Arial" panose="020B0604020202020204" pitchFamily="34" charset="0"/>
              </a:rPr>
              <a:t>Q40: </a:t>
            </a:r>
            <a:r>
              <a:rPr lang="fr-FR" sz="900" b="0" i="1" dirty="0">
                <a:solidFill>
                  <a:srgbClr val="717171"/>
                </a:solidFill>
                <a:latin typeface="Arial" panose="020B0604020202020204" pitchFamily="34" charset="0"/>
                <a:cs typeface="Arial" panose="020B0604020202020204" pitchFamily="34" charset="0"/>
              </a:rPr>
              <a:t>Cette voiture a-t-elle été acquise neuve ou d’occasion?</a:t>
            </a:r>
          </a:p>
          <a:p>
            <a:pPr algn="r"/>
            <a:r>
              <a:rPr lang="fr-FR" sz="900" b="0" i="1" dirty="0" smtClean="0">
                <a:solidFill>
                  <a:srgbClr val="717171"/>
                </a:solidFill>
                <a:latin typeface="Arial" panose="020B0604020202020204" pitchFamily="34" charset="0"/>
                <a:cs typeface="Arial" panose="020B0604020202020204" pitchFamily="34" charset="0"/>
              </a:rPr>
              <a:t>Q44: </a:t>
            </a:r>
            <a:r>
              <a:rPr lang="fr-FR" sz="900" b="0" i="1" dirty="0">
                <a:solidFill>
                  <a:srgbClr val="717171"/>
                </a:solidFill>
                <a:latin typeface="Arial" panose="020B0604020202020204" pitchFamily="34" charset="0"/>
                <a:cs typeface="Arial" panose="020B0604020202020204" pitchFamily="34" charset="0"/>
              </a:rPr>
              <a:t>Cette voiture a-t-elle été achetée à: </a:t>
            </a:r>
          </a:p>
        </p:txBody>
      </p:sp>
      <p:graphicFrame>
        <p:nvGraphicFramePr>
          <p:cNvPr id="11" name="Graphique 10"/>
          <p:cNvGraphicFramePr/>
          <p:nvPr>
            <p:extLst>
              <p:ext uri="{D42A27DB-BD31-4B8C-83A1-F6EECF244321}">
                <p14:modId xmlns:p14="http://schemas.microsoft.com/office/powerpoint/2010/main" val="278445645"/>
              </p:ext>
            </p:extLst>
          </p:nvPr>
        </p:nvGraphicFramePr>
        <p:xfrm>
          <a:off x="350890" y="2489238"/>
          <a:ext cx="4356000" cy="349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Connecteur droit 15"/>
          <p:cNvCxnSpPr/>
          <p:nvPr/>
        </p:nvCxnSpPr>
        <p:spPr>
          <a:xfrm>
            <a:off x="5220494" y="2083982"/>
            <a:ext cx="0" cy="42104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66208" y="2996505"/>
            <a:ext cx="1648036" cy="70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000" dirty="0">
                <a:solidFill>
                  <a:srgbClr val="7A2280"/>
                </a:solidFill>
                <a:latin typeface="Arial" panose="020B0604020202020204" pitchFamily="34" charset="0"/>
                <a:cs typeface="Arial" panose="020B0604020202020204" pitchFamily="34" charset="0"/>
              </a:rPr>
              <a:t>Un </a:t>
            </a:r>
            <a:r>
              <a:rPr lang="fr-FR" sz="1000" dirty="0" smtClean="0">
                <a:solidFill>
                  <a:srgbClr val="7A2280"/>
                </a:solidFill>
                <a:latin typeface="Arial" panose="020B0604020202020204" pitchFamily="34" charset="0"/>
                <a:cs typeface="Arial" panose="020B0604020202020204" pitchFamily="34" charset="0"/>
              </a:rPr>
              <a:t>concessionnaire de marque automobile</a:t>
            </a:r>
            <a:endParaRPr lang="fr-FR" sz="1000" dirty="0">
              <a:solidFill>
                <a:srgbClr val="7A2280"/>
              </a:solidFill>
              <a:latin typeface="Arial" panose="020B0604020202020204" pitchFamily="34" charset="0"/>
              <a:cs typeface="Arial" panose="020B0604020202020204" pitchFamily="34" charset="0"/>
            </a:endParaRPr>
          </a:p>
        </p:txBody>
      </p:sp>
      <p:sp>
        <p:nvSpPr>
          <p:cNvPr id="15" name="Rectangle 14"/>
          <p:cNvSpPr/>
          <p:nvPr/>
        </p:nvSpPr>
        <p:spPr>
          <a:xfrm>
            <a:off x="5497031" y="3152021"/>
            <a:ext cx="1262277"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fr-FR" sz="1000" dirty="0">
                <a:solidFill>
                  <a:srgbClr val="4655A5"/>
                </a:solidFill>
                <a:latin typeface="Arial" panose="020B0604020202020204" pitchFamily="34" charset="0"/>
                <a:cs typeface="Arial" panose="020B0604020202020204" pitchFamily="34" charset="0"/>
              </a:rPr>
              <a:t>Un particulier</a:t>
            </a:r>
          </a:p>
        </p:txBody>
      </p:sp>
      <p:sp>
        <p:nvSpPr>
          <p:cNvPr id="12" name="Rectangle 11"/>
          <p:cNvSpPr/>
          <p:nvPr/>
        </p:nvSpPr>
        <p:spPr>
          <a:xfrm>
            <a:off x="5250446" y="5225189"/>
            <a:ext cx="1562864" cy="952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rgbClr val="F7911E"/>
                </a:solidFill>
                <a:latin typeface="Arial" panose="020B0604020202020204" pitchFamily="34" charset="0"/>
                <a:cs typeface="Arial" panose="020B0604020202020204" pitchFamily="34" charset="0"/>
              </a:rPr>
              <a:t>Un site Internet spécialisé dans la vente de voitures en ligne</a:t>
            </a:r>
            <a:endParaRPr lang="fr-FR" sz="1000" dirty="0">
              <a:solidFill>
                <a:srgbClr val="F7911E"/>
              </a:solidFill>
              <a:latin typeface="Arial" panose="020B0604020202020204" pitchFamily="34" charset="0"/>
              <a:cs typeface="Arial" panose="020B0604020202020204" pitchFamily="34" charset="0"/>
            </a:endParaRPr>
          </a:p>
        </p:txBody>
      </p:sp>
      <p:sp>
        <p:nvSpPr>
          <p:cNvPr id="18" name="Rectangle à coins arrondis 17"/>
          <p:cNvSpPr/>
          <p:nvPr/>
        </p:nvSpPr>
        <p:spPr>
          <a:xfrm>
            <a:off x="239716" y="797265"/>
            <a:ext cx="9928164" cy="7346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Les véhicules neufs du parc ont le plus souvent été achetés auprès d’un concessionnaire. </a:t>
            </a:r>
          </a:p>
          <a:p>
            <a:pPr algn="ctr"/>
            <a:r>
              <a:rPr lang="fr-FR" sz="1400" b="0" dirty="0" smtClean="0">
                <a:solidFill>
                  <a:prstClr val="black"/>
                </a:solidFill>
                <a:latin typeface="Arial" panose="020B0604020202020204" pitchFamily="34" charset="0"/>
                <a:cs typeface="Arial" panose="020B0604020202020204" pitchFamily="34" charset="0"/>
              </a:rPr>
              <a:t>Le canal Internet pour l’achat parait encore très minoritaire dans l’achat des véhicules du parc.</a:t>
            </a:r>
            <a:endParaRPr lang="fr-FR" sz="1400" b="0" strike="sngStrike" dirty="0">
              <a:solidFill>
                <a:schemeClr val="accent1"/>
              </a:solidFill>
              <a:latin typeface="Arial" panose="020B0604020202020204" pitchFamily="34" charset="0"/>
              <a:cs typeface="Arial" panose="020B0604020202020204" pitchFamily="34" charset="0"/>
            </a:endParaRPr>
          </a:p>
        </p:txBody>
      </p:sp>
      <p:sp>
        <p:nvSpPr>
          <p:cNvPr id="20" name="Rectangle 19"/>
          <p:cNvSpPr/>
          <p:nvPr/>
        </p:nvSpPr>
        <p:spPr>
          <a:xfrm>
            <a:off x="362897" y="5297542"/>
            <a:ext cx="1667917" cy="870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rgbClr val="F7911E"/>
                </a:solidFill>
                <a:latin typeface="Arial" panose="020B0604020202020204" pitchFamily="34" charset="0"/>
                <a:cs typeface="Arial" panose="020B0604020202020204" pitchFamily="34" charset="0"/>
              </a:rPr>
              <a:t>Un site Internet spécialisé dans la vente de voitures en ligne</a:t>
            </a:r>
            <a:endParaRPr lang="fr-FR" sz="1000" dirty="0">
              <a:solidFill>
                <a:srgbClr val="F7911E"/>
              </a:solidFill>
              <a:latin typeface="Arial" panose="020B0604020202020204" pitchFamily="34" charset="0"/>
              <a:cs typeface="Arial" panose="020B0604020202020204" pitchFamily="34" charset="0"/>
            </a:endParaRPr>
          </a:p>
        </p:txBody>
      </p:sp>
      <p:sp>
        <p:nvSpPr>
          <p:cNvPr id="23" name="Rectangle 22"/>
          <p:cNvSpPr/>
          <p:nvPr/>
        </p:nvSpPr>
        <p:spPr>
          <a:xfrm>
            <a:off x="9023108" y="3341093"/>
            <a:ext cx="1386169" cy="706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rgbClr val="7A2280"/>
                </a:solidFill>
                <a:latin typeface="Arial" panose="020B0604020202020204" pitchFamily="34" charset="0"/>
                <a:cs typeface="Arial" panose="020B0604020202020204" pitchFamily="34" charset="0"/>
              </a:rPr>
              <a:t>Un concessionnaire de marque automobile</a:t>
            </a:r>
            <a:endParaRPr lang="fr-FR" sz="1000" dirty="0">
              <a:solidFill>
                <a:srgbClr val="7A2280"/>
              </a:solidFill>
              <a:latin typeface="Arial" panose="020B0604020202020204" pitchFamily="34" charset="0"/>
              <a:cs typeface="Arial" panose="020B0604020202020204" pitchFamily="34" charset="0"/>
            </a:endParaRPr>
          </a:p>
        </p:txBody>
      </p:sp>
      <p:sp>
        <p:nvSpPr>
          <p:cNvPr id="24" name="Rectangle 23"/>
          <p:cNvSpPr/>
          <p:nvPr/>
        </p:nvSpPr>
        <p:spPr>
          <a:xfrm>
            <a:off x="5672235" y="4815961"/>
            <a:ext cx="809154" cy="272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rgbClr val="FFFFFF">
                    <a:lumMod val="50000"/>
                  </a:srgbClr>
                </a:solidFill>
                <a:latin typeface="Arial" panose="020B0604020202020204" pitchFamily="34" charset="0"/>
                <a:cs typeface="Arial" panose="020B0604020202020204" pitchFamily="34" charset="0"/>
              </a:rPr>
              <a:t>Autres</a:t>
            </a:r>
            <a:endParaRPr lang="fr-FR" sz="1000" dirty="0">
              <a:solidFill>
                <a:srgbClr val="FFFFFF">
                  <a:lumMod val="50000"/>
                </a:srgbClr>
              </a:solidFill>
              <a:latin typeface="Arial" panose="020B0604020202020204" pitchFamily="34" charset="0"/>
              <a:cs typeface="Arial" panose="020B0604020202020204" pitchFamily="34" charset="0"/>
            </a:endParaRPr>
          </a:p>
        </p:txBody>
      </p:sp>
      <p:sp>
        <p:nvSpPr>
          <p:cNvPr id="25" name="Rectangle 24"/>
          <p:cNvSpPr/>
          <p:nvPr/>
        </p:nvSpPr>
        <p:spPr>
          <a:xfrm>
            <a:off x="5677792" y="5138187"/>
            <a:ext cx="998889" cy="202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rgbClr val="81C31E"/>
                </a:solidFill>
                <a:latin typeface="Arial" panose="020B0604020202020204" pitchFamily="34" charset="0"/>
                <a:cs typeface="Arial" panose="020B0604020202020204" pitchFamily="34" charset="0"/>
              </a:rPr>
              <a:t>Offerte</a:t>
            </a:r>
            <a:endParaRPr lang="fr-FR" sz="1000" dirty="0">
              <a:solidFill>
                <a:srgbClr val="81C31E"/>
              </a:solidFill>
              <a:latin typeface="Arial" panose="020B0604020202020204" pitchFamily="34" charset="0"/>
              <a:cs typeface="Arial" panose="020B0604020202020204" pitchFamily="34" charset="0"/>
            </a:endParaRPr>
          </a:p>
        </p:txBody>
      </p:sp>
      <p:sp>
        <p:nvSpPr>
          <p:cNvPr id="26" name="Rectangle 25"/>
          <p:cNvSpPr/>
          <p:nvPr/>
        </p:nvSpPr>
        <p:spPr>
          <a:xfrm>
            <a:off x="6676681" y="5688350"/>
            <a:ext cx="1220877" cy="488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rgbClr val="3EB1CC"/>
                </a:solidFill>
                <a:latin typeface="Arial" panose="020B0604020202020204" pitchFamily="34" charset="0"/>
                <a:cs typeface="Arial" panose="020B0604020202020204" pitchFamily="34" charset="0"/>
              </a:rPr>
              <a:t>Un garagiste indépendant</a:t>
            </a:r>
            <a:endParaRPr lang="fr-FR" sz="1000" dirty="0">
              <a:solidFill>
                <a:srgbClr val="3EB1CC"/>
              </a:solidFill>
              <a:latin typeface="Arial" panose="020B0604020202020204" pitchFamily="34" charset="0"/>
              <a:cs typeface="Arial" panose="020B0604020202020204" pitchFamily="34" charset="0"/>
            </a:endParaRPr>
          </a:p>
        </p:txBody>
      </p:sp>
      <p:sp>
        <p:nvSpPr>
          <p:cNvPr id="27" name="Rectangle 26"/>
          <p:cNvSpPr/>
          <p:nvPr/>
        </p:nvSpPr>
        <p:spPr>
          <a:xfrm>
            <a:off x="7700051" y="5671306"/>
            <a:ext cx="1470462" cy="623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rgbClr val="C50017"/>
                </a:solidFill>
                <a:latin typeface="Arial" panose="020B0604020202020204" pitchFamily="34" charset="0"/>
                <a:cs typeface="Arial" panose="020B0604020202020204" pitchFamily="34" charset="0"/>
              </a:rPr>
              <a:t>Un marchand spécialisé dans l’occasion</a:t>
            </a:r>
            <a:endParaRPr lang="fr-FR" sz="1000" dirty="0">
              <a:solidFill>
                <a:srgbClr val="C50017"/>
              </a:solidFill>
              <a:latin typeface="Arial" panose="020B0604020202020204" pitchFamily="34" charset="0"/>
              <a:cs typeface="Arial" panose="020B0604020202020204" pitchFamily="34" charset="0"/>
            </a:endParaRPr>
          </a:p>
        </p:txBody>
      </p:sp>
      <p:sp>
        <p:nvSpPr>
          <p:cNvPr id="32" name="Rectangle 31"/>
          <p:cNvSpPr/>
          <p:nvPr/>
        </p:nvSpPr>
        <p:spPr>
          <a:xfrm>
            <a:off x="798803" y="5021549"/>
            <a:ext cx="1044173" cy="435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000" dirty="0" smtClean="0">
                <a:solidFill>
                  <a:schemeClr val="tx1"/>
                </a:solidFill>
                <a:latin typeface="Arial" panose="020B0604020202020204" pitchFamily="34" charset="0"/>
                <a:cs typeface="Arial" panose="020B0604020202020204" pitchFamily="34" charset="0"/>
              </a:rPr>
              <a:t>Autres</a:t>
            </a:r>
            <a:endParaRPr lang="fr-FR" sz="1000" dirty="0">
              <a:solidFill>
                <a:schemeClr val="tx1"/>
              </a:solidFill>
              <a:latin typeface="Arial" panose="020B0604020202020204" pitchFamily="34" charset="0"/>
              <a:cs typeface="Arial" panose="020B0604020202020204" pitchFamily="34" charset="0"/>
            </a:endParaRPr>
          </a:p>
        </p:txBody>
      </p:sp>
      <p:sp>
        <p:nvSpPr>
          <p:cNvPr id="31" name="ZoneTexte 30"/>
          <p:cNvSpPr txBox="1"/>
          <p:nvPr/>
        </p:nvSpPr>
        <p:spPr>
          <a:xfrm>
            <a:off x="1490293" y="1886134"/>
            <a:ext cx="2332559" cy="523220"/>
          </a:xfrm>
          <a:prstGeom prst="rect">
            <a:avLst/>
          </a:prstGeom>
          <a:noFill/>
        </p:spPr>
        <p:txBody>
          <a:bodyPr wrap="square" rtlCol="0">
            <a:spAutoFit/>
          </a:bodyPr>
          <a:lstStyle/>
          <a:p>
            <a:pPr algn="ctr"/>
            <a:r>
              <a:rPr lang="fr-FR" sz="1200" dirty="0" smtClean="0">
                <a:solidFill>
                  <a:srgbClr val="FFFFFF">
                    <a:lumMod val="50000"/>
                  </a:srgbClr>
                </a:solidFill>
                <a:latin typeface="Arial" panose="020B0604020202020204" pitchFamily="34" charset="0"/>
                <a:cs typeface="Arial" panose="020B0604020202020204" pitchFamily="34" charset="0"/>
              </a:rPr>
              <a:t>Canal d’achat des </a:t>
            </a:r>
            <a:r>
              <a:rPr lang="fr-FR" sz="1400" u="sng" dirty="0" smtClean="0">
                <a:solidFill>
                  <a:srgbClr val="FFFFFF">
                    <a:lumMod val="50000"/>
                  </a:srgbClr>
                </a:solidFill>
                <a:latin typeface="Arial" panose="020B0604020202020204" pitchFamily="34" charset="0"/>
                <a:cs typeface="Arial" panose="020B0604020202020204" pitchFamily="34" charset="0"/>
              </a:rPr>
              <a:t>véhicules neufs </a:t>
            </a:r>
            <a:r>
              <a:rPr lang="fr-FR" sz="1200" dirty="0" smtClean="0">
                <a:solidFill>
                  <a:srgbClr val="FFFFFF">
                    <a:lumMod val="50000"/>
                  </a:srgbClr>
                </a:solidFill>
                <a:latin typeface="Arial" panose="020B0604020202020204" pitchFamily="34" charset="0"/>
                <a:cs typeface="Arial" panose="020B0604020202020204" pitchFamily="34" charset="0"/>
              </a:rPr>
              <a:t>du parc</a:t>
            </a:r>
            <a:endParaRPr lang="fr-FR" sz="1200" dirty="0">
              <a:solidFill>
                <a:srgbClr val="FFFFFF">
                  <a:lumMod val="50000"/>
                </a:srgbClr>
              </a:solidFill>
              <a:latin typeface="Arial" panose="020B0604020202020204" pitchFamily="34" charset="0"/>
              <a:cs typeface="Arial" panose="020B0604020202020204" pitchFamily="34" charset="0"/>
            </a:endParaRPr>
          </a:p>
        </p:txBody>
      </p:sp>
      <p:sp>
        <p:nvSpPr>
          <p:cNvPr id="33" name="ZoneTexte 32"/>
          <p:cNvSpPr txBox="1"/>
          <p:nvPr/>
        </p:nvSpPr>
        <p:spPr>
          <a:xfrm>
            <a:off x="6254482" y="1886134"/>
            <a:ext cx="2680197" cy="523220"/>
          </a:xfrm>
          <a:prstGeom prst="rect">
            <a:avLst/>
          </a:prstGeom>
          <a:noFill/>
        </p:spPr>
        <p:txBody>
          <a:bodyPr wrap="square" rtlCol="0">
            <a:spAutoFit/>
          </a:bodyPr>
          <a:lstStyle/>
          <a:p>
            <a:pPr algn="ctr"/>
            <a:r>
              <a:rPr lang="fr-FR" sz="1200" dirty="0" smtClean="0">
                <a:solidFill>
                  <a:srgbClr val="FFFFFF">
                    <a:lumMod val="50000"/>
                  </a:srgbClr>
                </a:solidFill>
                <a:latin typeface="Arial" panose="020B0604020202020204" pitchFamily="34" charset="0"/>
                <a:cs typeface="Arial" panose="020B0604020202020204" pitchFamily="34" charset="0"/>
              </a:rPr>
              <a:t>Canal d’achat des </a:t>
            </a:r>
            <a:r>
              <a:rPr lang="fr-FR" sz="1400" u="sng" dirty="0" smtClean="0">
                <a:solidFill>
                  <a:srgbClr val="FFFFFF">
                    <a:lumMod val="50000"/>
                  </a:srgbClr>
                </a:solidFill>
                <a:latin typeface="Arial" panose="020B0604020202020204" pitchFamily="34" charset="0"/>
                <a:cs typeface="Arial" panose="020B0604020202020204" pitchFamily="34" charset="0"/>
              </a:rPr>
              <a:t>véhicules d’occasion </a:t>
            </a:r>
            <a:r>
              <a:rPr lang="fr-FR" sz="1200" dirty="0" smtClean="0">
                <a:solidFill>
                  <a:srgbClr val="FFFFFF">
                    <a:lumMod val="50000"/>
                  </a:srgbClr>
                </a:solidFill>
                <a:latin typeface="Arial" panose="020B0604020202020204" pitchFamily="34" charset="0"/>
                <a:cs typeface="Arial" panose="020B0604020202020204" pitchFamily="34" charset="0"/>
              </a:rPr>
              <a:t>du parc</a:t>
            </a:r>
            <a:endParaRPr lang="fr-FR" sz="1200" dirty="0">
              <a:solidFill>
                <a:srgbClr val="FFFFFF">
                  <a:lumMod val="50000"/>
                </a:srgbClr>
              </a:solidFill>
              <a:latin typeface="Arial" panose="020B0604020202020204" pitchFamily="34" charset="0"/>
              <a:cs typeface="Arial" panose="020B0604020202020204" pitchFamily="34" charset="0"/>
            </a:endParaRPr>
          </a:p>
        </p:txBody>
      </p:sp>
      <p:sp>
        <p:nvSpPr>
          <p:cNvPr id="21" name="ZoneTexte 20"/>
          <p:cNvSpPr txBox="1"/>
          <p:nvPr/>
        </p:nvSpPr>
        <p:spPr>
          <a:xfrm>
            <a:off x="6674392" y="2423467"/>
            <a:ext cx="1840375" cy="173081"/>
          </a:xfrm>
          <a:prstGeom prst="rect">
            <a:avLst/>
          </a:prstGeom>
          <a:noFill/>
        </p:spPr>
        <p:txBody>
          <a:bodyPr wrap="square" lIns="0" tIns="0" rIns="0" bIns="0" rtlCol="0">
            <a:noAutofit/>
          </a:bodyPr>
          <a:lstStyle/>
          <a:p>
            <a:pPr algn="ctr"/>
            <a:r>
              <a:rPr lang="fr-FR" sz="1100" b="0" i="1" dirty="0" smtClean="0">
                <a:solidFill>
                  <a:schemeClr val="accent1"/>
                </a:solidFill>
                <a:latin typeface="Arial" panose="020B0604020202020204" pitchFamily="34" charset="0"/>
                <a:cs typeface="Arial" panose="020B0604020202020204" pitchFamily="34" charset="0"/>
              </a:rPr>
              <a:t>Nouvelle nomenclature</a:t>
            </a:r>
          </a:p>
        </p:txBody>
      </p:sp>
      <p:sp>
        <p:nvSpPr>
          <p:cNvPr id="3" name="ZoneTexte 2"/>
          <p:cNvSpPr txBox="1"/>
          <p:nvPr/>
        </p:nvSpPr>
        <p:spPr>
          <a:xfrm>
            <a:off x="3588096" y="5535710"/>
            <a:ext cx="1398573" cy="330999"/>
          </a:xfrm>
          <a:prstGeom prst="rect">
            <a:avLst/>
          </a:prstGeom>
          <a:noFill/>
        </p:spPr>
        <p:txBody>
          <a:bodyPr wrap="square" lIns="0" tIns="0" rIns="0" bIns="0" rtlCol="0">
            <a:noAutofit/>
          </a:bodyPr>
          <a:lstStyle/>
          <a:p>
            <a:pPr algn="l"/>
            <a:r>
              <a:rPr lang="fr-FR" sz="1100" b="0" dirty="0" smtClean="0">
                <a:latin typeface="Arial" panose="020B0604020202020204" pitchFamily="34" charset="0"/>
                <a:cs typeface="Arial" panose="020B0604020202020204" pitchFamily="34" charset="0"/>
              </a:rPr>
              <a:t>Stable vs 2016</a:t>
            </a:r>
            <a:endParaRPr lang="fr-FR" sz="1100" b="0" dirty="0" smtClean="0">
              <a:solidFill>
                <a:schemeClr val="tx1"/>
              </a:solidFill>
              <a:latin typeface="Arial" panose="020B0604020202020204" pitchFamily="34" charset="0"/>
              <a:cs typeface="Arial" panose="020B0604020202020204" pitchFamily="34" charset="0"/>
            </a:endParaRPr>
          </a:p>
        </p:txBody>
      </p:sp>
      <p:sp>
        <p:nvSpPr>
          <p:cNvPr id="29" name="ZoneTexte 28"/>
          <p:cNvSpPr txBox="1"/>
          <p:nvPr/>
        </p:nvSpPr>
        <p:spPr>
          <a:xfrm>
            <a:off x="9042415" y="5401844"/>
            <a:ext cx="1398573" cy="330999"/>
          </a:xfrm>
          <a:prstGeom prst="rect">
            <a:avLst/>
          </a:prstGeom>
          <a:noFill/>
        </p:spPr>
        <p:txBody>
          <a:bodyPr wrap="square" lIns="0" tIns="0" rIns="0" bIns="0" rtlCol="0">
            <a:noAutofit/>
          </a:bodyPr>
          <a:lstStyle/>
          <a:p>
            <a:pPr algn="l"/>
            <a:r>
              <a:rPr lang="fr-FR" sz="1100" b="0" dirty="0" smtClean="0">
                <a:latin typeface="Arial" panose="020B0604020202020204" pitchFamily="34" charset="0"/>
                <a:cs typeface="Arial" panose="020B0604020202020204" pitchFamily="34" charset="0"/>
              </a:rPr>
              <a:t>Stable vs 2016</a:t>
            </a:r>
            <a:endParaRPr lang="fr-FR" sz="1100" b="0" dirty="0" smtClean="0">
              <a:solidFill>
                <a:schemeClr val="tx1"/>
              </a:solidFill>
              <a:latin typeface="Arial" panose="020B0604020202020204" pitchFamily="34" charset="0"/>
              <a:cs typeface="Arial" panose="020B0604020202020204" pitchFamily="34" charset="0"/>
            </a:endParaRPr>
          </a:p>
        </p:txBody>
      </p:sp>
      <p:sp>
        <p:nvSpPr>
          <p:cNvPr id="14" name="Espace réservé du numéro de diapositive 13"/>
          <p:cNvSpPr>
            <a:spLocks noGrp="1"/>
          </p:cNvSpPr>
          <p:nvPr>
            <p:ph type="sldNum" sz="quarter" idx="12"/>
          </p:nvPr>
        </p:nvSpPr>
        <p:spPr/>
        <p:txBody>
          <a:bodyPr/>
          <a:lstStyle/>
          <a:p>
            <a:fld id="{4034BEE3-566C-4068-A777-C3A4762E861B}" type="slidenum">
              <a:rPr lang="en-GB" smtClean="0">
                <a:solidFill>
                  <a:srgbClr val="717171"/>
                </a:solidFill>
              </a:rPr>
              <a:pPr/>
              <a:t>74</a:t>
            </a:fld>
            <a:endParaRPr lang="en-GB" dirty="0">
              <a:solidFill>
                <a:srgbClr val="717171"/>
              </a:solidFill>
            </a:endParaRPr>
          </a:p>
        </p:txBody>
      </p:sp>
    </p:spTree>
    <p:extLst>
      <p:ext uri="{BB962C8B-B14F-4D97-AF65-F5344CB8AC3E}">
        <p14:creationId xmlns:p14="http://schemas.microsoft.com/office/powerpoint/2010/main" val="5025641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4494" y="1"/>
            <a:ext cx="9792000" cy="544971"/>
          </a:xfrm>
        </p:spPr>
        <p:txBody>
          <a:bodyPr/>
          <a:lstStyle/>
          <a:p>
            <a:r>
              <a:rPr lang="fr-FR" sz="2000" dirty="0" smtClean="0"/>
              <a:t>Description des acquisitions de véhicules 2017 / 2016</a:t>
            </a:r>
            <a:endParaRPr lang="fr-FR" sz="2000" dirty="0"/>
          </a:p>
        </p:txBody>
      </p:sp>
      <p:graphicFrame>
        <p:nvGraphicFramePr>
          <p:cNvPr id="6" name="Graphique 5"/>
          <p:cNvGraphicFramePr/>
          <p:nvPr>
            <p:extLst>
              <p:ext uri="{D42A27DB-BD31-4B8C-83A1-F6EECF244321}">
                <p14:modId xmlns:p14="http://schemas.microsoft.com/office/powerpoint/2010/main" val="2846158697"/>
              </p:ext>
            </p:extLst>
          </p:nvPr>
        </p:nvGraphicFramePr>
        <p:xfrm>
          <a:off x="294493" y="1838964"/>
          <a:ext cx="1584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844848959"/>
              </p:ext>
            </p:extLst>
          </p:nvPr>
        </p:nvGraphicFramePr>
        <p:xfrm>
          <a:off x="3502524" y="4762098"/>
          <a:ext cx="2105254" cy="1171716"/>
        </p:xfrm>
        <a:graphic>
          <a:graphicData uri="http://schemas.openxmlformats.org/drawingml/2006/table">
            <a:tbl>
              <a:tblPr>
                <a:tableStyleId>{5C22544A-7EE6-4342-B048-85BDC9FD1C3A}</a:tableStyleId>
              </a:tblPr>
              <a:tblGrid>
                <a:gridCol w="429658"/>
                <a:gridCol w="1675596"/>
              </a:tblGrid>
              <a:tr h="180642">
                <a:tc>
                  <a:txBody>
                    <a:bodyPr/>
                    <a:lstStyle/>
                    <a:p>
                      <a:pPr algn="ctr" fontAlgn="ctr"/>
                      <a:r>
                        <a:rPr lang="fr-FR" sz="1100" b="1" i="0" u="none" strike="noStrike" dirty="0" smtClean="0">
                          <a:solidFill>
                            <a:schemeClr val="accent4"/>
                          </a:solidFill>
                          <a:effectLst/>
                          <a:latin typeface="Arial" panose="020B0604020202020204" pitchFamily="34" charset="0"/>
                          <a:cs typeface="Arial" panose="020B0604020202020204" pitchFamily="34" charset="0"/>
                        </a:rPr>
                        <a:t>2017</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endParaRPr lang="fr-FR" sz="1000" b="1"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ctr">
                    <a:noFill/>
                  </a:tcPr>
                </a:tc>
              </a:tr>
              <a:tr h="330358">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93%</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l" fontAlgn="ctr"/>
                      <a:r>
                        <a:rPr lang="fr-FR" sz="1000" u="none" strike="noStrike" dirty="0" smtClean="0">
                          <a:effectLst/>
                          <a:latin typeface="Arial" panose="020B0604020202020204" pitchFamily="34" charset="0"/>
                          <a:cs typeface="Arial" panose="020B0604020202020204" pitchFamily="34" charset="0"/>
                        </a:rPr>
                        <a:t>Concessionnaire d’une marque automobile</a:t>
                      </a:r>
                    </a:p>
                  </a:txBody>
                  <a:tcPr marL="9525" marR="9525" marT="9525" marB="0" anchor="ctr">
                    <a:noFill/>
                  </a:tcPr>
                </a:tc>
              </a:tr>
              <a:tr h="330358">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4%</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algn="l" fontAlgn="ctr"/>
                      <a:r>
                        <a:rPr lang="fr-FR" sz="1000" u="none" strike="noStrike" dirty="0" smtClean="0">
                          <a:effectLst/>
                          <a:latin typeface="Arial" panose="020B0604020202020204" pitchFamily="34" charset="0"/>
                          <a:cs typeface="Arial" panose="020B0604020202020204" pitchFamily="34" charset="0"/>
                        </a:rPr>
                        <a:t>Site </a:t>
                      </a:r>
                      <a:r>
                        <a:rPr lang="fr-FR" sz="1000" u="none" strike="noStrike" dirty="0">
                          <a:effectLst/>
                          <a:latin typeface="Arial" panose="020B0604020202020204" pitchFamily="34" charset="0"/>
                          <a:cs typeface="Arial" panose="020B0604020202020204" pitchFamily="34" charset="0"/>
                        </a:rPr>
                        <a:t>Internet </a:t>
                      </a:r>
                      <a:r>
                        <a:rPr lang="fr-FR" sz="1000" u="none" strike="noStrike" dirty="0" smtClean="0">
                          <a:effectLst/>
                          <a:latin typeface="Arial" panose="020B0604020202020204" pitchFamily="34" charset="0"/>
                          <a:cs typeface="Arial" panose="020B0604020202020204" pitchFamily="34" charset="0"/>
                        </a:rPr>
                        <a:t>spécialisé</a:t>
                      </a:r>
                      <a:endParaRPr lang="fr-FR" sz="1000" b="1"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ctr">
                    <a:noFill/>
                  </a:tcPr>
                </a:tc>
              </a:tr>
              <a:tr h="330358">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3%</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marL="0" algn="l" defTabSz="1028700" rtl="0" eaLnBrk="1" fontAlgn="ctr" latinLnBrk="0" hangingPunct="1"/>
                      <a:r>
                        <a:rPr lang="fr-FR" sz="1000" u="none" strike="noStrike" kern="1200" dirty="0" smtClean="0">
                          <a:solidFill>
                            <a:schemeClr val="dk1"/>
                          </a:solidFill>
                          <a:effectLst/>
                          <a:latin typeface="Arial" panose="020B0604020202020204" pitchFamily="34" charset="0"/>
                          <a:ea typeface="+mn-ea"/>
                          <a:cs typeface="Arial" panose="020B0604020202020204" pitchFamily="34" charset="0"/>
                        </a:rPr>
                        <a:t>Autre canal</a:t>
                      </a:r>
                      <a:endParaRPr lang="fr-FR"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noFill/>
                  </a:tcPr>
                </a:tc>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4239573650"/>
              </p:ext>
            </p:extLst>
          </p:nvPr>
        </p:nvGraphicFramePr>
        <p:xfrm>
          <a:off x="1900052" y="2317804"/>
          <a:ext cx="1377537" cy="521970"/>
        </p:xfrm>
        <a:graphic>
          <a:graphicData uri="http://schemas.openxmlformats.org/drawingml/2006/table">
            <a:tbl>
              <a:tblPr>
                <a:tableStyleId>{5C22544A-7EE6-4342-B048-85BDC9FD1C3A}</a:tableStyleId>
              </a:tblPr>
              <a:tblGrid>
                <a:gridCol w="459179"/>
                <a:gridCol w="459179"/>
                <a:gridCol w="459179"/>
              </a:tblGrid>
              <a:tr h="0">
                <a:tc>
                  <a:txBody>
                    <a:bodyPr/>
                    <a:lstStyle/>
                    <a:p>
                      <a:pPr algn="ctr" fontAlgn="ct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2015</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2016</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2017</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r>
              <a:tr h="324000">
                <a:tc>
                  <a:txBody>
                    <a:bodyPr/>
                    <a:lstStyle/>
                    <a:p>
                      <a:pPr algn="ctr" fontAlgn="ct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7,9</a:t>
                      </a:r>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 </a:t>
                      </a: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ans</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7,9 ans</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7,6</a:t>
                      </a:r>
                      <a:r>
                        <a:rPr lang="fr-FR" sz="1100" b="1" i="0" u="none" strike="noStrike" baseline="0" dirty="0" smtClean="0">
                          <a:solidFill>
                            <a:schemeClr val="bg1">
                              <a:lumMod val="50000"/>
                            </a:schemeClr>
                          </a:solidFill>
                          <a:effectLst/>
                          <a:latin typeface="Arial" panose="020B0604020202020204" pitchFamily="34" charset="0"/>
                          <a:cs typeface="Arial" panose="020B0604020202020204" pitchFamily="34" charset="0"/>
                        </a:rPr>
                        <a:t> ans</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414072776"/>
              </p:ext>
            </p:extLst>
          </p:nvPr>
        </p:nvGraphicFramePr>
        <p:xfrm>
          <a:off x="6156344" y="2317804"/>
          <a:ext cx="1434969" cy="501165"/>
        </p:xfrm>
        <a:graphic>
          <a:graphicData uri="http://schemas.openxmlformats.org/drawingml/2006/table">
            <a:tbl>
              <a:tblPr>
                <a:tableStyleId>{5C22544A-7EE6-4342-B048-85BDC9FD1C3A}</a:tableStyleId>
              </a:tblPr>
              <a:tblGrid>
                <a:gridCol w="478323"/>
                <a:gridCol w="478323"/>
                <a:gridCol w="478323"/>
              </a:tblGrid>
              <a:tr h="0">
                <a:tc>
                  <a:txBody>
                    <a:bodyPr/>
                    <a:lstStyle/>
                    <a:p>
                      <a:pPr algn="ctr" fontAlgn="ct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2015</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2016</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2017</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r>
              <a:tr h="324000">
                <a:tc>
                  <a:txBody>
                    <a:bodyPr/>
                    <a:lstStyle/>
                    <a:p>
                      <a:pPr algn="ctr" fontAlgn="ct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8</a:t>
                      </a:r>
                      <a:r>
                        <a:rPr lang="fr-FR" sz="1100" b="0" i="0" u="none" strike="noStrike" baseline="0" dirty="0" smtClean="0">
                          <a:solidFill>
                            <a:schemeClr val="bg1">
                              <a:lumMod val="50000"/>
                            </a:schemeClr>
                          </a:solidFill>
                          <a:effectLst/>
                          <a:latin typeface="Arial" panose="020B0604020202020204" pitchFamily="34" charset="0"/>
                          <a:cs typeface="Arial" panose="020B0604020202020204" pitchFamily="34" charset="0"/>
                        </a:rPr>
                        <a:t> 836</a:t>
                      </a:r>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0" i="0" u="none" strike="noStrike" dirty="0" smtClean="0">
                          <a:solidFill>
                            <a:schemeClr val="bg1">
                              <a:lumMod val="50000"/>
                            </a:schemeClr>
                          </a:solidFill>
                          <a:effectLst/>
                          <a:latin typeface="Arial" panose="020B0604020202020204" pitchFamily="34" charset="0"/>
                          <a:cs typeface="Arial" panose="020B0604020202020204" pitchFamily="34" charset="0"/>
                        </a:rPr>
                        <a:t>9 322€</a:t>
                      </a:r>
                      <a:endParaRPr lang="fr-FR" sz="11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9 836€</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10400665"/>
              </p:ext>
            </p:extLst>
          </p:nvPr>
        </p:nvGraphicFramePr>
        <p:xfrm>
          <a:off x="6039737" y="4766096"/>
          <a:ext cx="1698597" cy="501165"/>
        </p:xfrm>
        <a:graphic>
          <a:graphicData uri="http://schemas.openxmlformats.org/drawingml/2006/table">
            <a:tbl>
              <a:tblPr>
                <a:tableStyleId>{5C22544A-7EE6-4342-B048-85BDC9FD1C3A}</a:tableStyleId>
              </a:tblPr>
              <a:tblGrid>
                <a:gridCol w="566199"/>
                <a:gridCol w="566199"/>
                <a:gridCol w="566199"/>
              </a:tblGrid>
              <a:tr h="0">
                <a:tc>
                  <a:txBody>
                    <a:bodyPr/>
                    <a:lstStyle/>
                    <a:p>
                      <a:pPr algn="ctr" fontAlgn="ctr"/>
                      <a:r>
                        <a:rPr lang="fr-FR" sz="1100" b="0" i="0" u="none" strike="noStrike" dirty="0" smtClean="0">
                          <a:solidFill>
                            <a:schemeClr val="tx1"/>
                          </a:solidFill>
                          <a:effectLst/>
                          <a:latin typeface="Arial" panose="020B0604020202020204" pitchFamily="34" charset="0"/>
                          <a:cs typeface="Arial" panose="020B0604020202020204" pitchFamily="34" charset="0"/>
                        </a:rPr>
                        <a:t>2015</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0" i="0" u="none" strike="noStrike" dirty="0" smtClean="0">
                          <a:solidFill>
                            <a:schemeClr val="tx1"/>
                          </a:solidFill>
                          <a:effectLst/>
                          <a:latin typeface="Arial" panose="020B0604020202020204" pitchFamily="34" charset="0"/>
                          <a:cs typeface="Arial" panose="020B0604020202020204" pitchFamily="34" charset="0"/>
                        </a:rPr>
                        <a:t>2016</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1" i="0" u="none" strike="noStrike" dirty="0" smtClean="0">
                          <a:solidFill>
                            <a:schemeClr val="accent4"/>
                          </a:solidFill>
                          <a:effectLst/>
                          <a:latin typeface="Arial" panose="020B0604020202020204" pitchFamily="34" charset="0"/>
                          <a:cs typeface="Arial" panose="020B0604020202020204" pitchFamily="34" charset="0"/>
                        </a:rPr>
                        <a:t>2017</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noFill/>
                  </a:tcPr>
                </a:tc>
              </a:tr>
              <a:tr h="324000">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20 186 €</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21 621€</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22 480€</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547078979"/>
              </p:ext>
            </p:extLst>
          </p:nvPr>
        </p:nvGraphicFramePr>
        <p:xfrm>
          <a:off x="7848233" y="4771820"/>
          <a:ext cx="2592756" cy="1433557"/>
        </p:xfrm>
        <a:graphic>
          <a:graphicData uri="http://schemas.openxmlformats.org/drawingml/2006/table">
            <a:tbl>
              <a:tblPr>
                <a:tableStyleId>{5C22544A-7EE6-4342-B048-85BDC9FD1C3A}</a:tableStyleId>
              </a:tblPr>
              <a:tblGrid>
                <a:gridCol w="401263"/>
                <a:gridCol w="475857"/>
                <a:gridCol w="475857"/>
                <a:gridCol w="1239779"/>
              </a:tblGrid>
              <a:tr h="162596">
                <a:tc>
                  <a:txBody>
                    <a:bodyPr/>
                    <a:lstStyle/>
                    <a:p>
                      <a:pPr algn="ctr" fontAlgn="ctr"/>
                      <a:r>
                        <a:rPr lang="fr-FR" sz="1100" b="0" i="0" u="none" strike="noStrike" dirty="0" smtClean="0">
                          <a:solidFill>
                            <a:schemeClr val="tx1"/>
                          </a:solidFill>
                          <a:effectLst/>
                          <a:latin typeface="Arial" panose="020B0604020202020204" pitchFamily="34" charset="0"/>
                          <a:cs typeface="Arial" panose="020B0604020202020204" pitchFamily="34" charset="0"/>
                        </a:rPr>
                        <a:t>2015</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0" i="0" u="none" strike="noStrike" dirty="0" smtClean="0">
                          <a:solidFill>
                            <a:schemeClr val="tx1"/>
                          </a:solidFill>
                          <a:effectLst/>
                          <a:latin typeface="Arial" panose="020B0604020202020204" pitchFamily="34" charset="0"/>
                          <a:cs typeface="Arial" panose="020B0604020202020204" pitchFamily="34" charset="0"/>
                        </a:rPr>
                        <a:t>2016</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ctr"/>
                      <a:r>
                        <a:rPr lang="fr-FR" sz="1100" b="1" i="0" u="none" strike="noStrike" dirty="0" smtClean="0">
                          <a:solidFill>
                            <a:schemeClr val="accent4"/>
                          </a:solidFill>
                          <a:effectLst/>
                          <a:latin typeface="Arial" panose="020B0604020202020204" pitchFamily="34" charset="0"/>
                          <a:cs typeface="Arial" panose="020B0604020202020204" pitchFamily="34" charset="0"/>
                        </a:rPr>
                        <a:t>2017</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ct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r>
              <a:tr h="303634">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43%</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44%</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42%</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marL="88900" indent="0" algn="l" fontAlgn="b"/>
                      <a:r>
                        <a:rPr lang="fr-FR" sz="1050" b="0" i="0" u="none" strike="noStrike" dirty="0" smtClean="0">
                          <a:solidFill>
                            <a:schemeClr val="tx1"/>
                          </a:solidFill>
                          <a:effectLst/>
                          <a:latin typeface="Arial" panose="020B0604020202020204" pitchFamily="34" charset="0"/>
                          <a:cs typeface="Arial" panose="020B0604020202020204" pitchFamily="34" charset="0"/>
                        </a:rPr>
                        <a:t> Apport </a:t>
                      </a:r>
                      <a:r>
                        <a:rPr lang="fr-FR" sz="1050" b="0" i="0" u="none" strike="noStrike" dirty="0">
                          <a:solidFill>
                            <a:schemeClr val="tx1"/>
                          </a:solidFill>
                          <a:effectLst/>
                          <a:latin typeface="Arial" panose="020B0604020202020204" pitchFamily="34" charset="0"/>
                          <a:cs typeface="Arial" panose="020B0604020202020204" pitchFamily="34" charset="0"/>
                        </a:rPr>
                        <a:t>personnel uniquement</a:t>
                      </a:r>
                    </a:p>
                  </a:txBody>
                  <a:tcPr marL="36000" marR="10800" marT="10800" marB="0" anchor="ctr">
                    <a:noFill/>
                  </a:tcPr>
                </a:tc>
              </a:tr>
              <a:tr h="297356">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30%</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31%</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28%</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marL="88900" indent="0" algn="l" defTabSz="1028700" rtl="0" eaLnBrk="1" fontAlgn="b" latinLnBrk="0" hangingPunct="1"/>
                      <a:r>
                        <a:rPr lang="fr-FR" sz="1050" b="0" i="0" u="none" strike="noStrike" kern="1200" dirty="0" smtClean="0">
                          <a:solidFill>
                            <a:schemeClr val="tx1"/>
                          </a:solidFill>
                          <a:effectLst/>
                          <a:latin typeface="Arial" panose="020B0604020202020204" pitchFamily="34" charset="0"/>
                          <a:ea typeface="+mn-ea"/>
                          <a:cs typeface="Arial" panose="020B0604020202020204" pitchFamily="34" charset="0"/>
                        </a:rPr>
                        <a:t>  Un </a:t>
                      </a:r>
                      <a:r>
                        <a:rPr lang="fr-FR" sz="1050" b="0" i="0" u="none" strike="noStrike" kern="1200" dirty="0">
                          <a:solidFill>
                            <a:schemeClr val="tx1"/>
                          </a:solidFill>
                          <a:effectLst/>
                          <a:latin typeface="Arial" panose="020B0604020202020204" pitchFamily="34" charset="0"/>
                          <a:ea typeface="+mn-ea"/>
                          <a:cs typeface="Arial" panose="020B0604020202020204" pitchFamily="34" charset="0"/>
                        </a:rPr>
                        <a:t>crédit</a:t>
                      </a:r>
                    </a:p>
                  </a:txBody>
                  <a:tcPr marL="36000" marR="10800" marT="10800" marB="0" anchor="ctr">
                    <a:noFill/>
                  </a:tcPr>
                </a:tc>
              </a:tr>
              <a:tr h="297356">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19%</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21%</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25%</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marL="88900" indent="0" algn="l" defTabSz="1028700" rtl="0" eaLnBrk="1" fontAlgn="b" latinLnBrk="0" hangingPunct="1"/>
                      <a:r>
                        <a:rPr lang="en-US" sz="1050" b="0" i="0" u="none" strike="noStrike" kern="1200" dirty="0" smtClean="0">
                          <a:solidFill>
                            <a:schemeClr val="tx1"/>
                          </a:solidFill>
                          <a:effectLst/>
                          <a:latin typeface="Arial" panose="020B0604020202020204" pitchFamily="34" charset="0"/>
                          <a:ea typeface="+mn-ea"/>
                          <a:cs typeface="Arial" panose="020B0604020202020204" pitchFamily="34" charset="0"/>
                        </a:rPr>
                        <a:t>  Leasing </a:t>
                      </a:r>
                      <a:endParaRPr lang="en-US" sz="105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36000" marR="10800" marT="10800" marB="0" anchor="ctr">
                    <a:noFill/>
                  </a:tcPr>
                </a:tc>
              </a:tr>
              <a:tr h="303634">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3%</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2%</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accent4"/>
                          </a:solidFill>
                          <a:effectLst/>
                          <a:latin typeface="Arial" panose="020B0604020202020204" pitchFamily="34" charset="0"/>
                          <a:cs typeface="Arial" panose="020B0604020202020204" pitchFamily="34" charset="0"/>
                        </a:rPr>
                        <a:t>3%</a:t>
                      </a:r>
                      <a:endParaRPr lang="fr-FR" sz="1100" b="1" i="0" u="none" strike="noStrike" dirty="0">
                        <a:solidFill>
                          <a:schemeClr val="accent4"/>
                        </a:solidFill>
                        <a:effectLst/>
                        <a:latin typeface="Arial" panose="020B0604020202020204" pitchFamily="34" charset="0"/>
                        <a:cs typeface="Arial" panose="020B0604020202020204" pitchFamily="34" charset="0"/>
                      </a:endParaRPr>
                    </a:p>
                  </a:txBody>
                  <a:tcPr marL="9525" marR="9525" marT="9525" marB="0" anchor="ctr">
                    <a:solidFill>
                      <a:schemeClr val="accent4">
                        <a:lumMod val="20000"/>
                        <a:lumOff val="80000"/>
                      </a:schemeClr>
                    </a:solidFill>
                  </a:tcPr>
                </a:tc>
                <a:tc>
                  <a:txBody>
                    <a:bodyPr/>
                    <a:lstStyle/>
                    <a:p>
                      <a:pPr marL="88900" indent="0" algn="l" defTabSz="1028700" rtl="0" eaLnBrk="1" fontAlgn="b" latinLnBrk="0" hangingPunct="1"/>
                      <a:r>
                        <a:rPr lang="fr-FR" sz="1050" b="0" i="0" u="none" strike="noStrike" kern="1200" dirty="0">
                          <a:solidFill>
                            <a:schemeClr val="tx1"/>
                          </a:solidFill>
                          <a:effectLst/>
                          <a:latin typeface="Arial" panose="020B0604020202020204" pitchFamily="34" charset="0"/>
                          <a:ea typeface="+mn-ea"/>
                          <a:cs typeface="Arial" panose="020B0604020202020204" pitchFamily="34" charset="0"/>
                        </a:rPr>
                        <a:t>Prêt particulier uniquement</a:t>
                      </a:r>
                    </a:p>
                  </a:txBody>
                  <a:tcPr marL="36000" marR="10800" marT="10800" marB="0" anchor="ctr">
                    <a:noFill/>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1013294111"/>
              </p:ext>
            </p:extLst>
          </p:nvPr>
        </p:nvGraphicFramePr>
        <p:xfrm>
          <a:off x="7965196" y="2341176"/>
          <a:ext cx="2475793" cy="1160295"/>
        </p:xfrm>
        <a:graphic>
          <a:graphicData uri="http://schemas.openxmlformats.org/drawingml/2006/table">
            <a:tbl>
              <a:tblPr>
                <a:tableStyleId>{5C22544A-7EE6-4342-B048-85BDC9FD1C3A}</a:tableStyleId>
              </a:tblPr>
              <a:tblGrid>
                <a:gridCol w="379134"/>
                <a:gridCol w="360283"/>
                <a:gridCol w="397985"/>
                <a:gridCol w="1338391"/>
              </a:tblGrid>
              <a:tr h="0">
                <a:tc>
                  <a:txBody>
                    <a:bodyPr/>
                    <a:lstStyle/>
                    <a:p>
                      <a:pPr algn="ctr" fontAlgn="ctr"/>
                      <a:r>
                        <a:rPr lang="fr-FR" sz="1100" b="0" i="0" u="none" strike="noStrike" dirty="0" smtClean="0">
                          <a:solidFill>
                            <a:schemeClr val="tx1"/>
                          </a:solidFill>
                          <a:effectLst/>
                          <a:latin typeface="Arial" panose="020B0604020202020204" pitchFamily="34" charset="0"/>
                          <a:cs typeface="Arial" panose="020B0604020202020204" pitchFamily="34" charset="0"/>
                        </a:rPr>
                        <a:t>2015</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1028700" rtl="0" eaLnBrk="1" fontAlgn="b" latinLnBrk="0" hangingPunct="1"/>
                      <a:r>
                        <a:rPr lang="fr-FR" sz="1100" b="0" i="0" u="none" strike="noStrike" kern="1200" dirty="0" smtClean="0">
                          <a:solidFill>
                            <a:schemeClr val="tx1"/>
                          </a:solidFill>
                          <a:effectLst/>
                          <a:latin typeface="Arial" panose="020B0604020202020204" pitchFamily="34" charset="0"/>
                          <a:ea typeface="+mn-ea"/>
                          <a:cs typeface="Arial" panose="020B0604020202020204" pitchFamily="34" charset="0"/>
                        </a:rPr>
                        <a:t>2016</a:t>
                      </a:r>
                      <a:endParaRPr lang="fr-FR"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ctr"/>
                      <a:r>
                        <a:rPr lang="fr-FR" sz="1100" b="1" i="0" u="none" strike="noStrike" dirty="0" smtClean="0">
                          <a:solidFill>
                            <a:schemeClr val="tx1"/>
                          </a:solidFill>
                          <a:effectLst/>
                          <a:latin typeface="Arial" panose="020B0604020202020204" pitchFamily="34" charset="0"/>
                          <a:cs typeface="Arial" panose="020B0604020202020204" pitchFamily="34" charset="0"/>
                        </a:rPr>
                        <a:t>2017</a:t>
                      </a:r>
                      <a:endParaRPr lang="fr-FR"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ctr"/>
                      <a:endParaRPr lang="fr-FR"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r>
              <a:tr h="324000">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60%</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1028700" rtl="0" eaLnBrk="1" fontAlgn="b" latinLnBrk="0" hangingPunct="1"/>
                      <a:r>
                        <a:rPr lang="fr-FR" sz="1100" b="0" i="0" u="none" strike="noStrike" kern="1200" dirty="0" smtClean="0">
                          <a:solidFill>
                            <a:schemeClr val="tx1"/>
                          </a:solidFill>
                          <a:effectLst/>
                          <a:latin typeface="Arial" panose="020B0604020202020204" pitchFamily="34" charset="0"/>
                          <a:ea typeface="+mn-ea"/>
                          <a:cs typeface="Arial" panose="020B0604020202020204" pitchFamily="34" charset="0"/>
                        </a:rPr>
                        <a:t>59%</a:t>
                      </a:r>
                      <a:endParaRPr lang="fr-FR"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tx1"/>
                          </a:solidFill>
                          <a:effectLst/>
                          <a:latin typeface="Arial" panose="020B0604020202020204" pitchFamily="34" charset="0"/>
                          <a:cs typeface="Arial" panose="020B0604020202020204" pitchFamily="34" charset="0"/>
                        </a:rPr>
                        <a:t>59%</a:t>
                      </a:r>
                      <a:endParaRPr lang="fr-FR"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marL="88900" indent="0" algn="l" defTabSz="1028700" rtl="0" eaLnBrk="1" fontAlgn="b" latinLnBrk="0" hangingPunct="1"/>
                      <a:r>
                        <a:rPr lang="fr-FR" sz="1050" b="0" i="0" u="none" strike="noStrike" kern="1200" dirty="0" smtClean="0">
                          <a:solidFill>
                            <a:schemeClr val="tx1"/>
                          </a:solidFill>
                          <a:effectLst/>
                          <a:latin typeface="Arial" panose="020B0604020202020204" pitchFamily="34" charset="0"/>
                          <a:ea typeface="+mn-ea"/>
                          <a:cs typeface="Arial" panose="020B0604020202020204" pitchFamily="34" charset="0"/>
                        </a:rPr>
                        <a:t> Apport </a:t>
                      </a:r>
                      <a:r>
                        <a:rPr lang="fr-FR" sz="1050" b="0" i="0" u="none" strike="noStrike" kern="1200" dirty="0">
                          <a:solidFill>
                            <a:schemeClr val="tx1"/>
                          </a:solidFill>
                          <a:effectLst/>
                          <a:latin typeface="Arial" panose="020B0604020202020204" pitchFamily="34" charset="0"/>
                          <a:ea typeface="+mn-ea"/>
                          <a:cs typeface="Arial" panose="020B0604020202020204" pitchFamily="34" charset="0"/>
                        </a:rPr>
                        <a:t>personnel uniquement</a:t>
                      </a:r>
                    </a:p>
                  </a:txBody>
                  <a:tcPr marL="9525" marR="9525" marT="9525" marB="0" anchor="ctr">
                    <a:noFill/>
                  </a:tcPr>
                </a:tc>
              </a:tr>
              <a:tr h="324000">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30%</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1028700" rtl="0" eaLnBrk="1" fontAlgn="b" latinLnBrk="0" hangingPunct="1"/>
                      <a:r>
                        <a:rPr lang="fr-FR" sz="1100" b="0" i="0" u="none" strike="noStrike" kern="1200" dirty="0" smtClean="0">
                          <a:solidFill>
                            <a:schemeClr val="tx1"/>
                          </a:solidFill>
                          <a:effectLst/>
                          <a:latin typeface="Arial" panose="020B0604020202020204" pitchFamily="34" charset="0"/>
                          <a:ea typeface="+mn-ea"/>
                          <a:cs typeface="Arial" panose="020B0604020202020204" pitchFamily="34" charset="0"/>
                        </a:rPr>
                        <a:t>32%</a:t>
                      </a:r>
                      <a:endParaRPr lang="fr-FR"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tx1"/>
                          </a:solidFill>
                          <a:effectLst/>
                          <a:latin typeface="Arial" panose="020B0604020202020204" pitchFamily="34" charset="0"/>
                          <a:cs typeface="Arial" panose="020B0604020202020204" pitchFamily="34" charset="0"/>
                        </a:rPr>
                        <a:t>29%</a:t>
                      </a:r>
                      <a:endParaRPr lang="fr-FR"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marL="88900" indent="0" algn="l" defTabSz="1028700" rtl="0" eaLnBrk="1" fontAlgn="b" latinLnBrk="0" hangingPunct="1"/>
                      <a:r>
                        <a:rPr lang="fr-FR" sz="1050" b="0" i="0" u="none" strike="noStrike" kern="1200" dirty="0" smtClean="0">
                          <a:solidFill>
                            <a:schemeClr val="tx1"/>
                          </a:solidFill>
                          <a:effectLst/>
                          <a:latin typeface="Arial" panose="020B0604020202020204" pitchFamily="34" charset="0"/>
                          <a:ea typeface="+mn-ea"/>
                          <a:cs typeface="Arial" panose="020B0604020202020204" pitchFamily="34" charset="0"/>
                        </a:rPr>
                        <a:t> Un </a:t>
                      </a:r>
                      <a:r>
                        <a:rPr lang="fr-FR" sz="1050" b="0" i="0" u="none" strike="noStrike" kern="1200" dirty="0">
                          <a:solidFill>
                            <a:schemeClr val="tx1"/>
                          </a:solidFill>
                          <a:effectLst/>
                          <a:latin typeface="Arial" panose="020B0604020202020204" pitchFamily="34" charset="0"/>
                          <a:ea typeface="+mn-ea"/>
                          <a:cs typeface="Arial" panose="020B0604020202020204" pitchFamily="34" charset="0"/>
                        </a:rPr>
                        <a:t>crédit</a:t>
                      </a:r>
                    </a:p>
                  </a:txBody>
                  <a:tcPr marL="9525" marR="9525" marT="9525" marB="0" anchor="ctr">
                    <a:noFill/>
                  </a:tcPr>
                </a:tc>
              </a:tr>
              <a:tr h="324000">
                <a:tc>
                  <a:txBody>
                    <a:bodyPr/>
                    <a:lstStyle/>
                    <a:p>
                      <a:pPr algn="ctr" fontAlgn="b"/>
                      <a:r>
                        <a:rPr lang="fr-FR" sz="1100" b="0" i="0" u="none" strike="noStrike" dirty="0" smtClean="0">
                          <a:solidFill>
                            <a:schemeClr val="tx1"/>
                          </a:solidFill>
                          <a:effectLst/>
                          <a:latin typeface="Arial" panose="020B0604020202020204" pitchFamily="34" charset="0"/>
                          <a:cs typeface="Arial" panose="020B0604020202020204" pitchFamily="34" charset="0"/>
                        </a:rPr>
                        <a:t>5%</a:t>
                      </a:r>
                      <a:endParaRPr lang="fr-FR"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1028700" rtl="0" eaLnBrk="1" fontAlgn="b" latinLnBrk="0" hangingPunct="1"/>
                      <a:r>
                        <a:rPr lang="fr-FR" sz="1100" b="0" i="0" u="none" strike="noStrike" kern="1200" dirty="0" smtClean="0">
                          <a:solidFill>
                            <a:schemeClr val="tx1"/>
                          </a:solidFill>
                          <a:effectLst/>
                          <a:latin typeface="Arial" panose="020B0604020202020204" pitchFamily="34" charset="0"/>
                          <a:ea typeface="+mn-ea"/>
                          <a:cs typeface="Arial" panose="020B0604020202020204" pitchFamily="34" charset="0"/>
                        </a:rPr>
                        <a:t>4%</a:t>
                      </a:r>
                      <a:endParaRPr lang="fr-FR"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noFill/>
                  </a:tcPr>
                </a:tc>
                <a:tc>
                  <a:txBody>
                    <a:bodyPr/>
                    <a:lstStyle/>
                    <a:p>
                      <a:pPr algn="ctr" fontAlgn="b"/>
                      <a:r>
                        <a:rPr lang="fr-FR" sz="1100" b="1" i="0" u="none" strike="noStrike" dirty="0" smtClean="0">
                          <a:solidFill>
                            <a:schemeClr val="tx1"/>
                          </a:solidFill>
                          <a:effectLst/>
                          <a:latin typeface="Arial" panose="020B0604020202020204" pitchFamily="34" charset="0"/>
                          <a:cs typeface="Arial" panose="020B0604020202020204" pitchFamily="34" charset="0"/>
                        </a:rPr>
                        <a:t>6%</a:t>
                      </a:r>
                      <a:endParaRPr lang="fr-FR" sz="11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marL="88900" indent="0" algn="l" defTabSz="1028700" rtl="0" eaLnBrk="1" fontAlgn="b" latinLnBrk="0" hangingPunct="1"/>
                      <a:r>
                        <a:rPr lang="fr-FR" sz="1050" b="0" i="0" u="none" strike="noStrike" kern="1200" dirty="0" smtClean="0">
                          <a:solidFill>
                            <a:schemeClr val="tx1"/>
                          </a:solidFill>
                          <a:effectLst/>
                          <a:latin typeface="Arial" panose="020B0604020202020204" pitchFamily="34" charset="0"/>
                          <a:ea typeface="+mn-ea"/>
                          <a:cs typeface="Arial" panose="020B0604020202020204" pitchFamily="34" charset="0"/>
                        </a:rPr>
                        <a:t> Prêt </a:t>
                      </a:r>
                      <a:r>
                        <a:rPr lang="fr-FR" sz="1050" b="0" i="0" u="none" strike="noStrike" kern="1200" dirty="0">
                          <a:solidFill>
                            <a:schemeClr val="tx1"/>
                          </a:solidFill>
                          <a:effectLst/>
                          <a:latin typeface="Arial" panose="020B0604020202020204" pitchFamily="34" charset="0"/>
                          <a:ea typeface="+mn-ea"/>
                          <a:cs typeface="Arial" panose="020B0604020202020204" pitchFamily="34" charset="0"/>
                        </a:rPr>
                        <a:t>particulier uniquement</a:t>
                      </a:r>
                    </a:p>
                  </a:txBody>
                  <a:tcPr marL="9525" marR="9525" marT="9525" marB="0" anchor="ctr">
                    <a:noFill/>
                  </a:tcPr>
                </a:tc>
              </a:tr>
            </a:tbl>
          </a:graphicData>
        </a:graphic>
      </p:graphicFrame>
      <p:sp>
        <p:nvSpPr>
          <p:cNvPr id="2" name="ZoneTexte 1"/>
          <p:cNvSpPr txBox="1"/>
          <p:nvPr/>
        </p:nvSpPr>
        <p:spPr>
          <a:xfrm>
            <a:off x="-18803" y="2921324"/>
            <a:ext cx="534390" cy="338554"/>
          </a:xfrm>
          <a:prstGeom prst="rect">
            <a:avLst/>
          </a:prstGeom>
          <a:noFill/>
        </p:spPr>
        <p:txBody>
          <a:bodyPr wrap="square" rtlCol="0">
            <a:spAutoFit/>
          </a:bodyPr>
          <a:lstStyle/>
          <a:p>
            <a:r>
              <a:rPr lang="fr-FR" sz="1600" dirty="0" smtClean="0">
                <a:solidFill>
                  <a:schemeClr val="tx1">
                    <a:lumMod val="75000"/>
                  </a:schemeClr>
                </a:solidFill>
                <a:latin typeface="Arial" panose="020B0604020202020204" pitchFamily="34" charset="0"/>
                <a:cs typeface="Arial" panose="020B0604020202020204" pitchFamily="34" charset="0"/>
              </a:rPr>
              <a:t>VO</a:t>
            </a:r>
            <a:endParaRPr lang="fr-FR" sz="1600" dirty="0">
              <a:solidFill>
                <a:schemeClr val="tx1">
                  <a:lumMod val="75000"/>
                </a:schemeClr>
              </a:solidFill>
              <a:latin typeface="Arial" panose="020B0604020202020204" pitchFamily="34" charset="0"/>
              <a:cs typeface="Arial" panose="020B0604020202020204" pitchFamily="34" charset="0"/>
            </a:endParaRPr>
          </a:p>
        </p:txBody>
      </p:sp>
      <p:sp>
        <p:nvSpPr>
          <p:cNvPr id="15" name="ZoneTexte 14"/>
          <p:cNvSpPr txBox="1"/>
          <p:nvPr/>
        </p:nvSpPr>
        <p:spPr>
          <a:xfrm>
            <a:off x="-18803" y="5009402"/>
            <a:ext cx="534390" cy="338554"/>
          </a:xfrm>
          <a:prstGeom prst="rect">
            <a:avLst/>
          </a:prstGeom>
          <a:noFill/>
        </p:spPr>
        <p:txBody>
          <a:bodyPr wrap="square" rtlCol="0">
            <a:spAutoFit/>
          </a:bodyPr>
          <a:lstStyle/>
          <a:p>
            <a:r>
              <a:rPr lang="fr-FR" sz="1600" dirty="0" smtClean="0">
                <a:solidFill>
                  <a:schemeClr val="accent4"/>
                </a:solidFill>
                <a:latin typeface="Arial" panose="020B0604020202020204" pitchFamily="34" charset="0"/>
                <a:cs typeface="Arial" panose="020B0604020202020204" pitchFamily="34" charset="0"/>
              </a:rPr>
              <a:t>VN</a:t>
            </a:r>
            <a:endParaRPr lang="fr-FR" sz="1600" dirty="0">
              <a:solidFill>
                <a:schemeClr val="accent4"/>
              </a:solidFill>
              <a:latin typeface="Arial" panose="020B0604020202020204" pitchFamily="34" charset="0"/>
              <a:cs typeface="Arial" panose="020B0604020202020204" pitchFamily="34" charset="0"/>
            </a:endParaRPr>
          </a:p>
        </p:txBody>
      </p:sp>
      <p:sp>
        <p:nvSpPr>
          <p:cNvPr id="20" name="Rectangle à coins arrondis 19"/>
          <p:cNvSpPr/>
          <p:nvPr/>
        </p:nvSpPr>
        <p:spPr>
          <a:xfrm>
            <a:off x="239716" y="688765"/>
            <a:ext cx="9928164" cy="79565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48" tIns="40524" rIns="81048" bIns="40524"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Comme l’année précédente, 2/3 des véhicules acquis en 2017 ont été achetés d’occasion. Pour ces achats d’occasion, concessionnaires et particuliers sont les principaux types de vendeurs. Quel que soit l’état à l’achat, le coût d’acquisition est en légère hausse cette </a:t>
            </a:r>
            <a:r>
              <a:rPr lang="fr-FR" sz="1400" b="0" dirty="0">
                <a:solidFill>
                  <a:prstClr val="black"/>
                </a:solidFill>
                <a:latin typeface="Arial" panose="020B0604020202020204" pitchFamily="34" charset="0"/>
                <a:cs typeface="Arial" panose="020B0604020202020204" pitchFamily="34" charset="0"/>
              </a:rPr>
              <a:t>année. Le leasing se développe (1/4 des véhicules neufs achetés cette année)</a:t>
            </a:r>
          </a:p>
        </p:txBody>
      </p:sp>
      <p:cxnSp>
        <p:nvCxnSpPr>
          <p:cNvPr id="17" name="Connecteur droit 16"/>
          <p:cNvCxnSpPr/>
          <p:nvPr/>
        </p:nvCxnSpPr>
        <p:spPr>
          <a:xfrm>
            <a:off x="2038120" y="4655812"/>
            <a:ext cx="7955734"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1243070" y="4305760"/>
            <a:ext cx="4243331"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3894321" y="4305761"/>
            <a:ext cx="4243331"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5622133" y="4305762"/>
            <a:ext cx="4243331" cy="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806495" y="1726300"/>
            <a:ext cx="1558240" cy="273140"/>
          </a:xfrm>
          <a:prstGeom prst="rect">
            <a:avLst/>
          </a:prstGeom>
          <a:noFill/>
        </p:spPr>
        <p:txBody>
          <a:bodyPr wrap="square" lIns="102860" tIns="51429" rIns="102860" bIns="51429" rtlCol="0">
            <a:spAutoFit/>
          </a:bodyPr>
          <a:lstStyle/>
          <a:p>
            <a:pPr algn="ctr"/>
            <a:r>
              <a:rPr lang="fr-FR" sz="1100" dirty="0" smtClean="0">
                <a:latin typeface="Arial" panose="020B0604020202020204" pitchFamily="34" charset="0"/>
                <a:cs typeface="Arial" panose="020B0604020202020204" pitchFamily="34" charset="0"/>
              </a:rPr>
              <a:t>Age du véhicule</a:t>
            </a:r>
            <a:endParaRPr lang="fr-FR" sz="1100" dirty="0">
              <a:latin typeface="Arial" panose="020B0604020202020204" pitchFamily="34" charset="0"/>
              <a:cs typeface="Arial" panose="020B0604020202020204" pitchFamily="34" charset="0"/>
            </a:endParaRPr>
          </a:p>
        </p:txBody>
      </p:sp>
      <p:sp>
        <p:nvSpPr>
          <p:cNvPr id="25" name="ZoneTexte 24"/>
          <p:cNvSpPr txBox="1"/>
          <p:nvPr/>
        </p:nvSpPr>
        <p:spPr>
          <a:xfrm>
            <a:off x="3842780" y="1726300"/>
            <a:ext cx="1558240" cy="273140"/>
          </a:xfrm>
          <a:prstGeom prst="rect">
            <a:avLst/>
          </a:prstGeom>
          <a:noFill/>
        </p:spPr>
        <p:txBody>
          <a:bodyPr wrap="square" lIns="102860" tIns="51429" rIns="102860" bIns="51429" rtlCol="0">
            <a:spAutoFit/>
          </a:bodyPr>
          <a:lstStyle/>
          <a:p>
            <a:pPr algn="ctr"/>
            <a:r>
              <a:rPr lang="fr-FR" sz="1100" dirty="0" smtClean="0">
                <a:latin typeface="Arial" panose="020B0604020202020204" pitchFamily="34" charset="0"/>
                <a:cs typeface="Arial" panose="020B0604020202020204" pitchFamily="34" charset="0"/>
              </a:rPr>
              <a:t>Canal d’acquisition</a:t>
            </a:r>
            <a:endParaRPr lang="fr-FR" sz="1100" dirty="0">
              <a:latin typeface="Arial" panose="020B0604020202020204" pitchFamily="34" charset="0"/>
              <a:cs typeface="Arial" panose="020B0604020202020204" pitchFamily="34" charset="0"/>
            </a:endParaRPr>
          </a:p>
        </p:txBody>
      </p:sp>
      <p:sp>
        <p:nvSpPr>
          <p:cNvPr id="26" name="ZoneTexte 25"/>
          <p:cNvSpPr txBox="1"/>
          <p:nvPr/>
        </p:nvSpPr>
        <p:spPr>
          <a:xfrm>
            <a:off x="6156344" y="1726300"/>
            <a:ext cx="1558240" cy="273140"/>
          </a:xfrm>
          <a:prstGeom prst="rect">
            <a:avLst/>
          </a:prstGeom>
          <a:noFill/>
        </p:spPr>
        <p:txBody>
          <a:bodyPr wrap="square" lIns="102860" tIns="51429" rIns="102860" bIns="51429" rtlCol="0">
            <a:spAutoFit/>
          </a:bodyPr>
          <a:lstStyle/>
          <a:p>
            <a:pPr algn="ctr"/>
            <a:r>
              <a:rPr lang="fr-FR" sz="1100" dirty="0" smtClean="0">
                <a:latin typeface="Arial" panose="020B0604020202020204" pitchFamily="34" charset="0"/>
                <a:cs typeface="Arial" panose="020B0604020202020204" pitchFamily="34" charset="0"/>
              </a:rPr>
              <a:t>Prix d’achat</a:t>
            </a:r>
            <a:endParaRPr lang="fr-FR" sz="1100" dirty="0">
              <a:latin typeface="Arial" panose="020B0604020202020204" pitchFamily="34" charset="0"/>
              <a:cs typeface="Arial" panose="020B0604020202020204" pitchFamily="34" charset="0"/>
            </a:endParaRPr>
          </a:p>
        </p:txBody>
      </p:sp>
      <p:sp>
        <p:nvSpPr>
          <p:cNvPr id="27" name="ZoneTexte 26"/>
          <p:cNvSpPr txBox="1"/>
          <p:nvPr/>
        </p:nvSpPr>
        <p:spPr>
          <a:xfrm>
            <a:off x="8270859" y="1726300"/>
            <a:ext cx="2029911" cy="273140"/>
          </a:xfrm>
          <a:prstGeom prst="rect">
            <a:avLst/>
          </a:prstGeom>
          <a:noFill/>
        </p:spPr>
        <p:txBody>
          <a:bodyPr wrap="square" lIns="102860" tIns="51429" rIns="102860" bIns="51429" rtlCol="0">
            <a:spAutoFit/>
          </a:bodyPr>
          <a:lstStyle/>
          <a:p>
            <a:pPr algn="ctr"/>
            <a:r>
              <a:rPr lang="fr-FR" sz="1100" dirty="0" smtClean="0">
                <a:latin typeface="Arial" panose="020B0604020202020204" pitchFamily="34" charset="0"/>
                <a:cs typeface="Arial" panose="020B0604020202020204" pitchFamily="34" charset="0"/>
              </a:rPr>
              <a:t>Mode de financement</a:t>
            </a:r>
            <a:endParaRPr lang="fr-FR" sz="1100" dirty="0">
              <a:latin typeface="Arial" panose="020B0604020202020204" pitchFamily="34" charset="0"/>
              <a:cs typeface="Arial" panose="020B0604020202020204" pitchFamily="34" charset="0"/>
            </a:endParaRPr>
          </a:p>
        </p:txBody>
      </p:sp>
      <p:graphicFrame>
        <p:nvGraphicFramePr>
          <p:cNvPr id="28" name="Tableau 27"/>
          <p:cNvGraphicFramePr>
            <a:graphicFrameLocks noGrp="1"/>
          </p:cNvGraphicFramePr>
          <p:nvPr>
            <p:extLst>
              <p:ext uri="{D42A27DB-BD31-4B8C-83A1-F6EECF244321}">
                <p14:modId xmlns:p14="http://schemas.microsoft.com/office/powerpoint/2010/main" val="4202891433"/>
              </p:ext>
            </p:extLst>
          </p:nvPr>
        </p:nvGraphicFramePr>
        <p:xfrm>
          <a:off x="3502524" y="2256837"/>
          <a:ext cx="2083444" cy="2327774"/>
        </p:xfrm>
        <a:graphic>
          <a:graphicData uri="http://schemas.openxmlformats.org/drawingml/2006/table">
            <a:tbl>
              <a:tblPr>
                <a:tableStyleId>{5C22544A-7EE6-4342-B048-85BDC9FD1C3A}</a:tableStyleId>
              </a:tblPr>
              <a:tblGrid>
                <a:gridCol w="463981"/>
                <a:gridCol w="1619463"/>
              </a:tblGrid>
              <a:tr h="191753">
                <a:tc>
                  <a:txBody>
                    <a:bodyPr/>
                    <a:lstStyle/>
                    <a:p>
                      <a:pPr algn="ctr" fontAlgn="ctr"/>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2017</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l" fontAlgn="ctr"/>
                      <a:endParaRPr lang="fr-FR" sz="1000" b="1"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ctr">
                    <a:noFill/>
                  </a:tcPr>
                </a:tc>
              </a:tr>
              <a:tr h="340207">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43%</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fr-FR" sz="1000" u="none" strike="noStrike" dirty="0" smtClean="0">
                          <a:effectLst/>
                          <a:latin typeface="Arial" panose="020B0604020202020204" pitchFamily="34" charset="0"/>
                          <a:cs typeface="Arial" panose="020B0604020202020204" pitchFamily="34" charset="0"/>
                        </a:rPr>
                        <a:t>Concessionnaire d’une marque automobile</a:t>
                      </a:r>
                      <a:endParaRPr lang="fr-FR" sz="1000" b="1"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ctr">
                    <a:noFill/>
                  </a:tcPr>
                </a:tc>
              </a:tr>
              <a:tr h="278850">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33%</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fr-FR" sz="1000" u="none" strike="noStrike" dirty="0" smtClean="0">
                          <a:effectLst/>
                          <a:latin typeface="Arial" panose="020B0604020202020204" pitchFamily="34" charset="0"/>
                          <a:cs typeface="Arial" panose="020B0604020202020204" pitchFamily="34" charset="0"/>
                        </a:rPr>
                        <a:t>Particulier</a:t>
                      </a:r>
                      <a:endParaRPr lang="fr-FR" sz="1000" b="1"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ctr">
                    <a:noFill/>
                  </a:tcPr>
                </a:tc>
              </a:tr>
              <a:tr h="278850">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12%</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fr-FR" sz="1000" u="none" strike="noStrike" dirty="0" smtClean="0">
                          <a:effectLst/>
                          <a:latin typeface="Arial" panose="020B0604020202020204" pitchFamily="34" charset="0"/>
                          <a:cs typeface="Arial" panose="020B0604020202020204" pitchFamily="34" charset="0"/>
                        </a:rPr>
                        <a:t>Garagiste </a:t>
                      </a:r>
                      <a:r>
                        <a:rPr lang="fr-FR" sz="1000" u="none" strike="noStrike" dirty="0">
                          <a:effectLst/>
                          <a:latin typeface="Arial" panose="020B0604020202020204" pitchFamily="34" charset="0"/>
                          <a:cs typeface="Arial" panose="020B0604020202020204" pitchFamily="34" charset="0"/>
                        </a:rPr>
                        <a:t>indépendant</a:t>
                      </a:r>
                      <a:endParaRPr lang="fr-FR" sz="1000" b="1"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ctr">
                    <a:noFill/>
                  </a:tcPr>
                </a:tc>
              </a:tr>
              <a:tr h="340207">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7%</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marL="0" algn="l" defTabSz="1028700" rtl="0" eaLnBrk="1" fontAlgn="ctr" latinLnBrk="0" hangingPunct="1"/>
                      <a:r>
                        <a:rPr lang="fr-FR" sz="1000" u="none" strike="noStrike" kern="1200" dirty="0" smtClean="0">
                          <a:solidFill>
                            <a:schemeClr val="dk1"/>
                          </a:solidFill>
                          <a:effectLst/>
                          <a:latin typeface="Arial" panose="020B0604020202020204" pitchFamily="34" charset="0"/>
                          <a:ea typeface="+mn-ea"/>
                          <a:cs typeface="Arial" panose="020B0604020202020204" pitchFamily="34" charset="0"/>
                        </a:rPr>
                        <a:t>Marchand spécialisé dans l'occasion</a:t>
                      </a:r>
                      <a:endParaRPr lang="fr-FR"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noFill/>
                  </a:tcPr>
                </a:tc>
              </a:tr>
              <a:tr h="340207">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2%</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marL="0" algn="l" defTabSz="1028700" rtl="0" eaLnBrk="1" fontAlgn="ctr" latinLnBrk="0" hangingPunct="1"/>
                      <a:r>
                        <a:rPr lang="fr-FR" sz="1000" u="none" strike="noStrike" kern="1200" dirty="0" smtClean="0">
                          <a:solidFill>
                            <a:schemeClr val="dk1"/>
                          </a:solidFill>
                          <a:effectLst/>
                          <a:latin typeface="Arial" panose="020B0604020202020204" pitchFamily="34" charset="0"/>
                          <a:ea typeface="+mn-ea"/>
                          <a:cs typeface="Arial" panose="020B0604020202020204" pitchFamily="34" charset="0"/>
                        </a:rPr>
                        <a:t>Donnée par une personne extérieure au foyer</a:t>
                      </a:r>
                      <a:endParaRPr lang="fr-FR"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noFill/>
                  </a:tcPr>
                </a:tc>
              </a:tr>
              <a:tr h="278850">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0%</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algn="l" fontAlgn="ctr"/>
                      <a:r>
                        <a:rPr lang="fr-FR" sz="1000" u="none" strike="noStrike" dirty="0" smtClean="0">
                          <a:effectLst/>
                          <a:latin typeface="Arial" panose="020B0604020202020204" pitchFamily="34" charset="0"/>
                          <a:cs typeface="Arial" panose="020B0604020202020204" pitchFamily="34" charset="0"/>
                        </a:rPr>
                        <a:t>Site </a:t>
                      </a:r>
                      <a:r>
                        <a:rPr lang="fr-FR" sz="1000" u="none" strike="noStrike" dirty="0">
                          <a:effectLst/>
                          <a:latin typeface="Arial" panose="020B0604020202020204" pitchFamily="34" charset="0"/>
                          <a:cs typeface="Arial" panose="020B0604020202020204" pitchFamily="34" charset="0"/>
                        </a:rPr>
                        <a:t>Internet </a:t>
                      </a:r>
                      <a:r>
                        <a:rPr lang="fr-FR" sz="1000" u="none" strike="noStrike" dirty="0" smtClean="0">
                          <a:effectLst/>
                          <a:latin typeface="Arial" panose="020B0604020202020204" pitchFamily="34" charset="0"/>
                          <a:cs typeface="Arial" panose="020B0604020202020204" pitchFamily="34" charset="0"/>
                        </a:rPr>
                        <a:t>spécialisé</a:t>
                      </a:r>
                      <a:endParaRPr lang="fr-FR" sz="1000" b="1" i="0" u="none" strike="noStrike" dirty="0">
                        <a:solidFill>
                          <a:srgbClr val="333333"/>
                        </a:solidFill>
                        <a:effectLst/>
                        <a:latin typeface="Arial" panose="020B0604020202020204" pitchFamily="34" charset="0"/>
                        <a:cs typeface="Arial" panose="020B0604020202020204" pitchFamily="34" charset="0"/>
                      </a:endParaRPr>
                    </a:p>
                  </a:txBody>
                  <a:tcPr marL="9525" marR="9525" marT="9525" marB="0" anchor="ctr">
                    <a:noFill/>
                  </a:tcPr>
                </a:tc>
              </a:tr>
              <a:tr h="278850">
                <a:tc>
                  <a:txBody>
                    <a:bodyPr/>
                    <a:lstStyle/>
                    <a:p>
                      <a:pPr algn="ctr" fontAlgn="b"/>
                      <a:r>
                        <a:rPr lang="fr-FR" sz="1100" b="1" i="0" u="none" strike="noStrike" dirty="0" smtClean="0">
                          <a:solidFill>
                            <a:schemeClr val="bg1">
                              <a:lumMod val="50000"/>
                            </a:schemeClr>
                          </a:solidFill>
                          <a:effectLst/>
                          <a:latin typeface="Arial" panose="020B0604020202020204" pitchFamily="34" charset="0"/>
                          <a:cs typeface="Arial" panose="020B0604020202020204" pitchFamily="34" charset="0"/>
                        </a:rPr>
                        <a:t>3% </a:t>
                      </a:r>
                      <a:endParaRPr lang="fr-FR" sz="1100" b="1"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9525" marR="9525" marT="9525" marB="0" anchor="ctr">
                    <a:solidFill>
                      <a:schemeClr val="bg1">
                        <a:lumMod val="85000"/>
                      </a:schemeClr>
                    </a:solidFill>
                  </a:tcPr>
                </a:tc>
                <a:tc>
                  <a:txBody>
                    <a:bodyPr/>
                    <a:lstStyle/>
                    <a:p>
                      <a:pPr marL="0" algn="l" defTabSz="1028700" rtl="0" eaLnBrk="1" fontAlgn="ctr" latinLnBrk="0" hangingPunct="1"/>
                      <a:r>
                        <a:rPr lang="fr-FR" sz="1000" u="none" strike="noStrike" kern="1200" dirty="0" smtClean="0">
                          <a:solidFill>
                            <a:schemeClr val="dk1"/>
                          </a:solidFill>
                          <a:effectLst/>
                          <a:latin typeface="Arial" panose="020B0604020202020204" pitchFamily="34" charset="0"/>
                          <a:ea typeface="+mn-ea"/>
                          <a:cs typeface="Arial" panose="020B0604020202020204" pitchFamily="34" charset="0"/>
                        </a:rPr>
                        <a:t>Autre canal</a:t>
                      </a:r>
                      <a:endParaRPr lang="fr-FR" sz="10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noFill/>
                  </a:tcPr>
                </a:tc>
              </a:tr>
            </a:tbl>
          </a:graphicData>
        </a:graphic>
      </p:graphicFrame>
      <p:sp>
        <p:nvSpPr>
          <p:cNvPr id="3" name="ZoneTexte 2"/>
          <p:cNvSpPr txBox="1"/>
          <p:nvPr/>
        </p:nvSpPr>
        <p:spPr>
          <a:xfrm>
            <a:off x="3701711" y="1970774"/>
            <a:ext cx="1840375" cy="173081"/>
          </a:xfrm>
          <a:prstGeom prst="rect">
            <a:avLst/>
          </a:prstGeom>
          <a:noFill/>
        </p:spPr>
        <p:txBody>
          <a:bodyPr wrap="square" lIns="0" tIns="0" rIns="0" bIns="0" rtlCol="0">
            <a:noAutofit/>
          </a:bodyPr>
          <a:lstStyle/>
          <a:p>
            <a:pPr algn="ctr"/>
            <a:r>
              <a:rPr lang="fr-FR" sz="1100" b="0" i="1" dirty="0" smtClean="0">
                <a:solidFill>
                  <a:schemeClr val="accent1"/>
                </a:solidFill>
                <a:latin typeface="Arial" panose="020B0604020202020204" pitchFamily="34" charset="0"/>
                <a:cs typeface="Arial" panose="020B0604020202020204" pitchFamily="34" charset="0"/>
              </a:rPr>
              <a:t>Nouvelle nomenclature</a:t>
            </a:r>
          </a:p>
        </p:txBody>
      </p:sp>
      <p:sp>
        <p:nvSpPr>
          <p:cNvPr id="29" name="Freeform 39"/>
          <p:cNvSpPr>
            <a:spLocks noChangeAspect="1" noEditPoints="1"/>
          </p:cNvSpPr>
          <p:nvPr/>
        </p:nvSpPr>
        <p:spPr bwMode="auto">
          <a:xfrm flipV="1">
            <a:off x="532544" y="661406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0" name="Freeform 39"/>
          <p:cNvSpPr>
            <a:spLocks noChangeAspect="1" noEditPoints="1"/>
          </p:cNvSpPr>
          <p:nvPr/>
        </p:nvSpPr>
        <p:spPr bwMode="auto">
          <a:xfrm>
            <a:off x="350783" y="661401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1" name="ZoneTexte 30"/>
          <p:cNvSpPr txBox="1"/>
          <p:nvPr/>
        </p:nvSpPr>
        <p:spPr>
          <a:xfrm>
            <a:off x="727580" y="661576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sp>
        <p:nvSpPr>
          <p:cNvPr id="32" name="Freeform 39"/>
          <p:cNvSpPr>
            <a:spLocks noChangeAspect="1" noEditPoints="1"/>
          </p:cNvSpPr>
          <p:nvPr/>
        </p:nvSpPr>
        <p:spPr bwMode="auto">
          <a:xfrm>
            <a:off x="7329286" y="2849324"/>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8" name="ZoneTexte 7"/>
          <p:cNvSpPr txBox="1"/>
          <p:nvPr/>
        </p:nvSpPr>
        <p:spPr>
          <a:xfrm>
            <a:off x="7102549" y="6587427"/>
            <a:ext cx="3278210" cy="220511"/>
          </a:xfrm>
          <a:prstGeom prst="rect">
            <a:avLst/>
          </a:prstGeom>
        </p:spPr>
        <p:txBody>
          <a:bodyPr wrap="square" lIns="81216" tIns="40609" rIns="81216" bIns="40609">
            <a:spAutoFit/>
          </a:bodyPr>
          <a:lstStyle>
            <a:defPPr>
              <a:defRPr lang="en-AU"/>
            </a:defPPr>
            <a:lvl1pPr algn="r">
              <a:defRPr sz="900" b="0" i="1">
                <a:solidFill>
                  <a:srgbClr val="717171"/>
                </a:solidFill>
                <a:latin typeface="Arial" panose="020B0604020202020204" pitchFamily="34" charset="0"/>
                <a:cs typeface="Arial" panose="020B0604020202020204" pitchFamily="34" charset="0"/>
              </a:defRPr>
            </a:lvl1pPr>
          </a:lstStyle>
          <a:p>
            <a:r>
              <a:rPr lang="fr-FR" dirty="0"/>
              <a:t>Base : </a:t>
            </a:r>
            <a:r>
              <a:rPr lang="fr-FR" dirty="0" smtClean="0"/>
              <a:t>Ensemble des véhicules achetés  </a:t>
            </a:r>
            <a:r>
              <a:rPr lang="fr-FR" dirty="0"/>
              <a:t>en 2017</a:t>
            </a:r>
          </a:p>
        </p:txBody>
      </p:sp>
      <p:sp>
        <p:nvSpPr>
          <p:cNvPr id="33" name="Freeform 39"/>
          <p:cNvSpPr>
            <a:spLocks noChangeAspect="1" noEditPoints="1"/>
          </p:cNvSpPr>
          <p:nvPr/>
        </p:nvSpPr>
        <p:spPr bwMode="auto">
          <a:xfrm>
            <a:off x="7400969" y="5347956"/>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4" name="Freeform 39"/>
          <p:cNvSpPr>
            <a:spLocks noChangeAspect="1" noEditPoints="1"/>
          </p:cNvSpPr>
          <p:nvPr/>
        </p:nvSpPr>
        <p:spPr bwMode="auto">
          <a:xfrm flipV="1">
            <a:off x="9192864" y="5349690"/>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5" name="Freeform 39"/>
          <p:cNvSpPr>
            <a:spLocks noChangeAspect="1" noEditPoints="1"/>
          </p:cNvSpPr>
          <p:nvPr/>
        </p:nvSpPr>
        <p:spPr bwMode="auto">
          <a:xfrm>
            <a:off x="9185686" y="5671264"/>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6" name="Freeform 39"/>
          <p:cNvSpPr>
            <a:spLocks noChangeAspect="1" noEditPoints="1"/>
          </p:cNvSpPr>
          <p:nvPr/>
        </p:nvSpPr>
        <p:spPr bwMode="auto">
          <a:xfrm flipV="1">
            <a:off x="9063585" y="295322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5" name="ZoneTexte 4"/>
          <p:cNvSpPr txBox="1"/>
          <p:nvPr/>
        </p:nvSpPr>
        <p:spPr>
          <a:xfrm>
            <a:off x="5129366" y="2654846"/>
            <a:ext cx="812189" cy="175899"/>
          </a:xfrm>
          <a:prstGeom prst="rect">
            <a:avLst/>
          </a:prstGeom>
          <a:noFill/>
        </p:spPr>
        <p:txBody>
          <a:bodyPr wrap="square" lIns="0" tIns="0" rIns="0" bIns="0" rtlCol="0">
            <a:noAutofit/>
          </a:bodyPr>
          <a:lstStyle/>
          <a:p>
            <a:pPr algn="l"/>
            <a:r>
              <a:rPr lang="fr-FR" sz="900" b="0" i="1" dirty="0" smtClean="0">
                <a:solidFill>
                  <a:schemeClr val="tx1"/>
                </a:solidFill>
                <a:latin typeface="Arial" panose="020B0604020202020204" pitchFamily="34" charset="0"/>
                <a:cs typeface="Arial" panose="020B0604020202020204" pitchFamily="34" charset="0"/>
              </a:rPr>
              <a:t>(37% en 2016)</a:t>
            </a:r>
          </a:p>
        </p:txBody>
      </p:sp>
      <p:sp>
        <p:nvSpPr>
          <p:cNvPr id="37" name="Freeform 39"/>
          <p:cNvSpPr>
            <a:spLocks noChangeAspect="1" noEditPoints="1"/>
          </p:cNvSpPr>
          <p:nvPr/>
        </p:nvSpPr>
        <p:spPr bwMode="auto">
          <a:xfrm>
            <a:off x="5371868" y="2478947"/>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8" name="Freeform 39"/>
          <p:cNvSpPr>
            <a:spLocks noChangeAspect="1" noEditPoints="1"/>
          </p:cNvSpPr>
          <p:nvPr/>
        </p:nvSpPr>
        <p:spPr bwMode="auto">
          <a:xfrm flipV="1">
            <a:off x="4621900" y="286907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9" name="ZoneTexte 38"/>
          <p:cNvSpPr txBox="1"/>
          <p:nvPr/>
        </p:nvSpPr>
        <p:spPr>
          <a:xfrm>
            <a:off x="4825594" y="2869079"/>
            <a:ext cx="812189" cy="175899"/>
          </a:xfrm>
          <a:prstGeom prst="rect">
            <a:avLst/>
          </a:prstGeom>
          <a:noFill/>
        </p:spPr>
        <p:txBody>
          <a:bodyPr wrap="square" lIns="0" tIns="0" rIns="0" bIns="0" rtlCol="0">
            <a:noAutofit/>
          </a:bodyPr>
          <a:lstStyle/>
          <a:p>
            <a:pPr algn="l"/>
            <a:r>
              <a:rPr lang="fr-FR" sz="900" b="0" i="1" dirty="0" smtClean="0">
                <a:solidFill>
                  <a:schemeClr val="tx1"/>
                </a:solidFill>
                <a:latin typeface="Arial" panose="020B0604020202020204" pitchFamily="34" charset="0"/>
                <a:cs typeface="Arial" panose="020B0604020202020204" pitchFamily="34" charset="0"/>
              </a:rPr>
              <a:t>(36% en 2016)</a:t>
            </a:r>
          </a:p>
        </p:txBody>
      </p:sp>
      <p:sp>
        <p:nvSpPr>
          <p:cNvPr id="42" name="Espace réservé du numéro de diapositive 41"/>
          <p:cNvSpPr>
            <a:spLocks noGrp="1"/>
          </p:cNvSpPr>
          <p:nvPr>
            <p:ph type="sldNum" sz="quarter" idx="12"/>
          </p:nvPr>
        </p:nvSpPr>
        <p:spPr/>
        <p:txBody>
          <a:bodyPr/>
          <a:lstStyle/>
          <a:p>
            <a:fld id="{4034BEE3-566C-4068-A777-C3A4762E861B}" type="slidenum">
              <a:rPr lang="en-GB" smtClean="0"/>
              <a:pPr/>
              <a:t>75</a:t>
            </a:fld>
            <a:endParaRPr lang="en-GB" dirty="0"/>
          </a:p>
        </p:txBody>
      </p:sp>
    </p:spTree>
    <p:extLst>
      <p:ext uri="{BB962C8B-B14F-4D97-AF65-F5344CB8AC3E}">
        <p14:creationId xmlns:p14="http://schemas.microsoft.com/office/powerpoint/2010/main" val="21744503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à coins arrondis 8"/>
          <p:cNvSpPr/>
          <p:nvPr/>
        </p:nvSpPr>
        <p:spPr>
          <a:xfrm>
            <a:off x="227577" y="1089534"/>
            <a:ext cx="9928164" cy="62909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9" tIns="40520" rIns="81039" bIns="40520"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Dans le contexte de « diabolisation » du diesel, les intentions d’achat pour ce type de moteur reculent de façon notable. Le choix semble se reporter vers l’essence. L’hybride et l’électrique progressent dans les intentions, malgré un poids dans le parc qui reste marginal.</a:t>
            </a:r>
            <a:endParaRPr lang="fr-FR" sz="1400" b="0" dirty="0">
              <a:solidFill>
                <a:prstClr val="black"/>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5191659" y="2673999"/>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2" name="Titre 5"/>
          <p:cNvSpPr txBox="1">
            <a:spLocks/>
          </p:cNvSpPr>
          <p:nvPr/>
        </p:nvSpPr>
        <p:spPr>
          <a:xfrm>
            <a:off x="334451" y="18746"/>
            <a:ext cx="10213412" cy="1137649"/>
          </a:xfrm>
          <a:prstGeom prst="rect">
            <a:avLst/>
          </a:prstGeom>
        </p:spPr>
        <p:txBody>
          <a:bodyPr vert="horz" lIns="0" tIns="234853" rIns="0" bIns="0" rtlCol="0" anchor="t">
            <a:noAutofit/>
          </a:bodyPr>
          <a:lstStyle>
            <a:lvl1pPr algn="l" defTabSz="909479" rtl="0" eaLnBrk="1" latinLnBrk="0" hangingPunct="1">
              <a:spcBef>
                <a:spcPct val="0"/>
              </a:spcBef>
              <a:buNone/>
              <a:defRPr lang="en-AU" sz="2000" kern="1200" dirty="0">
                <a:solidFill>
                  <a:srgbClr val="333333"/>
                </a:solidFill>
                <a:latin typeface="+mj-lt"/>
                <a:ea typeface="+mj-ea"/>
                <a:cs typeface="+mj-cs"/>
              </a:defRPr>
            </a:lvl1pPr>
          </a:lstStyle>
          <a:p>
            <a:pPr fontAlgn="auto">
              <a:spcAft>
                <a:spcPts val="0"/>
              </a:spcAft>
            </a:pPr>
            <a:r>
              <a:rPr lang="fr-FR" dirty="0">
                <a:solidFill>
                  <a:schemeClr val="tx1"/>
                </a:solidFill>
                <a:latin typeface="Arial" panose="020B0604020202020204" pitchFamily="34" charset="0"/>
                <a:cs typeface="Arial" panose="020B0604020202020204" pitchFamily="34" charset="0"/>
              </a:rPr>
              <a:t>I</a:t>
            </a:r>
            <a:r>
              <a:rPr lang="fr-FR" dirty="0" smtClean="0">
                <a:solidFill>
                  <a:schemeClr val="tx1"/>
                </a:solidFill>
                <a:latin typeface="Arial" panose="020B0604020202020204" pitchFamily="34" charset="0"/>
                <a:cs typeface="Arial" panose="020B0604020202020204" pitchFamily="34" charset="0"/>
              </a:rPr>
              <a:t>ntention d’achat de véhicule et motorisation envisagée</a:t>
            </a:r>
            <a:endParaRPr lang="fr-FR"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1056158" y="1989458"/>
            <a:ext cx="2923838" cy="288528"/>
          </a:xfrm>
          <a:prstGeom prst="rect">
            <a:avLst/>
          </a:prstGeom>
        </p:spPr>
        <p:txBody>
          <a:bodyPr wrap="square" lIns="102860" tIns="51429" rIns="102860" bIns="51429">
            <a:spAutoFit/>
          </a:bodyPr>
          <a:lstStyle/>
          <a:p>
            <a:pPr algn="ctr"/>
            <a:r>
              <a:rPr lang="fr-FR" sz="1200" dirty="0" smtClean="0">
                <a:latin typeface="Arial" panose="020B0604020202020204" pitchFamily="34" charset="0"/>
                <a:cs typeface="Arial" panose="020B0604020202020204" pitchFamily="34" charset="0"/>
              </a:rPr>
              <a:t>Type d’achat envisagé</a:t>
            </a:r>
            <a:endParaRPr lang="fr-FR" sz="1200" dirty="0">
              <a:latin typeface="Arial" panose="020B0604020202020204" pitchFamily="34" charset="0"/>
              <a:cs typeface="Arial" panose="020B0604020202020204" pitchFamily="34" charset="0"/>
            </a:endParaRPr>
          </a:p>
        </p:txBody>
      </p:sp>
      <p:graphicFrame>
        <p:nvGraphicFramePr>
          <p:cNvPr id="30" name="Graphique 29"/>
          <p:cNvGraphicFramePr/>
          <p:nvPr>
            <p:extLst>
              <p:ext uri="{D42A27DB-BD31-4B8C-83A1-F6EECF244321}">
                <p14:modId xmlns:p14="http://schemas.microsoft.com/office/powerpoint/2010/main" val="3650159640"/>
              </p:ext>
            </p:extLst>
          </p:nvPr>
        </p:nvGraphicFramePr>
        <p:xfrm>
          <a:off x="1072465" y="2429320"/>
          <a:ext cx="2360267" cy="2851181"/>
        </p:xfrm>
        <a:graphic>
          <a:graphicData uri="http://schemas.openxmlformats.org/drawingml/2006/chart">
            <c:chart xmlns:c="http://schemas.openxmlformats.org/drawingml/2006/chart" xmlns:r="http://schemas.openxmlformats.org/officeDocument/2006/relationships" r:id="rId3"/>
          </a:graphicData>
        </a:graphic>
      </p:graphicFrame>
      <p:sp>
        <p:nvSpPr>
          <p:cNvPr id="32" name="ZoneTexte 10"/>
          <p:cNvSpPr txBox="1"/>
          <p:nvPr/>
        </p:nvSpPr>
        <p:spPr>
          <a:xfrm>
            <a:off x="3254174" y="3768993"/>
            <a:ext cx="1460802" cy="657860"/>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200" dirty="0" smtClean="0">
                <a:solidFill>
                  <a:schemeClr val="accent4"/>
                </a:solidFill>
                <a:latin typeface="Arial" panose="020B0604020202020204" pitchFamily="34" charset="0"/>
                <a:cs typeface="Arial" panose="020B0604020202020204" pitchFamily="34" charset="0"/>
              </a:rPr>
              <a:t>Envisagent d’acheter </a:t>
            </a:r>
          </a:p>
          <a:p>
            <a:r>
              <a:rPr lang="fr-FR" sz="1200" dirty="0" smtClean="0">
                <a:solidFill>
                  <a:schemeClr val="accent4"/>
                </a:solidFill>
                <a:latin typeface="Arial" panose="020B0604020202020204" pitchFamily="34" charset="0"/>
                <a:cs typeface="Arial" panose="020B0604020202020204" pitchFamily="34" charset="0"/>
              </a:rPr>
              <a:t>un véhicule neuf </a:t>
            </a:r>
            <a:endParaRPr lang="fr-FR" sz="1200" dirty="0">
              <a:solidFill>
                <a:schemeClr val="accent4"/>
              </a:solidFill>
              <a:latin typeface="Arial" panose="020B0604020202020204" pitchFamily="34" charset="0"/>
              <a:cs typeface="Arial" panose="020B0604020202020204" pitchFamily="34" charset="0"/>
            </a:endParaRPr>
          </a:p>
        </p:txBody>
      </p:sp>
      <p:cxnSp>
        <p:nvCxnSpPr>
          <p:cNvPr id="33" name="Connecteur droit 32"/>
          <p:cNvCxnSpPr/>
          <p:nvPr/>
        </p:nvCxnSpPr>
        <p:spPr>
          <a:xfrm flipH="1">
            <a:off x="3273517" y="3764636"/>
            <a:ext cx="638517"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074650" y="3075147"/>
            <a:ext cx="1255745" cy="519361"/>
          </a:xfrm>
          <a:prstGeom prst="rect">
            <a:avLst/>
          </a:prstGeom>
          <a:noFill/>
        </p:spPr>
        <p:txBody>
          <a:bodyPr wrap="square" lIns="102860" tIns="51429" rIns="102860" bIns="51429" rtlCol="0">
            <a:spAutoFit/>
          </a:bodyPr>
          <a:lstStyle/>
          <a:p>
            <a:pPr algn="ctr"/>
            <a:r>
              <a:rPr lang="fr-FR" sz="2700" dirty="0" smtClean="0">
                <a:solidFill>
                  <a:schemeClr val="accent4"/>
                </a:solidFill>
                <a:latin typeface="Arial" panose="020B0604020202020204" pitchFamily="34" charset="0"/>
                <a:cs typeface="Arial" panose="020B0604020202020204" pitchFamily="34" charset="0"/>
              </a:rPr>
              <a:t>42</a:t>
            </a:r>
            <a:r>
              <a:rPr lang="fr-FR" sz="1400" dirty="0" smtClean="0">
                <a:solidFill>
                  <a:schemeClr val="accent4"/>
                </a:solidFill>
                <a:latin typeface="Arial" panose="020B0604020202020204" pitchFamily="34" charset="0"/>
                <a:cs typeface="Arial" panose="020B0604020202020204" pitchFamily="34" charset="0"/>
              </a:rPr>
              <a:t>%</a:t>
            </a:r>
          </a:p>
        </p:txBody>
      </p:sp>
      <p:sp>
        <p:nvSpPr>
          <p:cNvPr id="37" name="ZoneTexte 10"/>
          <p:cNvSpPr txBox="1"/>
          <p:nvPr/>
        </p:nvSpPr>
        <p:spPr>
          <a:xfrm>
            <a:off x="123825" y="3878008"/>
            <a:ext cx="1478586" cy="842526"/>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FR" sz="1200" dirty="0" smtClean="0">
                <a:solidFill>
                  <a:schemeClr val="bg1">
                    <a:lumMod val="65000"/>
                  </a:schemeClr>
                </a:solidFill>
                <a:latin typeface="Arial" panose="020B0604020202020204" pitchFamily="34" charset="0"/>
                <a:cs typeface="Arial" panose="020B0604020202020204" pitchFamily="34" charset="0"/>
              </a:rPr>
              <a:t>Envisagent d’acheter un véhicule d’occasion</a:t>
            </a:r>
            <a:endParaRPr lang="fr-FR" sz="1200" dirty="0">
              <a:solidFill>
                <a:schemeClr val="bg1">
                  <a:lumMod val="65000"/>
                </a:schemeClr>
              </a:solidFill>
              <a:latin typeface="Arial" panose="020B0604020202020204" pitchFamily="34" charset="0"/>
              <a:cs typeface="Arial" panose="020B0604020202020204" pitchFamily="34" charset="0"/>
            </a:endParaRPr>
          </a:p>
        </p:txBody>
      </p:sp>
      <p:cxnSp>
        <p:nvCxnSpPr>
          <p:cNvPr id="38" name="Connecteur droit 37"/>
          <p:cNvCxnSpPr/>
          <p:nvPr/>
        </p:nvCxnSpPr>
        <p:spPr>
          <a:xfrm flipH="1">
            <a:off x="417640" y="3796457"/>
            <a:ext cx="1277037"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480704" y="3047261"/>
            <a:ext cx="982873" cy="704027"/>
          </a:xfrm>
          <a:prstGeom prst="rect">
            <a:avLst/>
          </a:prstGeom>
          <a:noFill/>
        </p:spPr>
        <p:txBody>
          <a:bodyPr wrap="square" lIns="102860" tIns="51429" rIns="102860" bIns="51429" rtlCol="0">
            <a:spAutoFit/>
          </a:bodyPr>
          <a:lstStyle/>
          <a:p>
            <a:pPr algn="ctr"/>
            <a:r>
              <a:rPr lang="fr-FR" sz="2700" dirty="0" smtClean="0">
                <a:solidFill>
                  <a:schemeClr val="bg1">
                    <a:lumMod val="65000"/>
                  </a:schemeClr>
                </a:solidFill>
                <a:latin typeface="Arial" panose="020B0604020202020204" pitchFamily="34" charset="0"/>
                <a:cs typeface="Arial" panose="020B0604020202020204" pitchFamily="34" charset="0"/>
              </a:rPr>
              <a:t>58%</a:t>
            </a:r>
          </a:p>
          <a:p>
            <a:pPr algn="ctr"/>
            <a:endParaRPr lang="fr-FR" sz="1100" b="0" dirty="0">
              <a:solidFill>
                <a:schemeClr val="bg1">
                  <a:lumMod val="65000"/>
                </a:schemeClr>
              </a:solidFill>
              <a:latin typeface="Arial" panose="020B0604020202020204" pitchFamily="34" charset="0"/>
              <a:cs typeface="Arial" panose="020B0604020202020204" pitchFamily="34" charset="0"/>
            </a:endParaRPr>
          </a:p>
        </p:txBody>
      </p:sp>
      <p:sp>
        <p:nvSpPr>
          <p:cNvPr id="20" name="Rectangle 19"/>
          <p:cNvSpPr/>
          <p:nvPr/>
        </p:nvSpPr>
        <p:spPr>
          <a:xfrm>
            <a:off x="1161826" y="6327241"/>
            <a:ext cx="8825847" cy="497510"/>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Q18 (QI): Pour l’achat de votre prochaine voiture, quel(s) type(s) de véhicule considéreriez-vous le plus probablement dans votre liste de choix ? </a:t>
            </a:r>
          </a:p>
          <a:p>
            <a:pPr algn="r"/>
            <a:r>
              <a:rPr lang="fr-FR" sz="900" b="0" i="1" dirty="0" smtClean="0">
                <a:latin typeface="Arial" panose="020B0604020202020204" pitchFamily="34" charset="0"/>
                <a:cs typeface="Arial" panose="020B0604020202020204" pitchFamily="34" charset="0"/>
              </a:rPr>
              <a:t>Q19 (QI): Si vous deviez acheter aujourd’hui une nouvelle voiture, s’agirait-il probablement d’un véhicule…</a:t>
            </a:r>
            <a:endParaRPr lang="fr-FR" sz="900" b="0" i="1" dirty="0">
              <a:latin typeface="Arial" panose="020B0604020202020204" pitchFamily="34" charset="0"/>
              <a:cs typeface="Arial" panose="020B0604020202020204" pitchFamily="34" charset="0"/>
            </a:endParaRPr>
          </a:p>
          <a:p>
            <a:pPr algn="r"/>
            <a:r>
              <a:rPr lang="fr-FR" sz="900" b="0" i="1" dirty="0">
                <a:latin typeface="Arial" panose="020B0604020202020204" pitchFamily="34" charset="0"/>
                <a:cs typeface="Arial" panose="020B0604020202020204" pitchFamily="34" charset="0"/>
              </a:rPr>
              <a:t>Base: Ensemble </a:t>
            </a:r>
            <a:r>
              <a:rPr lang="fr-FR" sz="900" b="0" i="1" dirty="0" smtClean="0">
                <a:latin typeface="Arial" panose="020B0604020202020204" pitchFamily="34" charset="0"/>
                <a:cs typeface="Arial" panose="020B0604020202020204" pitchFamily="34" charset="0"/>
              </a:rPr>
              <a:t>de véhicules</a:t>
            </a:r>
            <a:endParaRPr lang="fr-FR" sz="900" b="0" i="1" dirty="0">
              <a:latin typeface="Arial" panose="020B0604020202020204" pitchFamily="34" charset="0"/>
              <a:cs typeface="Arial" panose="020B0604020202020204" pitchFamily="34" charset="0"/>
            </a:endParaRPr>
          </a:p>
        </p:txBody>
      </p:sp>
      <p:sp>
        <p:nvSpPr>
          <p:cNvPr id="24" name="Rectangle 23"/>
          <p:cNvSpPr/>
          <p:nvPr/>
        </p:nvSpPr>
        <p:spPr>
          <a:xfrm>
            <a:off x="5290823" y="2027693"/>
            <a:ext cx="4758222" cy="473194"/>
          </a:xfrm>
          <a:prstGeom prst="rect">
            <a:avLst/>
          </a:prstGeom>
        </p:spPr>
        <p:txBody>
          <a:bodyPr wrap="square" lIns="102860" tIns="51429" rIns="102860" bIns="51429">
            <a:spAutoFit/>
          </a:bodyPr>
          <a:lstStyle/>
          <a:p>
            <a:pPr algn="ctr"/>
            <a:r>
              <a:rPr lang="fr-FR" sz="1200" dirty="0" smtClean="0">
                <a:latin typeface="Arial" panose="020B0604020202020204" pitchFamily="34" charset="0"/>
                <a:cs typeface="Arial" panose="020B0604020202020204" pitchFamily="34" charset="0"/>
              </a:rPr>
              <a:t>Type de moteur envisagé</a:t>
            </a:r>
          </a:p>
          <a:p>
            <a:pPr algn="ctr"/>
            <a:r>
              <a:rPr lang="fr-FR" sz="1100" b="0" i="1" dirty="0" smtClean="0">
                <a:latin typeface="Arial" panose="020B0604020202020204" pitchFamily="34" charset="0"/>
                <a:cs typeface="Arial" panose="020B0604020202020204" pitchFamily="34" charset="0"/>
              </a:rPr>
              <a:t>(2 réponses max possibles)</a:t>
            </a:r>
            <a:endParaRPr lang="fr-FR" sz="1100" b="0" i="1" dirty="0">
              <a:latin typeface="Arial" panose="020B0604020202020204" pitchFamily="34" charset="0"/>
              <a:cs typeface="Arial" panose="020B0604020202020204" pitchFamily="34" charset="0"/>
            </a:endParaRPr>
          </a:p>
        </p:txBody>
      </p:sp>
      <p:graphicFrame>
        <p:nvGraphicFramePr>
          <p:cNvPr id="26" name="Graphique 25"/>
          <p:cNvGraphicFramePr/>
          <p:nvPr>
            <p:extLst>
              <p:ext uri="{D42A27DB-BD31-4B8C-83A1-F6EECF244321}">
                <p14:modId xmlns:p14="http://schemas.microsoft.com/office/powerpoint/2010/main" val="2517715937"/>
              </p:ext>
            </p:extLst>
          </p:nvPr>
        </p:nvGraphicFramePr>
        <p:xfrm>
          <a:off x="5076497" y="2628127"/>
          <a:ext cx="4392000" cy="3607420"/>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9218047" y="2316221"/>
            <a:ext cx="1169947" cy="442417"/>
          </a:xfrm>
          <a:prstGeom prst="rect">
            <a:avLst/>
          </a:prstGeom>
        </p:spPr>
        <p:txBody>
          <a:bodyPr wrap="square" lIns="102860" tIns="51429" rIns="102860" bIns="51429">
            <a:spAutoFit/>
          </a:bodyPr>
          <a:lstStyle/>
          <a:p>
            <a:pPr algn="ctr"/>
            <a:r>
              <a:rPr lang="fr-FR" sz="1100" b="0" dirty="0" smtClean="0">
                <a:latin typeface="Arial" panose="020B0604020202020204" pitchFamily="34" charset="0"/>
                <a:cs typeface="Arial" panose="020B0604020202020204" pitchFamily="34" charset="0"/>
              </a:rPr>
              <a:t>Poids dans le parc 2017</a:t>
            </a:r>
            <a:endParaRPr lang="fr-FR" sz="1100" b="0" dirty="0">
              <a:latin typeface="Arial" panose="020B0604020202020204" pitchFamily="34" charset="0"/>
              <a:cs typeface="Arial" panose="020B0604020202020204" pitchFamily="34" charset="0"/>
            </a:endParaRPr>
          </a:p>
        </p:txBody>
      </p:sp>
      <p:sp>
        <p:nvSpPr>
          <p:cNvPr id="19" name="Rectangle 18"/>
          <p:cNvSpPr/>
          <p:nvPr/>
        </p:nvSpPr>
        <p:spPr>
          <a:xfrm>
            <a:off x="9319148" y="2817504"/>
            <a:ext cx="1169947" cy="273140"/>
          </a:xfrm>
          <a:prstGeom prst="rect">
            <a:avLst/>
          </a:prstGeom>
        </p:spPr>
        <p:txBody>
          <a:bodyPr wrap="square" lIns="102860" tIns="51429" rIns="102860" bIns="51429">
            <a:spAutoFit/>
          </a:bodyPr>
          <a:lstStyle/>
          <a:p>
            <a:pPr algn="ctr"/>
            <a:r>
              <a:rPr lang="fr-FR" sz="1100" b="0" dirty="0" smtClean="0">
                <a:latin typeface="Arial" panose="020B0604020202020204" pitchFamily="34" charset="0"/>
                <a:cs typeface="Arial" panose="020B0604020202020204" pitchFamily="34" charset="0"/>
              </a:rPr>
              <a:t>59%</a:t>
            </a:r>
            <a:endParaRPr lang="fr-FR" sz="1100" b="0" dirty="0">
              <a:latin typeface="Arial" panose="020B0604020202020204" pitchFamily="34" charset="0"/>
              <a:cs typeface="Arial" panose="020B0604020202020204" pitchFamily="34" charset="0"/>
            </a:endParaRPr>
          </a:p>
        </p:txBody>
      </p:sp>
      <p:sp>
        <p:nvSpPr>
          <p:cNvPr id="21" name="Rectangle 20"/>
          <p:cNvSpPr/>
          <p:nvPr/>
        </p:nvSpPr>
        <p:spPr>
          <a:xfrm>
            <a:off x="9319148" y="3400551"/>
            <a:ext cx="1169947" cy="273140"/>
          </a:xfrm>
          <a:prstGeom prst="rect">
            <a:avLst/>
          </a:prstGeom>
          <a:noFill/>
        </p:spPr>
        <p:txBody>
          <a:bodyPr wrap="square" lIns="102860" tIns="51429" rIns="102860" bIns="51429">
            <a:spAutoFit/>
          </a:bodyPr>
          <a:lstStyle/>
          <a:p>
            <a:pPr algn="ctr"/>
            <a:r>
              <a:rPr lang="fr-FR" sz="1100" b="0" dirty="0" smtClean="0">
                <a:latin typeface="Arial" panose="020B0604020202020204" pitchFamily="34" charset="0"/>
                <a:cs typeface="Arial" panose="020B0604020202020204" pitchFamily="34" charset="0"/>
              </a:rPr>
              <a:t>41%</a:t>
            </a:r>
            <a:endParaRPr lang="fr-FR" sz="1100" b="0" dirty="0">
              <a:latin typeface="Arial" panose="020B0604020202020204" pitchFamily="34" charset="0"/>
              <a:cs typeface="Arial" panose="020B0604020202020204" pitchFamily="34" charset="0"/>
            </a:endParaRPr>
          </a:p>
        </p:txBody>
      </p:sp>
      <p:sp>
        <p:nvSpPr>
          <p:cNvPr id="23" name="Rectangle 22"/>
          <p:cNvSpPr/>
          <p:nvPr/>
        </p:nvSpPr>
        <p:spPr>
          <a:xfrm>
            <a:off x="9319148" y="3951700"/>
            <a:ext cx="1169947" cy="273140"/>
          </a:xfrm>
          <a:prstGeom prst="rect">
            <a:avLst/>
          </a:prstGeom>
          <a:noFill/>
        </p:spPr>
        <p:txBody>
          <a:bodyPr wrap="square" lIns="102860" tIns="51429" rIns="102860" bIns="51429">
            <a:spAutoFit/>
          </a:bodyPr>
          <a:lstStyle/>
          <a:p>
            <a:pPr algn="ctr"/>
            <a:r>
              <a:rPr lang="fr-FR" sz="1100" b="0" dirty="0" smtClean="0">
                <a:latin typeface="Arial" panose="020B0604020202020204" pitchFamily="34" charset="0"/>
                <a:cs typeface="Arial" panose="020B0604020202020204" pitchFamily="34" charset="0"/>
              </a:rPr>
              <a:t>1%</a:t>
            </a:r>
            <a:endParaRPr lang="fr-FR" sz="1100" b="0" dirty="0">
              <a:latin typeface="Arial" panose="020B0604020202020204" pitchFamily="34" charset="0"/>
              <a:cs typeface="Arial" panose="020B0604020202020204" pitchFamily="34" charset="0"/>
            </a:endParaRPr>
          </a:p>
        </p:txBody>
      </p:sp>
      <p:sp>
        <p:nvSpPr>
          <p:cNvPr id="27" name="Line 12"/>
          <p:cNvSpPr>
            <a:spLocks noChangeShapeType="1"/>
          </p:cNvSpPr>
          <p:nvPr/>
        </p:nvSpPr>
        <p:spPr bwMode="auto">
          <a:xfrm>
            <a:off x="5050366" y="1973860"/>
            <a:ext cx="0" cy="4356000"/>
          </a:xfrm>
          <a:prstGeom prst="line">
            <a:avLst/>
          </a:prstGeom>
          <a:noFill/>
          <a:ln w="25400" cap="rnd">
            <a:solidFill>
              <a:schemeClr val="tx1">
                <a:lumMod val="75000"/>
                <a:lumOff val="2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fr-FR">
              <a:latin typeface="Arial" panose="020B0604020202020204" pitchFamily="34" charset="0"/>
              <a:cs typeface="Arial" panose="020B0604020202020204" pitchFamily="34" charset="0"/>
            </a:endParaRPr>
          </a:p>
        </p:txBody>
      </p:sp>
      <p:cxnSp>
        <p:nvCxnSpPr>
          <p:cNvPr id="25" name="Connecteur droit avec flèche 24"/>
          <p:cNvCxnSpPr/>
          <p:nvPr/>
        </p:nvCxnSpPr>
        <p:spPr>
          <a:xfrm>
            <a:off x="8458536" y="2673999"/>
            <a:ext cx="207814" cy="516330"/>
          </a:xfrm>
          <a:prstGeom prst="straightConnector1">
            <a:avLst/>
          </a:prstGeom>
          <a:ln w="19050">
            <a:solidFill>
              <a:srgbClr val="FF0000"/>
            </a:solidFill>
            <a:headEnd type="triangle" w="med" len="sm"/>
            <a:tailEnd type="none" w="lg" len="sm"/>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8551165" y="3352989"/>
            <a:ext cx="131152" cy="536536"/>
          </a:xfrm>
          <a:prstGeom prst="straightConnector1">
            <a:avLst/>
          </a:prstGeom>
          <a:ln w="19050">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3327070" y="3544683"/>
            <a:ext cx="835967" cy="238504"/>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(40% en 2016)</a:t>
            </a:r>
          </a:p>
        </p:txBody>
      </p:sp>
      <p:sp>
        <p:nvSpPr>
          <p:cNvPr id="29" name="ZoneTexte 28"/>
          <p:cNvSpPr txBox="1"/>
          <p:nvPr/>
        </p:nvSpPr>
        <p:spPr>
          <a:xfrm>
            <a:off x="530762" y="3526132"/>
            <a:ext cx="835967" cy="238504"/>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(60% en 2016)</a:t>
            </a:r>
          </a:p>
        </p:txBody>
      </p:sp>
      <p:grpSp>
        <p:nvGrpSpPr>
          <p:cNvPr id="31" name="Groupe 30"/>
          <p:cNvGrpSpPr/>
          <p:nvPr/>
        </p:nvGrpSpPr>
        <p:grpSpPr>
          <a:xfrm>
            <a:off x="350783" y="6595933"/>
            <a:ext cx="2720911" cy="338511"/>
            <a:chOff x="350783" y="6542768"/>
            <a:chExt cx="2720911" cy="338511"/>
          </a:xfrm>
        </p:grpSpPr>
        <p:sp>
          <p:nvSpPr>
            <p:cNvPr id="35"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6"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0" name="ZoneTexte 39"/>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41" name="Freeform 39"/>
          <p:cNvSpPr>
            <a:spLocks noChangeAspect="1" noEditPoints="1"/>
          </p:cNvSpPr>
          <p:nvPr/>
        </p:nvSpPr>
        <p:spPr bwMode="auto">
          <a:xfrm flipV="1">
            <a:off x="1362742" y="325392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2" name="Freeform 39"/>
          <p:cNvSpPr>
            <a:spLocks noChangeAspect="1" noEditPoints="1"/>
          </p:cNvSpPr>
          <p:nvPr/>
        </p:nvSpPr>
        <p:spPr bwMode="auto">
          <a:xfrm>
            <a:off x="4040936" y="3263205"/>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3" name="Freeform 39"/>
          <p:cNvSpPr>
            <a:spLocks noChangeAspect="1" noEditPoints="1"/>
          </p:cNvSpPr>
          <p:nvPr/>
        </p:nvSpPr>
        <p:spPr bwMode="auto">
          <a:xfrm flipV="1">
            <a:off x="7969104" y="2711385"/>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5" name="Freeform 39"/>
          <p:cNvSpPr>
            <a:spLocks noChangeAspect="1" noEditPoints="1"/>
          </p:cNvSpPr>
          <p:nvPr/>
        </p:nvSpPr>
        <p:spPr bwMode="auto">
          <a:xfrm>
            <a:off x="8072686" y="386825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46" name="Freeform 39"/>
          <p:cNvSpPr>
            <a:spLocks noChangeAspect="1" noEditPoints="1"/>
          </p:cNvSpPr>
          <p:nvPr/>
        </p:nvSpPr>
        <p:spPr bwMode="auto">
          <a:xfrm>
            <a:off x="8440645" y="328098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11" name="Espace réservé du numéro de diapositive 10"/>
          <p:cNvSpPr>
            <a:spLocks noGrp="1"/>
          </p:cNvSpPr>
          <p:nvPr>
            <p:ph type="sldNum" sz="quarter" idx="12"/>
          </p:nvPr>
        </p:nvSpPr>
        <p:spPr/>
        <p:txBody>
          <a:bodyPr/>
          <a:lstStyle/>
          <a:p>
            <a:fld id="{4034BEE3-566C-4068-A777-C3A4762E861B}" type="slidenum">
              <a:rPr lang="en-GB" smtClean="0"/>
              <a:pPr/>
              <a:t>76</a:t>
            </a:fld>
            <a:endParaRPr lang="en-GB" dirty="0"/>
          </a:p>
        </p:txBody>
      </p:sp>
    </p:spTree>
    <p:extLst>
      <p:ext uri="{BB962C8B-B14F-4D97-AF65-F5344CB8AC3E}">
        <p14:creationId xmlns:p14="http://schemas.microsoft.com/office/powerpoint/2010/main" val="414954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p:cNvGraphicFramePr/>
          <p:nvPr>
            <p:extLst>
              <p:ext uri="{D42A27DB-BD31-4B8C-83A1-F6EECF244321}">
                <p14:modId xmlns:p14="http://schemas.microsoft.com/office/powerpoint/2010/main" val="2313573333"/>
              </p:ext>
            </p:extLst>
          </p:nvPr>
        </p:nvGraphicFramePr>
        <p:xfrm>
          <a:off x="4335399" y="720535"/>
          <a:ext cx="5910907" cy="49066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phique 18"/>
          <p:cNvGraphicFramePr/>
          <p:nvPr>
            <p:extLst>
              <p:ext uri="{D42A27DB-BD31-4B8C-83A1-F6EECF244321}">
                <p14:modId xmlns:p14="http://schemas.microsoft.com/office/powerpoint/2010/main" val="180523752"/>
              </p:ext>
            </p:extLst>
          </p:nvPr>
        </p:nvGraphicFramePr>
        <p:xfrm>
          <a:off x="555990" y="1552700"/>
          <a:ext cx="5910907" cy="490669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à coins arrondis 8"/>
          <p:cNvSpPr/>
          <p:nvPr/>
        </p:nvSpPr>
        <p:spPr>
          <a:xfrm>
            <a:off x="227577" y="914400"/>
            <a:ext cx="9928164" cy="65493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9" tIns="40520" rIns="81039" bIns="40520"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Plus de 4 individus sur 10 arrivent à se projeter dans le court ou moyen terme pour l’achat d’un prochain véhicule, dont 2 sur 10 dans les 3 prochaines années. Pour près de 6 individus sur 10 l’intention paraît être uniquement un souhait dans lequel ils ne se sont pas encore projetés avec détail.</a:t>
            </a:r>
            <a:endParaRPr lang="fr-FR" sz="1400" b="0" dirty="0">
              <a:solidFill>
                <a:prstClr val="black"/>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227577" y="2260593"/>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2" name="Titre 5"/>
          <p:cNvSpPr txBox="1">
            <a:spLocks/>
          </p:cNvSpPr>
          <p:nvPr/>
        </p:nvSpPr>
        <p:spPr>
          <a:xfrm>
            <a:off x="334451" y="18746"/>
            <a:ext cx="10213412" cy="1137649"/>
          </a:xfrm>
          <a:prstGeom prst="rect">
            <a:avLst/>
          </a:prstGeom>
        </p:spPr>
        <p:txBody>
          <a:bodyPr vert="horz" lIns="0" tIns="234853" rIns="0" bIns="0" rtlCol="0" anchor="t">
            <a:noAutofit/>
          </a:bodyPr>
          <a:lstStyle>
            <a:lvl1pPr algn="l" defTabSz="909479" rtl="0" eaLnBrk="1" latinLnBrk="0" hangingPunct="1">
              <a:spcBef>
                <a:spcPct val="0"/>
              </a:spcBef>
              <a:buNone/>
              <a:defRPr lang="en-AU" sz="2000" kern="1200" dirty="0">
                <a:solidFill>
                  <a:srgbClr val="333333"/>
                </a:solidFill>
                <a:latin typeface="+mj-lt"/>
                <a:ea typeface="+mj-ea"/>
                <a:cs typeface="+mj-cs"/>
              </a:defRPr>
            </a:lvl1pPr>
          </a:lstStyle>
          <a:p>
            <a:pPr fontAlgn="auto">
              <a:spcAft>
                <a:spcPts val="0"/>
              </a:spcAft>
            </a:pPr>
            <a:r>
              <a:rPr lang="fr-FR" dirty="0">
                <a:solidFill>
                  <a:schemeClr val="tx1"/>
                </a:solidFill>
                <a:latin typeface="Arial" panose="020B0604020202020204" pitchFamily="34" charset="0"/>
                <a:cs typeface="Arial" panose="020B0604020202020204" pitchFamily="34" charset="0"/>
              </a:rPr>
              <a:t>I</a:t>
            </a:r>
            <a:r>
              <a:rPr lang="fr-FR" dirty="0" smtClean="0">
                <a:solidFill>
                  <a:schemeClr val="tx1"/>
                </a:solidFill>
                <a:latin typeface="Arial" panose="020B0604020202020204" pitchFamily="34" charset="0"/>
                <a:cs typeface="Arial" panose="020B0604020202020204" pitchFamily="34" charset="0"/>
              </a:rPr>
              <a:t>ntention d’achat de véhicule : horizon du prochain achat</a:t>
            </a:r>
            <a:endParaRPr lang="fr-FR" dirty="0">
              <a:solidFill>
                <a:schemeClr val="tx1"/>
              </a:solidFill>
              <a:latin typeface="Arial" panose="020B0604020202020204" pitchFamily="34" charset="0"/>
              <a:cs typeface="Arial" panose="020B0604020202020204" pitchFamily="34" charset="0"/>
            </a:endParaRPr>
          </a:p>
        </p:txBody>
      </p:sp>
      <p:sp>
        <p:nvSpPr>
          <p:cNvPr id="3" name="Accolade fermante 2"/>
          <p:cNvSpPr/>
          <p:nvPr/>
        </p:nvSpPr>
        <p:spPr>
          <a:xfrm rot="5400000" flipH="1">
            <a:off x="1023967" y="2411565"/>
            <a:ext cx="264923" cy="1153304"/>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1" name="Rectangle 10"/>
          <p:cNvSpPr/>
          <p:nvPr/>
        </p:nvSpPr>
        <p:spPr>
          <a:xfrm>
            <a:off x="377090" y="2550975"/>
            <a:ext cx="1665118" cy="273140"/>
          </a:xfrm>
          <a:prstGeom prst="rect">
            <a:avLst/>
          </a:prstGeom>
        </p:spPr>
        <p:txBody>
          <a:bodyPr wrap="square" lIns="102860" tIns="51429" rIns="102860" bIns="51429">
            <a:spAutoFit/>
          </a:bodyPr>
          <a:lstStyle/>
          <a:p>
            <a:pPr algn="ctr"/>
            <a:r>
              <a:rPr lang="fr-FR" sz="1100" dirty="0" smtClean="0">
                <a:latin typeface="Arial" panose="020B0604020202020204" pitchFamily="34" charset="0"/>
                <a:cs typeface="Arial" panose="020B0604020202020204" pitchFamily="34" charset="0"/>
              </a:rPr>
              <a:t>20% d’ici à fin 2020</a:t>
            </a:r>
          </a:p>
        </p:txBody>
      </p:sp>
      <p:sp>
        <p:nvSpPr>
          <p:cNvPr id="5" name="Triangle isocèle 4"/>
          <p:cNvSpPr/>
          <p:nvPr/>
        </p:nvSpPr>
        <p:spPr bwMode="ltGray">
          <a:xfrm rot="5400000">
            <a:off x="5860969" y="3245831"/>
            <a:ext cx="2154681" cy="936434"/>
          </a:xfrm>
          <a:prstGeom prst="triangle">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3" name="Rectangle 22"/>
          <p:cNvSpPr/>
          <p:nvPr/>
        </p:nvSpPr>
        <p:spPr bwMode="ltGray">
          <a:xfrm>
            <a:off x="7666102" y="2854395"/>
            <a:ext cx="134917" cy="13220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4" name="Rectangle 23"/>
          <p:cNvSpPr/>
          <p:nvPr/>
        </p:nvSpPr>
        <p:spPr bwMode="ltGray">
          <a:xfrm>
            <a:off x="7666102" y="3712212"/>
            <a:ext cx="134917" cy="13220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5" name="Rectangle 24"/>
          <p:cNvSpPr/>
          <p:nvPr/>
        </p:nvSpPr>
        <p:spPr bwMode="ltGray">
          <a:xfrm>
            <a:off x="7666102" y="4094648"/>
            <a:ext cx="134917" cy="132202"/>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6" name="Rectangle 25"/>
          <p:cNvSpPr/>
          <p:nvPr/>
        </p:nvSpPr>
        <p:spPr bwMode="ltGray">
          <a:xfrm>
            <a:off x="7666102" y="4500581"/>
            <a:ext cx="134917" cy="132202"/>
          </a:xfrm>
          <a:prstGeom prst="rect">
            <a:avLst/>
          </a:prstGeom>
          <a:solidFill>
            <a:srgbClr val="79D73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7" name="Rectangle 26"/>
          <p:cNvSpPr/>
          <p:nvPr/>
        </p:nvSpPr>
        <p:spPr bwMode="ltGray">
          <a:xfrm>
            <a:off x="7666102" y="4939229"/>
            <a:ext cx="134917" cy="13220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8" name="Rectangle 27"/>
          <p:cNvSpPr/>
          <p:nvPr/>
        </p:nvSpPr>
        <p:spPr bwMode="ltGray">
          <a:xfrm>
            <a:off x="7666102" y="3282217"/>
            <a:ext cx="134917" cy="132202"/>
          </a:xfrm>
          <a:prstGeom prst="rect">
            <a:avLst/>
          </a:prstGeom>
          <a:solidFill>
            <a:schemeClr val="bg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grpSp>
        <p:nvGrpSpPr>
          <p:cNvPr id="10" name="Groupe 9"/>
          <p:cNvGrpSpPr/>
          <p:nvPr/>
        </p:nvGrpSpPr>
        <p:grpSpPr>
          <a:xfrm>
            <a:off x="-180958" y="4038500"/>
            <a:ext cx="5108161" cy="427822"/>
            <a:chOff x="-190903" y="2822863"/>
            <a:chExt cx="5108161" cy="427822"/>
          </a:xfrm>
        </p:grpSpPr>
        <p:sp>
          <p:nvSpPr>
            <p:cNvPr id="6" name="ZoneTexte 5"/>
            <p:cNvSpPr txBox="1"/>
            <p:nvPr/>
          </p:nvSpPr>
          <p:spPr>
            <a:xfrm>
              <a:off x="-190903" y="2822863"/>
              <a:ext cx="648093" cy="427822"/>
            </a:xfrm>
            <a:prstGeom prst="rect">
              <a:avLst/>
            </a:prstGeom>
            <a:noFill/>
          </p:spPr>
          <p:txBody>
            <a:bodyPr wrap="square" lIns="0" tIns="0" rIns="0" bIns="0" rtlCol="0">
              <a:noAutofit/>
            </a:bodyPr>
            <a:lstStyle/>
            <a:p>
              <a:pPr algn="r"/>
              <a:r>
                <a:rPr lang="fr-FR" sz="1100" b="0" i="1" dirty="0" smtClean="0">
                  <a:solidFill>
                    <a:schemeClr val="tx1"/>
                  </a:solidFill>
                  <a:latin typeface="Arial" panose="020B0604020202020204" pitchFamily="34" charset="0"/>
                  <a:cs typeface="Arial" panose="020B0604020202020204" pitchFamily="34" charset="0"/>
                </a:rPr>
                <a:t>Rappel 2016</a:t>
              </a:r>
            </a:p>
          </p:txBody>
        </p:sp>
        <p:sp>
          <p:nvSpPr>
            <p:cNvPr id="7" name="ZoneTexte 6"/>
            <p:cNvSpPr txBox="1"/>
            <p:nvPr/>
          </p:nvSpPr>
          <p:spPr>
            <a:xfrm>
              <a:off x="593578" y="2891103"/>
              <a:ext cx="252073" cy="213911"/>
            </a:xfrm>
            <a:prstGeom prst="rect">
              <a:avLst/>
            </a:prstGeom>
            <a:noFill/>
          </p:spPr>
          <p:txBody>
            <a:bodyPr wrap="square" lIns="0" tIns="0" rIns="0" bIns="0" rtlCol="0">
              <a:noAutofit/>
            </a:bodyPr>
            <a:lstStyle/>
            <a:p>
              <a:pPr algn="l"/>
              <a:r>
                <a:rPr lang="fr-FR" sz="1300" b="0" i="1" dirty="0" smtClean="0">
                  <a:solidFill>
                    <a:schemeClr val="tx1"/>
                  </a:solidFill>
                  <a:latin typeface="Arial" panose="020B0604020202020204" pitchFamily="34" charset="0"/>
                  <a:cs typeface="Arial" panose="020B0604020202020204" pitchFamily="34" charset="0"/>
                </a:rPr>
                <a:t>3</a:t>
              </a:r>
            </a:p>
          </p:txBody>
        </p:sp>
        <p:sp>
          <p:nvSpPr>
            <p:cNvPr id="22" name="ZoneTexte 21"/>
            <p:cNvSpPr txBox="1"/>
            <p:nvPr/>
          </p:nvSpPr>
          <p:spPr>
            <a:xfrm>
              <a:off x="887872" y="2891103"/>
              <a:ext cx="252073" cy="213911"/>
            </a:xfrm>
            <a:prstGeom prst="rect">
              <a:avLst/>
            </a:prstGeom>
            <a:noFill/>
          </p:spPr>
          <p:txBody>
            <a:bodyPr wrap="square" lIns="0" tIns="0" rIns="0" bIns="0" rtlCol="0">
              <a:noAutofit/>
            </a:bodyPr>
            <a:lstStyle/>
            <a:p>
              <a:pPr algn="l"/>
              <a:r>
                <a:rPr lang="fr-FR" sz="1300" b="0" i="1" dirty="0" smtClean="0">
                  <a:solidFill>
                    <a:schemeClr val="tx1"/>
                  </a:solidFill>
                  <a:latin typeface="Arial" panose="020B0604020202020204" pitchFamily="34" charset="0"/>
                  <a:cs typeface="Arial" panose="020B0604020202020204" pitchFamily="34" charset="0"/>
                </a:rPr>
                <a:t>3</a:t>
              </a:r>
            </a:p>
          </p:txBody>
        </p:sp>
        <p:sp>
          <p:nvSpPr>
            <p:cNvPr id="29" name="ZoneTexte 28"/>
            <p:cNvSpPr txBox="1"/>
            <p:nvPr/>
          </p:nvSpPr>
          <p:spPr>
            <a:xfrm>
              <a:off x="1150634" y="2891103"/>
              <a:ext cx="252073" cy="213911"/>
            </a:xfrm>
            <a:prstGeom prst="rect">
              <a:avLst/>
            </a:prstGeom>
            <a:noFill/>
          </p:spPr>
          <p:txBody>
            <a:bodyPr wrap="square" lIns="0" tIns="0" rIns="0" bIns="0" rtlCol="0">
              <a:noAutofit/>
            </a:bodyPr>
            <a:lstStyle/>
            <a:p>
              <a:pPr algn="l"/>
              <a:r>
                <a:rPr lang="fr-FR" sz="1300" b="0" i="1" dirty="0" smtClean="0">
                  <a:solidFill>
                    <a:schemeClr val="tx1"/>
                  </a:solidFill>
                  <a:latin typeface="Arial" panose="020B0604020202020204" pitchFamily="34" charset="0"/>
                  <a:cs typeface="Arial" panose="020B0604020202020204" pitchFamily="34" charset="0"/>
                </a:rPr>
                <a:t>8</a:t>
              </a:r>
            </a:p>
          </p:txBody>
        </p:sp>
        <p:sp>
          <p:nvSpPr>
            <p:cNvPr id="30" name="ZoneTexte 29"/>
            <p:cNvSpPr txBox="1"/>
            <p:nvPr/>
          </p:nvSpPr>
          <p:spPr>
            <a:xfrm>
              <a:off x="1507992" y="2891103"/>
              <a:ext cx="252073" cy="213911"/>
            </a:xfrm>
            <a:prstGeom prst="rect">
              <a:avLst/>
            </a:prstGeom>
            <a:noFill/>
          </p:spPr>
          <p:txBody>
            <a:bodyPr wrap="square" lIns="0" tIns="0" rIns="0" bIns="0" rtlCol="0">
              <a:noAutofit/>
            </a:bodyPr>
            <a:lstStyle/>
            <a:p>
              <a:pPr algn="l"/>
              <a:r>
                <a:rPr lang="fr-FR" sz="1300" b="0" i="1" dirty="0" smtClean="0">
                  <a:solidFill>
                    <a:schemeClr val="tx1"/>
                  </a:solidFill>
                  <a:latin typeface="Arial" panose="020B0604020202020204" pitchFamily="34" charset="0"/>
                  <a:cs typeface="Arial" panose="020B0604020202020204" pitchFamily="34" charset="0"/>
                </a:rPr>
                <a:t>5</a:t>
              </a:r>
            </a:p>
          </p:txBody>
        </p:sp>
        <p:sp>
          <p:nvSpPr>
            <p:cNvPr id="31" name="ZoneTexte 30"/>
            <p:cNvSpPr txBox="1"/>
            <p:nvPr/>
          </p:nvSpPr>
          <p:spPr>
            <a:xfrm>
              <a:off x="2288200" y="2891103"/>
              <a:ext cx="252073" cy="213911"/>
            </a:xfrm>
            <a:prstGeom prst="rect">
              <a:avLst/>
            </a:prstGeom>
            <a:noFill/>
          </p:spPr>
          <p:txBody>
            <a:bodyPr wrap="square" lIns="0" tIns="0" rIns="0" bIns="0" rtlCol="0">
              <a:noAutofit/>
            </a:bodyPr>
            <a:lstStyle/>
            <a:p>
              <a:pPr algn="l"/>
              <a:r>
                <a:rPr lang="fr-FR" sz="1300" b="0" i="1" dirty="0" smtClean="0">
                  <a:solidFill>
                    <a:schemeClr val="tx1"/>
                  </a:solidFill>
                  <a:latin typeface="Arial" panose="020B0604020202020204" pitchFamily="34" charset="0"/>
                  <a:cs typeface="Arial" panose="020B0604020202020204" pitchFamily="34" charset="0"/>
                </a:rPr>
                <a:t>22</a:t>
              </a:r>
            </a:p>
          </p:txBody>
        </p:sp>
        <p:sp>
          <p:nvSpPr>
            <p:cNvPr id="32" name="ZoneTexte 31"/>
            <p:cNvSpPr txBox="1"/>
            <p:nvPr/>
          </p:nvSpPr>
          <p:spPr>
            <a:xfrm>
              <a:off x="4665185" y="2891103"/>
              <a:ext cx="252073" cy="213911"/>
            </a:xfrm>
            <a:prstGeom prst="rect">
              <a:avLst/>
            </a:prstGeom>
            <a:noFill/>
          </p:spPr>
          <p:txBody>
            <a:bodyPr wrap="square" lIns="0" tIns="0" rIns="0" bIns="0" rtlCol="0">
              <a:noAutofit/>
            </a:bodyPr>
            <a:lstStyle/>
            <a:p>
              <a:pPr algn="l"/>
              <a:r>
                <a:rPr lang="fr-FR" sz="1300" b="0" i="1" dirty="0" smtClean="0">
                  <a:solidFill>
                    <a:schemeClr val="tx1"/>
                  </a:solidFill>
                  <a:latin typeface="Arial" panose="020B0604020202020204" pitchFamily="34" charset="0"/>
                  <a:cs typeface="Arial" panose="020B0604020202020204" pitchFamily="34" charset="0"/>
                </a:rPr>
                <a:t>59</a:t>
              </a:r>
            </a:p>
          </p:txBody>
        </p:sp>
      </p:grpSp>
      <p:sp>
        <p:nvSpPr>
          <p:cNvPr id="34" name="Rectangle 33"/>
          <p:cNvSpPr/>
          <p:nvPr/>
        </p:nvSpPr>
        <p:spPr>
          <a:xfrm>
            <a:off x="3064800" y="6463846"/>
            <a:ext cx="7373258" cy="359010"/>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Q16: Quand comptez-vous le plus probablement remplacer votre voiture actuelle ?</a:t>
            </a:r>
          </a:p>
          <a:p>
            <a:pPr algn="r"/>
            <a:r>
              <a:rPr lang="fr-FR" sz="900" b="0" i="1" dirty="0" smtClean="0">
                <a:latin typeface="Arial" panose="020B0604020202020204" pitchFamily="34" charset="0"/>
                <a:cs typeface="Arial" panose="020B0604020202020204" pitchFamily="34" charset="0"/>
              </a:rPr>
              <a:t>Base</a:t>
            </a:r>
            <a:r>
              <a:rPr lang="fr-FR" sz="900" b="0" i="1" dirty="0">
                <a:latin typeface="Arial" panose="020B0604020202020204" pitchFamily="34" charset="0"/>
                <a:cs typeface="Arial" panose="020B0604020202020204" pitchFamily="34" charset="0"/>
              </a:rPr>
              <a:t>: Ensemble </a:t>
            </a:r>
            <a:r>
              <a:rPr lang="fr-FR" sz="900" b="0" i="1" dirty="0" smtClean="0">
                <a:latin typeface="Arial" panose="020B0604020202020204" pitchFamily="34" charset="0"/>
                <a:cs typeface="Arial" panose="020B0604020202020204" pitchFamily="34" charset="0"/>
              </a:rPr>
              <a:t>de véhicules (6760)</a:t>
            </a:r>
            <a:endParaRPr lang="fr-FR" sz="900" b="0" i="1" dirty="0">
              <a:latin typeface="Arial" panose="020B0604020202020204" pitchFamily="34" charset="0"/>
              <a:cs typeface="Arial" panose="020B0604020202020204" pitchFamily="34" charset="0"/>
            </a:endParaRPr>
          </a:p>
        </p:txBody>
      </p:sp>
      <p:grpSp>
        <p:nvGrpSpPr>
          <p:cNvPr id="2" name="Groupe 1"/>
          <p:cNvGrpSpPr/>
          <p:nvPr/>
        </p:nvGrpSpPr>
        <p:grpSpPr>
          <a:xfrm>
            <a:off x="350783" y="6542768"/>
            <a:ext cx="2720911" cy="338511"/>
            <a:chOff x="350783" y="6542768"/>
            <a:chExt cx="2720911" cy="338511"/>
          </a:xfrm>
        </p:grpSpPr>
        <p:sp>
          <p:nvSpPr>
            <p:cNvPr id="35" name="Freeform 39"/>
            <p:cNvSpPr>
              <a:spLocks noChangeAspect="1" noEditPoints="1"/>
            </p:cNvSpPr>
            <p:nvPr/>
          </p:nvSpPr>
          <p:spPr bwMode="auto">
            <a:xfrm flipV="1">
              <a:off x="532544" y="6542819"/>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6" name="Freeform 39"/>
            <p:cNvSpPr>
              <a:spLocks noChangeAspect="1" noEditPoints="1"/>
            </p:cNvSpPr>
            <p:nvPr/>
          </p:nvSpPr>
          <p:spPr bwMode="auto">
            <a:xfrm>
              <a:off x="350783" y="6542768"/>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rgbClr val="489A1E"/>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7" name="ZoneTexte 36"/>
            <p:cNvSpPr txBox="1"/>
            <p:nvPr/>
          </p:nvSpPr>
          <p:spPr>
            <a:xfrm>
              <a:off x="727580" y="6544514"/>
              <a:ext cx="2344114" cy="336765"/>
            </a:xfrm>
            <a:prstGeom prst="rect">
              <a:avLst/>
            </a:prstGeom>
            <a:noFill/>
          </p:spPr>
          <p:txBody>
            <a:bodyPr wrap="square" lIns="0" tIns="0" rIns="0" bIns="0" rtlCol="0">
              <a:noAutofit/>
            </a:bodyPr>
            <a:lstStyle/>
            <a:p>
              <a:r>
                <a:rPr lang="fr-FR" sz="900" b="0" dirty="0">
                  <a:latin typeface="Arial" panose="020B0604020202020204" pitchFamily="34" charset="0"/>
                  <a:cs typeface="Arial" panose="020B0604020202020204" pitchFamily="34" charset="0"/>
                </a:rPr>
                <a:t>Significativement supérieur  / inférieur à </a:t>
              </a:r>
              <a:r>
                <a:rPr lang="fr-FR" sz="900" b="0" dirty="0" smtClean="0">
                  <a:latin typeface="Arial" panose="020B0604020202020204" pitchFamily="34" charset="0"/>
                  <a:cs typeface="Arial" panose="020B0604020202020204" pitchFamily="34" charset="0"/>
                </a:rPr>
                <a:t>2016</a:t>
              </a:r>
              <a:endParaRPr lang="fr-FR" sz="900" b="0" dirty="0">
                <a:latin typeface="Arial" panose="020B0604020202020204" pitchFamily="34" charset="0"/>
                <a:cs typeface="Arial" panose="020B0604020202020204" pitchFamily="34" charset="0"/>
              </a:endParaRPr>
            </a:p>
          </p:txBody>
        </p:sp>
      </p:grpSp>
      <p:sp>
        <p:nvSpPr>
          <p:cNvPr id="38" name="Freeform 39"/>
          <p:cNvSpPr>
            <a:spLocks noChangeAspect="1" noEditPoints="1"/>
          </p:cNvSpPr>
          <p:nvPr/>
        </p:nvSpPr>
        <p:spPr bwMode="auto">
          <a:xfrm flipV="1">
            <a:off x="4927203" y="3568212"/>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39" name="Freeform 39"/>
          <p:cNvSpPr>
            <a:spLocks noChangeAspect="1" noEditPoints="1"/>
          </p:cNvSpPr>
          <p:nvPr/>
        </p:nvSpPr>
        <p:spPr bwMode="auto">
          <a:xfrm flipV="1">
            <a:off x="1143248" y="3778313"/>
            <a:ext cx="143367" cy="144000"/>
          </a:xfrm>
          <a:custGeom>
            <a:avLst/>
            <a:gdLst>
              <a:gd name="T0" fmla="*/ 113 w 226"/>
              <a:gd name="T1" fmla="*/ 0 h 227"/>
              <a:gd name="T2" fmla="*/ 0 w 226"/>
              <a:gd name="T3" fmla="*/ 113 h 227"/>
              <a:gd name="T4" fmla="*/ 113 w 226"/>
              <a:gd name="T5" fmla="*/ 227 h 227"/>
              <a:gd name="T6" fmla="*/ 226 w 226"/>
              <a:gd name="T7" fmla="*/ 113 h 227"/>
              <a:gd name="T8" fmla="*/ 113 w 226"/>
              <a:gd name="T9" fmla="*/ 0 h 227"/>
              <a:gd name="T10" fmla="*/ 156 w 226"/>
              <a:gd name="T11" fmla="*/ 176 h 227"/>
              <a:gd name="T12" fmla="*/ 136 w 226"/>
              <a:gd name="T13" fmla="*/ 156 h 227"/>
              <a:gd name="T14" fmla="*/ 136 w 226"/>
              <a:gd name="T15" fmla="*/ 119 h 227"/>
              <a:gd name="T16" fmla="*/ 84 w 226"/>
              <a:gd name="T17" fmla="*/ 171 h 227"/>
              <a:gd name="T18" fmla="*/ 56 w 226"/>
              <a:gd name="T19" fmla="*/ 171 h 227"/>
              <a:gd name="T20" fmla="*/ 56 w 226"/>
              <a:gd name="T21" fmla="*/ 142 h 227"/>
              <a:gd name="T22" fmla="*/ 107 w 226"/>
              <a:gd name="T23" fmla="*/ 90 h 227"/>
              <a:gd name="T24" fmla="*/ 70 w 226"/>
              <a:gd name="T25" fmla="*/ 90 h 227"/>
              <a:gd name="T26" fmla="*/ 50 w 226"/>
              <a:gd name="T27" fmla="*/ 70 h 227"/>
              <a:gd name="T28" fmla="*/ 70 w 226"/>
              <a:gd name="T29" fmla="*/ 50 h 227"/>
              <a:gd name="T30" fmla="*/ 156 w 226"/>
              <a:gd name="T31" fmla="*/ 50 h 227"/>
              <a:gd name="T32" fmla="*/ 176 w 226"/>
              <a:gd name="T33" fmla="*/ 70 h 227"/>
              <a:gd name="T34" fmla="*/ 176 w 226"/>
              <a:gd name="T35" fmla="*/ 156 h 227"/>
              <a:gd name="T36" fmla="*/ 156 w 226"/>
              <a:gd name="T37" fmla="*/ 17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 h="227">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56" y="176"/>
                </a:moveTo>
                <a:cubicBezTo>
                  <a:pt x="145" y="176"/>
                  <a:pt x="136" y="167"/>
                  <a:pt x="136" y="156"/>
                </a:cubicBezTo>
                <a:cubicBezTo>
                  <a:pt x="136" y="150"/>
                  <a:pt x="136" y="119"/>
                  <a:pt x="136" y="119"/>
                </a:cubicBezTo>
                <a:cubicBezTo>
                  <a:pt x="84" y="171"/>
                  <a:pt x="84" y="171"/>
                  <a:pt x="84" y="171"/>
                </a:cubicBezTo>
                <a:cubicBezTo>
                  <a:pt x="76" y="178"/>
                  <a:pt x="63" y="178"/>
                  <a:pt x="56" y="171"/>
                </a:cubicBezTo>
                <a:cubicBezTo>
                  <a:pt x="48" y="163"/>
                  <a:pt x="48" y="150"/>
                  <a:pt x="56" y="142"/>
                </a:cubicBezTo>
                <a:cubicBezTo>
                  <a:pt x="107" y="90"/>
                  <a:pt x="107" y="90"/>
                  <a:pt x="107" y="90"/>
                </a:cubicBezTo>
                <a:cubicBezTo>
                  <a:pt x="107" y="90"/>
                  <a:pt x="76" y="90"/>
                  <a:pt x="70" y="90"/>
                </a:cubicBezTo>
                <a:cubicBezTo>
                  <a:pt x="59" y="90"/>
                  <a:pt x="50" y="81"/>
                  <a:pt x="50" y="70"/>
                </a:cubicBezTo>
                <a:cubicBezTo>
                  <a:pt x="50" y="59"/>
                  <a:pt x="59" y="50"/>
                  <a:pt x="70" y="50"/>
                </a:cubicBezTo>
                <a:cubicBezTo>
                  <a:pt x="156" y="50"/>
                  <a:pt x="156" y="50"/>
                  <a:pt x="156" y="50"/>
                </a:cubicBezTo>
                <a:cubicBezTo>
                  <a:pt x="167" y="50"/>
                  <a:pt x="176" y="59"/>
                  <a:pt x="176" y="70"/>
                </a:cubicBezTo>
                <a:cubicBezTo>
                  <a:pt x="176" y="156"/>
                  <a:pt x="176" y="156"/>
                  <a:pt x="176" y="156"/>
                </a:cubicBezTo>
                <a:cubicBezTo>
                  <a:pt x="176" y="167"/>
                  <a:pt x="167" y="176"/>
                  <a:pt x="156" y="176"/>
                </a:cubicBezTo>
                <a:close/>
              </a:path>
            </a:pathLst>
          </a:custGeom>
          <a:solidFill>
            <a:schemeClr val="accent1"/>
          </a:solidFill>
          <a:ln>
            <a:noFill/>
          </a:ln>
        </p:spPr>
        <p:txBody>
          <a:bodyPr vert="horz" wrap="square" lIns="91428" tIns="45714" rIns="91428" bIns="45714" numCol="1" anchor="t" anchorCtr="0" compatLnSpc="1">
            <a:prstTxWarp prst="textNoShape">
              <a:avLst/>
            </a:prstTxWarp>
          </a:bodyPr>
          <a:lstStyle/>
          <a:p>
            <a:endParaRPr lang="fr-FR">
              <a:solidFill>
                <a:srgbClr val="333333"/>
              </a:solidFill>
              <a:latin typeface="Arial" panose="020B0604020202020204" pitchFamily="34" charset="0"/>
              <a:cs typeface="Arial" panose="020B0604020202020204" pitchFamily="34" charset="0"/>
            </a:endParaRPr>
          </a:p>
        </p:txBody>
      </p:sp>
      <p:sp>
        <p:nvSpPr>
          <p:cNvPr id="20" name="Espace réservé du numéro de diapositive 19"/>
          <p:cNvSpPr>
            <a:spLocks noGrp="1"/>
          </p:cNvSpPr>
          <p:nvPr>
            <p:ph type="sldNum" sz="quarter" idx="12"/>
          </p:nvPr>
        </p:nvSpPr>
        <p:spPr/>
        <p:txBody>
          <a:bodyPr/>
          <a:lstStyle/>
          <a:p>
            <a:fld id="{4034BEE3-566C-4068-A777-C3A4762E861B}" type="slidenum">
              <a:rPr lang="en-GB" smtClean="0"/>
              <a:pPr/>
              <a:t>77</a:t>
            </a:fld>
            <a:endParaRPr lang="en-GB" dirty="0"/>
          </a:p>
        </p:txBody>
      </p:sp>
    </p:spTree>
    <p:extLst>
      <p:ext uri="{BB962C8B-B14F-4D97-AF65-F5344CB8AC3E}">
        <p14:creationId xmlns:p14="http://schemas.microsoft.com/office/powerpoint/2010/main" val="31175959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3.7</a:t>
            </a:r>
            <a:endParaRPr lang="fr-FR" dirty="0"/>
          </a:p>
        </p:txBody>
      </p:sp>
      <p:sp>
        <p:nvSpPr>
          <p:cNvPr id="2" name="Espace réservé du texte 1"/>
          <p:cNvSpPr>
            <a:spLocks noGrp="1"/>
          </p:cNvSpPr>
          <p:nvPr>
            <p:ph type="subTitle" idx="1"/>
            <p:custDataLst>
              <p:tags r:id="rId3"/>
            </p:custDataLst>
          </p:nvPr>
        </p:nvSpPr>
        <p:spPr>
          <a:xfrm>
            <a:off x="324000" y="3469604"/>
            <a:ext cx="6352221" cy="1564531"/>
          </a:xfrm>
        </p:spPr>
        <p:txBody>
          <a:bodyPr/>
          <a:lstStyle/>
          <a:p>
            <a:r>
              <a:rPr lang="fr-FR" dirty="0" smtClean="0"/>
              <a:t>Dépenses d’entretien-réparation</a:t>
            </a:r>
          </a:p>
          <a:p>
            <a:r>
              <a:rPr lang="fr-FR" dirty="0" smtClean="0"/>
              <a:t>&amp; contrôle technique. </a:t>
            </a:r>
            <a:endParaRPr lang="fr-FR" dirty="0"/>
          </a:p>
          <a:p>
            <a:endParaRPr lang="fr-FR" dirty="0"/>
          </a:p>
        </p:txBody>
      </p:sp>
    </p:spTree>
    <p:custDataLst>
      <p:tags r:id="rId1"/>
    </p:custDataLst>
    <p:extLst>
      <p:ext uri="{BB962C8B-B14F-4D97-AF65-F5344CB8AC3E}">
        <p14:creationId xmlns:p14="http://schemas.microsoft.com/office/powerpoint/2010/main" val="34643273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40701" y="1826824"/>
            <a:ext cx="2505048" cy="4429470"/>
          </a:xfrm>
          <a:prstGeom prst="rect">
            <a:avLst/>
          </a:prstGeom>
          <a:solidFill>
            <a:schemeClr val="bg1">
              <a:lumMod val="95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sp>
        <p:nvSpPr>
          <p:cNvPr id="9" name="Rectangle à coins arrondis 8"/>
          <p:cNvSpPr/>
          <p:nvPr/>
        </p:nvSpPr>
        <p:spPr>
          <a:xfrm>
            <a:off x="227577" y="749130"/>
            <a:ext cx="9928164" cy="61278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9" tIns="40520" rIns="81039" bIns="40520"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Un lien logique entre l’âge de la voiture et le nombre d’interventions techniques</a:t>
            </a:r>
            <a:r>
              <a:rPr lang="fr-FR" sz="1400" b="0" dirty="0">
                <a:solidFill>
                  <a:prstClr val="black"/>
                </a:solidFill>
                <a:latin typeface="Arial" panose="020B0604020202020204" pitchFamily="34" charset="0"/>
                <a:cs typeface="Arial" panose="020B0604020202020204" pitchFamily="34" charset="0"/>
              </a:rPr>
              <a:t>.</a:t>
            </a:r>
            <a:endParaRPr lang="fr-FR" sz="1400" b="0" dirty="0" smtClean="0">
              <a:solidFill>
                <a:prstClr val="black"/>
              </a:solidFill>
              <a:latin typeface="Arial" panose="020B0604020202020204" pitchFamily="34" charset="0"/>
              <a:cs typeface="Arial" panose="020B0604020202020204" pitchFamily="34" charset="0"/>
            </a:endParaRPr>
          </a:p>
          <a:p>
            <a:pPr algn="ctr"/>
            <a:r>
              <a:rPr lang="fr-FR" sz="1400" b="0" dirty="0" smtClean="0">
                <a:solidFill>
                  <a:prstClr val="black"/>
                </a:solidFill>
                <a:latin typeface="Arial" panose="020B0604020202020204" pitchFamily="34" charset="0"/>
                <a:cs typeface="Arial" panose="020B0604020202020204" pitchFamily="34" charset="0"/>
              </a:rPr>
              <a:t>On retrouve cette même corrélation entre véhicule neuf ou d’occasion.</a:t>
            </a:r>
            <a:endParaRPr lang="fr-FR" sz="1400" b="0" dirty="0">
              <a:solidFill>
                <a:prstClr val="black"/>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251854" y="1441104"/>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mn-lt"/>
              </a:rPr>
              <a:t>En </a:t>
            </a:r>
            <a:r>
              <a:rPr lang="fr-FR" sz="1100" b="0" i="1" u="sng" dirty="0">
                <a:solidFill>
                  <a:srgbClr val="000000"/>
                </a:solidFill>
                <a:latin typeface="Arial" panose="020B0604020202020204" pitchFamily="34" charset="0"/>
                <a:cs typeface="Arial" panose="020B0604020202020204" pitchFamily="34" charset="0"/>
              </a:rPr>
              <a:t>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2" name="Rectangle 1"/>
          <p:cNvSpPr/>
          <p:nvPr/>
        </p:nvSpPr>
        <p:spPr>
          <a:xfrm>
            <a:off x="1420010" y="6311864"/>
            <a:ext cx="8579392" cy="497510"/>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Q71</a:t>
            </a:r>
            <a:r>
              <a:rPr lang="fr-FR" sz="900" b="0" i="1" dirty="0">
                <a:latin typeface="Arial" panose="020B0604020202020204" pitchFamily="34" charset="0"/>
                <a:cs typeface="Arial" panose="020B0604020202020204" pitchFamily="34" charset="0"/>
              </a:rPr>
              <a:t>: Pour chaque véhicule de votre foyer, veuillez indiquer le nombre de fois où, au cours des 12 derniers mois, vous ou un autre membre de votre foyer êtes allé dans un atelier / un garage pour l’entretien ou des réparations, ou dans un point de service pour acheter des pièces de rechange ou accessoires automobiles.</a:t>
            </a:r>
          </a:p>
          <a:p>
            <a:pPr algn="r"/>
            <a:r>
              <a:rPr lang="fr-FR" sz="900" b="0" i="1" dirty="0">
                <a:latin typeface="Arial" panose="020B0604020202020204" pitchFamily="34" charset="0"/>
                <a:cs typeface="Arial" panose="020B0604020202020204" pitchFamily="34" charset="0"/>
              </a:rPr>
              <a:t>Base: Ensemble des véhicules</a:t>
            </a:r>
          </a:p>
        </p:txBody>
      </p:sp>
      <p:graphicFrame>
        <p:nvGraphicFramePr>
          <p:cNvPr id="20" name="Graphique 19"/>
          <p:cNvGraphicFramePr/>
          <p:nvPr>
            <p:extLst>
              <p:ext uri="{D42A27DB-BD31-4B8C-83A1-F6EECF244321}">
                <p14:modId xmlns:p14="http://schemas.microsoft.com/office/powerpoint/2010/main" val="922028422"/>
              </p:ext>
            </p:extLst>
          </p:nvPr>
        </p:nvGraphicFramePr>
        <p:xfrm>
          <a:off x="-75911" y="1744704"/>
          <a:ext cx="10231650" cy="4824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23"/>
          <p:cNvSpPr txBox="1">
            <a:spLocks noChangeArrowheads="1"/>
          </p:cNvSpPr>
          <p:nvPr/>
        </p:nvSpPr>
        <p:spPr bwMode="auto">
          <a:xfrm>
            <a:off x="0" y="1882394"/>
            <a:ext cx="1922539" cy="27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60" tIns="51429" rIns="102860" bIns="5142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i="1" dirty="0">
                <a:solidFill>
                  <a:schemeClr val="accent1"/>
                </a:solidFill>
                <a:latin typeface="Arial" panose="020B0604020202020204" pitchFamily="34" charset="0"/>
                <a:cs typeface="Arial" panose="020B0604020202020204" pitchFamily="34" charset="0"/>
              </a:rPr>
              <a:t>Moyenne (0 exclu)</a:t>
            </a:r>
          </a:p>
        </p:txBody>
      </p:sp>
      <p:sp>
        <p:nvSpPr>
          <p:cNvPr id="19" name="Rectangle 18"/>
          <p:cNvSpPr/>
          <p:nvPr/>
        </p:nvSpPr>
        <p:spPr>
          <a:xfrm>
            <a:off x="9089167" y="5746562"/>
            <a:ext cx="467669" cy="257864"/>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
        <p:nvSpPr>
          <p:cNvPr id="14" name="Titre 5"/>
          <p:cNvSpPr txBox="1">
            <a:spLocks/>
          </p:cNvSpPr>
          <p:nvPr/>
        </p:nvSpPr>
        <p:spPr>
          <a:xfrm>
            <a:off x="334451" y="18747"/>
            <a:ext cx="9511298" cy="746798"/>
          </a:xfrm>
          <a:prstGeom prst="rect">
            <a:avLst/>
          </a:prstGeom>
        </p:spPr>
        <p:txBody>
          <a:bodyPr vert="horz" lIns="0" tIns="234853" rIns="0" bIns="0" rtlCol="0" anchor="t">
            <a:noAutofit/>
          </a:bodyPr>
          <a:lstStyle>
            <a:defPPr>
              <a:defRPr lang="en-AU"/>
            </a:defPPr>
            <a:lvl1pPr defTabSz="909479" eaLnBrk="1" fontAlgn="auto" latinLnBrk="0" hangingPunct="1">
              <a:spcAft>
                <a:spcPts val="0"/>
              </a:spcAft>
              <a:buNone/>
              <a:defRPr sz="2000" b="0">
                <a:latin typeface="+mj-lt"/>
                <a:ea typeface="+mj-ea"/>
                <a:cs typeface="+mj-cs"/>
              </a:defRPr>
            </a:lvl1pPr>
          </a:lstStyle>
          <a:p>
            <a:r>
              <a:rPr lang="fr-FR" b="1" dirty="0">
                <a:latin typeface="Arial" panose="020B0604020202020204" pitchFamily="34" charset="0"/>
                <a:cs typeface="Arial" panose="020B0604020202020204" pitchFamily="34" charset="0"/>
              </a:rPr>
              <a:t>Nombre d’entretiens – réparations réalisés au cours des 12 derniers mois </a:t>
            </a:r>
          </a:p>
        </p:txBody>
      </p:sp>
      <p:graphicFrame>
        <p:nvGraphicFramePr>
          <p:cNvPr id="23" name="Tableau 22"/>
          <p:cNvGraphicFramePr>
            <a:graphicFrameLocks noGrp="1"/>
          </p:cNvGraphicFramePr>
          <p:nvPr>
            <p:extLst>
              <p:ext uri="{D42A27DB-BD31-4B8C-83A1-F6EECF244321}">
                <p14:modId xmlns:p14="http://schemas.microsoft.com/office/powerpoint/2010/main" val="2808800832"/>
              </p:ext>
            </p:extLst>
          </p:nvPr>
        </p:nvGraphicFramePr>
        <p:xfrm>
          <a:off x="1688613" y="1842575"/>
          <a:ext cx="8310786" cy="317972"/>
        </p:xfrm>
        <a:graphic>
          <a:graphicData uri="http://schemas.openxmlformats.org/drawingml/2006/table">
            <a:tbl>
              <a:tblPr>
                <a:tableStyleId>{5C22544A-7EE6-4342-B048-85BDC9FD1C3A}</a:tableStyleId>
              </a:tblPr>
              <a:tblGrid>
                <a:gridCol w="1385131"/>
                <a:gridCol w="1385131"/>
                <a:gridCol w="1385131"/>
                <a:gridCol w="1385131"/>
                <a:gridCol w="1385131"/>
                <a:gridCol w="1385131"/>
              </a:tblGrid>
              <a:tr h="317972">
                <a:tc>
                  <a:txBody>
                    <a:bodyPr/>
                    <a:lstStyle/>
                    <a:p>
                      <a:pPr algn="ctr"/>
                      <a:r>
                        <a:rPr lang="fr-FR" sz="1050" b="1" dirty="0" smtClean="0">
                          <a:solidFill>
                            <a:schemeClr val="accent1"/>
                          </a:solidFill>
                          <a:latin typeface="Arial" panose="020B0604020202020204" pitchFamily="34" charset="0"/>
                          <a:cs typeface="Arial" panose="020B0604020202020204" pitchFamily="34" charset="0"/>
                        </a:rPr>
                        <a:t>1,8</a:t>
                      </a:r>
                      <a:endParaRPr lang="fr-FR" sz="1050" b="1" dirty="0">
                        <a:solidFill>
                          <a:schemeClr val="accent1"/>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50" b="1" i="0" u="none" strike="noStrike" dirty="0" smtClean="0">
                          <a:solidFill>
                            <a:schemeClr val="accent1"/>
                          </a:solidFill>
                          <a:effectLst/>
                          <a:latin typeface="Arial" panose="020B0604020202020204" pitchFamily="34" charset="0"/>
                          <a:cs typeface="Arial" panose="020B0604020202020204" pitchFamily="34" charset="0"/>
                        </a:rPr>
                        <a:t>1,5</a:t>
                      </a:r>
                      <a:endParaRPr lang="fr-FR" sz="105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50" b="1" i="0" u="none" strike="noStrike" dirty="0" smtClean="0">
                          <a:solidFill>
                            <a:schemeClr val="accent1"/>
                          </a:solidFill>
                          <a:effectLst/>
                          <a:latin typeface="Arial" panose="020B0604020202020204" pitchFamily="34" charset="0"/>
                          <a:cs typeface="Arial" panose="020B0604020202020204" pitchFamily="34" charset="0"/>
                        </a:rPr>
                        <a:t>1,8</a:t>
                      </a:r>
                      <a:endParaRPr lang="fr-FR" sz="105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50" b="1" i="0" u="none" strike="noStrike" dirty="0" smtClean="0">
                          <a:solidFill>
                            <a:schemeClr val="accent1"/>
                          </a:solidFill>
                          <a:effectLst/>
                          <a:latin typeface="Arial" panose="020B0604020202020204" pitchFamily="34" charset="0"/>
                          <a:cs typeface="Arial" panose="020B0604020202020204" pitchFamily="34" charset="0"/>
                        </a:rPr>
                        <a:t>2</a:t>
                      </a:r>
                      <a:endParaRPr lang="fr-FR" sz="105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50" b="1" i="0" u="none" strike="noStrike" dirty="0" smtClean="0">
                          <a:solidFill>
                            <a:schemeClr val="accent1"/>
                          </a:solidFill>
                          <a:effectLst/>
                          <a:latin typeface="Arial" panose="020B0604020202020204" pitchFamily="34" charset="0"/>
                          <a:cs typeface="Arial" panose="020B0604020202020204" pitchFamily="34" charset="0"/>
                        </a:rPr>
                        <a:t>1,6</a:t>
                      </a:r>
                      <a:endParaRPr lang="fr-FR" sz="105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50" b="1" i="0" u="none" strike="noStrike" dirty="0" smtClean="0">
                          <a:solidFill>
                            <a:schemeClr val="accent1"/>
                          </a:solidFill>
                          <a:effectLst/>
                          <a:latin typeface="Arial" panose="020B0604020202020204" pitchFamily="34" charset="0"/>
                          <a:cs typeface="Arial" panose="020B0604020202020204" pitchFamily="34" charset="0"/>
                        </a:rPr>
                        <a:t>1,9</a:t>
                      </a:r>
                      <a:endParaRPr lang="fr-FR" sz="105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ZoneTexte 5"/>
          <p:cNvSpPr txBox="1"/>
          <p:nvPr/>
        </p:nvSpPr>
        <p:spPr>
          <a:xfrm>
            <a:off x="2657475" y="2390775"/>
            <a:ext cx="638175" cy="219075"/>
          </a:xfrm>
          <a:prstGeom prst="rect">
            <a:avLst/>
          </a:prstGeom>
          <a:noFill/>
        </p:spPr>
        <p:txBody>
          <a:bodyPr wrap="square" lIns="0" tIns="0" rIns="0" bIns="0" rtlCol="0">
            <a:noAutofit/>
          </a:bodyPr>
          <a:lstStyle/>
          <a:p>
            <a:pPr algn="ctr"/>
            <a:r>
              <a:rPr lang="fr-FR" sz="900" dirty="0" smtClean="0">
                <a:solidFill>
                  <a:schemeClr val="accent4">
                    <a:lumMod val="50000"/>
                  </a:schemeClr>
                </a:solidFill>
                <a:latin typeface="Arial" panose="020B0604020202020204" pitchFamily="34" charset="0"/>
                <a:cs typeface="Arial" panose="020B0604020202020204" pitchFamily="34" charset="0"/>
              </a:rPr>
              <a:t>15% </a:t>
            </a:r>
          </a:p>
          <a:p>
            <a:pPr algn="ctr"/>
            <a:r>
              <a:rPr lang="fr-FR" sz="900" b="0" dirty="0" smtClean="0">
                <a:solidFill>
                  <a:schemeClr val="accent4">
                    <a:lumMod val="50000"/>
                  </a:schemeClr>
                </a:solidFill>
                <a:latin typeface="Arial" panose="020B0604020202020204" pitchFamily="34" charset="0"/>
                <a:cs typeface="Arial" panose="020B0604020202020204" pitchFamily="34" charset="0"/>
              </a:rPr>
              <a:t>diesel</a:t>
            </a:r>
          </a:p>
        </p:txBody>
      </p:sp>
      <p:sp>
        <p:nvSpPr>
          <p:cNvPr id="7" name="Rectangle 6"/>
          <p:cNvSpPr/>
          <p:nvPr/>
        </p:nvSpPr>
        <p:spPr bwMode="ltGray">
          <a:xfrm>
            <a:off x="2771775" y="2381250"/>
            <a:ext cx="409575" cy="3143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16" name="Rectangle 15"/>
          <p:cNvSpPr/>
          <p:nvPr/>
        </p:nvSpPr>
        <p:spPr>
          <a:xfrm>
            <a:off x="1613766" y="1882394"/>
            <a:ext cx="1615782" cy="4429470"/>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860" tIns="51429" rIns="102860" bIns="51429"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13781607"/>
              </p:ext>
            </p:extLst>
          </p:nvPr>
        </p:nvGraphicFramePr>
        <p:xfrm>
          <a:off x="1922539" y="5762392"/>
          <a:ext cx="8231982" cy="381000"/>
        </p:xfrm>
        <a:graphic>
          <a:graphicData uri="http://schemas.openxmlformats.org/drawingml/2006/table">
            <a:tbl>
              <a:tblPr>
                <a:tableStyleId>{5C22544A-7EE6-4342-B048-85BDC9FD1C3A}</a:tableStyleId>
              </a:tblPr>
              <a:tblGrid>
                <a:gridCol w="1371997"/>
                <a:gridCol w="1371997"/>
                <a:gridCol w="1371997"/>
                <a:gridCol w="1371997"/>
                <a:gridCol w="1371997"/>
                <a:gridCol w="1371997"/>
              </a:tblGrid>
              <a:tr h="381000">
                <a:tc>
                  <a:txBody>
                    <a:bodyPr/>
                    <a:lstStyle/>
                    <a:p>
                      <a:pPr algn="ctr" fontAlgn="b"/>
                      <a:r>
                        <a:rPr lang="en-US" sz="1100" u="none" strike="noStrike" dirty="0">
                          <a:effectLst/>
                          <a:latin typeface="Arial" panose="020B0604020202020204" pitchFamily="34" charset="0"/>
                          <a:cs typeface="Arial" panose="020B0604020202020204" pitchFamily="34" charset="0"/>
                        </a:rPr>
                        <a:t>Ensemble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fontAlgn="b"/>
                      <a:r>
                        <a:rPr lang="en-US" sz="1100" u="none" strike="noStrike">
                          <a:effectLst/>
                          <a:latin typeface="Arial" panose="020B0604020202020204" pitchFamily="34" charset="0"/>
                          <a:cs typeface="Arial" panose="020B0604020202020204" pitchFamily="34" charset="0"/>
                        </a:rPr>
                        <a:t>Voiture </a:t>
                      </a:r>
                      <a:br>
                        <a:rPr lang="en-US" sz="1100" u="none" strike="noStrike">
                          <a:effectLst/>
                          <a:latin typeface="Arial" panose="020B0604020202020204" pitchFamily="34" charset="0"/>
                          <a:cs typeface="Arial" panose="020B0604020202020204" pitchFamily="34" charset="0"/>
                        </a:rPr>
                      </a:br>
                      <a:r>
                        <a:rPr lang="en-US" sz="1100" u="none" strike="noStrike">
                          <a:effectLst/>
                          <a:latin typeface="Arial" panose="020B0604020202020204" pitchFamily="34" charset="0"/>
                          <a:cs typeface="Arial" panose="020B0604020202020204" pitchFamily="34" charset="0"/>
                        </a:rPr>
                        <a:t>- de 5ans</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fontAlgn="b"/>
                      <a:r>
                        <a:rPr lang="en-US" sz="1100" u="none" strike="noStrike">
                          <a:effectLst/>
                          <a:latin typeface="Arial" panose="020B0604020202020204" pitchFamily="34" charset="0"/>
                          <a:cs typeface="Arial" panose="020B0604020202020204" pitchFamily="34" charset="0"/>
                        </a:rPr>
                        <a:t>Voiture</a:t>
                      </a:r>
                      <a:br>
                        <a:rPr lang="en-US" sz="1100" u="none" strike="noStrike">
                          <a:effectLst/>
                          <a:latin typeface="Arial" panose="020B0604020202020204" pitchFamily="34" charset="0"/>
                          <a:cs typeface="Arial" panose="020B0604020202020204" pitchFamily="34" charset="0"/>
                        </a:rPr>
                      </a:br>
                      <a:r>
                        <a:rPr lang="en-US" sz="1100" u="none" strike="noStrike">
                          <a:effectLst/>
                          <a:latin typeface="Arial" panose="020B0604020202020204" pitchFamily="34" charset="0"/>
                          <a:cs typeface="Arial" panose="020B0604020202020204" pitchFamily="34" charset="0"/>
                        </a:rPr>
                        <a:t>5- 10 ans</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fontAlgn="b"/>
                      <a:r>
                        <a:rPr lang="en-US" sz="1100" u="none" strike="noStrike" dirty="0" err="1">
                          <a:effectLst/>
                          <a:latin typeface="Arial" panose="020B0604020202020204" pitchFamily="34" charset="0"/>
                          <a:cs typeface="Arial" panose="020B0604020202020204" pitchFamily="34" charset="0"/>
                        </a:rPr>
                        <a:t>Voiture</a:t>
                      </a:r>
                      <a:r>
                        <a:rPr lang="en-US" sz="1100" u="none" strike="noStrike" dirty="0">
                          <a:effectLst/>
                          <a:latin typeface="Arial" panose="020B0604020202020204" pitchFamily="34" charset="0"/>
                          <a:cs typeface="Arial" panose="020B0604020202020204" pitchFamily="34" charset="0"/>
                        </a:rPr>
                        <a:t/>
                      </a:r>
                      <a:br>
                        <a:rPr lang="en-US" sz="1100" u="none" strike="noStrike" dirty="0">
                          <a:effectLst/>
                          <a:latin typeface="Arial" panose="020B0604020202020204" pitchFamily="34" charset="0"/>
                          <a:cs typeface="Arial" panose="020B0604020202020204" pitchFamily="34" charset="0"/>
                        </a:rPr>
                      </a:br>
                      <a:r>
                        <a:rPr lang="en-US" sz="1100" u="none" strike="noStrike" dirty="0">
                          <a:effectLst/>
                          <a:latin typeface="Arial" panose="020B0604020202020204" pitchFamily="34" charset="0"/>
                          <a:cs typeface="Arial" panose="020B0604020202020204" pitchFamily="34" charset="0"/>
                        </a:rPr>
                        <a:t>+ 10 </a:t>
                      </a:r>
                      <a:r>
                        <a:rPr lang="en-US" sz="1100" u="none" strike="noStrike" dirty="0" err="1">
                          <a:effectLst/>
                          <a:latin typeface="Arial" panose="020B0604020202020204" pitchFamily="34" charset="0"/>
                          <a:cs typeface="Arial" panose="020B0604020202020204" pitchFamily="34" charset="0"/>
                        </a:rPr>
                        <a:t>ans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fontAlgn="b"/>
                      <a:r>
                        <a:rPr lang="en-US" sz="1100" u="none" strike="noStrike" dirty="0">
                          <a:effectLst/>
                          <a:latin typeface="Arial" panose="020B0604020202020204" pitchFamily="34" charset="0"/>
                          <a:cs typeface="Arial" panose="020B0604020202020204" pitchFamily="34" charset="0"/>
                        </a:rPr>
                        <a:t>VN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oFill/>
                  </a:tcPr>
                </a:tc>
                <a:tc>
                  <a:txBody>
                    <a:bodyPr/>
                    <a:lstStyle/>
                    <a:p>
                      <a:pPr algn="ctr" fontAlgn="b"/>
                      <a:r>
                        <a:rPr lang="en-US" sz="1100" u="none" strike="noStrike" dirty="0" smtClean="0">
                          <a:effectLst/>
                          <a:latin typeface="Arial" panose="020B0604020202020204" pitchFamily="34" charset="0"/>
                          <a:cs typeface="Arial" panose="020B0604020202020204" pitchFamily="34" charset="0"/>
                        </a:rPr>
                        <a:t>VO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oFill/>
                  </a:tcPr>
                </a:tc>
              </a:tr>
            </a:tbl>
          </a:graphicData>
        </a:graphic>
      </p:graphicFrame>
      <p:sp>
        <p:nvSpPr>
          <p:cNvPr id="21" name="Rectangle 20"/>
          <p:cNvSpPr/>
          <p:nvPr/>
        </p:nvSpPr>
        <p:spPr>
          <a:xfrm>
            <a:off x="7741726" y="5746562"/>
            <a:ext cx="467689" cy="246410"/>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a:p>
        </p:txBody>
      </p:sp>
      <p:sp>
        <p:nvSpPr>
          <p:cNvPr id="18" name="Espace réservé du numéro de diapositive 17"/>
          <p:cNvSpPr>
            <a:spLocks noGrp="1"/>
          </p:cNvSpPr>
          <p:nvPr>
            <p:ph type="sldNum" sz="quarter" idx="12"/>
          </p:nvPr>
        </p:nvSpPr>
        <p:spPr/>
        <p:txBody>
          <a:bodyPr/>
          <a:lstStyle/>
          <a:p>
            <a:fld id="{4034BEE3-566C-4068-A777-C3A4762E861B}" type="slidenum">
              <a:rPr lang="en-GB" smtClean="0"/>
              <a:pPr/>
              <a:t>79</a:t>
            </a:fld>
            <a:endParaRPr lang="en-GB" dirty="0"/>
          </a:p>
        </p:txBody>
      </p:sp>
    </p:spTree>
    <p:extLst>
      <p:ext uri="{BB962C8B-B14F-4D97-AF65-F5344CB8AC3E}">
        <p14:creationId xmlns:p14="http://schemas.microsoft.com/office/powerpoint/2010/main" val="222403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a:t>
            </a:r>
            <a:endParaRPr lang="fr-FR" dirty="0"/>
          </a:p>
        </p:txBody>
      </p:sp>
      <p:sp>
        <p:nvSpPr>
          <p:cNvPr id="2" name="Espace réservé du texte 1"/>
          <p:cNvSpPr>
            <a:spLocks noGrp="1"/>
          </p:cNvSpPr>
          <p:nvPr>
            <p:ph type="subTitle" idx="1"/>
            <p:custDataLst>
              <p:tags r:id="rId3"/>
            </p:custDataLst>
          </p:nvPr>
        </p:nvSpPr>
        <p:spPr>
          <a:xfrm>
            <a:off x="324000" y="3469604"/>
            <a:ext cx="3995581" cy="1384995"/>
          </a:xfrm>
        </p:spPr>
        <p:txBody>
          <a:bodyPr/>
          <a:lstStyle/>
          <a:p>
            <a:r>
              <a:rPr lang="fr-FR" dirty="0"/>
              <a:t>Les tendances du parc automobile des </a:t>
            </a:r>
            <a:r>
              <a:rPr lang="fr-FR" dirty="0" smtClean="0"/>
              <a:t>ménages.</a:t>
            </a:r>
            <a:endParaRPr lang="fr-FR" dirty="0"/>
          </a:p>
        </p:txBody>
      </p:sp>
    </p:spTree>
    <p:custDataLst>
      <p:tags r:id="rId1"/>
    </p:custDataLst>
    <p:extLst>
      <p:ext uri="{BB962C8B-B14F-4D97-AF65-F5344CB8AC3E}">
        <p14:creationId xmlns:p14="http://schemas.microsoft.com/office/powerpoint/2010/main" val="39280868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aphique 19"/>
          <p:cNvGraphicFramePr/>
          <p:nvPr>
            <p:extLst>
              <p:ext uri="{D42A27DB-BD31-4B8C-83A1-F6EECF244321}">
                <p14:modId xmlns:p14="http://schemas.microsoft.com/office/powerpoint/2010/main" val="188013277"/>
              </p:ext>
            </p:extLst>
          </p:nvPr>
        </p:nvGraphicFramePr>
        <p:xfrm>
          <a:off x="-151174" y="2151694"/>
          <a:ext cx="4676252" cy="4234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à coins arrondis 8"/>
          <p:cNvSpPr/>
          <p:nvPr/>
        </p:nvSpPr>
        <p:spPr>
          <a:xfrm>
            <a:off x="227577" y="997998"/>
            <a:ext cx="9928164" cy="4693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9" tIns="40520" rIns="81039" bIns="40520" spcCol="0" rtlCol="0" anchor="ctr"/>
          <a:lstStyle/>
          <a:p>
            <a:pPr algn="ctr"/>
            <a:r>
              <a:rPr lang="fr-FR" sz="1400" b="0" dirty="0" smtClean="0">
                <a:solidFill>
                  <a:prstClr val="black"/>
                </a:solidFill>
                <a:latin typeface="Arial" panose="020B0604020202020204" pitchFamily="34" charset="0"/>
                <a:cs typeface="Arial" panose="020B0604020202020204" pitchFamily="34" charset="0"/>
              </a:rPr>
              <a:t>Versus l’année précédente, l’écart des dépenses se réduit entre VO et VN, en moyenne la voiture principale engendre près de 100 euros de plus de dépense que la voiture secondaire. </a:t>
            </a:r>
            <a:endParaRPr lang="fr-FR" sz="1400" b="0" dirty="0">
              <a:solidFill>
                <a:prstClr val="black"/>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208434" y="3441071"/>
            <a:ext cx="1361912" cy="138499"/>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900" b="0" i="1" dirty="0">
                <a:solidFill>
                  <a:srgbClr val="000000"/>
                </a:solidFill>
                <a:latin typeface="Arial" panose="020B0604020202020204" pitchFamily="34" charset="0"/>
                <a:cs typeface="Arial" panose="020B0604020202020204" pitchFamily="34" charset="0"/>
              </a:rPr>
              <a:t>En pourcentage</a:t>
            </a:r>
            <a:endParaRPr lang="fr-FR" sz="900" b="0" i="1"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2" name="Rectangle 1"/>
          <p:cNvSpPr/>
          <p:nvPr/>
        </p:nvSpPr>
        <p:spPr>
          <a:xfrm>
            <a:off x="2710927" y="6352987"/>
            <a:ext cx="7400155" cy="497510"/>
          </a:xfrm>
          <a:prstGeom prst="rect">
            <a:avLst/>
          </a:prstGeom>
        </p:spPr>
        <p:txBody>
          <a:bodyPr wrap="square" lIns="81216" tIns="40609" rIns="81216" bIns="40609">
            <a:spAutoFit/>
          </a:bodyPr>
          <a:lstStyle/>
          <a:p>
            <a:pPr algn="r"/>
            <a:r>
              <a:rPr lang="fr-FR" sz="900" b="0" i="1" dirty="0">
                <a:latin typeface="Arial" panose="020B0604020202020204" pitchFamily="34" charset="0"/>
                <a:cs typeface="Arial" panose="020B0604020202020204" pitchFamily="34" charset="0"/>
              </a:rPr>
              <a:t>Q93: Pour chaque véhicule de votre foyer, veuillez indiquer le montant total des dépenses que vous ou un autre membre de votre foyer avez réalisées au cours des 12 derniers mois, pour l’entretien et les réparations de cette voiture</a:t>
            </a:r>
          </a:p>
          <a:p>
            <a:pPr algn="r"/>
            <a:r>
              <a:rPr lang="fr-FR" sz="900" b="0" i="1" dirty="0">
                <a:latin typeface="Arial" panose="020B0604020202020204" pitchFamily="34" charset="0"/>
                <a:cs typeface="Arial" panose="020B0604020202020204" pitchFamily="34" charset="0"/>
              </a:rPr>
              <a:t>Base: Ensemble des voitures</a:t>
            </a:r>
          </a:p>
        </p:txBody>
      </p:sp>
      <p:graphicFrame>
        <p:nvGraphicFramePr>
          <p:cNvPr id="24" name="Graphique 23"/>
          <p:cNvGraphicFramePr/>
          <p:nvPr>
            <p:extLst>
              <p:ext uri="{D42A27DB-BD31-4B8C-83A1-F6EECF244321}">
                <p14:modId xmlns:p14="http://schemas.microsoft.com/office/powerpoint/2010/main" val="3661668507"/>
              </p:ext>
            </p:extLst>
          </p:nvPr>
        </p:nvGraphicFramePr>
        <p:xfrm>
          <a:off x="4806018" y="2118219"/>
          <a:ext cx="1831886" cy="4665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aphique 25"/>
          <p:cNvGraphicFramePr/>
          <p:nvPr>
            <p:extLst>
              <p:ext uri="{D42A27DB-BD31-4B8C-83A1-F6EECF244321}">
                <p14:modId xmlns:p14="http://schemas.microsoft.com/office/powerpoint/2010/main" val="914528717"/>
              </p:ext>
            </p:extLst>
          </p:nvPr>
        </p:nvGraphicFramePr>
        <p:xfrm>
          <a:off x="7144348" y="2791358"/>
          <a:ext cx="2752907" cy="3666835"/>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p:cNvSpPr/>
          <p:nvPr/>
        </p:nvSpPr>
        <p:spPr>
          <a:xfrm>
            <a:off x="1895401" y="1683783"/>
            <a:ext cx="2449386" cy="411651"/>
          </a:xfrm>
          <a:prstGeom prst="rect">
            <a:avLst/>
          </a:prstGeom>
        </p:spPr>
        <p:txBody>
          <a:bodyPr wrap="square" lIns="102860" tIns="51429" rIns="102860" bIns="51429">
            <a:spAutoFit/>
          </a:bodyPr>
          <a:lstStyle/>
          <a:p>
            <a:pPr algn="ctr"/>
            <a:r>
              <a:rPr lang="fr-FR" sz="1000" dirty="0">
                <a:latin typeface="Arial" panose="020B0604020202020204" pitchFamily="34" charset="0"/>
                <a:cs typeface="Arial" panose="020B0604020202020204" pitchFamily="34" charset="0"/>
              </a:rPr>
              <a:t>Montant total des dépenses </a:t>
            </a:r>
          </a:p>
          <a:p>
            <a:pPr algn="ctr"/>
            <a:r>
              <a:rPr lang="fr-FR" sz="1000" dirty="0">
                <a:latin typeface="Arial" panose="020B0604020202020204" pitchFamily="34" charset="0"/>
                <a:cs typeface="Arial" panose="020B0604020202020204" pitchFamily="34" charset="0"/>
              </a:rPr>
              <a:t>selon l’âge du véhicule</a:t>
            </a:r>
          </a:p>
        </p:txBody>
      </p:sp>
      <p:sp>
        <p:nvSpPr>
          <p:cNvPr id="28" name="Rectangle 27"/>
          <p:cNvSpPr/>
          <p:nvPr/>
        </p:nvSpPr>
        <p:spPr>
          <a:xfrm>
            <a:off x="4725108" y="1677555"/>
            <a:ext cx="1880726" cy="411639"/>
          </a:xfrm>
          <a:prstGeom prst="rect">
            <a:avLst/>
          </a:prstGeom>
        </p:spPr>
        <p:txBody>
          <a:bodyPr wrap="square" lIns="102860" tIns="51429" rIns="102860" bIns="51429">
            <a:spAutoFit/>
          </a:bodyPr>
          <a:lstStyle/>
          <a:p>
            <a:pPr algn="ctr"/>
            <a:r>
              <a:rPr lang="fr-FR" sz="1000" dirty="0">
                <a:latin typeface="Arial" panose="020B0604020202020204" pitchFamily="34" charset="0"/>
                <a:cs typeface="Arial" panose="020B0604020202020204" pitchFamily="34" charset="0"/>
              </a:rPr>
              <a:t>Montant total des dépenses </a:t>
            </a:r>
          </a:p>
          <a:p>
            <a:pPr algn="ctr"/>
            <a:r>
              <a:rPr lang="fr-FR" sz="1000" dirty="0">
                <a:latin typeface="Arial" panose="020B0604020202020204" pitchFamily="34" charset="0"/>
                <a:cs typeface="Arial" panose="020B0604020202020204" pitchFamily="34" charset="0"/>
              </a:rPr>
              <a:t>selon l’état à l’achat</a:t>
            </a:r>
          </a:p>
        </p:txBody>
      </p:sp>
      <p:sp>
        <p:nvSpPr>
          <p:cNvPr id="29" name="Rectangle 28"/>
          <p:cNvSpPr/>
          <p:nvPr/>
        </p:nvSpPr>
        <p:spPr>
          <a:xfrm>
            <a:off x="7359517" y="1703536"/>
            <a:ext cx="2181545" cy="411651"/>
          </a:xfrm>
          <a:prstGeom prst="rect">
            <a:avLst/>
          </a:prstGeom>
        </p:spPr>
        <p:txBody>
          <a:bodyPr wrap="square" lIns="102860" tIns="51429" rIns="102860" bIns="51429">
            <a:spAutoFit/>
          </a:bodyPr>
          <a:lstStyle/>
          <a:p>
            <a:pPr algn="ctr"/>
            <a:r>
              <a:rPr lang="fr-FR" sz="1000" dirty="0">
                <a:latin typeface="Arial" panose="020B0604020202020204" pitchFamily="34" charset="0"/>
                <a:cs typeface="Arial" panose="020B0604020202020204" pitchFamily="34" charset="0"/>
              </a:rPr>
              <a:t>Montant total des dépenses </a:t>
            </a:r>
          </a:p>
          <a:p>
            <a:pPr algn="ctr"/>
            <a:r>
              <a:rPr lang="fr-FR" sz="1000" dirty="0">
                <a:latin typeface="Arial" panose="020B0604020202020204" pitchFamily="34" charset="0"/>
                <a:cs typeface="Arial" panose="020B0604020202020204" pitchFamily="34" charset="0"/>
              </a:rPr>
              <a:t>selon le rang du véhicule</a:t>
            </a:r>
          </a:p>
        </p:txBody>
      </p:sp>
      <p:sp>
        <p:nvSpPr>
          <p:cNvPr id="30" name="Text Box 23"/>
          <p:cNvSpPr txBox="1">
            <a:spLocks noChangeArrowheads="1"/>
          </p:cNvSpPr>
          <p:nvPr/>
        </p:nvSpPr>
        <p:spPr bwMode="auto">
          <a:xfrm>
            <a:off x="68670" y="2354174"/>
            <a:ext cx="1291344" cy="38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60" tIns="51429" rIns="102860" bIns="51429">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dirty="0">
                <a:solidFill>
                  <a:schemeClr val="accent1"/>
                </a:solidFill>
                <a:latin typeface="Arial" panose="020B0604020202020204" pitchFamily="34" charset="0"/>
                <a:cs typeface="Arial" panose="020B0604020202020204" pitchFamily="34" charset="0"/>
              </a:rPr>
              <a:t>Montant moyen</a:t>
            </a:r>
          </a:p>
          <a:p>
            <a:r>
              <a:rPr lang="fr-FR" sz="900" dirty="0">
                <a:solidFill>
                  <a:schemeClr val="accent1"/>
                </a:solidFill>
                <a:latin typeface="Arial" panose="020B0604020202020204" pitchFamily="34" charset="0"/>
                <a:cs typeface="Arial" panose="020B0604020202020204" pitchFamily="34" charset="0"/>
              </a:rPr>
              <a:t> (0 exclu)</a:t>
            </a:r>
          </a:p>
        </p:txBody>
      </p:sp>
      <p:cxnSp>
        <p:nvCxnSpPr>
          <p:cNvPr id="43" name="Connecteur droit 42"/>
          <p:cNvCxnSpPr/>
          <p:nvPr/>
        </p:nvCxnSpPr>
        <p:spPr>
          <a:xfrm>
            <a:off x="6783228" y="1646222"/>
            <a:ext cx="12141" cy="46692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2" name="Titre 5"/>
          <p:cNvSpPr txBox="1">
            <a:spLocks/>
          </p:cNvSpPr>
          <p:nvPr/>
        </p:nvSpPr>
        <p:spPr>
          <a:xfrm>
            <a:off x="334451" y="18746"/>
            <a:ext cx="10213412" cy="862289"/>
          </a:xfrm>
          <a:prstGeom prst="rect">
            <a:avLst/>
          </a:prstGeom>
        </p:spPr>
        <p:txBody>
          <a:bodyPr vert="horz" lIns="0" tIns="234853" rIns="0" bIns="0" rtlCol="0" anchor="t">
            <a:noAutofit/>
          </a:bodyPr>
          <a:lstStyle>
            <a:defPPr>
              <a:defRPr lang="en-AU"/>
            </a:defPPr>
            <a:lvl1pPr defTabSz="909479" eaLnBrk="1" fontAlgn="auto" latinLnBrk="0" hangingPunct="1">
              <a:spcAft>
                <a:spcPts val="0"/>
              </a:spcAft>
              <a:buNone/>
              <a:defRPr sz="2000" b="0">
                <a:latin typeface="+mj-lt"/>
                <a:ea typeface="+mj-ea"/>
                <a:cs typeface="+mj-cs"/>
              </a:defRPr>
            </a:lvl1pPr>
          </a:lstStyle>
          <a:p>
            <a:pPr defTabSz="1028598">
              <a:spcBef>
                <a:spcPts val="0"/>
              </a:spcBef>
              <a:defRPr/>
            </a:pPr>
            <a:r>
              <a:rPr lang="fr-FR" sz="1800" b="1" dirty="0">
                <a:latin typeface="Arial" panose="020B0604020202020204" pitchFamily="34" charset="0"/>
                <a:cs typeface="Arial" panose="020B0604020202020204" pitchFamily="34" charset="0"/>
              </a:rPr>
              <a:t>Montant total des dépenses d’entretien – réparations effectuées au cours de </a:t>
            </a:r>
            <a:r>
              <a:rPr lang="fr-FR" sz="1800" b="1">
                <a:latin typeface="Arial" panose="020B0604020202020204" pitchFamily="34" charset="0"/>
                <a:cs typeface="Arial" panose="020B0604020202020204" pitchFamily="34" charset="0"/>
              </a:rPr>
              <a:t>l’année </a:t>
            </a:r>
            <a:r>
              <a:rPr lang="fr-FR" sz="1800" b="1" smtClean="0">
                <a:latin typeface="Arial" panose="020B0604020202020204" pitchFamily="34" charset="0"/>
                <a:cs typeface="Arial" panose="020B0604020202020204" pitchFamily="34" charset="0"/>
              </a:rPr>
              <a:t>2017  </a:t>
            </a:r>
            <a:endParaRPr lang="fr-FR" sz="1800" b="1" dirty="0">
              <a:latin typeface="Arial" panose="020B0604020202020204" pitchFamily="34" charset="0"/>
              <a:cs typeface="Arial" panose="020B0604020202020204" pitchFamily="34" charset="0"/>
            </a:endParaRPr>
          </a:p>
        </p:txBody>
      </p:sp>
      <p:graphicFrame>
        <p:nvGraphicFramePr>
          <p:cNvPr id="38" name="Tableau 37"/>
          <p:cNvGraphicFramePr>
            <a:graphicFrameLocks noGrp="1"/>
          </p:cNvGraphicFramePr>
          <p:nvPr>
            <p:extLst>
              <p:ext uri="{D42A27DB-BD31-4B8C-83A1-F6EECF244321}">
                <p14:modId xmlns:p14="http://schemas.microsoft.com/office/powerpoint/2010/main" val="3743825527"/>
              </p:ext>
            </p:extLst>
          </p:nvPr>
        </p:nvGraphicFramePr>
        <p:xfrm>
          <a:off x="1282895" y="2354174"/>
          <a:ext cx="2952000" cy="317972"/>
        </p:xfrm>
        <a:graphic>
          <a:graphicData uri="http://schemas.openxmlformats.org/drawingml/2006/table">
            <a:tbl>
              <a:tblPr>
                <a:tableStyleId>{5C22544A-7EE6-4342-B048-85BDC9FD1C3A}</a:tableStyleId>
              </a:tblPr>
              <a:tblGrid>
                <a:gridCol w="738000"/>
                <a:gridCol w="738000"/>
                <a:gridCol w="738000"/>
                <a:gridCol w="738000"/>
              </a:tblGrid>
              <a:tr h="317972">
                <a:tc>
                  <a:txBody>
                    <a:bodyPr/>
                    <a:lstStyle/>
                    <a:p>
                      <a:pPr algn="ctr"/>
                      <a:r>
                        <a:rPr lang="fr-FR" sz="1000" b="1" dirty="0" smtClean="0">
                          <a:solidFill>
                            <a:schemeClr val="accent1"/>
                          </a:solidFill>
                          <a:latin typeface="Arial" panose="020B0604020202020204" pitchFamily="34" charset="0"/>
                          <a:cs typeface="Arial" panose="020B0604020202020204" pitchFamily="34" charset="0"/>
                        </a:rPr>
                        <a:t>547€</a:t>
                      </a:r>
                      <a:endParaRPr lang="fr-FR" sz="1000" b="1" dirty="0">
                        <a:solidFill>
                          <a:schemeClr val="accent1"/>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426€</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626€</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550€</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9" name="Tableau 38"/>
          <p:cNvGraphicFramePr>
            <a:graphicFrameLocks noGrp="1"/>
          </p:cNvGraphicFramePr>
          <p:nvPr>
            <p:extLst>
              <p:ext uri="{D42A27DB-BD31-4B8C-83A1-F6EECF244321}">
                <p14:modId xmlns:p14="http://schemas.microsoft.com/office/powerpoint/2010/main" val="2124471660"/>
              </p:ext>
            </p:extLst>
          </p:nvPr>
        </p:nvGraphicFramePr>
        <p:xfrm>
          <a:off x="7160819" y="2385625"/>
          <a:ext cx="2648196" cy="317972"/>
        </p:xfrm>
        <a:graphic>
          <a:graphicData uri="http://schemas.openxmlformats.org/drawingml/2006/table">
            <a:tbl>
              <a:tblPr>
                <a:tableStyleId>{5C22544A-7EE6-4342-B048-85BDC9FD1C3A}</a:tableStyleId>
              </a:tblPr>
              <a:tblGrid>
                <a:gridCol w="882732"/>
                <a:gridCol w="882732"/>
                <a:gridCol w="882732"/>
              </a:tblGrid>
              <a:tr h="317972">
                <a:tc>
                  <a:txBody>
                    <a:bodyPr/>
                    <a:lstStyle/>
                    <a:p>
                      <a:pPr algn="ctr"/>
                      <a:r>
                        <a:rPr lang="fr-FR" sz="1000" b="1" dirty="0" smtClean="0">
                          <a:solidFill>
                            <a:schemeClr val="accent1"/>
                          </a:solidFill>
                          <a:latin typeface="Arial" panose="020B0604020202020204" pitchFamily="34" charset="0"/>
                          <a:cs typeface="Arial" panose="020B0604020202020204" pitchFamily="34" charset="0"/>
                        </a:rPr>
                        <a:t>610€</a:t>
                      </a:r>
                      <a:endParaRPr lang="fr-FR" sz="1000" b="1" dirty="0">
                        <a:solidFill>
                          <a:schemeClr val="accent1"/>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558€</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462€</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0" name="Tableau 39"/>
          <p:cNvGraphicFramePr>
            <a:graphicFrameLocks noGrp="1"/>
          </p:cNvGraphicFramePr>
          <p:nvPr>
            <p:extLst>
              <p:ext uri="{D42A27DB-BD31-4B8C-83A1-F6EECF244321}">
                <p14:modId xmlns:p14="http://schemas.microsoft.com/office/powerpoint/2010/main" val="394139590"/>
              </p:ext>
            </p:extLst>
          </p:nvPr>
        </p:nvGraphicFramePr>
        <p:xfrm>
          <a:off x="4883949" y="2320950"/>
          <a:ext cx="1728000" cy="317972"/>
        </p:xfrm>
        <a:graphic>
          <a:graphicData uri="http://schemas.openxmlformats.org/drawingml/2006/table">
            <a:tbl>
              <a:tblPr>
                <a:tableStyleId>{5C22544A-7EE6-4342-B048-85BDC9FD1C3A}</a:tableStyleId>
              </a:tblPr>
              <a:tblGrid>
                <a:gridCol w="864000"/>
                <a:gridCol w="864000"/>
              </a:tblGrid>
              <a:tr h="317972">
                <a:tc>
                  <a:txBody>
                    <a:bodyPr/>
                    <a:lstStyle/>
                    <a:p>
                      <a:pPr algn="ctr"/>
                      <a:r>
                        <a:rPr lang="fr-FR" sz="1000" b="1" dirty="0" smtClean="0">
                          <a:solidFill>
                            <a:schemeClr val="accent1"/>
                          </a:solidFill>
                          <a:latin typeface="Arial" panose="020B0604020202020204" pitchFamily="34" charset="0"/>
                          <a:cs typeface="Arial" panose="020B0604020202020204" pitchFamily="34" charset="0"/>
                        </a:rPr>
                        <a:t>488€</a:t>
                      </a:r>
                      <a:endParaRPr lang="fr-FR" sz="1000" b="1" dirty="0">
                        <a:solidFill>
                          <a:schemeClr val="accent1"/>
                        </a:solidFill>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000" b="1" i="0" u="none" strike="noStrike" dirty="0" smtClean="0">
                          <a:solidFill>
                            <a:schemeClr val="accent1"/>
                          </a:solidFill>
                          <a:effectLst/>
                          <a:latin typeface="Arial" panose="020B0604020202020204" pitchFamily="34" charset="0"/>
                          <a:cs typeface="Arial" panose="020B0604020202020204" pitchFamily="34" charset="0"/>
                        </a:rPr>
                        <a:t>587€</a:t>
                      </a:r>
                      <a:endParaRPr lang="fr-FR" sz="1000" b="1"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nchorCtr="1">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ZoneTexte 3"/>
          <p:cNvSpPr txBox="1"/>
          <p:nvPr/>
        </p:nvSpPr>
        <p:spPr>
          <a:xfrm>
            <a:off x="5234007" y="2581958"/>
            <a:ext cx="1000853" cy="266946"/>
          </a:xfrm>
          <a:prstGeom prst="rect">
            <a:avLst/>
          </a:prstGeom>
          <a:noFill/>
        </p:spPr>
        <p:txBody>
          <a:bodyPr wrap="square" lIns="0" tIns="0" rIns="0" bIns="0" rtlCol="0">
            <a:noAutofit/>
          </a:bodyPr>
          <a:lstStyle/>
          <a:p>
            <a:pPr algn="ctr"/>
            <a:r>
              <a:rPr lang="fr-FR" sz="800" b="0" i="1" dirty="0" smtClean="0">
                <a:solidFill>
                  <a:schemeClr val="tx1"/>
                </a:solidFill>
                <a:latin typeface="Arial" panose="020B0604020202020204" pitchFamily="34" charset="0"/>
                <a:cs typeface="Arial" panose="020B0604020202020204" pitchFamily="34" charset="0"/>
              </a:rPr>
              <a:t>(99€ d’écart en 2017</a:t>
            </a:r>
          </a:p>
          <a:p>
            <a:pPr algn="ctr"/>
            <a:r>
              <a:rPr lang="fr-FR" sz="800" b="0" i="1" dirty="0" smtClean="0">
                <a:solidFill>
                  <a:schemeClr val="tx1"/>
                </a:solidFill>
                <a:latin typeface="Arial" panose="020B0604020202020204" pitchFamily="34" charset="0"/>
                <a:cs typeface="Arial" panose="020B0604020202020204" pitchFamily="34" charset="0"/>
              </a:rPr>
              <a:t>vs 66€ en 2016)</a:t>
            </a:r>
          </a:p>
        </p:txBody>
      </p:sp>
      <p:sp>
        <p:nvSpPr>
          <p:cNvPr id="6" name="ZoneTexte 5"/>
          <p:cNvSpPr txBox="1"/>
          <p:nvPr/>
        </p:nvSpPr>
        <p:spPr>
          <a:xfrm>
            <a:off x="177464" y="2855132"/>
            <a:ext cx="960601" cy="366562"/>
          </a:xfrm>
          <a:prstGeom prst="rect">
            <a:avLst/>
          </a:prstGeom>
          <a:noFill/>
          <a:ln>
            <a:solidFill>
              <a:schemeClr val="bg1">
                <a:lumMod val="50000"/>
              </a:schemeClr>
            </a:solidFill>
          </a:ln>
        </p:spPr>
        <p:txBody>
          <a:bodyPr wrap="square" lIns="0" tIns="0" rIns="0" bIns="0" rtlCol="0" anchor="ctr" anchorCtr="0">
            <a:noAutofit/>
          </a:bodyPr>
          <a:lstStyle/>
          <a:p>
            <a:pPr marL="88900" algn="l"/>
            <a:r>
              <a:rPr lang="fr-FR" sz="800" b="0" dirty="0" smtClean="0">
                <a:solidFill>
                  <a:schemeClr val="accent1"/>
                </a:solidFill>
                <a:latin typeface="Arial" panose="020B0604020202020204" pitchFamily="34" charset="0"/>
                <a:cs typeface="Arial" panose="020B0604020202020204" pitchFamily="34" charset="0"/>
              </a:rPr>
              <a:t>Diesel : 633€</a:t>
            </a:r>
          </a:p>
          <a:p>
            <a:pPr marL="88900" algn="l"/>
            <a:r>
              <a:rPr lang="fr-FR" sz="800" b="0" dirty="0" smtClean="0">
                <a:solidFill>
                  <a:schemeClr val="accent1"/>
                </a:solidFill>
                <a:latin typeface="Arial" panose="020B0604020202020204" pitchFamily="34" charset="0"/>
                <a:cs typeface="Arial" panose="020B0604020202020204" pitchFamily="34" charset="0"/>
              </a:rPr>
              <a:t>Essence : 414€</a:t>
            </a:r>
          </a:p>
        </p:txBody>
      </p:sp>
      <p:cxnSp>
        <p:nvCxnSpPr>
          <p:cNvPr id="5" name="Connecteur droit 4"/>
          <p:cNvCxnSpPr/>
          <p:nvPr/>
        </p:nvCxnSpPr>
        <p:spPr>
          <a:xfrm>
            <a:off x="4545680" y="1643914"/>
            <a:ext cx="12141" cy="466920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208434" y="3692207"/>
            <a:ext cx="956832" cy="2231363"/>
            <a:chOff x="208434" y="3692207"/>
            <a:chExt cx="956832" cy="2231363"/>
          </a:xfrm>
        </p:grpSpPr>
        <p:sp>
          <p:nvSpPr>
            <p:cNvPr id="23" name="Rectangle 22"/>
            <p:cNvSpPr/>
            <p:nvPr/>
          </p:nvSpPr>
          <p:spPr bwMode="ltGray">
            <a:xfrm>
              <a:off x="208434" y="3700858"/>
              <a:ext cx="134917" cy="13220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25" name="Rectangle 24"/>
            <p:cNvSpPr/>
            <p:nvPr/>
          </p:nvSpPr>
          <p:spPr bwMode="ltGray">
            <a:xfrm>
              <a:off x="208434" y="4558675"/>
              <a:ext cx="134917" cy="132202"/>
            </a:xfrm>
            <a:prstGeom prst="rect">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31" name="Rectangle 30"/>
            <p:cNvSpPr/>
            <p:nvPr/>
          </p:nvSpPr>
          <p:spPr bwMode="ltGray">
            <a:xfrm>
              <a:off x="208434" y="4941111"/>
              <a:ext cx="134917" cy="132202"/>
            </a:xfrm>
            <a:prstGeom prst="rect">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32" name="Rectangle 31"/>
            <p:cNvSpPr/>
            <p:nvPr/>
          </p:nvSpPr>
          <p:spPr bwMode="ltGray">
            <a:xfrm>
              <a:off x="208434" y="5347044"/>
              <a:ext cx="134917" cy="132202"/>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33" name="Rectangle 32"/>
            <p:cNvSpPr/>
            <p:nvPr/>
          </p:nvSpPr>
          <p:spPr bwMode="ltGray">
            <a:xfrm>
              <a:off x="208434" y="5785692"/>
              <a:ext cx="134917" cy="132202"/>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34" name="Rectangle 33"/>
            <p:cNvSpPr/>
            <p:nvPr/>
          </p:nvSpPr>
          <p:spPr bwMode="ltGray">
            <a:xfrm>
              <a:off x="208434" y="4128680"/>
              <a:ext cx="134917" cy="132202"/>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11" name="ZoneTexte 10"/>
            <p:cNvSpPr txBox="1"/>
            <p:nvPr/>
          </p:nvSpPr>
          <p:spPr>
            <a:xfrm>
              <a:off x="398950" y="3692207"/>
              <a:ext cx="740954" cy="148843"/>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1001€  et +</a:t>
              </a:r>
            </a:p>
          </p:txBody>
        </p:sp>
        <p:sp>
          <p:nvSpPr>
            <p:cNvPr id="35" name="ZoneTexte 34"/>
            <p:cNvSpPr txBox="1"/>
            <p:nvPr/>
          </p:nvSpPr>
          <p:spPr>
            <a:xfrm>
              <a:off x="397112" y="4120032"/>
              <a:ext cx="740954" cy="148843"/>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501 à 1000€</a:t>
              </a:r>
            </a:p>
          </p:txBody>
        </p:sp>
        <p:sp>
          <p:nvSpPr>
            <p:cNvPr id="36" name="ZoneTexte 35"/>
            <p:cNvSpPr txBox="1"/>
            <p:nvPr/>
          </p:nvSpPr>
          <p:spPr>
            <a:xfrm>
              <a:off x="406291" y="4547857"/>
              <a:ext cx="740954" cy="148843"/>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301 à 500€</a:t>
              </a:r>
            </a:p>
          </p:txBody>
        </p:sp>
        <p:sp>
          <p:nvSpPr>
            <p:cNvPr id="37" name="ZoneTexte 36"/>
            <p:cNvSpPr txBox="1"/>
            <p:nvPr/>
          </p:nvSpPr>
          <p:spPr>
            <a:xfrm>
              <a:off x="424312" y="4941111"/>
              <a:ext cx="740954" cy="148843"/>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201 à 300€</a:t>
              </a:r>
            </a:p>
          </p:txBody>
        </p:sp>
        <p:sp>
          <p:nvSpPr>
            <p:cNvPr id="41" name="ZoneTexte 40"/>
            <p:cNvSpPr txBox="1"/>
            <p:nvPr/>
          </p:nvSpPr>
          <p:spPr>
            <a:xfrm>
              <a:off x="400440" y="5335885"/>
              <a:ext cx="740954" cy="148843"/>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101 à 200€</a:t>
              </a:r>
            </a:p>
          </p:txBody>
        </p:sp>
        <p:sp>
          <p:nvSpPr>
            <p:cNvPr id="44" name="ZoneTexte 43"/>
            <p:cNvSpPr txBox="1"/>
            <p:nvPr/>
          </p:nvSpPr>
          <p:spPr>
            <a:xfrm>
              <a:off x="409619" y="5774727"/>
              <a:ext cx="740954" cy="148843"/>
            </a:xfrm>
            <a:prstGeom prst="rect">
              <a:avLst/>
            </a:prstGeom>
            <a:noFill/>
          </p:spPr>
          <p:txBody>
            <a:bodyPr wrap="square" lIns="0" tIns="0" rIns="0" bIns="0" rtlCol="0">
              <a:noAutofit/>
            </a:bodyPr>
            <a:lstStyle/>
            <a:p>
              <a:pPr algn="l"/>
              <a:r>
                <a:rPr lang="fr-FR" sz="1000" b="0" dirty="0" smtClean="0">
                  <a:solidFill>
                    <a:schemeClr val="tx1"/>
                  </a:solidFill>
                  <a:latin typeface="Arial" panose="020B0604020202020204" pitchFamily="34" charset="0"/>
                  <a:cs typeface="Arial" panose="020B0604020202020204" pitchFamily="34" charset="0"/>
                </a:rPr>
                <a:t>100€ ou -</a:t>
              </a:r>
            </a:p>
          </p:txBody>
        </p:sp>
      </p:grpSp>
      <p:sp>
        <p:nvSpPr>
          <p:cNvPr id="13" name="Rectangle 12"/>
          <p:cNvSpPr/>
          <p:nvPr/>
        </p:nvSpPr>
        <p:spPr bwMode="ltGray">
          <a:xfrm>
            <a:off x="1282895" y="1683784"/>
            <a:ext cx="733191" cy="4669204"/>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fr-FR" sz="1300" b="0" dirty="0" err="1" smtClean="0"/>
          </a:p>
        </p:txBody>
      </p:sp>
      <p:sp>
        <p:nvSpPr>
          <p:cNvPr id="17" name="Espace réservé du numéro de diapositive 16"/>
          <p:cNvSpPr>
            <a:spLocks noGrp="1"/>
          </p:cNvSpPr>
          <p:nvPr>
            <p:ph type="sldNum" sz="quarter" idx="12"/>
          </p:nvPr>
        </p:nvSpPr>
        <p:spPr/>
        <p:txBody>
          <a:bodyPr/>
          <a:lstStyle/>
          <a:p>
            <a:fld id="{4034BEE3-566C-4068-A777-C3A4762E861B}" type="slidenum">
              <a:rPr lang="en-GB" smtClean="0"/>
              <a:pPr/>
              <a:t>80</a:t>
            </a:fld>
            <a:endParaRPr lang="en-GB" dirty="0"/>
          </a:p>
        </p:txBody>
      </p:sp>
    </p:spTree>
    <p:extLst>
      <p:ext uri="{BB962C8B-B14F-4D97-AF65-F5344CB8AC3E}">
        <p14:creationId xmlns:p14="http://schemas.microsoft.com/office/powerpoint/2010/main" val="41579179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p:cNvSpPr>
            <a:spLocks noChangeArrowheads="1"/>
          </p:cNvSpPr>
          <p:nvPr/>
        </p:nvSpPr>
        <p:spPr bwMode="auto">
          <a:xfrm rot="5400000">
            <a:off x="6114610" y="1971970"/>
            <a:ext cx="2917173" cy="5028621"/>
          </a:xfrm>
          <a:custGeom>
            <a:avLst/>
            <a:gdLst>
              <a:gd name="T0" fmla="*/ 501569371 w 21600"/>
              <a:gd name="T1" fmla="*/ 741001542 h 21600"/>
              <a:gd name="T2" fmla="*/ 290624419 w 21600"/>
              <a:gd name="T3" fmla="*/ 1482003084 h 21600"/>
              <a:gd name="T4" fmla="*/ 79679467 w 21600"/>
              <a:gd name="T5" fmla="*/ 741001542 h 21600"/>
              <a:gd name="T6" fmla="*/ 290624419 w 21600"/>
              <a:gd name="T7" fmla="*/ 0 h 21600"/>
              <a:gd name="T8" fmla="*/ 0 60000 65536"/>
              <a:gd name="T9" fmla="*/ 0 60000 65536"/>
              <a:gd name="T10" fmla="*/ 0 60000 65536"/>
              <a:gd name="T11" fmla="*/ 0 60000 65536"/>
              <a:gd name="T12" fmla="*/ 4761 w 21600"/>
              <a:gd name="T13" fmla="*/ 4761 h 21600"/>
              <a:gd name="T14" fmla="*/ 16839 w 21600"/>
              <a:gd name="T15" fmla="*/ 16839 h 21600"/>
            </a:gdLst>
            <a:ahLst/>
            <a:cxnLst>
              <a:cxn ang="T8">
                <a:pos x="T0" y="T1"/>
              </a:cxn>
              <a:cxn ang="T9">
                <a:pos x="T2" y="T3"/>
              </a:cxn>
              <a:cxn ang="T10">
                <a:pos x="T4" y="T5"/>
              </a:cxn>
              <a:cxn ang="T11">
                <a:pos x="T6" y="T7"/>
              </a:cxn>
            </a:cxnLst>
            <a:rect l="T12" t="T13" r="T14" b="T15"/>
            <a:pathLst>
              <a:path w="21600" h="21600">
                <a:moveTo>
                  <a:pt x="0" y="0"/>
                </a:moveTo>
                <a:lnTo>
                  <a:pt x="5922" y="21600"/>
                </a:lnTo>
                <a:lnTo>
                  <a:pt x="15678" y="21600"/>
                </a:lnTo>
                <a:lnTo>
                  <a:pt x="21600" y="0"/>
                </a:lnTo>
                <a:lnTo>
                  <a:pt x="0" y="0"/>
                </a:lnTo>
                <a:close/>
              </a:path>
            </a:pathLst>
          </a:custGeom>
          <a:solidFill>
            <a:schemeClr val="accent4">
              <a:lumMod val="40000"/>
              <a:lumOff val="60000"/>
              <a:alpha val="47842"/>
            </a:schemeClr>
          </a:solidFill>
          <a:ln>
            <a:noFill/>
          </a:ln>
          <a:effectLst/>
          <a:extLst/>
        </p:spPr>
        <p:txBody>
          <a:bodyPr wrap="none" lIns="102870" tIns="51435" rIns="102870" bIns="51435" anchor="ctr"/>
          <a:lstStyle/>
          <a:p>
            <a:endParaRPr lang="fr-FR">
              <a:solidFill>
                <a:schemeClr val="bg1">
                  <a:lumMod val="50000"/>
                </a:schemeClr>
              </a:solidFill>
              <a:latin typeface="Arial" panose="020B0604020202020204" pitchFamily="34" charset="0"/>
              <a:cs typeface="Arial" panose="020B0604020202020204" pitchFamily="34" charset="0"/>
            </a:endParaRPr>
          </a:p>
        </p:txBody>
      </p:sp>
      <p:sp>
        <p:nvSpPr>
          <p:cNvPr id="9" name="Rectangle à coins arrondis 8"/>
          <p:cNvSpPr/>
          <p:nvPr/>
        </p:nvSpPr>
        <p:spPr>
          <a:xfrm>
            <a:off x="227577" y="1153332"/>
            <a:ext cx="9928164" cy="501067"/>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039" tIns="40520" rIns="81039" bIns="40520" spcCol="0" rtlCol="0" anchor="ctr"/>
          <a:lstStyle/>
          <a:p>
            <a:pPr algn="ctr"/>
            <a:r>
              <a:rPr lang="fr-FR" sz="1400" b="0" dirty="0" smtClean="0">
                <a:solidFill>
                  <a:srgbClr val="333333"/>
                </a:solidFill>
                <a:latin typeface="Arial" panose="020B0604020202020204" pitchFamily="34" charset="0"/>
                <a:cs typeface="Arial" panose="020B0604020202020204" pitchFamily="34" charset="0"/>
              </a:rPr>
              <a:t>Le contrôle technique étant obligatoire tous les deux ans après la quatrième année de mise en circulation, logiquement la proportion de véhicules d’occasions concernés par le contrôle technique est plus importante.</a:t>
            </a:r>
            <a:endParaRPr lang="fr-FR" sz="1400" b="0" dirty="0">
              <a:solidFill>
                <a:srgbClr val="333333"/>
              </a:solidFill>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208836" y="2027280"/>
            <a:ext cx="1361912" cy="169277"/>
          </a:xfrm>
          <a:prstGeom prst="rect">
            <a:avLst/>
          </a:prstGeom>
          <a:noFill/>
          <a:ln>
            <a:noFill/>
          </a:ln>
          <a:effectLst/>
          <a:extLst>
            <a:ext uri="{909E8E84-426E-40DD-AFC4-6F175D3DCCD1}">
              <a14:hiddenFill xmlns:a14="http://schemas.microsoft.com/office/drawing/2010/main">
                <a:solidFill>
                  <a:srgbClr val="FF008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Bef>
                <a:spcPct val="50000"/>
              </a:spcBef>
              <a:spcAft>
                <a:spcPct val="30000"/>
              </a:spcAft>
              <a:buClr>
                <a:srgbClr val="6E6E6E"/>
              </a:buClr>
              <a:buSzPct val="80000"/>
            </a:pPr>
            <a:r>
              <a:rPr lang="fr-FR" sz="1100" b="0" i="1" u="sng" dirty="0">
                <a:solidFill>
                  <a:srgbClr val="000000"/>
                </a:solidFill>
                <a:latin typeface="Arial" panose="020B0604020202020204" pitchFamily="34" charset="0"/>
                <a:cs typeface="Arial" panose="020B0604020202020204" pitchFamily="34" charset="0"/>
              </a:rPr>
              <a:t>En pourcentage</a:t>
            </a:r>
            <a:endParaRPr lang="fr-FR" sz="1100" b="0" i="1" u="sng" dirty="0">
              <a:solidFill>
                <a:srgbClr val="000000"/>
              </a:solidFill>
              <a:latin typeface="Arial" panose="020B0604020202020204" pitchFamily="34" charset="0"/>
              <a:cs typeface="Arial" panose="020B0604020202020204" pitchFamily="34" charset="0"/>
              <a:sym typeface="Wingdings" pitchFamily="2" charset="2"/>
            </a:endParaRPr>
          </a:p>
        </p:txBody>
      </p:sp>
      <p:sp>
        <p:nvSpPr>
          <p:cNvPr id="12" name="Titre 5"/>
          <p:cNvSpPr txBox="1">
            <a:spLocks/>
          </p:cNvSpPr>
          <p:nvPr/>
        </p:nvSpPr>
        <p:spPr>
          <a:xfrm>
            <a:off x="334451" y="18746"/>
            <a:ext cx="10213412" cy="1137649"/>
          </a:xfrm>
          <a:prstGeom prst="rect">
            <a:avLst/>
          </a:prstGeom>
        </p:spPr>
        <p:txBody>
          <a:bodyPr vert="horz" lIns="0" tIns="234853" rIns="0" bIns="0" rtlCol="0" anchor="t">
            <a:noAutofit/>
          </a:bodyPr>
          <a:lstStyle>
            <a:lvl1pPr algn="l" defTabSz="909479" rtl="0" eaLnBrk="1" latinLnBrk="0" hangingPunct="1">
              <a:spcBef>
                <a:spcPct val="0"/>
              </a:spcBef>
              <a:buNone/>
              <a:defRPr lang="en-AU" sz="2000" kern="1200" dirty="0">
                <a:solidFill>
                  <a:srgbClr val="333333"/>
                </a:solidFill>
                <a:latin typeface="+mj-lt"/>
                <a:ea typeface="+mj-ea"/>
                <a:cs typeface="+mj-cs"/>
              </a:defRPr>
            </a:lvl1pPr>
          </a:lstStyle>
          <a:p>
            <a:pPr fontAlgn="auto">
              <a:spcAft>
                <a:spcPts val="0"/>
              </a:spcAft>
            </a:pPr>
            <a:r>
              <a:rPr lang="fr-FR" dirty="0">
                <a:solidFill>
                  <a:schemeClr val="tx1"/>
                </a:solidFill>
                <a:latin typeface="Arial" panose="020B0604020202020204" pitchFamily="34" charset="0"/>
                <a:cs typeface="Arial" panose="020B0604020202020204" pitchFamily="34" charset="0"/>
              </a:rPr>
              <a:t>Contrôle </a:t>
            </a:r>
            <a:r>
              <a:rPr lang="fr-FR" dirty="0" smtClean="0">
                <a:solidFill>
                  <a:schemeClr val="tx1"/>
                </a:solidFill>
                <a:latin typeface="Arial" panose="020B0604020202020204" pitchFamily="34" charset="0"/>
                <a:cs typeface="Arial" panose="020B0604020202020204" pitchFamily="34" charset="0"/>
              </a:rPr>
              <a:t>technique au cours des 12 derniers mois</a:t>
            </a:r>
            <a:endParaRPr lang="fr-FR"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208836" y="2278905"/>
            <a:ext cx="6681061" cy="475073"/>
          </a:xfrm>
          <a:prstGeom prst="rect">
            <a:avLst/>
          </a:prstGeom>
        </p:spPr>
        <p:txBody>
          <a:bodyPr wrap="square" lIns="102860" tIns="51429" rIns="102860" bIns="51429">
            <a:spAutoFit/>
          </a:bodyPr>
          <a:lstStyle/>
          <a:p>
            <a:pPr algn="ctr"/>
            <a:r>
              <a:rPr lang="fr-FR" sz="1200" dirty="0">
                <a:latin typeface="Arial" panose="020B0604020202020204" pitchFamily="34" charset="0"/>
                <a:cs typeface="Arial" panose="020B0604020202020204" pitchFamily="34" charset="0"/>
              </a:rPr>
              <a:t>Réalisation du contrôle technique obligatoire dans un centre agréé </a:t>
            </a:r>
            <a:endParaRPr lang="fr-FR" sz="1200" dirty="0" smtClean="0">
              <a:latin typeface="Arial" panose="020B0604020202020204" pitchFamily="34" charset="0"/>
              <a:cs typeface="Arial" panose="020B0604020202020204" pitchFamily="34" charset="0"/>
            </a:endParaRPr>
          </a:p>
          <a:p>
            <a:pPr algn="ctr"/>
            <a:r>
              <a:rPr lang="fr-FR" sz="1200" dirty="0" smtClean="0">
                <a:latin typeface="Arial" panose="020B0604020202020204" pitchFamily="34" charset="0"/>
                <a:cs typeface="Arial" panose="020B0604020202020204" pitchFamily="34" charset="0"/>
              </a:rPr>
              <a:t>au </a:t>
            </a:r>
            <a:r>
              <a:rPr lang="fr-FR" sz="1200" dirty="0">
                <a:latin typeface="Arial" panose="020B0604020202020204" pitchFamily="34" charset="0"/>
                <a:cs typeface="Arial" panose="020B0604020202020204" pitchFamily="34" charset="0"/>
              </a:rPr>
              <a:t>cours des 12 derniers mois</a:t>
            </a:r>
          </a:p>
        </p:txBody>
      </p:sp>
      <p:graphicFrame>
        <p:nvGraphicFramePr>
          <p:cNvPr id="30" name="Graphique 29"/>
          <p:cNvGraphicFramePr/>
          <p:nvPr>
            <p:extLst>
              <p:ext uri="{D42A27DB-BD31-4B8C-83A1-F6EECF244321}">
                <p14:modId xmlns:p14="http://schemas.microsoft.com/office/powerpoint/2010/main" val="4198738329"/>
              </p:ext>
            </p:extLst>
          </p:nvPr>
        </p:nvGraphicFramePr>
        <p:xfrm>
          <a:off x="1518022" y="2933588"/>
          <a:ext cx="3837464" cy="3317095"/>
        </p:xfrm>
        <a:graphic>
          <a:graphicData uri="http://schemas.openxmlformats.org/drawingml/2006/chart">
            <c:chart xmlns:c="http://schemas.openxmlformats.org/drawingml/2006/chart" xmlns:r="http://schemas.openxmlformats.org/officeDocument/2006/relationships" r:id="rId3"/>
          </a:graphicData>
        </a:graphic>
      </p:graphicFrame>
      <p:sp>
        <p:nvSpPr>
          <p:cNvPr id="32" name="ZoneTexte 10"/>
          <p:cNvSpPr txBox="1"/>
          <p:nvPr/>
        </p:nvSpPr>
        <p:spPr>
          <a:xfrm>
            <a:off x="5355485" y="4554783"/>
            <a:ext cx="853133" cy="411651"/>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solidFill>
                  <a:schemeClr val="accent5"/>
                </a:solidFill>
                <a:latin typeface="Arial" panose="020B0604020202020204" pitchFamily="34" charset="0"/>
                <a:cs typeface="Arial" panose="020B0604020202020204" pitchFamily="34" charset="0"/>
              </a:rPr>
              <a:t>Oui</a:t>
            </a:r>
          </a:p>
        </p:txBody>
      </p:sp>
      <p:cxnSp>
        <p:nvCxnSpPr>
          <p:cNvPr id="33" name="Connecteur droit 32"/>
          <p:cNvCxnSpPr/>
          <p:nvPr/>
        </p:nvCxnSpPr>
        <p:spPr>
          <a:xfrm flipH="1">
            <a:off x="4838785" y="4550426"/>
            <a:ext cx="1277037"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4955111" y="3802265"/>
            <a:ext cx="1588907" cy="688638"/>
          </a:xfrm>
          <a:prstGeom prst="rect">
            <a:avLst/>
          </a:prstGeom>
          <a:noFill/>
        </p:spPr>
        <p:txBody>
          <a:bodyPr wrap="square" lIns="102860" tIns="51429" rIns="102860" bIns="51429" rtlCol="0">
            <a:spAutoFit/>
          </a:bodyPr>
          <a:lstStyle/>
          <a:p>
            <a:pPr algn="ctr"/>
            <a:r>
              <a:rPr lang="fr-FR" sz="2700" dirty="0" smtClean="0">
                <a:solidFill>
                  <a:schemeClr val="accent5"/>
                </a:solidFill>
                <a:latin typeface="Arial" panose="020B0604020202020204" pitchFamily="34" charset="0"/>
                <a:cs typeface="Arial" panose="020B0604020202020204" pitchFamily="34" charset="0"/>
              </a:rPr>
              <a:t>47</a:t>
            </a:r>
            <a:r>
              <a:rPr lang="fr-FR" sz="1400" dirty="0" smtClean="0">
                <a:solidFill>
                  <a:schemeClr val="accent5"/>
                </a:solidFill>
                <a:latin typeface="Arial" panose="020B0604020202020204" pitchFamily="34" charset="0"/>
                <a:cs typeface="Arial" panose="020B0604020202020204" pitchFamily="34" charset="0"/>
              </a:rPr>
              <a:t>%</a:t>
            </a:r>
          </a:p>
          <a:p>
            <a:pPr algn="ctr"/>
            <a:r>
              <a:rPr lang="fr-FR" sz="1100" b="0" i="1" dirty="0" smtClean="0">
                <a:solidFill>
                  <a:schemeClr val="accent5"/>
                </a:solidFill>
                <a:latin typeface="Arial" panose="020B0604020202020204" pitchFamily="34" charset="0"/>
                <a:cs typeface="Arial" panose="020B0604020202020204" pitchFamily="34" charset="0"/>
              </a:rPr>
              <a:t>(vs. 46% en 2016)</a:t>
            </a:r>
            <a:endParaRPr lang="fr-FR" sz="1100" b="0" i="1" dirty="0">
              <a:solidFill>
                <a:schemeClr val="accent5"/>
              </a:solidFill>
              <a:latin typeface="Arial" panose="020B0604020202020204" pitchFamily="34" charset="0"/>
              <a:cs typeface="Arial" panose="020B0604020202020204" pitchFamily="34" charset="0"/>
            </a:endParaRPr>
          </a:p>
        </p:txBody>
      </p:sp>
      <p:sp>
        <p:nvSpPr>
          <p:cNvPr id="37" name="ZoneTexte 10"/>
          <p:cNvSpPr txBox="1"/>
          <p:nvPr/>
        </p:nvSpPr>
        <p:spPr>
          <a:xfrm>
            <a:off x="1156920" y="4576689"/>
            <a:ext cx="853133" cy="411651"/>
          </a:xfrm>
          <a:prstGeom prst="rect">
            <a:avLst/>
          </a:prstGeom>
          <a:noFill/>
        </p:spPr>
        <p:txBody>
          <a:bodyPr wrap="square" lIns="102860" tIns="51429" rIns="102860" bIns="51429"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solidFill>
                  <a:schemeClr val="tx1">
                    <a:lumMod val="75000"/>
                  </a:schemeClr>
                </a:solidFill>
                <a:latin typeface="Arial" panose="020B0604020202020204" pitchFamily="34" charset="0"/>
                <a:cs typeface="Arial" panose="020B0604020202020204" pitchFamily="34" charset="0"/>
              </a:rPr>
              <a:t>Non</a:t>
            </a:r>
          </a:p>
        </p:txBody>
      </p:sp>
      <p:cxnSp>
        <p:nvCxnSpPr>
          <p:cNvPr id="38" name="Connecteur droit 37"/>
          <p:cNvCxnSpPr/>
          <p:nvPr/>
        </p:nvCxnSpPr>
        <p:spPr>
          <a:xfrm flipH="1">
            <a:off x="1294307" y="4555953"/>
            <a:ext cx="127703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889793" y="3809518"/>
            <a:ext cx="1387388" cy="688638"/>
          </a:xfrm>
          <a:prstGeom prst="rect">
            <a:avLst/>
          </a:prstGeom>
          <a:noFill/>
        </p:spPr>
        <p:txBody>
          <a:bodyPr wrap="square" lIns="102860" tIns="51429" rIns="102860" bIns="51429" rtlCol="0">
            <a:spAutoFit/>
          </a:bodyPr>
          <a:lstStyle/>
          <a:p>
            <a:pPr algn="ctr"/>
            <a:r>
              <a:rPr lang="fr-FR" sz="2700" dirty="0" smtClean="0">
                <a:solidFill>
                  <a:schemeClr val="tx1">
                    <a:lumMod val="75000"/>
                  </a:schemeClr>
                </a:solidFill>
                <a:latin typeface="Arial" panose="020B0604020202020204" pitchFamily="34" charset="0"/>
                <a:cs typeface="Arial" panose="020B0604020202020204" pitchFamily="34" charset="0"/>
              </a:rPr>
              <a:t>53</a:t>
            </a:r>
            <a:r>
              <a:rPr lang="fr-FR" sz="1400" dirty="0" smtClean="0">
                <a:solidFill>
                  <a:schemeClr val="tx1">
                    <a:lumMod val="75000"/>
                  </a:schemeClr>
                </a:solidFill>
                <a:latin typeface="Arial" panose="020B0604020202020204" pitchFamily="34" charset="0"/>
                <a:cs typeface="Arial" panose="020B0604020202020204" pitchFamily="34" charset="0"/>
              </a:rPr>
              <a:t>%</a:t>
            </a:r>
          </a:p>
          <a:p>
            <a:pPr algn="ctr"/>
            <a:r>
              <a:rPr lang="fr-FR" sz="1100" b="0" i="1" dirty="0" smtClean="0">
                <a:solidFill>
                  <a:schemeClr val="tx1">
                    <a:lumMod val="75000"/>
                  </a:schemeClr>
                </a:solidFill>
                <a:latin typeface="Arial" panose="020B0604020202020204" pitchFamily="34" charset="0"/>
                <a:cs typeface="Arial" panose="020B0604020202020204" pitchFamily="34" charset="0"/>
              </a:rPr>
              <a:t>(vs. 54% en 2016)</a:t>
            </a:r>
            <a:endParaRPr lang="fr-FR" sz="1050" b="0" i="1" dirty="0">
              <a:solidFill>
                <a:schemeClr val="tx1">
                  <a:lumMod val="75000"/>
                </a:schemeClr>
              </a:solidFill>
              <a:latin typeface="Arial" panose="020B0604020202020204" pitchFamily="34" charset="0"/>
              <a:cs typeface="Arial" panose="020B0604020202020204" pitchFamily="34" charset="0"/>
            </a:endParaRPr>
          </a:p>
        </p:txBody>
      </p:sp>
      <p:sp>
        <p:nvSpPr>
          <p:cNvPr id="20" name="Rectangle 19"/>
          <p:cNvSpPr/>
          <p:nvPr/>
        </p:nvSpPr>
        <p:spPr>
          <a:xfrm>
            <a:off x="208836" y="6442648"/>
            <a:ext cx="9778838" cy="359010"/>
          </a:xfrm>
          <a:prstGeom prst="rect">
            <a:avLst/>
          </a:prstGeom>
        </p:spPr>
        <p:txBody>
          <a:bodyPr wrap="square" lIns="81216" tIns="40609" rIns="81216" bIns="40609">
            <a:spAutoFit/>
          </a:bodyPr>
          <a:lstStyle/>
          <a:p>
            <a:pPr algn="r"/>
            <a:r>
              <a:rPr lang="fr-FR" sz="900" b="0" i="1" dirty="0" smtClean="0">
                <a:latin typeface="Arial" panose="020B0604020202020204" pitchFamily="34" charset="0"/>
                <a:cs typeface="Arial" panose="020B0604020202020204" pitchFamily="34" charset="0"/>
              </a:rPr>
              <a:t>Q70: </a:t>
            </a:r>
            <a:r>
              <a:rPr lang="fr-FR" sz="900" b="0" i="1" dirty="0">
                <a:latin typeface="Arial" panose="020B0604020202020204" pitchFamily="34" charset="0"/>
                <a:cs typeface="Arial" panose="020B0604020202020204" pitchFamily="34" charset="0"/>
              </a:rPr>
              <a:t>Pour chaque véhicule de votre foyer, veuillez indiquer si vous avez eu à faire réaliser un contrôle technique OBLIGATOIRE dans un centre agréé au cours des 12 derniers mois?</a:t>
            </a:r>
          </a:p>
          <a:p>
            <a:pPr algn="r"/>
            <a:r>
              <a:rPr lang="fr-FR" sz="900" b="0" i="1" dirty="0">
                <a:latin typeface="Arial" panose="020B0604020202020204" pitchFamily="34" charset="0"/>
                <a:cs typeface="Arial" panose="020B0604020202020204" pitchFamily="34" charset="0"/>
              </a:rPr>
              <a:t>Base: Ensemble </a:t>
            </a:r>
            <a:r>
              <a:rPr lang="fr-FR" sz="900" b="0" i="1" dirty="0" smtClean="0">
                <a:latin typeface="Arial" panose="020B0604020202020204" pitchFamily="34" charset="0"/>
                <a:cs typeface="Arial" panose="020B0604020202020204" pitchFamily="34" charset="0"/>
              </a:rPr>
              <a:t>de véhicules</a:t>
            </a:r>
            <a:endParaRPr lang="fr-FR" sz="900" b="0" i="1" dirty="0">
              <a:latin typeface="Arial" panose="020B0604020202020204" pitchFamily="34" charset="0"/>
              <a:cs typeface="Arial" panose="020B0604020202020204" pitchFamily="34" charset="0"/>
            </a:endParaRPr>
          </a:p>
        </p:txBody>
      </p:sp>
      <p:sp>
        <p:nvSpPr>
          <p:cNvPr id="5" name="Rectangle 4"/>
          <p:cNvSpPr/>
          <p:nvPr/>
        </p:nvSpPr>
        <p:spPr>
          <a:xfrm>
            <a:off x="6926407" y="4094462"/>
            <a:ext cx="2450602" cy="800219"/>
          </a:xfrm>
          <a:prstGeom prst="rect">
            <a:avLst/>
          </a:prstGeom>
        </p:spPr>
        <p:txBody>
          <a:bodyPr wrap="square">
            <a:spAutoFit/>
          </a:bodyPr>
          <a:lstStyle/>
          <a:p>
            <a:pPr algn="ctr">
              <a:spcBef>
                <a:spcPts val="600"/>
              </a:spcBef>
              <a:spcAft>
                <a:spcPts val="600"/>
              </a:spcAft>
            </a:pPr>
            <a:r>
              <a:rPr lang="fr-FR" dirty="0" smtClean="0">
                <a:solidFill>
                  <a:schemeClr val="accent5"/>
                </a:solidFill>
                <a:latin typeface="Arial" panose="020B0604020202020204" pitchFamily="34" charset="0"/>
                <a:cs typeface="Arial" panose="020B0604020202020204" pitchFamily="34" charset="0"/>
              </a:rPr>
              <a:t>52% </a:t>
            </a:r>
            <a:r>
              <a:rPr lang="fr-FR" dirty="0">
                <a:solidFill>
                  <a:schemeClr val="accent5"/>
                </a:solidFill>
                <a:latin typeface="Arial" panose="020B0604020202020204" pitchFamily="34" charset="0"/>
                <a:cs typeface="Arial" panose="020B0604020202020204" pitchFamily="34" charset="0"/>
              </a:rPr>
              <a:t>des VO</a:t>
            </a:r>
          </a:p>
          <a:p>
            <a:pPr algn="ctr">
              <a:spcBef>
                <a:spcPts val="600"/>
              </a:spcBef>
              <a:spcAft>
                <a:spcPts val="600"/>
              </a:spcAft>
            </a:pPr>
            <a:r>
              <a:rPr lang="fr-FR" dirty="0" smtClean="0">
                <a:solidFill>
                  <a:schemeClr val="accent5"/>
                </a:solidFill>
                <a:latin typeface="Arial" panose="020B0604020202020204" pitchFamily="34" charset="0"/>
                <a:cs typeface="Arial" panose="020B0604020202020204" pitchFamily="34" charset="0"/>
              </a:rPr>
              <a:t>39% </a:t>
            </a:r>
            <a:r>
              <a:rPr lang="fr-FR" dirty="0">
                <a:solidFill>
                  <a:schemeClr val="accent5"/>
                </a:solidFill>
                <a:latin typeface="Arial" panose="020B0604020202020204" pitchFamily="34" charset="0"/>
                <a:cs typeface="Arial" panose="020B0604020202020204" pitchFamily="34" charset="0"/>
              </a:rPr>
              <a:t>des VN</a:t>
            </a:r>
          </a:p>
        </p:txBody>
      </p:sp>
      <p:sp>
        <p:nvSpPr>
          <p:cNvPr id="11" name="Espace réservé du numéro de diapositive 10"/>
          <p:cNvSpPr>
            <a:spLocks noGrp="1"/>
          </p:cNvSpPr>
          <p:nvPr>
            <p:ph type="sldNum" sz="quarter" idx="12"/>
          </p:nvPr>
        </p:nvSpPr>
        <p:spPr/>
        <p:txBody>
          <a:bodyPr/>
          <a:lstStyle/>
          <a:p>
            <a:fld id="{4034BEE3-566C-4068-A777-C3A4762E861B}" type="slidenum">
              <a:rPr lang="en-GB" smtClean="0"/>
              <a:pPr/>
              <a:t>81</a:t>
            </a:fld>
            <a:endParaRPr lang="en-GB" dirty="0"/>
          </a:p>
        </p:txBody>
      </p:sp>
    </p:spTree>
    <p:extLst>
      <p:ext uri="{BB962C8B-B14F-4D97-AF65-F5344CB8AC3E}">
        <p14:creationId xmlns:p14="http://schemas.microsoft.com/office/powerpoint/2010/main" val="22574414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a:xfrm>
            <a:off x="324000" y="2526335"/>
            <a:ext cx="3995581" cy="923330"/>
          </a:xfrm>
        </p:spPr>
        <p:txBody>
          <a:bodyPr/>
          <a:lstStyle/>
          <a:p>
            <a:r>
              <a:rPr lang="fr-FR" dirty="0"/>
              <a:t/>
            </a:r>
            <a:br>
              <a:rPr lang="fr-FR" dirty="0"/>
            </a:br>
            <a:r>
              <a:rPr lang="fr-FR" dirty="0" smtClean="0"/>
              <a:t>4</a:t>
            </a:r>
            <a:endParaRPr lang="fr-FR" dirty="0"/>
          </a:p>
        </p:txBody>
      </p:sp>
      <p:sp>
        <p:nvSpPr>
          <p:cNvPr id="2" name="Espace réservé du texte 1"/>
          <p:cNvSpPr>
            <a:spLocks noGrp="1"/>
          </p:cNvSpPr>
          <p:nvPr>
            <p:ph type="subTitle" idx="1"/>
            <p:custDataLst>
              <p:tags r:id="rId3"/>
            </p:custDataLst>
          </p:nvPr>
        </p:nvSpPr>
        <p:spPr>
          <a:xfrm>
            <a:off x="324000" y="3469604"/>
            <a:ext cx="3995581" cy="923330"/>
          </a:xfrm>
        </p:spPr>
        <p:txBody>
          <a:bodyPr/>
          <a:lstStyle/>
          <a:p>
            <a:r>
              <a:rPr lang="fr-FR" dirty="0"/>
              <a:t>Annexe </a:t>
            </a:r>
            <a:r>
              <a:rPr lang="fr-FR" dirty="0" smtClean="0"/>
              <a:t>méthodologique.</a:t>
            </a:r>
            <a:endParaRPr lang="fr-FR" dirty="0"/>
          </a:p>
        </p:txBody>
      </p:sp>
    </p:spTree>
    <p:custDataLst>
      <p:tags r:id="rId1"/>
    </p:custDataLst>
    <p:extLst>
      <p:ext uri="{BB962C8B-B14F-4D97-AF65-F5344CB8AC3E}">
        <p14:creationId xmlns:p14="http://schemas.microsoft.com/office/powerpoint/2010/main" val="143145712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Recueil des données</a:t>
            </a:r>
          </a:p>
        </p:txBody>
      </p:sp>
      <p:sp>
        <p:nvSpPr>
          <p:cNvPr id="8" name="Rectangle 7"/>
          <p:cNvSpPr/>
          <p:nvPr/>
        </p:nvSpPr>
        <p:spPr>
          <a:xfrm>
            <a:off x="1458262" y="5932474"/>
            <a:ext cx="7792964" cy="557226"/>
          </a:xfrm>
          <a:prstGeom prst="rect">
            <a:avLst/>
          </a:prstGeom>
          <a:solidFill>
            <a:schemeClr val="accent4">
              <a:lumMod val="40000"/>
              <a:lumOff val="60000"/>
            </a:schemeClr>
          </a:solidFill>
          <a:ln>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9" name="Flèche droite 8"/>
          <p:cNvSpPr/>
          <p:nvPr/>
        </p:nvSpPr>
        <p:spPr>
          <a:xfrm rot="5400000">
            <a:off x="3009177" y="3053511"/>
            <a:ext cx="376497" cy="470970"/>
          </a:xfrm>
          <a:prstGeom prst="rightArrow">
            <a:avLst/>
          </a:prstGeom>
          <a:solidFill>
            <a:schemeClr val="bg1">
              <a:lumMod val="50000"/>
            </a:schemeClr>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0" name="Flèche droite 9"/>
          <p:cNvSpPr/>
          <p:nvPr/>
        </p:nvSpPr>
        <p:spPr>
          <a:xfrm rot="16200000" flipH="1">
            <a:off x="7192987" y="3053511"/>
            <a:ext cx="376497" cy="470970"/>
          </a:xfrm>
          <a:prstGeom prst="rightArrow">
            <a:avLst/>
          </a:prstGeom>
          <a:solidFill>
            <a:schemeClr val="bg1">
              <a:lumMod val="50000"/>
            </a:schemeClr>
          </a:solidFill>
          <a:ln w="28575"/>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1" name="Rectangle 10"/>
          <p:cNvSpPr>
            <a:spLocks noChangeAspect="1"/>
          </p:cNvSpPr>
          <p:nvPr/>
        </p:nvSpPr>
        <p:spPr>
          <a:xfrm>
            <a:off x="1458262" y="935900"/>
            <a:ext cx="3600000" cy="1230473"/>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2" name="ZoneTexte 11"/>
          <p:cNvSpPr txBox="1"/>
          <p:nvPr/>
        </p:nvSpPr>
        <p:spPr>
          <a:xfrm>
            <a:off x="2164232" y="988779"/>
            <a:ext cx="1624405" cy="276999"/>
          </a:xfrm>
          <a:prstGeom prst="rect">
            <a:avLst/>
          </a:prstGeom>
          <a:noFill/>
        </p:spPr>
        <p:txBody>
          <a:bodyPr wrap="square" rtlCol="0">
            <a:spAutoFit/>
          </a:bodyPr>
          <a:lstStyle/>
          <a:p>
            <a:pPr algn="ctr"/>
            <a:r>
              <a:rPr lang="fr-FR" sz="1200" dirty="0" smtClean="0">
                <a:solidFill>
                  <a:prstClr val="black"/>
                </a:solidFill>
                <a:latin typeface="Arial" panose="020B0604020202020204" pitchFamily="34" charset="0"/>
                <a:cs typeface="Arial" panose="020B0604020202020204" pitchFamily="34" charset="0"/>
              </a:rPr>
              <a:t>Echantillon</a:t>
            </a:r>
            <a:endParaRPr lang="fr-FR" sz="1200" dirty="0">
              <a:solidFill>
                <a:prstClr val="black"/>
              </a:solidFill>
              <a:latin typeface="Arial" panose="020B0604020202020204" pitchFamily="34" charset="0"/>
              <a:cs typeface="Arial" panose="020B0604020202020204" pitchFamily="34" charset="0"/>
            </a:endParaRPr>
          </a:p>
        </p:txBody>
      </p:sp>
      <p:sp>
        <p:nvSpPr>
          <p:cNvPr id="13" name="ZoneTexte 12"/>
          <p:cNvSpPr txBox="1"/>
          <p:nvPr/>
        </p:nvSpPr>
        <p:spPr>
          <a:xfrm>
            <a:off x="1690895" y="1330326"/>
            <a:ext cx="2710927" cy="646331"/>
          </a:xfrm>
          <a:prstGeom prst="rect">
            <a:avLst/>
          </a:prstGeom>
          <a:noFill/>
        </p:spPr>
        <p:txBody>
          <a:bodyPr wrap="square" rtlCol="0">
            <a:spAutoFit/>
          </a:bodyPr>
          <a:lstStyle/>
          <a:p>
            <a:pPr algn="just"/>
            <a:r>
              <a:rPr lang="fr-FR" sz="1200" b="0" dirty="0">
                <a:solidFill>
                  <a:prstClr val="black"/>
                </a:solidFill>
                <a:latin typeface="Arial" panose="020B0604020202020204" pitchFamily="34" charset="0"/>
                <a:cs typeface="Arial" panose="020B0604020202020204" pitchFamily="34" charset="0"/>
              </a:rPr>
              <a:t>10 000 foyers représentatifs de la population française issus du Panel </a:t>
            </a:r>
            <a:r>
              <a:rPr lang="fr-FR" sz="1200" b="0" dirty="0" err="1">
                <a:solidFill>
                  <a:prstClr val="black"/>
                </a:solidFill>
                <a:latin typeface="Arial" panose="020B0604020202020204" pitchFamily="34" charset="0"/>
                <a:cs typeface="Arial" panose="020B0604020202020204" pitchFamily="34" charset="0"/>
              </a:rPr>
              <a:t>Métascope</a:t>
            </a:r>
            <a:r>
              <a:rPr lang="fr-FR" sz="1200" b="0" dirty="0">
                <a:solidFill>
                  <a:prstClr val="black"/>
                </a:solidFill>
                <a:latin typeface="Arial" panose="020B0604020202020204" pitchFamily="34" charset="0"/>
                <a:cs typeface="Arial" panose="020B0604020202020204" pitchFamily="34" charset="0"/>
              </a:rPr>
              <a:t> de </a:t>
            </a:r>
            <a:r>
              <a:rPr lang="fr-FR" sz="1200" b="0" dirty="0" smtClean="0">
                <a:solidFill>
                  <a:prstClr val="black"/>
                </a:solidFill>
                <a:latin typeface="Arial" panose="020B0604020202020204" pitchFamily="34" charset="0"/>
                <a:cs typeface="Arial" panose="020B0604020202020204" pitchFamily="34" charset="0"/>
              </a:rPr>
              <a:t>Kantar TNS</a:t>
            </a:r>
            <a:endParaRPr lang="fr-FR" sz="1200" b="0"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5651226" y="932253"/>
            <a:ext cx="3600000" cy="123412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5" name="ZoneTexte 14"/>
          <p:cNvSpPr txBox="1"/>
          <p:nvPr/>
        </p:nvSpPr>
        <p:spPr>
          <a:xfrm>
            <a:off x="6323578" y="1383691"/>
            <a:ext cx="1624405" cy="276999"/>
          </a:xfrm>
          <a:prstGeom prst="rect">
            <a:avLst/>
          </a:prstGeom>
          <a:noFill/>
        </p:spPr>
        <p:txBody>
          <a:bodyPr wrap="square" rtlCol="0">
            <a:spAutoFit/>
          </a:bodyPr>
          <a:lstStyle/>
          <a:p>
            <a:pPr algn="ctr"/>
            <a:r>
              <a:rPr lang="fr-FR" sz="1200" dirty="0">
                <a:solidFill>
                  <a:prstClr val="black"/>
                </a:solidFill>
                <a:latin typeface="Arial" panose="020B0604020202020204" pitchFamily="34" charset="0"/>
                <a:cs typeface="Arial" panose="020B0604020202020204" pitchFamily="34" charset="0"/>
              </a:rPr>
              <a:t>Etude postale</a:t>
            </a:r>
          </a:p>
        </p:txBody>
      </p:sp>
      <p:pic>
        <p:nvPicPr>
          <p:cNvPr id="16" name="Image 15"/>
          <p:cNvPicPr>
            <a:picLocks noChangeAspect="1"/>
          </p:cNvPicPr>
          <p:nvPr/>
        </p:nvPicPr>
        <p:blipFill rotWithShape="1">
          <a:blip r:embed="rId2" cstate="print">
            <a:extLst>
              <a:ext uri="{28A0092B-C50C-407E-A947-70E740481C1C}">
                <a14:useLocalDpi xmlns:a14="http://schemas.microsoft.com/office/drawing/2010/main" val="0"/>
              </a:ext>
            </a:extLst>
          </a:blip>
          <a:srcRect l="12947" t="21694" r="10402" b="20444"/>
          <a:stretch/>
        </p:blipFill>
        <p:spPr>
          <a:xfrm>
            <a:off x="7868428" y="1025290"/>
            <a:ext cx="608660" cy="459460"/>
          </a:xfrm>
          <a:prstGeom prst="rect">
            <a:avLst/>
          </a:prstGeom>
          <a:ln>
            <a:noFill/>
          </a:ln>
          <a:effectLst>
            <a:outerShdw blurRad="50800" dist="38100" dir="2700000" algn="tl" rotWithShape="0">
              <a:prstClr val="black">
                <a:alpha val="40000"/>
              </a:prstClr>
            </a:outerShdw>
          </a:effectLst>
          <a:extLst>
            <a:ext uri="{91240B29-F687-4F45-9708-019B960494DF}">
              <a14:hiddenLine xmlns:a14="http://schemas.microsoft.com/office/drawing/2010/main">
                <a:solidFill>
                  <a:prstClr val="black"/>
                </a:solidFill>
              </a14:hiddenLine>
            </a:ext>
          </a:extLst>
        </p:spPr>
      </p:pic>
      <p:sp>
        <p:nvSpPr>
          <p:cNvPr id="17" name="Rectangle 16"/>
          <p:cNvSpPr/>
          <p:nvPr/>
        </p:nvSpPr>
        <p:spPr>
          <a:xfrm>
            <a:off x="1458262" y="2311400"/>
            <a:ext cx="7792964" cy="709677"/>
          </a:xfrm>
          <a:prstGeom prst="rect">
            <a:avLst/>
          </a:prstGeom>
          <a:solidFill>
            <a:schemeClr val="accent4">
              <a:lumMod val="40000"/>
              <a:lumOff val="60000"/>
            </a:schemeClr>
          </a:solidFill>
          <a:ln>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8" name="ZoneTexte 17"/>
          <p:cNvSpPr txBox="1"/>
          <p:nvPr/>
        </p:nvSpPr>
        <p:spPr>
          <a:xfrm>
            <a:off x="3934025" y="2434357"/>
            <a:ext cx="2716329" cy="523220"/>
          </a:xfrm>
          <a:prstGeom prst="rect">
            <a:avLst/>
          </a:prstGeom>
          <a:noFill/>
        </p:spPr>
        <p:txBody>
          <a:bodyPr wrap="square" rtlCol="0">
            <a:spAutoFit/>
          </a:bodyPr>
          <a:lstStyle/>
          <a:p>
            <a:pPr algn="ctr"/>
            <a:r>
              <a:rPr lang="fr-FR" sz="1400" dirty="0">
                <a:solidFill>
                  <a:prstClr val="black"/>
                </a:solidFill>
                <a:latin typeface="Arial" panose="020B0604020202020204" pitchFamily="34" charset="0"/>
                <a:cs typeface="Arial" panose="020B0604020202020204" pitchFamily="34" charset="0"/>
              </a:rPr>
              <a:t>Deux questionnaires adressés en </a:t>
            </a:r>
            <a:r>
              <a:rPr lang="fr-FR" sz="1400" dirty="0" smtClean="0">
                <a:solidFill>
                  <a:prstClr val="black"/>
                </a:solidFill>
                <a:latin typeface="Arial" panose="020B0604020202020204" pitchFamily="34" charset="0"/>
                <a:cs typeface="Arial" panose="020B0604020202020204" pitchFamily="34" charset="0"/>
              </a:rPr>
              <a:t>mars</a:t>
            </a:r>
            <a:endParaRPr lang="fr-FR" sz="14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3110071" y="6073375"/>
            <a:ext cx="4069333" cy="276999"/>
          </a:xfrm>
          <a:prstGeom prst="rect">
            <a:avLst/>
          </a:prstGeom>
        </p:spPr>
        <p:txBody>
          <a:bodyPr wrap="square">
            <a:spAutoFit/>
          </a:bodyPr>
          <a:lstStyle/>
          <a:p>
            <a:pPr algn="ctr">
              <a:spcBef>
                <a:spcPct val="50000"/>
              </a:spcBef>
            </a:pPr>
            <a:r>
              <a:rPr lang="fr-FR" sz="1200" i="1" dirty="0" smtClean="0">
                <a:solidFill>
                  <a:prstClr val="black"/>
                </a:solidFill>
                <a:latin typeface="Arial" panose="020B0604020202020204" pitchFamily="34" charset="0"/>
                <a:cs typeface="Arial" panose="020B0604020202020204" pitchFamily="34" charset="0"/>
              </a:rPr>
              <a:t>(Taux </a:t>
            </a:r>
            <a:r>
              <a:rPr lang="fr-FR" sz="1200" i="1" dirty="0">
                <a:solidFill>
                  <a:prstClr val="black"/>
                </a:solidFill>
                <a:latin typeface="Arial" panose="020B0604020202020204" pitchFamily="34" charset="0"/>
                <a:cs typeface="Arial" panose="020B0604020202020204" pitchFamily="34" charset="0"/>
              </a:rPr>
              <a:t>de </a:t>
            </a:r>
            <a:r>
              <a:rPr lang="fr-FR" sz="1200" i="1" dirty="0" smtClean="0">
                <a:solidFill>
                  <a:prstClr val="black"/>
                </a:solidFill>
                <a:latin typeface="Arial" panose="020B0604020202020204" pitchFamily="34" charset="0"/>
                <a:cs typeface="Arial" panose="020B0604020202020204" pitchFamily="34" charset="0"/>
              </a:rPr>
              <a:t>retour 2017: 66%)</a:t>
            </a:r>
            <a:endParaRPr lang="fr-FR" sz="1200" i="1" dirty="0">
              <a:solidFill>
                <a:prstClr val="black"/>
              </a:solidFill>
              <a:latin typeface="Arial" panose="020B0604020202020204" pitchFamily="34" charset="0"/>
              <a:cs typeface="Arial" panose="020B0604020202020204" pitchFamily="34" charset="0"/>
            </a:endParaRPr>
          </a:p>
        </p:txBody>
      </p:sp>
      <p:sp>
        <p:nvSpPr>
          <p:cNvPr id="20" name="Rectangle 19"/>
          <p:cNvSpPr/>
          <p:nvPr/>
        </p:nvSpPr>
        <p:spPr>
          <a:xfrm>
            <a:off x="1458262" y="4088199"/>
            <a:ext cx="3600000" cy="1716076"/>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21" name="ZoneTexte 20"/>
          <p:cNvSpPr txBox="1"/>
          <p:nvPr/>
        </p:nvSpPr>
        <p:spPr>
          <a:xfrm>
            <a:off x="1876160" y="3475915"/>
            <a:ext cx="2743200" cy="646331"/>
          </a:xfrm>
          <a:prstGeom prst="rect">
            <a:avLst/>
          </a:prstGeom>
          <a:noFill/>
        </p:spPr>
        <p:txBody>
          <a:bodyPr wrap="square" rtlCol="0">
            <a:spAutoFit/>
          </a:bodyPr>
          <a:lstStyle/>
          <a:p>
            <a:pPr algn="ctr">
              <a:lnSpc>
                <a:spcPct val="150000"/>
              </a:lnSpc>
            </a:pPr>
            <a:r>
              <a:rPr lang="fr-FR" sz="1200" dirty="0" smtClean="0">
                <a:solidFill>
                  <a:prstClr val="black"/>
                </a:solidFill>
                <a:latin typeface="Arial" panose="020B0604020202020204" pitchFamily="34" charset="0"/>
                <a:cs typeface="Arial" panose="020B0604020202020204" pitchFamily="34" charset="0"/>
              </a:rPr>
              <a:t>Questionnaire Foyer</a:t>
            </a:r>
          </a:p>
          <a:p>
            <a:pPr algn="ctr">
              <a:lnSpc>
                <a:spcPct val="150000"/>
              </a:lnSpc>
            </a:pPr>
            <a:r>
              <a:rPr lang="fr-FR" sz="1200" b="0" i="1" dirty="0" smtClean="0">
                <a:solidFill>
                  <a:prstClr val="black"/>
                </a:solidFill>
                <a:latin typeface="Arial" panose="020B0604020202020204" pitchFamily="34" charset="0"/>
                <a:cs typeface="Arial" panose="020B0604020202020204" pitchFamily="34" charset="0"/>
              </a:rPr>
              <a:t>« Votre foyer et l’automobile »</a:t>
            </a:r>
            <a:endParaRPr lang="fr-FR" sz="1200" b="0" i="1" dirty="0">
              <a:solidFill>
                <a:prstClr val="black"/>
              </a:solidFill>
              <a:latin typeface="Arial" panose="020B0604020202020204" pitchFamily="34" charset="0"/>
              <a:cs typeface="Arial" panose="020B0604020202020204" pitchFamily="34" charset="0"/>
            </a:endParaRPr>
          </a:p>
        </p:txBody>
      </p:sp>
      <p:sp>
        <p:nvSpPr>
          <p:cNvPr id="22" name="ZoneTexte 21"/>
          <p:cNvSpPr txBox="1"/>
          <p:nvPr/>
        </p:nvSpPr>
        <p:spPr>
          <a:xfrm>
            <a:off x="5968674" y="3490150"/>
            <a:ext cx="2601558" cy="692497"/>
          </a:xfrm>
          <a:prstGeom prst="rect">
            <a:avLst/>
          </a:prstGeom>
          <a:noFill/>
        </p:spPr>
        <p:txBody>
          <a:bodyPr wrap="square" rtlCol="0">
            <a:spAutoFit/>
          </a:bodyPr>
          <a:lstStyle/>
          <a:p>
            <a:pPr algn="ctr">
              <a:lnSpc>
                <a:spcPct val="150000"/>
              </a:lnSpc>
            </a:pPr>
            <a:r>
              <a:rPr lang="fr-FR" sz="1200" dirty="0" smtClean="0">
                <a:solidFill>
                  <a:prstClr val="black"/>
                </a:solidFill>
                <a:latin typeface="Arial" panose="020B0604020202020204" pitchFamily="34" charset="0"/>
                <a:cs typeface="Arial" panose="020B0604020202020204" pitchFamily="34" charset="0"/>
              </a:rPr>
              <a:t>Questionnaire Individu</a:t>
            </a:r>
          </a:p>
          <a:p>
            <a:pPr algn="ctr">
              <a:lnSpc>
                <a:spcPct val="150000"/>
              </a:lnSpc>
            </a:pPr>
            <a:r>
              <a:rPr lang="fr-FR" sz="1200" b="0" i="1" dirty="0">
                <a:solidFill>
                  <a:prstClr val="black"/>
                </a:solidFill>
                <a:latin typeface="Arial" panose="020B0604020202020204" pitchFamily="34" charset="0"/>
                <a:cs typeface="Arial" panose="020B0604020202020204" pitchFamily="34" charset="0"/>
              </a:rPr>
              <a:t>«</a:t>
            </a:r>
            <a:r>
              <a:rPr lang="fr-FR" sz="1400" i="1" dirty="0" smtClean="0">
                <a:solidFill>
                  <a:prstClr val="black"/>
                </a:solidFill>
                <a:latin typeface="Arial" panose="020B0604020202020204" pitchFamily="34" charset="0"/>
                <a:cs typeface="Arial" panose="020B0604020202020204" pitchFamily="34" charset="0"/>
              </a:rPr>
              <a:t> </a:t>
            </a:r>
            <a:r>
              <a:rPr lang="fr-FR" sz="1200" b="0" i="1" dirty="0">
                <a:solidFill>
                  <a:prstClr val="black"/>
                </a:solidFill>
                <a:latin typeface="Arial" panose="020B0604020202020204" pitchFamily="34" charset="0"/>
                <a:cs typeface="Arial" panose="020B0604020202020204" pitchFamily="34" charset="0"/>
              </a:rPr>
              <a:t>Vous et l’automobile »</a:t>
            </a:r>
          </a:p>
        </p:txBody>
      </p:sp>
      <p:sp>
        <p:nvSpPr>
          <p:cNvPr id="23" name="Rectangle 22"/>
          <p:cNvSpPr/>
          <p:nvPr/>
        </p:nvSpPr>
        <p:spPr>
          <a:xfrm>
            <a:off x="5651226" y="4100744"/>
            <a:ext cx="3600000" cy="1703531"/>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24" name="ZoneTexte 23"/>
          <p:cNvSpPr txBox="1"/>
          <p:nvPr/>
        </p:nvSpPr>
        <p:spPr>
          <a:xfrm>
            <a:off x="1542672" y="4153374"/>
            <a:ext cx="3397628" cy="1354217"/>
          </a:xfrm>
          <a:prstGeom prst="rect">
            <a:avLst/>
          </a:prstGeom>
          <a:noFill/>
        </p:spPr>
        <p:txBody>
          <a:bodyPr wrap="square" rtlCol="0">
            <a:spAutoFit/>
          </a:bodyPr>
          <a:lstStyle/>
          <a:p>
            <a:pPr algn="just"/>
            <a:r>
              <a:rPr lang="fr-FR" sz="1200" dirty="0" smtClean="0">
                <a:solidFill>
                  <a:prstClr val="black"/>
                </a:solidFill>
                <a:latin typeface="Arial" panose="020B0604020202020204" pitchFamily="34" charset="0"/>
                <a:cs typeface="Arial" panose="020B0604020202020204" pitchFamily="34" charset="0"/>
              </a:rPr>
              <a:t>Répondant</a:t>
            </a:r>
            <a:r>
              <a:rPr lang="fr-FR" sz="1200" b="0" dirty="0" smtClean="0">
                <a:solidFill>
                  <a:prstClr val="black"/>
                </a:solidFill>
                <a:latin typeface="Arial" panose="020B0604020202020204" pitchFamily="34" charset="0"/>
                <a:cs typeface="Arial" panose="020B0604020202020204" pitchFamily="34" charset="0"/>
              </a:rPr>
              <a:t>: </a:t>
            </a:r>
            <a:r>
              <a:rPr lang="fr-FR" sz="1100" b="0" dirty="0" smtClean="0">
                <a:solidFill>
                  <a:prstClr val="black"/>
                </a:solidFill>
                <a:latin typeface="Arial" panose="020B0604020202020204" pitchFamily="34" charset="0"/>
                <a:cs typeface="Arial" panose="020B0604020202020204" pitchFamily="34" charset="0"/>
              </a:rPr>
              <a:t>Chef </a:t>
            </a:r>
            <a:r>
              <a:rPr lang="fr-FR" sz="1100" b="0" dirty="0">
                <a:solidFill>
                  <a:prstClr val="black"/>
                </a:solidFill>
                <a:latin typeface="Arial" panose="020B0604020202020204" pitchFamily="34" charset="0"/>
                <a:cs typeface="Arial" panose="020B0604020202020204" pitchFamily="34" charset="0"/>
              </a:rPr>
              <a:t>de famille </a:t>
            </a:r>
          </a:p>
          <a:p>
            <a:pPr algn="just"/>
            <a:endParaRPr lang="fr-FR" sz="1200" b="0" dirty="0">
              <a:solidFill>
                <a:prstClr val="black"/>
              </a:solidFill>
              <a:latin typeface="Arial" panose="020B0604020202020204" pitchFamily="34" charset="0"/>
              <a:cs typeface="Arial" panose="020B0604020202020204" pitchFamily="34" charset="0"/>
            </a:endParaRPr>
          </a:p>
          <a:p>
            <a:r>
              <a:rPr lang="fr-FR" sz="1200" dirty="0" smtClean="0">
                <a:solidFill>
                  <a:prstClr val="black"/>
                </a:solidFill>
                <a:latin typeface="Arial" panose="020B0604020202020204" pitchFamily="34" charset="0"/>
                <a:cs typeface="Arial" panose="020B0604020202020204" pitchFamily="34" charset="0"/>
              </a:rPr>
              <a:t>Information </a:t>
            </a:r>
            <a:r>
              <a:rPr lang="fr-FR" sz="1200" dirty="0">
                <a:solidFill>
                  <a:prstClr val="black"/>
                </a:solidFill>
                <a:latin typeface="Arial" panose="020B0604020202020204" pitchFamily="34" charset="0"/>
                <a:cs typeface="Arial" panose="020B0604020202020204" pitchFamily="34" charset="0"/>
              </a:rPr>
              <a:t>recueillie </a:t>
            </a:r>
            <a:r>
              <a:rPr lang="fr-FR" sz="1200" b="0" dirty="0">
                <a:solidFill>
                  <a:prstClr val="black"/>
                </a:solidFill>
                <a:latin typeface="Arial" panose="020B0604020202020204" pitchFamily="34" charset="0"/>
                <a:cs typeface="Arial" panose="020B0604020202020204" pitchFamily="34" charset="0"/>
              </a:rPr>
              <a:t>: </a:t>
            </a:r>
            <a:r>
              <a:rPr lang="fr-FR" sz="1100" b="0" dirty="0">
                <a:solidFill>
                  <a:prstClr val="black"/>
                </a:solidFill>
                <a:latin typeface="Arial" panose="020B0604020202020204" pitchFamily="34" charset="0"/>
                <a:cs typeface="Arial" panose="020B0604020202020204" pitchFamily="34" charset="0"/>
              </a:rPr>
              <a:t>données descriptives du parc, des utilisateurs et de leurs comportements d’utilisation</a:t>
            </a:r>
          </a:p>
          <a:p>
            <a:pPr algn="just"/>
            <a:endParaRPr lang="fr-FR" sz="1200" b="0" dirty="0">
              <a:solidFill>
                <a:prstClr val="black"/>
              </a:solidFill>
              <a:latin typeface="Arial" panose="020B0604020202020204" pitchFamily="34" charset="0"/>
              <a:cs typeface="Arial" panose="020B0604020202020204" pitchFamily="34" charset="0"/>
            </a:endParaRPr>
          </a:p>
          <a:p>
            <a:r>
              <a:rPr lang="fr-FR" sz="1200" dirty="0">
                <a:solidFill>
                  <a:prstClr val="black"/>
                </a:solidFill>
                <a:latin typeface="Arial" panose="020B0604020202020204" pitchFamily="34" charset="0"/>
                <a:cs typeface="Arial" panose="020B0604020202020204" pitchFamily="34" charset="0"/>
              </a:rPr>
              <a:t>90 à 100 questions </a:t>
            </a:r>
            <a:r>
              <a:rPr lang="fr-FR" sz="1100" b="0" dirty="0">
                <a:solidFill>
                  <a:prstClr val="black"/>
                </a:solidFill>
                <a:latin typeface="Arial" panose="020B0604020202020204" pitchFamily="34" charset="0"/>
                <a:cs typeface="Arial" panose="020B0604020202020204" pitchFamily="34" charset="0"/>
              </a:rPr>
              <a:t>selon les années</a:t>
            </a:r>
          </a:p>
        </p:txBody>
      </p:sp>
      <p:sp>
        <p:nvSpPr>
          <p:cNvPr id="25" name="Freeform 10"/>
          <p:cNvSpPr>
            <a:spLocks noEditPoints="1"/>
          </p:cNvSpPr>
          <p:nvPr/>
        </p:nvSpPr>
        <p:spPr bwMode="auto">
          <a:xfrm>
            <a:off x="9593103" y="4298088"/>
            <a:ext cx="305527" cy="1059676"/>
          </a:xfrm>
          <a:custGeom>
            <a:avLst/>
            <a:gdLst>
              <a:gd name="T0" fmla="*/ 57 w 64"/>
              <a:gd name="T1" fmla="*/ 88 h 229"/>
              <a:gd name="T2" fmla="*/ 59 w 64"/>
              <a:gd name="T3" fmla="*/ 41 h 229"/>
              <a:gd name="T4" fmla="*/ 32 w 64"/>
              <a:gd name="T5" fmla="*/ 43 h 229"/>
              <a:gd name="T6" fmla="*/ 5 w 64"/>
              <a:gd name="T7" fmla="*/ 47 h 229"/>
              <a:gd name="T8" fmla="*/ 1 w 64"/>
              <a:gd name="T9" fmla="*/ 124 h 229"/>
              <a:gd name="T10" fmla="*/ 5 w 64"/>
              <a:gd name="T11" fmla="*/ 225 h 229"/>
              <a:gd name="T12" fmla="*/ 22 w 64"/>
              <a:gd name="T13" fmla="*/ 181 h 229"/>
              <a:gd name="T14" fmla="*/ 49 w 64"/>
              <a:gd name="T15" fmla="*/ 218 h 229"/>
              <a:gd name="T16" fmla="*/ 35 w 64"/>
              <a:gd name="T17" fmla="*/ 36 h 229"/>
              <a:gd name="T18" fmla="*/ 44 w 64"/>
              <a:gd name="T19" fmla="*/ 12 h 229"/>
              <a:gd name="T20" fmla="*/ 41 w 64"/>
              <a:gd name="T21" fmla="*/ 6 h 229"/>
              <a:gd name="T22" fmla="*/ 41 w 64"/>
              <a:gd name="T23" fmla="*/ 5 h 229"/>
              <a:gd name="T24" fmla="*/ 39 w 64"/>
              <a:gd name="T25" fmla="*/ 3 h 229"/>
              <a:gd name="T26" fmla="*/ 34 w 64"/>
              <a:gd name="T27" fmla="*/ 0 h 229"/>
              <a:gd name="T28" fmla="*/ 33 w 64"/>
              <a:gd name="T29" fmla="*/ 0 h 229"/>
              <a:gd name="T30" fmla="*/ 31 w 64"/>
              <a:gd name="T31" fmla="*/ 0 h 229"/>
              <a:gd name="T32" fmla="*/ 30 w 64"/>
              <a:gd name="T33" fmla="*/ 1 h 229"/>
              <a:gd name="T34" fmla="*/ 29 w 64"/>
              <a:gd name="T35" fmla="*/ 1 h 229"/>
              <a:gd name="T36" fmla="*/ 27 w 64"/>
              <a:gd name="T37" fmla="*/ 4 h 229"/>
              <a:gd name="T38" fmla="*/ 26 w 64"/>
              <a:gd name="T39" fmla="*/ 5 h 229"/>
              <a:gd name="T40" fmla="*/ 25 w 64"/>
              <a:gd name="T41" fmla="*/ 5 h 229"/>
              <a:gd name="T42" fmla="*/ 24 w 64"/>
              <a:gd name="T43" fmla="*/ 7 h 229"/>
              <a:gd name="T44" fmla="*/ 24 w 64"/>
              <a:gd name="T45" fmla="*/ 8 h 229"/>
              <a:gd name="T46" fmla="*/ 23 w 64"/>
              <a:gd name="T47" fmla="*/ 10 h 229"/>
              <a:gd name="T48" fmla="*/ 23 w 64"/>
              <a:gd name="T49" fmla="*/ 13 h 229"/>
              <a:gd name="T50" fmla="*/ 23 w 64"/>
              <a:gd name="T51" fmla="*/ 14 h 229"/>
              <a:gd name="T52" fmla="*/ 23 w 64"/>
              <a:gd name="T53" fmla="*/ 16 h 229"/>
              <a:gd name="T54" fmla="*/ 23 w 64"/>
              <a:gd name="T55" fmla="*/ 19 h 229"/>
              <a:gd name="T56" fmla="*/ 44 w 64"/>
              <a:gd name="T57" fmla="*/ 16 h 229"/>
              <a:gd name="T58" fmla="*/ 42 w 64"/>
              <a:gd name="T59" fmla="*/ 7 h 229"/>
              <a:gd name="T60" fmla="*/ 41 w 64"/>
              <a:gd name="T61" fmla="*/ 6 h 229"/>
              <a:gd name="T62" fmla="*/ 40 w 64"/>
              <a:gd name="T63" fmla="*/ 3 h 229"/>
              <a:gd name="T64" fmla="*/ 39 w 64"/>
              <a:gd name="T65" fmla="*/ 3 h 229"/>
              <a:gd name="T66" fmla="*/ 37 w 64"/>
              <a:gd name="T67" fmla="*/ 2 h 229"/>
              <a:gd name="T68" fmla="*/ 38 w 64"/>
              <a:gd name="T69" fmla="*/ 3 h 229"/>
              <a:gd name="T70" fmla="*/ 37 w 64"/>
              <a:gd name="T71" fmla="*/ 2 h 229"/>
              <a:gd name="T72" fmla="*/ 37 w 64"/>
              <a:gd name="T73" fmla="*/ 1 h 229"/>
              <a:gd name="T74" fmla="*/ 36 w 64"/>
              <a:gd name="T75" fmla="*/ 1 h 229"/>
              <a:gd name="T76" fmla="*/ 34 w 64"/>
              <a:gd name="T77" fmla="*/ 0 h 229"/>
              <a:gd name="T78" fmla="*/ 33 w 64"/>
              <a:gd name="T79" fmla="*/ 0 h 229"/>
              <a:gd name="T80" fmla="*/ 32 w 64"/>
              <a:gd name="T81" fmla="*/ 0 h 229"/>
              <a:gd name="T82" fmla="*/ 30 w 64"/>
              <a:gd name="T83" fmla="*/ 1 h 229"/>
              <a:gd name="T84" fmla="*/ 29 w 64"/>
              <a:gd name="T85" fmla="*/ 2 h 229"/>
              <a:gd name="T86" fmla="*/ 27 w 64"/>
              <a:gd name="T87" fmla="*/ 3 h 229"/>
              <a:gd name="T88" fmla="*/ 27 w 64"/>
              <a:gd name="T89" fmla="*/ 4 h 229"/>
              <a:gd name="T90" fmla="*/ 27 w 64"/>
              <a:gd name="T91" fmla="*/ 4 h 229"/>
              <a:gd name="T92" fmla="*/ 26 w 64"/>
              <a:gd name="T93" fmla="*/ 4 h 229"/>
              <a:gd name="T94" fmla="*/ 26 w 64"/>
              <a:gd name="T95" fmla="*/ 5 h 229"/>
              <a:gd name="T96" fmla="*/ 25 w 64"/>
              <a:gd name="T97" fmla="*/ 5 h 229"/>
              <a:gd name="T98" fmla="*/ 25 w 64"/>
              <a:gd name="T99" fmla="*/ 6 h 229"/>
              <a:gd name="T100" fmla="*/ 25 w 64"/>
              <a:gd name="T101" fmla="*/ 6 h 229"/>
              <a:gd name="T102" fmla="*/ 24 w 64"/>
              <a:gd name="T103" fmla="*/ 7 h 229"/>
              <a:gd name="T104" fmla="*/ 24 w 64"/>
              <a:gd name="T105" fmla="*/ 8 h 229"/>
              <a:gd name="T106" fmla="*/ 24 w 64"/>
              <a:gd name="T107" fmla="*/ 9 h 229"/>
              <a:gd name="T108" fmla="*/ 23 w 64"/>
              <a:gd name="T109" fmla="*/ 10 h 229"/>
              <a:gd name="T110" fmla="*/ 23 w 64"/>
              <a:gd name="T111" fmla="*/ 12 h 229"/>
              <a:gd name="T112" fmla="*/ 23 w 64"/>
              <a:gd name="T113" fmla="*/ 13 h 229"/>
              <a:gd name="T114" fmla="*/ 23 w 64"/>
              <a:gd name="T115" fmla="*/ 14 h 229"/>
              <a:gd name="T116" fmla="*/ 23 w 64"/>
              <a:gd name="T117" fmla="*/ 15 h 229"/>
              <a:gd name="T118" fmla="*/ 23 w 64"/>
              <a:gd name="T119" fmla="*/ 16 h 229"/>
              <a:gd name="T120" fmla="*/ 23 w 64"/>
              <a:gd name="T121" fmla="*/ 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229">
                <a:moveTo>
                  <a:pt x="62" y="220"/>
                </a:moveTo>
                <a:cubicBezTo>
                  <a:pt x="61" y="217"/>
                  <a:pt x="61" y="217"/>
                  <a:pt x="61" y="217"/>
                </a:cubicBezTo>
                <a:cubicBezTo>
                  <a:pt x="61" y="217"/>
                  <a:pt x="61" y="217"/>
                  <a:pt x="61" y="217"/>
                </a:cubicBezTo>
                <a:cubicBezTo>
                  <a:pt x="62" y="217"/>
                  <a:pt x="61" y="217"/>
                  <a:pt x="62" y="216"/>
                </a:cubicBezTo>
                <a:cubicBezTo>
                  <a:pt x="62" y="215"/>
                  <a:pt x="63" y="210"/>
                  <a:pt x="63" y="209"/>
                </a:cubicBezTo>
                <a:cubicBezTo>
                  <a:pt x="64" y="208"/>
                  <a:pt x="64" y="206"/>
                  <a:pt x="64" y="204"/>
                </a:cubicBezTo>
                <a:cubicBezTo>
                  <a:pt x="64" y="202"/>
                  <a:pt x="64" y="185"/>
                  <a:pt x="63" y="179"/>
                </a:cubicBezTo>
                <a:cubicBezTo>
                  <a:pt x="62" y="174"/>
                  <a:pt x="60" y="154"/>
                  <a:pt x="59" y="150"/>
                </a:cubicBezTo>
                <a:cubicBezTo>
                  <a:pt x="59" y="150"/>
                  <a:pt x="59" y="148"/>
                  <a:pt x="59" y="142"/>
                </a:cubicBezTo>
                <a:cubicBezTo>
                  <a:pt x="59" y="137"/>
                  <a:pt x="58" y="134"/>
                  <a:pt x="58" y="133"/>
                </a:cubicBezTo>
                <a:cubicBezTo>
                  <a:pt x="59" y="131"/>
                  <a:pt x="59" y="127"/>
                  <a:pt x="59" y="127"/>
                </a:cubicBezTo>
                <a:cubicBezTo>
                  <a:pt x="59" y="127"/>
                  <a:pt x="60" y="126"/>
                  <a:pt x="61" y="126"/>
                </a:cubicBezTo>
                <a:cubicBezTo>
                  <a:pt x="63" y="125"/>
                  <a:pt x="62" y="125"/>
                  <a:pt x="61" y="124"/>
                </a:cubicBezTo>
                <a:cubicBezTo>
                  <a:pt x="61" y="123"/>
                  <a:pt x="58" y="97"/>
                  <a:pt x="57" y="94"/>
                </a:cubicBezTo>
                <a:cubicBezTo>
                  <a:pt x="57" y="91"/>
                  <a:pt x="57" y="92"/>
                  <a:pt x="57" y="89"/>
                </a:cubicBezTo>
                <a:cubicBezTo>
                  <a:pt x="57" y="89"/>
                  <a:pt x="57" y="88"/>
                  <a:pt x="57" y="88"/>
                </a:cubicBezTo>
                <a:cubicBezTo>
                  <a:pt x="58" y="88"/>
                  <a:pt x="59" y="88"/>
                  <a:pt x="59" y="88"/>
                </a:cubicBezTo>
                <a:cubicBezTo>
                  <a:pt x="59" y="88"/>
                  <a:pt x="60" y="88"/>
                  <a:pt x="61" y="85"/>
                </a:cubicBezTo>
                <a:cubicBezTo>
                  <a:pt x="62" y="82"/>
                  <a:pt x="64" y="78"/>
                  <a:pt x="64" y="76"/>
                </a:cubicBezTo>
                <a:cubicBezTo>
                  <a:pt x="64" y="74"/>
                  <a:pt x="64" y="74"/>
                  <a:pt x="64" y="72"/>
                </a:cubicBezTo>
                <a:cubicBezTo>
                  <a:pt x="63" y="69"/>
                  <a:pt x="63" y="67"/>
                  <a:pt x="63" y="66"/>
                </a:cubicBezTo>
                <a:cubicBezTo>
                  <a:pt x="63" y="64"/>
                  <a:pt x="63" y="64"/>
                  <a:pt x="63" y="63"/>
                </a:cubicBezTo>
                <a:cubicBezTo>
                  <a:pt x="64" y="62"/>
                  <a:pt x="63" y="61"/>
                  <a:pt x="63" y="61"/>
                </a:cubicBezTo>
                <a:cubicBezTo>
                  <a:pt x="63" y="61"/>
                  <a:pt x="63" y="60"/>
                  <a:pt x="63" y="60"/>
                </a:cubicBezTo>
                <a:cubicBezTo>
                  <a:pt x="63" y="59"/>
                  <a:pt x="63" y="59"/>
                  <a:pt x="63" y="59"/>
                </a:cubicBezTo>
                <a:cubicBezTo>
                  <a:pt x="63" y="58"/>
                  <a:pt x="63" y="58"/>
                  <a:pt x="63" y="56"/>
                </a:cubicBezTo>
                <a:cubicBezTo>
                  <a:pt x="63" y="55"/>
                  <a:pt x="63" y="55"/>
                  <a:pt x="62" y="54"/>
                </a:cubicBezTo>
                <a:cubicBezTo>
                  <a:pt x="62" y="52"/>
                  <a:pt x="62" y="49"/>
                  <a:pt x="62" y="48"/>
                </a:cubicBezTo>
                <a:cubicBezTo>
                  <a:pt x="62" y="48"/>
                  <a:pt x="62" y="48"/>
                  <a:pt x="62" y="46"/>
                </a:cubicBezTo>
                <a:cubicBezTo>
                  <a:pt x="62" y="45"/>
                  <a:pt x="62" y="44"/>
                  <a:pt x="62" y="43"/>
                </a:cubicBezTo>
                <a:cubicBezTo>
                  <a:pt x="61" y="42"/>
                  <a:pt x="60" y="42"/>
                  <a:pt x="60" y="42"/>
                </a:cubicBezTo>
                <a:cubicBezTo>
                  <a:pt x="60" y="42"/>
                  <a:pt x="60" y="41"/>
                  <a:pt x="59" y="41"/>
                </a:cubicBezTo>
                <a:cubicBezTo>
                  <a:pt x="58" y="41"/>
                  <a:pt x="57" y="41"/>
                  <a:pt x="56" y="41"/>
                </a:cubicBezTo>
                <a:cubicBezTo>
                  <a:pt x="55" y="40"/>
                  <a:pt x="54" y="40"/>
                  <a:pt x="53" y="39"/>
                </a:cubicBezTo>
                <a:cubicBezTo>
                  <a:pt x="53" y="39"/>
                  <a:pt x="52" y="39"/>
                  <a:pt x="51" y="38"/>
                </a:cubicBezTo>
                <a:cubicBezTo>
                  <a:pt x="50" y="37"/>
                  <a:pt x="50" y="37"/>
                  <a:pt x="48" y="37"/>
                </a:cubicBezTo>
                <a:cubicBezTo>
                  <a:pt x="47" y="36"/>
                  <a:pt x="46" y="36"/>
                  <a:pt x="45" y="35"/>
                </a:cubicBezTo>
                <a:cubicBezTo>
                  <a:pt x="45" y="35"/>
                  <a:pt x="44" y="35"/>
                  <a:pt x="44" y="34"/>
                </a:cubicBezTo>
                <a:cubicBezTo>
                  <a:pt x="43" y="33"/>
                  <a:pt x="42" y="32"/>
                  <a:pt x="42" y="32"/>
                </a:cubicBezTo>
                <a:cubicBezTo>
                  <a:pt x="42" y="32"/>
                  <a:pt x="42" y="33"/>
                  <a:pt x="42" y="34"/>
                </a:cubicBezTo>
                <a:cubicBezTo>
                  <a:pt x="42" y="34"/>
                  <a:pt x="37" y="44"/>
                  <a:pt x="36" y="45"/>
                </a:cubicBezTo>
                <a:cubicBezTo>
                  <a:pt x="36" y="45"/>
                  <a:pt x="36" y="44"/>
                  <a:pt x="35" y="43"/>
                </a:cubicBezTo>
                <a:cubicBezTo>
                  <a:pt x="35" y="43"/>
                  <a:pt x="35" y="42"/>
                  <a:pt x="36" y="42"/>
                </a:cubicBezTo>
                <a:cubicBezTo>
                  <a:pt x="36" y="41"/>
                  <a:pt x="37" y="40"/>
                  <a:pt x="37" y="40"/>
                </a:cubicBezTo>
                <a:cubicBezTo>
                  <a:pt x="37" y="40"/>
                  <a:pt x="37" y="38"/>
                  <a:pt x="36" y="38"/>
                </a:cubicBezTo>
                <a:cubicBezTo>
                  <a:pt x="36" y="37"/>
                  <a:pt x="33" y="37"/>
                  <a:pt x="32" y="37"/>
                </a:cubicBezTo>
                <a:cubicBezTo>
                  <a:pt x="32" y="37"/>
                  <a:pt x="31" y="40"/>
                  <a:pt x="30" y="41"/>
                </a:cubicBezTo>
                <a:cubicBezTo>
                  <a:pt x="30" y="41"/>
                  <a:pt x="32" y="42"/>
                  <a:pt x="32" y="43"/>
                </a:cubicBezTo>
                <a:cubicBezTo>
                  <a:pt x="32" y="43"/>
                  <a:pt x="32" y="44"/>
                  <a:pt x="32" y="44"/>
                </a:cubicBezTo>
                <a:cubicBezTo>
                  <a:pt x="32" y="45"/>
                  <a:pt x="30" y="46"/>
                  <a:pt x="30" y="49"/>
                </a:cubicBezTo>
                <a:cubicBezTo>
                  <a:pt x="30" y="49"/>
                  <a:pt x="29" y="44"/>
                  <a:pt x="28" y="42"/>
                </a:cubicBezTo>
                <a:cubicBezTo>
                  <a:pt x="27" y="40"/>
                  <a:pt x="25" y="35"/>
                  <a:pt x="26" y="34"/>
                </a:cubicBezTo>
                <a:cubicBezTo>
                  <a:pt x="26" y="33"/>
                  <a:pt x="26" y="32"/>
                  <a:pt x="26" y="32"/>
                </a:cubicBezTo>
                <a:cubicBezTo>
                  <a:pt x="26" y="32"/>
                  <a:pt x="25" y="32"/>
                  <a:pt x="25" y="33"/>
                </a:cubicBezTo>
                <a:cubicBezTo>
                  <a:pt x="24" y="34"/>
                  <a:pt x="24" y="35"/>
                  <a:pt x="23" y="35"/>
                </a:cubicBezTo>
                <a:cubicBezTo>
                  <a:pt x="23" y="35"/>
                  <a:pt x="22" y="36"/>
                  <a:pt x="22" y="36"/>
                </a:cubicBezTo>
                <a:cubicBezTo>
                  <a:pt x="22" y="36"/>
                  <a:pt x="20" y="36"/>
                  <a:pt x="19" y="37"/>
                </a:cubicBezTo>
                <a:cubicBezTo>
                  <a:pt x="18" y="37"/>
                  <a:pt x="17" y="38"/>
                  <a:pt x="16" y="38"/>
                </a:cubicBezTo>
                <a:cubicBezTo>
                  <a:pt x="15" y="39"/>
                  <a:pt x="13" y="39"/>
                  <a:pt x="12" y="39"/>
                </a:cubicBezTo>
                <a:cubicBezTo>
                  <a:pt x="11" y="40"/>
                  <a:pt x="10" y="40"/>
                  <a:pt x="9" y="40"/>
                </a:cubicBezTo>
                <a:cubicBezTo>
                  <a:pt x="9" y="40"/>
                  <a:pt x="7" y="40"/>
                  <a:pt x="7" y="41"/>
                </a:cubicBezTo>
                <a:cubicBezTo>
                  <a:pt x="7" y="41"/>
                  <a:pt x="6" y="41"/>
                  <a:pt x="5" y="42"/>
                </a:cubicBezTo>
                <a:cubicBezTo>
                  <a:pt x="5" y="43"/>
                  <a:pt x="5" y="44"/>
                  <a:pt x="5" y="44"/>
                </a:cubicBezTo>
                <a:cubicBezTo>
                  <a:pt x="5" y="45"/>
                  <a:pt x="5" y="46"/>
                  <a:pt x="5" y="47"/>
                </a:cubicBezTo>
                <a:cubicBezTo>
                  <a:pt x="5" y="48"/>
                  <a:pt x="4" y="49"/>
                  <a:pt x="5" y="50"/>
                </a:cubicBezTo>
                <a:cubicBezTo>
                  <a:pt x="5" y="50"/>
                  <a:pt x="3" y="52"/>
                  <a:pt x="3" y="54"/>
                </a:cubicBezTo>
                <a:cubicBezTo>
                  <a:pt x="3" y="55"/>
                  <a:pt x="3" y="55"/>
                  <a:pt x="3" y="55"/>
                </a:cubicBezTo>
                <a:cubicBezTo>
                  <a:pt x="3" y="56"/>
                  <a:pt x="3" y="56"/>
                  <a:pt x="3" y="56"/>
                </a:cubicBezTo>
                <a:cubicBezTo>
                  <a:pt x="3" y="57"/>
                  <a:pt x="4" y="57"/>
                  <a:pt x="4" y="58"/>
                </a:cubicBezTo>
                <a:cubicBezTo>
                  <a:pt x="3" y="59"/>
                  <a:pt x="3" y="60"/>
                  <a:pt x="2" y="63"/>
                </a:cubicBezTo>
                <a:cubicBezTo>
                  <a:pt x="2" y="66"/>
                  <a:pt x="2" y="68"/>
                  <a:pt x="2" y="70"/>
                </a:cubicBezTo>
                <a:cubicBezTo>
                  <a:pt x="1" y="72"/>
                  <a:pt x="1" y="71"/>
                  <a:pt x="2" y="73"/>
                </a:cubicBezTo>
                <a:cubicBezTo>
                  <a:pt x="2" y="74"/>
                  <a:pt x="2" y="79"/>
                  <a:pt x="3" y="81"/>
                </a:cubicBezTo>
                <a:cubicBezTo>
                  <a:pt x="4" y="84"/>
                  <a:pt x="6" y="85"/>
                  <a:pt x="8" y="85"/>
                </a:cubicBezTo>
                <a:cubicBezTo>
                  <a:pt x="9" y="85"/>
                  <a:pt x="9" y="84"/>
                  <a:pt x="9" y="84"/>
                </a:cubicBezTo>
                <a:cubicBezTo>
                  <a:pt x="10" y="85"/>
                  <a:pt x="10" y="85"/>
                  <a:pt x="10" y="85"/>
                </a:cubicBezTo>
                <a:cubicBezTo>
                  <a:pt x="10" y="85"/>
                  <a:pt x="9" y="87"/>
                  <a:pt x="9" y="88"/>
                </a:cubicBezTo>
                <a:cubicBezTo>
                  <a:pt x="9" y="89"/>
                  <a:pt x="6" y="96"/>
                  <a:pt x="6" y="97"/>
                </a:cubicBezTo>
                <a:cubicBezTo>
                  <a:pt x="6" y="97"/>
                  <a:pt x="3" y="109"/>
                  <a:pt x="3" y="115"/>
                </a:cubicBezTo>
                <a:cubicBezTo>
                  <a:pt x="2" y="120"/>
                  <a:pt x="1" y="123"/>
                  <a:pt x="1" y="124"/>
                </a:cubicBezTo>
                <a:cubicBezTo>
                  <a:pt x="0" y="124"/>
                  <a:pt x="0" y="125"/>
                  <a:pt x="2" y="125"/>
                </a:cubicBezTo>
                <a:cubicBezTo>
                  <a:pt x="4" y="126"/>
                  <a:pt x="6" y="126"/>
                  <a:pt x="6" y="126"/>
                </a:cubicBezTo>
                <a:cubicBezTo>
                  <a:pt x="6" y="126"/>
                  <a:pt x="6" y="134"/>
                  <a:pt x="8" y="139"/>
                </a:cubicBezTo>
                <a:cubicBezTo>
                  <a:pt x="8" y="139"/>
                  <a:pt x="8" y="141"/>
                  <a:pt x="8" y="145"/>
                </a:cubicBezTo>
                <a:cubicBezTo>
                  <a:pt x="9" y="148"/>
                  <a:pt x="9" y="151"/>
                  <a:pt x="9" y="153"/>
                </a:cubicBezTo>
                <a:cubicBezTo>
                  <a:pt x="9" y="153"/>
                  <a:pt x="8" y="156"/>
                  <a:pt x="8" y="158"/>
                </a:cubicBezTo>
                <a:cubicBezTo>
                  <a:pt x="8" y="161"/>
                  <a:pt x="8" y="165"/>
                  <a:pt x="7" y="171"/>
                </a:cubicBezTo>
                <a:cubicBezTo>
                  <a:pt x="7" y="177"/>
                  <a:pt x="7" y="183"/>
                  <a:pt x="7" y="188"/>
                </a:cubicBezTo>
                <a:cubicBezTo>
                  <a:pt x="7" y="194"/>
                  <a:pt x="8" y="193"/>
                  <a:pt x="8" y="196"/>
                </a:cubicBezTo>
                <a:cubicBezTo>
                  <a:pt x="8" y="200"/>
                  <a:pt x="8" y="198"/>
                  <a:pt x="8" y="201"/>
                </a:cubicBezTo>
                <a:cubicBezTo>
                  <a:pt x="7" y="203"/>
                  <a:pt x="7" y="205"/>
                  <a:pt x="7" y="207"/>
                </a:cubicBezTo>
                <a:cubicBezTo>
                  <a:pt x="7" y="209"/>
                  <a:pt x="8" y="213"/>
                  <a:pt x="8" y="214"/>
                </a:cubicBezTo>
                <a:cubicBezTo>
                  <a:pt x="9" y="215"/>
                  <a:pt x="9" y="215"/>
                  <a:pt x="9" y="215"/>
                </a:cubicBezTo>
                <a:cubicBezTo>
                  <a:pt x="9" y="215"/>
                  <a:pt x="8" y="216"/>
                  <a:pt x="8" y="217"/>
                </a:cubicBezTo>
                <a:cubicBezTo>
                  <a:pt x="7" y="218"/>
                  <a:pt x="5" y="221"/>
                  <a:pt x="6" y="223"/>
                </a:cubicBezTo>
                <a:cubicBezTo>
                  <a:pt x="6" y="223"/>
                  <a:pt x="5" y="224"/>
                  <a:pt x="5" y="225"/>
                </a:cubicBezTo>
                <a:cubicBezTo>
                  <a:pt x="5" y="226"/>
                  <a:pt x="5" y="227"/>
                  <a:pt x="6" y="227"/>
                </a:cubicBezTo>
                <a:cubicBezTo>
                  <a:pt x="7" y="228"/>
                  <a:pt x="9" y="228"/>
                  <a:pt x="12" y="228"/>
                </a:cubicBezTo>
                <a:cubicBezTo>
                  <a:pt x="14" y="228"/>
                  <a:pt x="18" y="228"/>
                  <a:pt x="19" y="227"/>
                </a:cubicBezTo>
                <a:cubicBezTo>
                  <a:pt x="20" y="226"/>
                  <a:pt x="19" y="224"/>
                  <a:pt x="19" y="224"/>
                </a:cubicBezTo>
                <a:cubicBezTo>
                  <a:pt x="19" y="222"/>
                  <a:pt x="19" y="222"/>
                  <a:pt x="19" y="222"/>
                </a:cubicBezTo>
                <a:cubicBezTo>
                  <a:pt x="19" y="222"/>
                  <a:pt x="20" y="222"/>
                  <a:pt x="20" y="221"/>
                </a:cubicBezTo>
                <a:cubicBezTo>
                  <a:pt x="20" y="221"/>
                  <a:pt x="20" y="220"/>
                  <a:pt x="20" y="218"/>
                </a:cubicBezTo>
                <a:cubicBezTo>
                  <a:pt x="20" y="217"/>
                  <a:pt x="20" y="217"/>
                  <a:pt x="20" y="217"/>
                </a:cubicBezTo>
                <a:cubicBezTo>
                  <a:pt x="20" y="216"/>
                  <a:pt x="20" y="216"/>
                  <a:pt x="20" y="216"/>
                </a:cubicBezTo>
                <a:cubicBezTo>
                  <a:pt x="20" y="216"/>
                  <a:pt x="21" y="215"/>
                  <a:pt x="22" y="214"/>
                </a:cubicBezTo>
                <a:cubicBezTo>
                  <a:pt x="22" y="213"/>
                  <a:pt x="23" y="208"/>
                  <a:pt x="24" y="207"/>
                </a:cubicBezTo>
                <a:cubicBezTo>
                  <a:pt x="25" y="206"/>
                  <a:pt x="24" y="205"/>
                  <a:pt x="24" y="204"/>
                </a:cubicBezTo>
                <a:cubicBezTo>
                  <a:pt x="24" y="202"/>
                  <a:pt x="23" y="199"/>
                  <a:pt x="23" y="197"/>
                </a:cubicBezTo>
                <a:cubicBezTo>
                  <a:pt x="23" y="195"/>
                  <a:pt x="23" y="195"/>
                  <a:pt x="23" y="194"/>
                </a:cubicBezTo>
                <a:cubicBezTo>
                  <a:pt x="22" y="193"/>
                  <a:pt x="22" y="190"/>
                  <a:pt x="22" y="187"/>
                </a:cubicBezTo>
                <a:cubicBezTo>
                  <a:pt x="22" y="184"/>
                  <a:pt x="22" y="183"/>
                  <a:pt x="22" y="181"/>
                </a:cubicBezTo>
                <a:cubicBezTo>
                  <a:pt x="22" y="179"/>
                  <a:pt x="21" y="177"/>
                  <a:pt x="22" y="176"/>
                </a:cubicBezTo>
                <a:cubicBezTo>
                  <a:pt x="22" y="176"/>
                  <a:pt x="23" y="173"/>
                  <a:pt x="23" y="171"/>
                </a:cubicBezTo>
                <a:cubicBezTo>
                  <a:pt x="23" y="170"/>
                  <a:pt x="24" y="169"/>
                  <a:pt x="25" y="164"/>
                </a:cubicBezTo>
                <a:cubicBezTo>
                  <a:pt x="26" y="159"/>
                  <a:pt x="27" y="155"/>
                  <a:pt x="28" y="152"/>
                </a:cubicBezTo>
                <a:cubicBezTo>
                  <a:pt x="28" y="150"/>
                  <a:pt x="29" y="144"/>
                  <a:pt x="30" y="143"/>
                </a:cubicBezTo>
                <a:cubicBezTo>
                  <a:pt x="30" y="142"/>
                  <a:pt x="32" y="141"/>
                  <a:pt x="33" y="136"/>
                </a:cubicBezTo>
                <a:cubicBezTo>
                  <a:pt x="33" y="136"/>
                  <a:pt x="33" y="138"/>
                  <a:pt x="34" y="141"/>
                </a:cubicBezTo>
                <a:cubicBezTo>
                  <a:pt x="35" y="144"/>
                  <a:pt x="36" y="152"/>
                  <a:pt x="38" y="159"/>
                </a:cubicBezTo>
                <a:cubicBezTo>
                  <a:pt x="41" y="166"/>
                  <a:pt x="43" y="170"/>
                  <a:pt x="43" y="172"/>
                </a:cubicBezTo>
                <a:cubicBezTo>
                  <a:pt x="43" y="174"/>
                  <a:pt x="43" y="179"/>
                  <a:pt x="43" y="185"/>
                </a:cubicBezTo>
                <a:cubicBezTo>
                  <a:pt x="43" y="191"/>
                  <a:pt x="42" y="195"/>
                  <a:pt x="43" y="196"/>
                </a:cubicBezTo>
                <a:cubicBezTo>
                  <a:pt x="43" y="198"/>
                  <a:pt x="44" y="200"/>
                  <a:pt x="45" y="203"/>
                </a:cubicBezTo>
                <a:cubicBezTo>
                  <a:pt x="46" y="205"/>
                  <a:pt x="46" y="207"/>
                  <a:pt x="47" y="210"/>
                </a:cubicBezTo>
                <a:cubicBezTo>
                  <a:pt x="48" y="213"/>
                  <a:pt x="47" y="213"/>
                  <a:pt x="49" y="214"/>
                </a:cubicBezTo>
                <a:cubicBezTo>
                  <a:pt x="49" y="214"/>
                  <a:pt x="49" y="215"/>
                  <a:pt x="49" y="216"/>
                </a:cubicBezTo>
                <a:cubicBezTo>
                  <a:pt x="49" y="217"/>
                  <a:pt x="49" y="218"/>
                  <a:pt x="49" y="218"/>
                </a:cubicBezTo>
                <a:cubicBezTo>
                  <a:pt x="49" y="218"/>
                  <a:pt x="48" y="221"/>
                  <a:pt x="49" y="222"/>
                </a:cubicBezTo>
                <a:cubicBezTo>
                  <a:pt x="49" y="222"/>
                  <a:pt x="49" y="222"/>
                  <a:pt x="49" y="223"/>
                </a:cubicBezTo>
                <a:cubicBezTo>
                  <a:pt x="49" y="223"/>
                  <a:pt x="50" y="225"/>
                  <a:pt x="50" y="225"/>
                </a:cubicBezTo>
                <a:cubicBezTo>
                  <a:pt x="50" y="225"/>
                  <a:pt x="49" y="226"/>
                  <a:pt x="49" y="226"/>
                </a:cubicBezTo>
                <a:cubicBezTo>
                  <a:pt x="49" y="227"/>
                  <a:pt x="49" y="228"/>
                  <a:pt x="51" y="228"/>
                </a:cubicBezTo>
                <a:cubicBezTo>
                  <a:pt x="54" y="229"/>
                  <a:pt x="60" y="229"/>
                  <a:pt x="61" y="229"/>
                </a:cubicBezTo>
                <a:cubicBezTo>
                  <a:pt x="62" y="229"/>
                  <a:pt x="63" y="227"/>
                  <a:pt x="63" y="226"/>
                </a:cubicBezTo>
                <a:cubicBezTo>
                  <a:pt x="63" y="225"/>
                  <a:pt x="64" y="225"/>
                  <a:pt x="63" y="224"/>
                </a:cubicBezTo>
                <a:cubicBezTo>
                  <a:pt x="63" y="224"/>
                  <a:pt x="63" y="222"/>
                  <a:pt x="62" y="220"/>
                </a:cubicBezTo>
                <a:close/>
                <a:moveTo>
                  <a:pt x="23" y="19"/>
                </a:moveTo>
                <a:cubicBezTo>
                  <a:pt x="23" y="21"/>
                  <a:pt x="24" y="22"/>
                  <a:pt x="24" y="22"/>
                </a:cubicBezTo>
                <a:cubicBezTo>
                  <a:pt x="24" y="23"/>
                  <a:pt x="24" y="25"/>
                  <a:pt x="26" y="24"/>
                </a:cubicBezTo>
                <a:cubicBezTo>
                  <a:pt x="26" y="24"/>
                  <a:pt x="27" y="26"/>
                  <a:pt x="27" y="27"/>
                </a:cubicBezTo>
                <a:cubicBezTo>
                  <a:pt x="27" y="28"/>
                  <a:pt x="27" y="31"/>
                  <a:pt x="27" y="31"/>
                </a:cubicBezTo>
                <a:cubicBezTo>
                  <a:pt x="27" y="31"/>
                  <a:pt x="31" y="35"/>
                  <a:pt x="32" y="36"/>
                </a:cubicBezTo>
                <a:cubicBezTo>
                  <a:pt x="33" y="37"/>
                  <a:pt x="34" y="37"/>
                  <a:pt x="35" y="36"/>
                </a:cubicBezTo>
                <a:cubicBezTo>
                  <a:pt x="36" y="36"/>
                  <a:pt x="41" y="33"/>
                  <a:pt x="41" y="31"/>
                </a:cubicBezTo>
                <a:cubicBezTo>
                  <a:pt x="41" y="31"/>
                  <a:pt x="42" y="24"/>
                  <a:pt x="43" y="23"/>
                </a:cubicBezTo>
                <a:cubicBezTo>
                  <a:pt x="44" y="22"/>
                  <a:pt x="44" y="23"/>
                  <a:pt x="45" y="22"/>
                </a:cubicBezTo>
                <a:cubicBezTo>
                  <a:pt x="45" y="21"/>
                  <a:pt x="45" y="20"/>
                  <a:pt x="45" y="19"/>
                </a:cubicBezTo>
                <a:cubicBezTo>
                  <a:pt x="46" y="19"/>
                  <a:pt x="45" y="18"/>
                  <a:pt x="45" y="17"/>
                </a:cubicBezTo>
                <a:cubicBezTo>
                  <a:pt x="45" y="17"/>
                  <a:pt x="45" y="16"/>
                  <a:pt x="44" y="16"/>
                </a:cubicBezTo>
                <a:cubicBezTo>
                  <a:pt x="44" y="16"/>
                  <a:pt x="44" y="16"/>
                  <a:pt x="44" y="16"/>
                </a:cubicBezTo>
                <a:cubicBezTo>
                  <a:pt x="44" y="16"/>
                  <a:pt x="44" y="16"/>
                  <a:pt x="44" y="16"/>
                </a:cubicBezTo>
                <a:cubicBezTo>
                  <a:pt x="44" y="16"/>
                  <a:pt x="44" y="16"/>
                  <a:pt x="44" y="16"/>
                </a:cubicBezTo>
                <a:cubicBezTo>
                  <a:pt x="44" y="16"/>
                  <a:pt x="44" y="16"/>
                  <a:pt x="44" y="15"/>
                </a:cubicBezTo>
                <a:cubicBezTo>
                  <a:pt x="44" y="15"/>
                  <a:pt x="44" y="14"/>
                  <a:pt x="44" y="14"/>
                </a:cubicBezTo>
                <a:cubicBezTo>
                  <a:pt x="44" y="14"/>
                  <a:pt x="44" y="14"/>
                  <a:pt x="44" y="14"/>
                </a:cubicBezTo>
                <a:cubicBezTo>
                  <a:pt x="44" y="13"/>
                  <a:pt x="44" y="13"/>
                  <a:pt x="44" y="12"/>
                </a:cubicBezTo>
                <a:cubicBezTo>
                  <a:pt x="44" y="12"/>
                  <a:pt x="44" y="12"/>
                  <a:pt x="44" y="12"/>
                </a:cubicBezTo>
                <a:cubicBezTo>
                  <a:pt x="44" y="12"/>
                  <a:pt x="44" y="13"/>
                  <a:pt x="44" y="13"/>
                </a:cubicBezTo>
                <a:cubicBezTo>
                  <a:pt x="44" y="12"/>
                  <a:pt x="44" y="12"/>
                  <a:pt x="44" y="12"/>
                </a:cubicBezTo>
                <a:cubicBezTo>
                  <a:pt x="44" y="11"/>
                  <a:pt x="44" y="11"/>
                  <a:pt x="44" y="11"/>
                </a:cubicBezTo>
                <a:cubicBezTo>
                  <a:pt x="44" y="11"/>
                  <a:pt x="44" y="11"/>
                  <a:pt x="44" y="11"/>
                </a:cubicBezTo>
                <a:cubicBezTo>
                  <a:pt x="44" y="10"/>
                  <a:pt x="44" y="10"/>
                  <a:pt x="43" y="9"/>
                </a:cubicBezTo>
                <a:cubicBezTo>
                  <a:pt x="43" y="8"/>
                  <a:pt x="42" y="7"/>
                  <a:pt x="42" y="7"/>
                </a:cubicBezTo>
                <a:cubicBezTo>
                  <a:pt x="42" y="7"/>
                  <a:pt x="43" y="8"/>
                  <a:pt x="43" y="8"/>
                </a:cubicBezTo>
                <a:cubicBezTo>
                  <a:pt x="43" y="7"/>
                  <a:pt x="42" y="7"/>
                  <a:pt x="42" y="7"/>
                </a:cubicBezTo>
                <a:cubicBezTo>
                  <a:pt x="42" y="7"/>
                  <a:pt x="42" y="7"/>
                  <a:pt x="42" y="7"/>
                </a:cubicBezTo>
                <a:cubicBezTo>
                  <a:pt x="42" y="7"/>
                  <a:pt x="42" y="7"/>
                  <a:pt x="42" y="7"/>
                </a:cubicBezTo>
                <a:cubicBezTo>
                  <a:pt x="42" y="7"/>
                  <a:pt x="42" y="6"/>
                  <a:pt x="42" y="6"/>
                </a:cubicBezTo>
                <a:cubicBezTo>
                  <a:pt x="42" y="6"/>
                  <a:pt x="42" y="6"/>
                  <a:pt x="41" y="6"/>
                </a:cubicBezTo>
                <a:cubicBezTo>
                  <a:pt x="41" y="6"/>
                  <a:pt x="41" y="6"/>
                  <a:pt x="41" y="6"/>
                </a:cubicBezTo>
                <a:cubicBezTo>
                  <a:pt x="42" y="6"/>
                  <a:pt x="42" y="6"/>
                  <a:pt x="42" y="6"/>
                </a:cubicBezTo>
                <a:cubicBezTo>
                  <a:pt x="42" y="6"/>
                  <a:pt x="41" y="6"/>
                  <a:pt x="41" y="6"/>
                </a:cubicBezTo>
                <a:cubicBezTo>
                  <a:pt x="41" y="6"/>
                  <a:pt x="41" y="5"/>
                  <a:pt x="41" y="5"/>
                </a:cubicBezTo>
                <a:cubicBezTo>
                  <a:pt x="41" y="5"/>
                  <a:pt x="41" y="5"/>
                  <a:pt x="41" y="6"/>
                </a:cubicBezTo>
                <a:cubicBezTo>
                  <a:pt x="41" y="6"/>
                  <a:pt x="41" y="6"/>
                  <a:pt x="41" y="6"/>
                </a:cubicBezTo>
                <a:cubicBezTo>
                  <a:pt x="41" y="6"/>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4"/>
                  <a:pt x="41" y="4"/>
                  <a:pt x="41" y="4"/>
                </a:cubicBezTo>
                <a:cubicBezTo>
                  <a:pt x="41" y="4"/>
                  <a:pt x="41" y="4"/>
                  <a:pt x="41" y="5"/>
                </a:cubicBezTo>
                <a:cubicBezTo>
                  <a:pt x="41" y="4"/>
                  <a:pt x="41" y="4"/>
                  <a:pt x="40" y="4"/>
                </a:cubicBezTo>
                <a:cubicBezTo>
                  <a:pt x="40" y="4"/>
                  <a:pt x="40" y="3"/>
                  <a:pt x="40" y="3"/>
                </a:cubicBezTo>
                <a:cubicBezTo>
                  <a:pt x="40" y="3"/>
                  <a:pt x="40" y="3"/>
                  <a:pt x="40" y="4"/>
                </a:cubicBezTo>
                <a:cubicBezTo>
                  <a:pt x="40" y="4"/>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4"/>
                </a:cubicBezTo>
                <a:cubicBezTo>
                  <a:pt x="40" y="3"/>
                  <a:pt x="40" y="3"/>
                  <a:pt x="40" y="3"/>
                </a:cubicBezTo>
                <a:cubicBezTo>
                  <a:pt x="40" y="3"/>
                  <a:pt x="40" y="3"/>
                  <a:pt x="40" y="4"/>
                </a:cubicBezTo>
                <a:cubicBezTo>
                  <a:pt x="40" y="4"/>
                  <a:pt x="40" y="3"/>
                  <a:pt x="40" y="3"/>
                </a:cubicBezTo>
                <a:cubicBezTo>
                  <a:pt x="40" y="3"/>
                  <a:pt x="40" y="3"/>
                  <a:pt x="39" y="3"/>
                </a:cubicBezTo>
                <a:cubicBezTo>
                  <a:pt x="39" y="3"/>
                  <a:pt x="39" y="3"/>
                  <a:pt x="39" y="3"/>
                </a:cubicBezTo>
                <a:cubicBezTo>
                  <a:pt x="39" y="3"/>
                  <a:pt x="39" y="3"/>
                  <a:pt x="39" y="3"/>
                </a:cubicBezTo>
                <a:cubicBezTo>
                  <a:pt x="39" y="3"/>
                  <a:pt x="39" y="3"/>
                  <a:pt x="39" y="3"/>
                </a:cubicBezTo>
                <a:cubicBezTo>
                  <a:pt x="39" y="3"/>
                  <a:pt x="39" y="3"/>
                  <a:pt x="39" y="3"/>
                </a:cubicBezTo>
                <a:cubicBezTo>
                  <a:pt x="39" y="3"/>
                  <a:pt x="39" y="3"/>
                  <a:pt x="39" y="3"/>
                </a:cubicBezTo>
                <a:cubicBezTo>
                  <a:pt x="39" y="3"/>
                  <a:pt x="39" y="3"/>
                  <a:pt x="38" y="3"/>
                </a:cubicBezTo>
                <a:cubicBezTo>
                  <a:pt x="38" y="2"/>
                  <a:pt x="38" y="2"/>
                  <a:pt x="38" y="2"/>
                </a:cubicBezTo>
                <a:cubicBezTo>
                  <a:pt x="37" y="1"/>
                  <a:pt x="37" y="1"/>
                  <a:pt x="37" y="1"/>
                </a:cubicBezTo>
                <a:cubicBezTo>
                  <a:pt x="37" y="1"/>
                  <a:pt x="37" y="1"/>
                  <a:pt x="37" y="1"/>
                </a:cubicBezTo>
                <a:cubicBezTo>
                  <a:pt x="36" y="1"/>
                  <a:pt x="36" y="1"/>
                  <a:pt x="36" y="0"/>
                </a:cubicBezTo>
                <a:cubicBezTo>
                  <a:pt x="35" y="0"/>
                  <a:pt x="35"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4" y="0"/>
                </a:cubicBezTo>
                <a:cubicBezTo>
                  <a:pt x="34" y="0"/>
                  <a:pt x="34" y="0"/>
                  <a:pt x="33" y="0"/>
                </a:cubicBezTo>
                <a:cubicBezTo>
                  <a:pt x="33" y="0"/>
                  <a:pt x="34" y="0"/>
                  <a:pt x="34" y="0"/>
                </a:cubicBezTo>
                <a:cubicBezTo>
                  <a:pt x="34"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1"/>
                </a:cubicBezTo>
                <a:cubicBezTo>
                  <a:pt x="32" y="0"/>
                  <a:pt x="32" y="0"/>
                  <a:pt x="32" y="0"/>
                </a:cubicBezTo>
                <a:cubicBezTo>
                  <a:pt x="32" y="0"/>
                  <a:pt x="32" y="0"/>
                  <a:pt x="32" y="1"/>
                </a:cubicBezTo>
                <a:cubicBezTo>
                  <a:pt x="32" y="1"/>
                  <a:pt x="32" y="1"/>
                  <a:pt x="32" y="1"/>
                </a:cubicBezTo>
                <a:cubicBezTo>
                  <a:pt x="32" y="1"/>
                  <a:pt x="32" y="1"/>
                  <a:pt x="32" y="1"/>
                </a:cubicBezTo>
                <a:cubicBezTo>
                  <a:pt x="32" y="1"/>
                  <a:pt x="32" y="0"/>
                  <a:pt x="32" y="0"/>
                </a:cubicBezTo>
                <a:cubicBezTo>
                  <a:pt x="32" y="0"/>
                  <a:pt x="32" y="0"/>
                  <a:pt x="32" y="1"/>
                </a:cubicBezTo>
                <a:cubicBezTo>
                  <a:pt x="31" y="0"/>
                  <a:pt x="32" y="0"/>
                  <a:pt x="32" y="0"/>
                </a:cubicBezTo>
                <a:cubicBezTo>
                  <a:pt x="32" y="0"/>
                  <a:pt x="32" y="0"/>
                  <a:pt x="32" y="0"/>
                </a:cubicBezTo>
                <a:cubicBezTo>
                  <a:pt x="31" y="0"/>
                  <a:pt x="31" y="0"/>
                  <a:pt x="31" y="0"/>
                </a:cubicBezTo>
                <a:cubicBezTo>
                  <a:pt x="31" y="0"/>
                  <a:pt x="31" y="0"/>
                  <a:pt x="31" y="1"/>
                </a:cubicBezTo>
                <a:cubicBezTo>
                  <a:pt x="31" y="0"/>
                  <a:pt x="31" y="0"/>
                  <a:pt x="31" y="0"/>
                </a:cubicBezTo>
                <a:cubicBezTo>
                  <a:pt x="31" y="0"/>
                  <a:pt x="31" y="1"/>
                  <a:pt x="31" y="1"/>
                </a:cubicBezTo>
                <a:cubicBezTo>
                  <a:pt x="31" y="1"/>
                  <a:pt x="31" y="1"/>
                  <a:pt x="31" y="1"/>
                </a:cubicBezTo>
                <a:cubicBezTo>
                  <a:pt x="31" y="1"/>
                  <a:pt x="31" y="0"/>
                  <a:pt x="31" y="0"/>
                </a:cubicBezTo>
                <a:cubicBezTo>
                  <a:pt x="31" y="0"/>
                  <a:pt x="31" y="1"/>
                  <a:pt x="31" y="1"/>
                </a:cubicBezTo>
                <a:cubicBezTo>
                  <a:pt x="31" y="1"/>
                  <a:pt x="31" y="0"/>
                  <a:pt x="31" y="0"/>
                </a:cubicBezTo>
                <a:cubicBezTo>
                  <a:pt x="31" y="1"/>
                  <a:pt x="31" y="1"/>
                  <a:pt x="31" y="1"/>
                </a:cubicBezTo>
                <a:cubicBezTo>
                  <a:pt x="31" y="1"/>
                  <a:pt x="31" y="1"/>
                  <a:pt x="31" y="1"/>
                </a:cubicBezTo>
                <a:cubicBezTo>
                  <a:pt x="31" y="1"/>
                  <a:pt x="31" y="1"/>
                  <a:pt x="31" y="1"/>
                </a:cubicBezTo>
                <a:cubicBezTo>
                  <a:pt x="31" y="1"/>
                  <a:pt x="31" y="1"/>
                  <a:pt x="31" y="1"/>
                </a:cubicBezTo>
                <a:cubicBezTo>
                  <a:pt x="31" y="1"/>
                  <a:pt x="31" y="0"/>
                  <a:pt x="31" y="0"/>
                </a:cubicBezTo>
                <a:cubicBezTo>
                  <a:pt x="31" y="1"/>
                  <a:pt x="30" y="1"/>
                  <a:pt x="30" y="1"/>
                </a:cubicBezTo>
                <a:cubicBezTo>
                  <a:pt x="30" y="1"/>
                  <a:pt x="30" y="1"/>
                  <a:pt x="30" y="1"/>
                </a:cubicBezTo>
                <a:cubicBezTo>
                  <a:pt x="30" y="1"/>
                  <a:pt x="30" y="1"/>
                  <a:pt x="30" y="1"/>
                </a:cubicBezTo>
                <a:cubicBezTo>
                  <a:pt x="30" y="1"/>
                  <a:pt x="30" y="1"/>
                  <a:pt x="30" y="1"/>
                </a:cubicBezTo>
                <a:cubicBezTo>
                  <a:pt x="30" y="1"/>
                  <a:pt x="30" y="1"/>
                  <a:pt x="30" y="1"/>
                </a:cubicBezTo>
                <a:cubicBezTo>
                  <a:pt x="30" y="1"/>
                  <a:pt x="30" y="1"/>
                  <a:pt x="30" y="1"/>
                </a:cubicBezTo>
                <a:cubicBezTo>
                  <a:pt x="30" y="1"/>
                  <a:pt x="30" y="1"/>
                  <a:pt x="30" y="1"/>
                </a:cubicBezTo>
                <a:cubicBezTo>
                  <a:pt x="30" y="1"/>
                  <a:pt x="31" y="0"/>
                  <a:pt x="31" y="0"/>
                </a:cubicBezTo>
                <a:cubicBezTo>
                  <a:pt x="30" y="1"/>
                  <a:pt x="30" y="1"/>
                  <a:pt x="30" y="1"/>
                </a:cubicBezTo>
                <a:cubicBezTo>
                  <a:pt x="30" y="1"/>
                  <a:pt x="30" y="1"/>
                  <a:pt x="30" y="1"/>
                </a:cubicBezTo>
                <a:cubicBezTo>
                  <a:pt x="30" y="0"/>
                  <a:pt x="31" y="0"/>
                  <a:pt x="31" y="0"/>
                </a:cubicBezTo>
                <a:cubicBezTo>
                  <a:pt x="30" y="0"/>
                  <a:pt x="30" y="0"/>
                  <a:pt x="30" y="0"/>
                </a:cubicBezTo>
                <a:cubicBezTo>
                  <a:pt x="30" y="0"/>
                  <a:pt x="30" y="0"/>
                  <a:pt x="30" y="0"/>
                </a:cubicBezTo>
                <a:cubicBezTo>
                  <a:pt x="30" y="0"/>
                  <a:pt x="30" y="1"/>
                  <a:pt x="30" y="1"/>
                </a:cubicBezTo>
                <a:cubicBezTo>
                  <a:pt x="30" y="0"/>
                  <a:pt x="30" y="0"/>
                  <a:pt x="30" y="0"/>
                </a:cubicBezTo>
                <a:cubicBezTo>
                  <a:pt x="30" y="0"/>
                  <a:pt x="30" y="0"/>
                  <a:pt x="30" y="0"/>
                </a:cubicBezTo>
                <a:cubicBezTo>
                  <a:pt x="30" y="0"/>
                  <a:pt x="30" y="0"/>
                  <a:pt x="30" y="0"/>
                </a:cubicBezTo>
                <a:cubicBezTo>
                  <a:pt x="30" y="0"/>
                  <a:pt x="30" y="0"/>
                  <a:pt x="29" y="0"/>
                </a:cubicBezTo>
                <a:cubicBezTo>
                  <a:pt x="30" y="0"/>
                  <a:pt x="30" y="0"/>
                  <a:pt x="30" y="0"/>
                </a:cubicBezTo>
                <a:cubicBezTo>
                  <a:pt x="29" y="0"/>
                  <a:pt x="29" y="0"/>
                  <a:pt x="29" y="1"/>
                </a:cubicBezTo>
                <a:cubicBezTo>
                  <a:pt x="29" y="1"/>
                  <a:pt x="29" y="1"/>
                  <a:pt x="29" y="1"/>
                </a:cubicBezTo>
                <a:cubicBezTo>
                  <a:pt x="29" y="1"/>
                  <a:pt x="29" y="1"/>
                  <a:pt x="29" y="1"/>
                </a:cubicBezTo>
                <a:cubicBezTo>
                  <a:pt x="29" y="1"/>
                  <a:pt x="29" y="1"/>
                  <a:pt x="29" y="1"/>
                </a:cubicBezTo>
                <a:cubicBezTo>
                  <a:pt x="29" y="1"/>
                  <a:pt x="29" y="1"/>
                  <a:pt x="28" y="1"/>
                </a:cubicBezTo>
                <a:cubicBezTo>
                  <a:pt x="29" y="1"/>
                  <a:pt x="29" y="1"/>
                  <a:pt x="29" y="1"/>
                </a:cubicBezTo>
                <a:cubicBezTo>
                  <a:pt x="29" y="1"/>
                  <a:pt x="29" y="1"/>
                  <a:pt x="28" y="1"/>
                </a:cubicBezTo>
                <a:cubicBezTo>
                  <a:pt x="28" y="1"/>
                  <a:pt x="29" y="1"/>
                  <a:pt x="29" y="1"/>
                </a:cubicBezTo>
                <a:cubicBezTo>
                  <a:pt x="28" y="1"/>
                  <a:pt x="28" y="2"/>
                  <a:pt x="28" y="2"/>
                </a:cubicBezTo>
                <a:cubicBezTo>
                  <a:pt x="28" y="2"/>
                  <a:pt x="28" y="2"/>
                  <a:pt x="28" y="2"/>
                </a:cubicBezTo>
                <a:cubicBezTo>
                  <a:pt x="28" y="2"/>
                  <a:pt x="28" y="1"/>
                  <a:pt x="28" y="1"/>
                </a:cubicBezTo>
                <a:cubicBezTo>
                  <a:pt x="28" y="2"/>
                  <a:pt x="28" y="2"/>
                  <a:pt x="28" y="2"/>
                </a:cubicBezTo>
                <a:cubicBezTo>
                  <a:pt x="27" y="3"/>
                  <a:pt x="27" y="3"/>
                  <a:pt x="27" y="3"/>
                </a:cubicBezTo>
                <a:cubicBezTo>
                  <a:pt x="27" y="3"/>
                  <a:pt x="27" y="3"/>
                  <a:pt x="27" y="3"/>
                </a:cubicBezTo>
                <a:cubicBezTo>
                  <a:pt x="27" y="3"/>
                  <a:pt x="27" y="3"/>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6" y="4"/>
                </a:cubicBezTo>
                <a:cubicBezTo>
                  <a:pt x="26" y="4"/>
                  <a:pt x="26" y="4"/>
                  <a:pt x="27" y="4"/>
                </a:cubicBezTo>
                <a:cubicBezTo>
                  <a:pt x="27"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4"/>
                </a:cubicBezTo>
                <a:cubicBezTo>
                  <a:pt x="26" y="4"/>
                  <a:pt x="26" y="4"/>
                  <a:pt x="26" y="5"/>
                </a:cubicBezTo>
                <a:cubicBezTo>
                  <a:pt x="26" y="5"/>
                  <a:pt x="26" y="5"/>
                  <a:pt x="26" y="4"/>
                </a:cubicBezTo>
                <a:cubicBezTo>
                  <a:pt x="26" y="4"/>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5" y="5"/>
                  <a:pt x="25" y="5"/>
                </a:cubicBezTo>
                <a:cubicBezTo>
                  <a:pt x="25" y="5"/>
                  <a:pt x="25" y="5"/>
                  <a:pt x="25" y="5"/>
                </a:cubicBezTo>
                <a:cubicBezTo>
                  <a:pt x="25" y="5"/>
                  <a:pt x="25" y="5"/>
                  <a:pt x="25" y="5"/>
                </a:cubicBezTo>
                <a:cubicBezTo>
                  <a:pt x="25" y="5"/>
                  <a:pt x="25" y="5"/>
                  <a:pt x="25" y="5"/>
                </a:cubicBezTo>
                <a:cubicBezTo>
                  <a:pt x="25" y="5"/>
                  <a:pt x="25" y="6"/>
                  <a:pt x="25" y="6"/>
                </a:cubicBezTo>
                <a:cubicBezTo>
                  <a:pt x="25" y="6"/>
                  <a:pt x="25" y="6"/>
                  <a:pt x="25" y="5"/>
                </a:cubicBezTo>
                <a:cubicBezTo>
                  <a:pt x="25" y="5"/>
                  <a:pt x="25" y="5"/>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5" y="6"/>
                  <a:pt x="25" y="6"/>
                  <a:pt x="25" y="6"/>
                </a:cubicBezTo>
                <a:cubicBezTo>
                  <a:pt x="24" y="6"/>
                  <a:pt x="24" y="6"/>
                  <a:pt x="24" y="6"/>
                </a:cubicBezTo>
                <a:cubicBezTo>
                  <a:pt x="24" y="6"/>
                  <a:pt x="24" y="6"/>
                  <a:pt x="25" y="6"/>
                </a:cubicBezTo>
                <a:cubicBezTo>
                  <a:pt x="25" y="6"/>
                  <a:pt x="25" y="6"/>
                  <a:pt x="25" y="6"/>
                </a:cubicBezTo>
                <a:cubicBezTo>
                  <a:pt x="25" y="6"/>
                  <a:pt x="24" y="6"/>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9"/>
                </a:cubicBezTo>
                <a:cubicBezTo>
                  <a:pt x="24" y="9"/>
                  <a:pt x="24" y="9"/>
                  <a:pt x="24" y="9"/>
                </a:cubicBezTo>
                <a:cubicBezTo>
                  <a:pt x="24" y="9"/>
                  <a:pt x="24" y="9"/>
                  <a:pt x="24" y="9"/>
                </a:cubicBezTo>
                <a:cubicBezTo>
                  <a:pt x="24" y="9"/>
                  <a:pt x="24" y="9"/>
                  <a:pt x="24" y="9"/>
                </a:cubicBezTo>
                <a:cubicBezTo>
                  <a:pt x="24" y="9"/>
                  <a:pt x="23" y="9"/>
                  <a:pt x="23" y="9"/>
                </a:cubicBezTo>
                <a:cubicBezTo>
                  <a:pt x="23" y="9"/>
                  <a:pt x="24" y="9"/>
                  <a:pt x="24" y="9"/>
                </a:cubicBezTo>
                <a:cubicBezTo>
                  <a:pt x="24" y="9"/>
                  <a:pt x="24" y="9"/>
                  <a:pt x="24" y="9"/>
                </a:cubicBezTo>
                <a:cubicBezTo>
                  <a:pt x="24" y="9"/>
                  <a:pt x="24" y="9"/>
                  <a:pt x="24" y="9"/>
                </a:cubicBezTo>
                <a:cubicBezTo>
                  <a:pt x="23" y="9"/>
                  <a:pt x="23" y="10"/>
                  <a:pt x="23" y="10"/>
                </a:cubicBezTo>
                <a:cubicBezTo>
                  <a:pt x="23" y="10"/>
                  <a:pt x="23" y="10"/>
                  <a:pt x="23" y="10"/>
                </a:cubicBezTo>
                <a:cubicBezTo>
                  <a:pt x="23" y="10"/>
                  <a:pt x="23" y="10"/>
                  <a:pt x="23" y="10"/>
                </a:cubicBezTo>
                <a:cubicBezTo>
                  <a:pt x="23" y="10"/>
                  <a:pt x="23" y="10"/>
                  <a:pt x="23" y="10"/>
                </a:cubicBezTo>
                <a:cubicBezTo>
                  <a:pt x="23" y="10"/>
                  <a:pt x="23" y="10"/>
                  <a:pt x="23" y="10"/>
                </a:cubicBezTo>
                <a:cubicBezTo>
                  <a:pt x="23" y="10"/>
                  <a:pt x="23" y="10"/>
                  <a:pt x="23" y="11"/>
                </a:cubicBezTo>
                <a:cubicBezTo>
                  <a:pt x="23" y="11"/>
                  <a:pt x="23" y="10"/>
                  <a:pt x="23" y="10"/>
                </a:cubicBezTo>
                <a:cubicBezTo>
                  <a:pt x="23" y="10"/>
                  <a:pt x="23" y="10"/>
                  <a:pt x="23" y="10"/>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1"/>
                  <a:pt x="23" y="11"/>
                  <a:pt x="23" y="11"/>
                </a:cubicBez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2"/>
                </a:cubicBezTo>
                <a:cubicBezTo>
                  <a:pt x="23" y="12"/>
                  <a:pt x="23" y="12"/>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6"/>
                </a:cubicBezTo>
                <a:cubicBezTo>
                  <a:pt x="23" y="16"/>
                  <a:pt x="23" y="15"/>
                  <a:pt x="23" y="15"/>
                </a:cubicBezTo>
                <a:cubicBezTo>
                  <a:pt x="23" y="15"/>
                  <a:pt x="23" y="15"/>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7"/>
                  <a:pt x="23" y="17"/>
                </a:cubicBezTo>
                <a:cubicBezTo>
                  <a:pt x="23" y="17"/>
                  <a:pt x="23" y="17"/>
                  <a:pt x="23" y="16"/>
                </a:cubicBezTo>
                <a:cubicBezTo>
                  <a:pt x="23" y="16"/>
                  <a:pt x="23" y="16"/>
                  <a:pt x="23" y="16"/>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8"/>
                </a:cubicBezTo>
                <a:cubicBezTo>
                  <a:pt x="23" y="18"/>
                  <a:pt x="23" y="18"/>
                  <a:pt x="23" y="18"/>
                </a:cubicBezTo>
                <a:cubicBezTo>
                  <a:pt x="23" y="18"/>
                  <a:pt x="23" y="18"/>
                  <a:pt x="23" y="18"/>
                </a:cubicBezTo>
                <a:cubicBezTo>
                  <a:pt x="23" y="18"/>
                  <a:pt x="23" y="18"/>
                  <a:pt x="23" y="18"/>
                </a:cubicBezTo>
                <a:cubicBezTo>
                  <a:pt x="23" y="18"/>
                  <a:pt x="23" y="18"/>
                  <a:pt x="23" y="19"/>
                </a:cubicBezTo>
                <a:close/>
                <a:moveTo>
                  <a:pt x="44" y="15"/>
                </a:moveTo>
                <a:cubicBezTo>
                  <a:pt x="44" y="16"/>
                  <a:pt x="44" y="16"/>
                  <a:pt x="44" y="16"/>
                </a:cubicBezTo>
                <a:cubicBezTo>
                  <a:pt x="44" y="16"/>
                  <a:pt x="44" y="16"/>
                  <a:pt x="44" y="15"/>
                </a:cubicBezTo>
                <a:cubicBezTo>
                  <a:pt x="44" y="15"/>
                  <a:pt x="44" y="15"/>
                  <a:pt x="44" y="15"/>
                </a:cubicBezTo>
                <a:close/>
                <a:moveTo>
                  <a:pt x="44" y="15"/>
                </a:moveTo>
                <a:cubicBezTo>
                  <a:pt x="44" y="15"/>
                  <a:pt x="44" y="15"/>
                  <a:pt x="44" y="15"/>
                </a:cubicBezTo>
                <a:cubicBezTo>
                  <a:pt x="44" y="15"/>
                  <a:pt x="44" y="15"/>
                  <a:pt x="44" y="15"/>
                </a:cubicBezTo>
                <a:cubicBezTo>
                  <a:pt x="44" y="15"/>
                  <a:pt x="44" y="15"/>
                  <a:pt x="44" y="15"/>
                </a:cubicBezTo>
                <a:cubicBezTo>
                  <a:pt x="44" y="15"/>
                  <a:pt x="44" y="15"/>
                  <a:pt x="44" y="15"/>
                </a:cubicBezTo>
                <a:close/>
                <a:moveTo>
                  <a:pt x="44" y="16"/>
                </a:move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lose/>
                <a:moveTo>
                  <a:pt x="44" y="12"/>
                </a:moveTo>
                <a:cubicBezTo>
                  <a:pt x="44" y="12"/>
                  <a:pt x="44" y="12"/>
                  <a:pt x="44" y="12"/>
                </a:cubicBezTo>
                <a:cubicBezTo>
                  <a:pt x="44" y="12"/>
                  <a:pt x="44" y="12"/>
                  <a:pt x="44" y="12"/>
                </a:cubicBezTo>
                <a:cubicBezTo>
                  <a:pt x="44" y="12"/>
                  <a:pt x="44" y="12"/>
                  <a:pt x="44" y="12"/>
                </a:cubicBezTo>
                <a:cubicBezTo>
                  <a:pt x="44" y="12"/>
                  <a:pt x="44" y="12"/>
                  <a:pt x="44" y="12"/>
                </a:cubicBezTo>
                <a:close/>
                <a:moveTo>
                  <a:pt x="44" y="11"/>
                </a:moveTo>
                <a:cubicBezTo>
                  <a:pt x="44" y="11"/>
                  <a:pt x="44" y="11"/>
                  <a:pt x="44" y="11"/>
                </a:cubicBezTo>
                <a:cubicBezTo>
                  <a:pt x="44" y="11"/>
                  <a:pt x="44" y="11"/>
                  <a:pt x="44" y="11"/>
                </a:cubicBezTo>
                <a:cubicBezTo>
                  <a:pt x="44" y="11"/>
                  <a:pt x="44" y="11"/>
                  <a:pt x="44" y="11"/>
                </a:cubicBezTo>
                <a:close/>
                <a:moveTo>
                  <a:pt x="43" y="9"/>
                </a:moveTo>
                <a:cubicBezTo>
                  <a:pt x="43" y="8"/>
                  <a:pt x="43" y="8"/>
                  <a:pt x="43" y="8"/>
                </a:cubicBezTo>
                <a:cubicBezTo>
                  <a:pt x="43" y="8"/>
                  <a:pt x="43" y="9"/>
                  <a:pt x="43" y="9"/>
                </a:cubicBezTo>
                <a:close/>
                <a:moveTo>
                  <a:pt x="42" y="7"/>
                </a:moveTo>
                <a:cubicBezTo>
                  <a:pt x="42" y="7"/>
                  <a:pt x="42" y="7"/>
                  <a:pt x="42" y="7"/>
                </a:cubicBezTo>
                <a:cubicBezTo>
                  <a:pt x="42" y="7"/>
                  <a:pt x="42" y="7"/>
                  <a:pt x="42" y="7"/>
                </a:cubicBezTo>
                <a:cubicBezTo>
                  <a:pt x="42" y="7"/>
                  <a:pt x="42" y="7"/>
                  <a:pt x="42" y="7"/>
                </a:cubicBezTo>
                <a:cubicBezTo>
                  <a:pt x="42" y="7"/>
                  <a:pt x="42" y="7"/>
                  <a:pt x="42" y="7"/>
                </a:cubicBezTo>
                <a:close/>
                <a:moveTo>
                  <a:pt x="41" y="6"/>
                </a:moveTo>
                <a:cubicBezTo>
                  <a:pt x="41" y="6"/>
                  <a:pt x="41" y="6"/>
                  <a:pt x="41" y="6"/>
                </a:cubicBezTo>
                <a:cubicBezTo>
                  <a:pt x="41" y="6"/>
                  <a:pt x="41" y="6"/>
                  <a:pt x="41" y="6"/>
                </a:cubicBezTo>
                <a:cubicBezTo>
                  <a:pt x="41" y="6"/>
                  <a:pt x="41" y="6"/>
                  <a:pt x="41" y="6"/>
                </a:cubicBezTo>
                <a:cubicBezTo>
                  <a:pt x="41" y="6"/>
                  <a:pt x="41" y="6"/>
                  <a:pt x="41" y="6"/>
                </a:cubicBezTo>
                <a:close/>
                <a:moveTo>
                  <a:pt x="41" y="6"/>
                </a:moveTo>
                <a:cubicBezTo>
                  <a:pt x="41" y="6"/>
                  <a:pt x="41" y="6"/>
                  <a:pt x="41" y="6"/>
                </a:cubicBezTo>
                <a:cubicBezTo>
                  <a:pt x="41" y="6"/>
                  <a:pt x="41" y="6"/>
                  <a:pt x="41" y="6"/>
                </a:cubicBezTo>
                <a:cubicBezTo>
                  <a:pt x="41" y="6"/>
                  <a:pt x="41" y="6"/>
                  <a:pt x="41" y="6"/>
                </a:cubicBezTo>
                <a:close/>
                <a:moveTo>
                  <a:pt x="41" y="6"/>
                </a:moveTo>
                <a:cubicBezTo>
                  <a:pt x="41" y="6"/>
                  <a:pt x="41" y="6"/>
                  <a:pt x="41" y="6"/>
                </a:cubicBezTo>
                <a:cubicBezTo>
                  <a:pt x="41" y="6"/>
                  <a:pt x="41" y="6"/>
                  <a:pt x="41" y="6"/>
                </a:cubicBezTo>
                <a:cubicBezTo>
                  <a:pt x="41" y="6"/>
                  <a:pt x="41" y="6"/>
                  <a:pt x="41" y="6"/>
                </a:cubicBezTo>
                <a:cubicBezTo>
                  <a:pt x="41" y="6"/>
                  <a:pt x="41" y="6"/>
                  <a:pt x="41" y="6"/>
                </a:cubicBezTo>
                <a:close/>
                <a:moveTo>
                  <a:pt x="41" y="5"/>
                </a:moveTo>
                <a:cubicBezTo>
                  <a:pt x="41" y="5"/>
                  <a:pt x="41" y="5"/>
                  <a:pt x="41" y="5"/>
                </a:cubicBezTo>
                <a:cubicBezTo>
                  <a:pt x="41" y="5"/>
                  <a:pt x="41" y="5"/>
                  <a:pt x="41" y="5"/>
                </a:cubicBezTo>
                <a:cubicBezTo>
                  <a:pt x="41" y="5"/>
                  <a:pt x="41" y="5"/>
                  <a:pt x="41" y="5"/>
                </a:cubicBezTo>
                <a:close/>
                <a:moveTo>
                  <a:pt x="41" y="4"/>
                </a:moveTo>
                <a:cubicBezTo>
                  <a:pt x="41" y="4"/>
                  <a:pt x="41" y="4"/>
                  <a:pt x="40" y="4"/>
                </a:cubicBezTo>
                <a:cubicBezTo>
                  <a:pt x="40" y="4"/>
                  <a:pt x="40" y="4"/>
                  <a:pt x="40" y="4"/>
                </a:cubicBezTo>
                <a:cubicBezTo>
                  <a:pt x="40" y="4"/>
                  <a:pt x="40" y="4"/>
                  <a:pt x="40" y="4"/>
                </a:cubicBezTo>
                <a:cubicBezTo>
                  <a:pt x="41" y="4"/>
                  <a:pt x="41" y="4"/>
                  <a:pt x="41" y="4"/>
                </a:cubicBezTo>
                <a:close/>
                <a:moveTo>
                  <a:pt x="40" y="3"/>
                </a:moveTo>
                <a:cubicBezTo>
                  <a:pt x="40" y="4"/>
                  <a:pt x="40" y="4"/>
                  <a:pt x="40" y="4"/>
                </a:cubicBezTo>
                <a:cubicBezTo>
                  <a:pt x="40" y="4"/>
                  <a:pt x="40" y="4"/>
                  <a:pt x="40" y="4"/>
                </a:cubicBezTo>
                <a:cubicBezTo>
                  <a:pt x="40" y="4"/>
                  <a:pt x="40" y="4"/>
                  <a:pt x="40" y="4"/>
                </a:cubicBezTo>
                <a:cubicBezTo>
                  <a:pt x="40" y="4"/>
                  <a:pt x="40" y="4"/>
                  <a:pt x="40" y="4"/>
                </a:cubicBezTo>
                <a:cubicBezTo>
                  <a:pt x="40" y="4"/>
                  <a:pt x="40" y="4"/>
                  <a:pt x="40" y="4"/>
                </a:cubicBezTo>
                <a:cubicBezTo>
                  <a:pt x="40" y="4"/>
                  <a:pt x="40" y="4"/>
                  <a:pt x="40" y="3"/>
                </a:cubicBezTo>
                <a:close/>
                <a:moveTo>
                  <a:pt x="40" y="4"/>
                </a:moveTo>
                <a:cubicBezTo>
                  <a:pt x="40" y="4"/>
                  <a:pt x="40" y="4"/>
                  <a:pt x="40" y="4"/>
                </a:cubicBezTo>
                <a:cubicBezTo>
                  <a:pt x="40" y="4"/>
                  <a:pt x="40" y="4"/>
                  <a:pt x="40" y="4"/>
                </a:cubicBezTo>
                <a:cubicBezTo>
                  <a:pt x="40" y="4"/>
                  <a:pt x="40" y="4"/>
                  <a:pt x="40" y="4"/>
                </a:cubicBezTo>
                <a:cubicBezTo>
                  <a:pt x="40" y="4"/>
                  <a:pt x="40" y="4"/>
                  <a:pt x="40" y="4"/>
                </a:cubicBezTo>
                <a:close/>
                <a:moveTo>
                  <a:pt x="40" y="3"/>
                </a:moveTo>
                <a:cubicBezTo>
                  <a:pt x="40" y="3"/>
                  <a:pt x="40" y="3"/>
                  <a:pt x="39" y="3"/>
                </a:cubicBezTo>
                <a:cubicBezTo>
                  <a:pt x="39" y="3"/>
                  <a:pt x="39" y="3"/>
                  <a:pt x="39" y="3"/>
                </a:cubicBezTo>
                <a:cubicBezTo>
                  <a:pt x="39" y="3"/>
                  <a:pt x="40" y="3"/>
                  <a:pt x="40" y="3"/>
                </a:cubicBezTo>
                <a:close/>
                <a:moveTo>
                  <a:pt x="39" y="4"/>
                </a:moveTo>
                <a:cubicBezTo>
                  <a:pt x="39" y="4"/>
                  <a:pt x="39" y="3"/>
                  <a:pt x="39" y="3"/>
                </a:cubicBezTo>
                <a:cubicBezTo>
                  <a:pt x="39" y="3"/>
                  <a:pt x="39" y="3"/>
                  <a:pt x="39" y="3"/>
                </a:cubicBezTo>
                <a:cubicBezTo>
                  <a:pt x="39" y="3"/>
                  <a:pt x="39" y="4"/>
                  <a:pt x="39" y="4"/>
                </a:cubicBezTo>
                <a:close/>
                <a:moveTo>
                  <a:pt x="39" y="3"/>
                </a:moveTo>
                <a:cubicBezTo>
                  <a:pt x="39" y="3"/>
                  <a:pt x="39" y="3"/>
                  <a:pt x="39" y="3"/>
                </a:cubicBezTo>
                <a:cubicBezTo>
                  <a:pt x="39" y="3"/>
                  <a:pt x="39" y="3"/>
                  <a:pt x="39" y="3"/>
                </a:cubicBezTo>
                <a:cubicBezTo>
                  <a:pt x="39" y="3"/>
                  <a:pt x="39" y="3"/>
                  <a:pt x="39" y="3"/>
                </a:cubicBezTo>
                <a:cubicBezTo>
                  <a:pt x="39" y="3"/>
                  <a:pt x="39" y="3"/>
                  <a:pt x="39" y="3"/>
                </a:cubicBezTo>
                <a:close/>
                <a:moveTo>
                  <a:pt x="38" y="3"/>
                </a:moveTo>
                <a:cubicBezTo>
                  <a:pt x="38" y="3"/>
                  <a:pt x="38" y="3"/>
                  <a:pt x="38" y="3"/>
                </a:cubicBezTo>
                <a:cubicBezTo>
                  <a:pt x="38" y="3"/>
                  <a:pt x="38" y="3"/>
                  <a:pt x="38" y="2"/>
                </a:cubicBezTo>
                <a:cubicBezTo>
                  <a:pt x="38" y="3"/>
                  <a:pt x="38" y="3"/>
                  <a:pt x="38" y="3"/>
                </a:cubicBezTo>
                <a:cubicBezTo>
                  <a:pt x="38" y="3"/>
                  <a:pt x="38" y="3"/>
                  <a:pt x="38" y="3"/>
                </a:cubicBezTo>
                <a:close/>
                <a:moveTo>
                  <a:pt x="38" y="3"/>
                </a:moveTo>
                <a:cubicBezTo>
                  <a:pt x="38" y="2"/>
                  <a:pt x="38" y="2"/>
                  <a:pt x="38" y="2"/>
                </a:cubicBezTo>
                <a:cubicBezTo>
                  <a:pt x="38" y="2"/>
                  <a:pt x="38" y="2"/>
                  <a:pt x="38" y="2"/>
                </a:cubicBezTo>
                <a:cubicBezTo>
                  <a:pt x="38" y="2"/>
                  <a:pt x="38" y="2"/>
                  <a:pt x="38" y="3"/>
                </a:cubicBezTo>
                <a:close/>
                <a:moveTo>
                  <a:pt x="37" y="3"/>
                </a:moveTo>
                <a:cubicBezTo>
                  <a:pt x="37" y="3"/>
                  <a:pt x="37" y="3"/>
                  <a:pt x="37" y="3"/>
                </a:cubicBezTo>
                <a:cubicBezTo>
                  <a:pt x="37" y="3"/>
                  <a:pt x="37" y="3"/>
                  <a:pt x="37" y="3"/>
                </a:cubicBezTo>
                <a:cubicBezTo>
                  <a:pt x="37" y="3"/>
                  <a:pt x="37" y="3"/>
                  <a:pt x="37" y="3"/>
                </a:cubicBezTo>
                <a:close/>
                <a:moveTo>
                  <a:pt x="37" y="2"/>
                </a:moveTo>
                <a:cubicBezTo>
                  <a:pt x="37" y="2"/>
                  <a:pt x="37" y="2"/>
                  <a:pt x="37" y="2"/>
                </a:cubicBezTo>
                <a:cubicBezTo>
                  <a:pt x="37" y="2"/>
                  <a:pt x="37" y="2"/>
                  <a:pt x="37" y="2"/>
                </a:cubicBezTo>
                <a:close/>
                <a:moveTo>
                  <a:pt x="37" y="2"/>
                </a:moveTo>
                <a:cubicBezTo>
                  <a:pt x="37" y="2"/>
                  <a:pt x="37" y="2"/>
                  <a:pt x="37" y="2"/>
                </a:cubicBezTo>
                <a:cubicBezTo>
                  <a:pt x="37" y="2"/>
                  <a:pt x="37" y="2"/>
                  <a:pt x="37" y="3"/>
                </a:cubicBezTo>
                <a:cubicBezTo>
                  <a:pt x="37" y="2"/>
                  <a:pt x="37" y="2"/>
                  <a:pt x="37" y="2"/>
                </a:cubicBezTo>
                <a:close/>
                <a:moveTo>
                  <a:pt x="37" y="2"/>
                </a:moveTo>
                <a:cubicBezTo>
                  <a:pt x="37" y="2"/>
                  <a:pt x="37" y="2"/>
                  <a:pt x="37" y="2"/>
                </a:cubicBezTo>
                <a:cubicBezTo>
                  <a:pt x="37" y="2"/>
                  <a:pt x="37" y="2"/>
                  <a:pt x="37" y="2"/>
                </a:cubicBezTo>
                <a:cubicBezTo>
                  <a:pt x="37" y="2"/>
                  <a:pt x="37" y="2"/>
                  <a:pt x="37" y="2"/>
                </a:cubicBezTo>
                <a:cubicBezTo>
                  <a:pt x="37" y="2"/>
                  <a:pt x="37" y="2"/>
                  <a:pt x="37" y="2"/>
                </a:cubicBezTo>
                <a:close/>
                <a:moveTo>
                  <a:pt x="38" y="2"/>
                </a:moveTo>
                <a:cubicBezTo>
                  <a:pt x="38" y="2"/>
                  <a:pt x="38" y="2"/>
                  <a:pt x="38" y="2"/>
                </a:cubicBezTo>
                <a:cubicBezTo>
                  <a:pt x="38" y="2"/>
                  <a:pt x="38" y="2"/>
                  <a:pt x="38" y="2"/>
                </a:cubicBezTo>
                <a:cubicBezTo>
                  <a:pt x="38" y="2"/>
                  <a:pt x="38" y="2"/>
                  <a:pt x="38" y="2"/>
                </a:cubicBezTo>
                <a:close/>
                <a:moveTo>
                  <a:pt x="38" y="3"/>
                </a:moveTo>
                <a:cubicBezTo>
                  <a:pt x="38" y="3"/>
                  <a:pt x="38" y="3"/>
                  <a:pt x="38" y="3"/>
                </a:cubicBezTo>
                <a:cubicBezTo>
                  <a:pt x="38" y="3"/>
                  <a:pt x="38" y="3"/>
                  <a:pt x="38" y="3"/>
                </a:cubicBezTo>
                <a:close/>
                <a:moveTo>
                  <a:pt x="38" y="2"/>
                </a:move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7" y="2"/>
                  <a:pt x="37" y="2"/>
                </a:cubicBezTo>
                <a:cubicBezTo>
                  <a:pt x="38" y="2"/>
                  <a:pt x="38" y="2"/>
                  <a:pt x="38" y="2"/>
                </a:cubicBezTo>
                <a:cubicBezTo>
                  <a:pt x="38" y="2"/>
                  <a:pt x="38" y="2"/>
                  <a:pt x="38" y="2"/>
                </a:cubicBezTo>
                <a:close/>
                <a:moveTo>
                  <a:pt x="38" y="2"/>
                </a:moveTo>
                <a:cubicBezTo>
                  <a:pt x="37" y="2"/>
                  <a:pt x="37" y="2"/>
                  <a:pt x="37" y="2"/>
                </a:cubicBezTo>
                <a:cubicBezTo>
                  <a:pt x="37" y="2"/>
                  <a:pt x="37" y="2"/>
                  <a:pt x="37" y="2"/>
                </a:cubicBezTo>
                <a:cubicBezTo>
                  <a:pt x="37" y="1"/>
                  <a:pt x="37" y="1"/>
                  <a:pt x="37" y="1"/>
                </a:cubicBezTo>
                <a:cubicBezTo>
                  <a:pt x="37" y="1"/>
                  <a:pt x="37" y="2"/>
                  <a:pt x="38" y="2"/>
                </a:cubicBezTo>
                <a:close/>
                <a:moveTo>
                  <a:pt x="37" y="2"/>
                </a:moveTo>
                <a:cubicBezTo>
                  <a:pt x="37" y="2"/>
                  <a:pt x="37" y="2"/>
                  <a:pt x="37" y="2"/>
                </a:cubicBezTo>
                <a:cubicBezTo>
                  <a:pt x="37" y="2"/>
                  <a:pt x="37" y="2"/>
                  <a:pt x="37" y="2"/>
                </a:cubicBezTo>
                <a:cubicBezTo>
                  <a:pt x="37" y="2"/>
                  <a:pt x="37" y="2"/>
                  <a:pt x="37" y="2"/>
                </a:cubicBezTo>
                <a:cubicBezTo>
                  <a:pt x="37" y="2"/>
                  <a:pt x="37" y="2"/>
                  <a:pt x="37" y="2"/>
                </a:cubicBezTo>
                <a:close/>
                <a:moveTo>
                  <a:pt x="36" y="1"/>
                </a:moveTo>
                <a:cubicBezTo>
                  <a:pt x="36" y="1"/>
                  <a:pt x="36" y="1"/>
                  <a:pt x="36" y="1"/>
                </a:cubicBezTo>
                <a:cubicBezTo>
                  <a:pt x="36" y="1"/>
                  <a:pt x="36" y="1"/>
                  <a:pt x="36" y="1"/>
                </a:cubicBezTo>
                <a:cubicBezTo>
                  <a:pt x="36" y="1"/>
                  <a:pt x="36" y="1"/>
                  <a:pt x="36" y="1"/>
                </a:cubicBezTo>
                <a:cubicBezTo>
                  <a:pt x="36" y="1"/>
                  <a:pt x="36" y="1"/>
                  <a:pt x="36" y="1"/>
                </a:cubicBezTo>
                <a:close/>
                <a:moveTo>
                  <a:pt x="37" y="2"/>
                </a:moveTo>
                <a:cubicBezTo>
                  <a:pt x="37" y="2"/>
                  <a:pt x="37" y="2"/>
                  <a:pt x="37" y="2"/>
                </a:cubicBezTo>
                <a:cubicBezTo>
                  <a:pt x="37" y="2"/>
                  <a:pt x="37" y="2"/>
                  <a:pt x="37" y="1"/>
                </a:cubicBezTo>
                <a:cubicBezTo>
                  <a:pt x="37" y="1"/>
                  <a:pt x="37" y="1"/>
                  <a:pt x="37" y="1"/>
                </a:cubicBezTo>
                <a:cubicBezTo>
                  <a:pt x="37" y="1"/>
                  <a:pt x="37" y="2"/>
                  <a:pt x="37" y="2"/>
                </a:cubicBezTo>
                <a:cubicBezTo>
                  <a:pt x="37" y="2"/>
                  <a:pt x="37" y="2"/>
                  <a:pt x="37" y="2"/>
                </a:cubicBezTo>
                <a:close/>
                <a:moveTo>
                  <a:pt x="37" y="1"/>
                </a:moveTo>
                <a:cubicBezTo>
                  <a:pt x="37" y="1"/>
                  <a:pt x="37" y="1"/>
                  <a:pt x="37" y="1"/>
                </a:cubicBezTo>
                <a:cubicBezTo>
                  <a:pt x="37" y="1"/>
                  <a:pt x="37" y="1"/>
                  <a:pt x="37" y="1"/>
                </a:cubicBezTo>
                <a:cubicBezTo>
                  <a:pt x="37" y="1"/>
                  <a:pt x="37" y="1"/>
                  <a:pt x="36" y="1"/>
                </a:cubicBezTo>
                <a:cubicBezTo>
                  <a:pt x="37" y="1"/>
                  <a:pt x="37" y="1"/>
                  <a:pt x="37" y="1"/>
                </a:cubicBezTo>
                <a:close/>
                <a:moveTo>
                  <a:pt x="37" y="1"/>
                </a:moveTo>
                <a:cubicBezTo>
                  <a:pt x="36" y="1"/>
                  <a:pt x="36" y="1"/>
                  <a:pt x="36" y="1"/>
                </a:cubicBezTo>
                <a:cubicBezTo>
                  <a:pt x="36" y="1"/>
                  <a:pt x="36" y="1"/>
                  <a:pt x="36" y="1"/>
                </a:cubicBezTo>
                <a:cubicBezTo>
                  <a:pt x="36" y="1"/>
                  <a:pt x="36" y="1"/>
                  <a:pt x="36" y="1"/>
                </a:cubicBezTo>
                <a:cubicBezTo>
                  <a:pt x="36" y="1"/>
                  <a:pt x="36" y="1"/>
                  <a:pt x="37" y="1"/>
                </a:cubicBezTo>
                <a:close/>
                <a:moveTo>
                  <a:pt x="36" y="1"/>
                </a:moveTo>
                <a:cubicBezTo>
                  <a:pt x="36" y="1"/>
                  <a:pt x="36" y="1"/>
                  <a:pt x="36" y="1"/>
                </a:cubicBezTo>
                <a:cubicBezTo>
                  <a:pt x="36" y="1"/>
                  <a:pt x="36" y="1"/>
                  <a:pt x="36" y="1"/>
                </a:cubicBezTo>
                <a:cubicBezTo>
                  <a:pt x="36" y="1"/>
                  <a:pt x="36" y="1"/>
                  <a:pt x="36" y="1"/>
                </a:cubicBezTo>
                <a:close/>
                <a:moveTo>
                  <a:pt x="36" y="1"/>
                </a:moveTo>
                <a:cubicBezTo>
                  <a:pt x="36" y="1"/>
                  <a:pt x="36" y="1"/>
                  <a:pt x="36" y="1"/>
                </a:cubicBezTo>
                <a:cubicBezTo>
                  <a:pt x="36" y="1"/>
                  <a:pt x="36" y="1"/>
                  <a:pt x="35" y="1"/>
                </a:cubicBezTo>
                <a:cubicBezTo>
                  <a:pt x="36" y="1"/>
                  <a:pt x="36" y="1"/>
                  <a:pt x="36" y="1"/>
                </a:cubicBezTo>
                <a:close/>
                <a:moveTo>
                  <a:pt x="36" y="0"/>
                </a:moveTo>
                <a:cubicBezTo>
                  <a:pt x="35" y="0"/>
                  <a:pt x="35" y="0"/>
                  <a:pt x="35" y="0"/>
                </a:cubicBezTo>
                <a:cubicBezTo>
                  <a:pt x="35" y="0"/>
                  <a:pt x="35" y="0"/>
                  <a:pt x="35" y="0"/>
                </a:cubicBezTo>
                <a:cubicBezTo>
                  <a:pt x="35" y="0"/>
                  <a:pt x="35" y="0"/>
                  <a:pt x="36" y="0"/>
                </a:cubicBezTo>
                <a:close/>
                <a:moveTo>
                  <a:pt x="34" y="0"/>
                </a:moveTo>
                <a:cubicBezTo>
                  <a:pt x="34" y="0"/>
                  <a:pt x="34" y="0"/>
                  <a:pt x="34" y="0"/>
                </a:cubicBezTo>
                <a:cubicBezTo>
                  <a:pt x="34" y="0"/>
                  <a:pt x="34" y="0"/>
                  <a:pt x="34" y="0"/>
                </a:cubicBezTo>
                <a:cubicBezTo>
                  <a:pt x="34" y="0"/>
                  <a:pt x="34" y="0"/>
                  <a:pt x="34" y="0"/>
                </a:cubicBezTo>
                <a:cubicBezTo>
                  <a:pt x="34" y="0"/>
                  <a:pt x="34" y="0"/>
                  <a:pt x="34" y="0"/>
                </a:cubicBezTo>
                <a:close/>
                <a:moveTo>
                  <a:pt x="34" y="0"/>
                </a:moveTo>
                <a:cubicBezTo>
                  <a:pt x="34" y="0"/>
                  <a:pt x="34" y="0"/>
                  <a:pt x="34" y="0"/>
                </a:cubicBezTo>
                <a:cubicBezTo>
                  <a:pt x="34" y="0"/>
                  <a:pt x="34" y="0"/>
                  <a:pt x="34" y="0"/>
                </a:cubicBezTo>
                <a:cubicBezTo>
                  <a:pt x="34" y="0"/>
                  <a:pt x="34" y="0"/>
                  <a:pt x="34" y="0"/>
                </a:cubicBezTo>
                <a:cubicBezTo>
                  <a:pt x="34" y="0"/>
                  <a:pt x="34" y="0"/>
                  <a:pt x="34" y="0"/>
                </a:cubicBezTo>
                <a:close/>
                <a:moveTo>
                  <a:pt x="34" y="0"/>
                </a:moveTo>
                <a:cubicBezTo>
                  <a:pt x="34" y="0"/>
                  <a:pt x="34" y="0"/>
                  <a:pt x="34" y="0"/>
                </a:cubicBezTo>
                <a:cubicBezTo>
                  <a:pt x="34" y="0"/>
                  <a:pt x="34" y="0"/>
                  <a:pt x="34" y="0"/>
                </a:cubicBezTo>
                <a:cubicBezTo>
                  <a:pt x="34" y="0"/>
                  <a:pt x="34" y="0"/>
                  <a:pt x="34" y="0"/>
                </a:cubicBezTo>
                <a:cubicBezTo>
                  <a:pt x="34" y="0"/>
                  <a:pt x="34" y="0"/>
                  <a:pt x="34" y="0"/>
                </a:cubicBezTo>
                <a:close/>
                <a:moveTo>
                  <a:pt x="33" y="0"/>
                </a:moveTo>
                <a:cubicBezTo>
                  <a:pt x="33" y="0"/>
                  <a:pt x="33" y="0"/>
                  <a:pt x="33" y="0"/>
                </a:cubicBezTo>
                <a:cubicBezTo>
                  <a:pt x="33" y="0"/>
                  <a:pt x="33" y="0"/>
                  <a:pt x="33" y="0"/>
                </a:cubicBezTo>
                <a:cubicBezTo>
                  <a:pt x="33" y="0"/>
                  <a:pt x="33" y="0"/>
                  <a:pt x="33" y="0"/>
                </a:cubicBezTo>
                <a:cubicBezTo>
                  <a:pt x="33" y="0"/>
                  <a:pt x="33" y="0"/>
                  <a:pt x="33" y="0"/>
                </a:cubicBezTo>
                <a:close/>
                <a:moveTo>
                  <a:pt x="33" y="0"/>
                </a:move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lose/>
                <a:moveTo>
                  <a:pt x="33" y="0"/>
                </a:moveTo>
                <a:cubicBezTo>
                  <a:pt x="33" y="0"/>
                  <a:pt x="33" y="0"/>
                  <a:pt x="33" y="0"/>
                </a:cubicBezTo>
                <a:cubicBezTo>
                  <a:pt x="33" y="0"/>
                  <a:pt x="33" y="0"/>
                  <a:pt x="33" y="0"/>
                </a:cubicBezTo>
                <a:cubicBezTo>
                  <a:pt x="33" y="0"/>
                  <a:pt x="33" y="0"/>
                  <a:pt x="33" y="0"/>
                </a:cubicBezTo>
                <a:close/>
                <a:moveTo>
                  <a:pt x="33" y="0"/>
                </a:moveTo>
                <a:cubicBezTo>
                  <a:pt x="33" y="0"/>
                  <a:pt x="33" y="0"/>
                  <a:pt x="33" y="0"/>
                </a:cubicBezTo>
                <a:cubicBezTo>
                  <a:pt x="33" y="0"/>
                  <a:pt x="33" y="0"/>
                  <a:pt x="33" y="0"/>
                </a:cubicBezTo>
                <a:cubicBezTo>
                  <a:pt x="33" y="0"/>
                  <a:pt x="33" y="0"/>
                  <a:pt x="33" y="0"/>
                </a:cubicBezTo>
                <a:cubicBezTo>
                  <a:pt x="33" y="0"/>
                  <a:pt x="33" y="0"/>
                  <a:pt x="33" y="0"/>
                </a:cubicBezTo>
                <a:close/>
                <a:moveTo>
                  <a:pt x="32" y="1"/>
                </a:moveTo>
                <a:cubicBezTo>
                  <a:pt x="32" y="1"/>
                  <a:pt x="32" y="1"/>
                  <a:pt x="32" y="1"/>
                </a:cubicBezTo>
                <a:cubicBezTo>
                  <a:pt x="32" y="1"/>
                  <a:pt x="32" y="1"/>
                  <a:pt x="32" y="1"/>
                </a:cubicBezTo>
                <a:close/>
                <a:moveTo>
                  <a:pt x="32" y="0"/>
                </a:moveTo>
                <a:cubicBezTo>
                  <a:pt x="32" y="1"/>
                  <a:pt x="32" y="1"/>
                  <a:pt x="32" y="1"/>
                </a:cubicBezTo>
                <a:cubicBezTo>
                  <a:pt x="32" y="1"/>
                  <a:pt x="32" y="1"/>
                  <a:pt x="32" y="1"/>
                </a:cubicBezTo>
                <a:cubicBezTo>
                  <a:pt x="32" y="1"/>
                  <a:pt x="32" y="1"/>
                  <a:pt x="32" y="0"/>
                </a:cubicBezTo>
                <a:close/>
                <a:moveTo>
                  <a:pt x="31" y="1"/>
                </a:moveTo>
                <a:cubicBezTo>
                  <a:pt x="31" y="1"/>
                  <a:pt x="31" y="1"/>
                  <a:pt x="31" y="1"/>
                </a:cubicBezTo>
                <a:cubicBezTo>
                  <a:pt x="31" y="1"/>
                  <a:pt x="31" y="1"/>
                  <a:pt x="31" y="1"/>
                </a:cubicBezTo>
                <a:cubicBezTo>
                  <a:pt x="31" y="1"/>
                  <a:pt x="31" y="1"/>
                  <a:pt x="31" y="1"/>
                </a:cubicBezTo>
                <a:cubicBezTo>
                  <a:pt x="31" y="1"/>
                  <a:pt x="31" y="1"/>
                  <a:pt x="31" y="1"/>
                </a:cubicBezTo>
                <a:cubicBezTo>
                  <a:pt x="31" y="1"/>
                  <a:pt x="31" y="1"/>
                  <a:pt x="31" y="1"/>
                </a:cubicBezTo>
                <a:close/>
                <a:moveTo>
                  <a:pt x="30" y="1"/>
                </a:moveTo>
                <a:cubicBezTo>
                  <a:pt x="30" y="1"/>
                  <a:pt x="30" y="1"/>
                  <a:pt x="30" y="1"/>
                </a:cubicBezTo>
                <a:cubicBezTo>
                  <a:pt x="30" y="1"/>
                  <a:pt x="30" y="1"/>
                  <a:pt x="30" y="1"/>
                </a:cubicBezTo>
                <a:cubicBezTo>
                  <a:pt x="30" y="1"/>
                  <a:pt x="30" y="1"/>
                  <a:pt x="30" y="1"/>
                </a:cubicBezTo>
                <a:cubicBezTo>
                  <a:pt x="30" y="1"/>
                  <a:pt x="30" y="2"/>
                  <a:pt x="30" y="2"/>
                </a:cubicBezTo>
                <a:cubicBezTo>
                  <a:pt x="30" y="2"/>
                  <a:pt x="30" y="2"/>
                  <a:pt x="30" y="2"/>
                </a:cubicBezTo>
                <a:cubicBezTo>
                  <a:pt x="30" y="2"/>
                  <a:pt x="30" y="1"/>
                  <a:pt x="30" y="1"/>
                </a:cubicBezTo>
                <a:cubicBezTo>
                  <a:pt x="30" y="1"/>
                  <a:pt x="30" y="1"/>
                  <a:pt x="30" y="1"/>
                </a:cubicBezTo>
                <a:close/>
                <a:moveTo>
                  <a:pt x="29" y="2"/>
                </a:moveTo>
                <a:cubicBezTo>
                  <a:pt x="29" y="2"/>
                  <a:pt x="29" y="2"/>
                  <a:pt x="29" y="2"/>
                </a:cubicBezTo>
                <a:cubicBezTo>
                  <a:pt x="29" y="2"/>
                  <a:pt x="29" y="2"/>
                  <a:pt x="29" y="2"/>
                </a:cubicBezTo>
                <a:cubicBezTo>
                  <a:pt x="29" y="2"/>
                  <a:pt x="29" y="2"/>
                  <a:pt x="29" y="2"/>
                </a:cubicBezTo>
                <a:cubicBezTo>
                  <a:pt x="29" y="2"/>
                  <a:pt x="29" y="2"/>
                  <a:pt x="29" y="2"/>
                </a:cubicBezTo>
                <a:close/>
                <a:moveTo>
                  <a:pt x="29" y="2"/>
                </a:moveTo>
                <a:cubicBezTo>
                  <a:pt x="29" y="1"/>
                  <a:pt x="29" y="1"/>
                  <a:pt x="29" y="1"/>
                </a:cubicBezTo>
                <a:cubicBezTo>
                  <a:pt x="29" y="1"/>
                  <a:pt x="29" y="1"/>
                  <a:pt x="29" y="1"/>
                </a:cubicBezTo>
                <a:cubicBezTo>
                  <a:pt x="29" y="2"/>
                  <a:pt x="29" y="2"/>
                  <a:pt x="29" y="2"/>
                </a:cubicBezTo>
                <a:cubicBezTo>
                  <a:pt x="29" y="2"/>
                  <a:pt x="29" y="2"/>
                  <a:pt x="29" y="2"/>
                </a:cubicBezTo>
                <a:close/>
                <a:moveTo>
                  <a:pt x="29" y="2"/>
                </a:moveTo>
                <a:cubicBezTo>
                  <a:pt x="29" y="2"/>
                  <a:pt x="29" y="2"/>
                  <a:pt x="29" y="2"/>
                </a:cubicBezTo>
                <a:cubicBezTo>
                  <a:pt x="29" y="2"/>
                  <a:pt x="29" y="2"/>
                  <a:pt x="29" y="2"/>
                </a:cubicBezTo>
                <a:cubicBezTo>
                  <a:pt x="29" y="2"/>
                  <a:pt x="29" y="2"/>
                  <a:pt x="29" y="2"/>
                </a:cubicBezTo>
                <a:cubicBezTo>
                  <a:pt x="29" y="2"/>
                  <a:pt x="29" y="2"/>
                  <a:pt x="29" y="2"/>
                </a:cubicBezTo>
                <a:close/>
                <a:moveTo>
                  <a:pt x="29" y="1"/>
                </a:moveTo>
                <a:cubicBezTo>
                  <a:pt x="29" y="1"/>
                  <a:pt x="29" y="1"/>
                  <a:pt x="29" y="1"/>
                </a:cubicBezTo>
                <a:cubicBezTo>
                  <a:pt x="29" y="1"/>
                  <a:pt x="29" y="2"/>
                  <a:pt x="29" y="2"/>
                </a:cubicBezTo>
                <a:cubicBezTo>
                  <a:pt x="29" y="2"/>
                  <a:pt x="29" y="2"/>
                  <a:pt x="29" y="2"/>
                </a:cubicBezTo>
                <a:cubicBezTo>
                  <a:pt x="29" y="1"/>
                  <a:pt x="29" y="1"/>
                  <a:pt x="29" y="1"/>
                </a:cubicBezTo>
                <a:close/>
                <a:moveTo>
                  <a:pt x="27" y="3"/>
                </a:moveTo>
                <a:cubicBezTo>
                  <a:pt x="27" y="3"/>
                  <a:pt x="27" y="3"/>
                  <a:pt x="27" y="3"/>
                </a:cubicBezTo>
                <a:cubicBezTo>
                  <a:pt x="27" y="3"/>
                  <a:pt x="27" y="3"/>
                  <a:pt x="27" y="3"/>
                </a:cubicBezTo>
                <a:close/>
                <a:moveTo>
                  <a:pt x="27" y="3"/>
                </a:moveTo>
                <a:cubicBezTo>
                  <a:pt x="27" y="3"/>
                  <a:pt x="27" y="3"/>
                  <a:pt x="27" y="3"/>
                </a:cubicBezTo>
                <a:cubicBezTo>
                  <a:pt x="27" y="3"/>
                  <a:pt x="27" y="3"/>
                  <a:pt x="27" y="3"/>
                </a:cubicBezTo>
                <a:close/>
                <a:moveTo>
                  <a:pt x="27" y="3"/>
                </a:moveTo>
                <a:cubicBezTo>
                  <a:pt x="27" y="3"/>
                  <a:pt x="27" y="3"/>
                  <a:pt x="27" y="3"/>
                </a:cubicBezTo>
                <a:cubicBezTo>
                  <a:pt x="27" y="3"/>
                  <a:pt x="27" y="3"/>
                  <a:pt x="27" y="3"/>
                </a:cubicBezTo>
                <a:cubicBezTo>
                  <a:pt x="27" y="3"/>
                  <a:pt x="27" y="3"/>
                  <a:pt x="27" y="3"/>
                </a:cubicBezTo>
                <a:cubicBezTo>
                  <a:pt x="27" y="3"/>
                  <a:pt x="27" y="3"/>
                  <a:pt x="27" y="3"/>
                </a:cubicBezTo>
                <a:cubicBezTo>
                  <a:pt x="27" y="3"/>
                  <a:pt x="27" y="3"/>
                  <a:pt x="27" y="3"/>
                </a:cubicBezTo>
                <a:close/>
                <a:moveTo>
                  <a:pt x="27" y="3"/>
                </a:moveTo>
                <a:cubicBezTo>
                  <a:pt x="27" y="3"/>
                  <a:pt x="27" y="3"/>
                  <a:pt x="27" y="3"/>
                </a:cubicBezTo>
                <a:cubicBezTo>
                  <a:pt x="27" y="3"/>
                  <a:pt x="27" y="3"/>
                  <a:pt x="27" y="3"/>
                </a:cubicBezTo>
                <a:cubicBezTo>
                  <a:pt x="27" y="3"/>
                  <a:pt x="27" y="3"/>
                  <a:pt x="27" y="3"/>
                </a:cubicBezTo>
                <a:cubicBezTo>
                  <a:pt x="27" y="3"/>
                  <a:pt x="27" y="3"/>
                  <a:pt x="27" y="3"/>
                </a:cubicBezTo>
                <a:cubicBezTo>
                  <a:pt x="27" y="3"/>
                  <a:pt x="27" y="3"/>
                  <a:pt x="27" y="3"/>
                </a:cubicBezTo>
                <a:close/>
                <a:moveTo>
                  <a:pt x="27" y="4"/>
                </a:move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lose/>
                <a:moveTo>
                  <a:pt x="27" y="4"/>
                </a:moveTo>
                <a:cubicBezTo>
                  <a:pt x="27" y="4"/>
                  <a:pt x="27" y="4"/>
                  <a:pt x="27" y="4"/>
                </a:cubicBezTo>
                <a:cubicBezTo>
                  <a:pt x="27" y="4"/>
                  <a:pt x="27" y="4"/>
                  <a:pt x="27" y="4"/>
                </a:cubicBezTo>
                <a:cubicBezTo>
                  <a:pt x="27" y="4"/>
                  <a:pt x="27" y="4"/>
                  <a:pt x="27" y="4"/>
                </a:cubicBezTo>
                <a:cubicBezTo>
                  <a:pt x="27" y="4"/>
                  <a:pt x="27" y="4"/>
                  <a:pt x="27" y="4"/>
                </a:cubicBezTo>
                <a:close/>
                <a:moveTo>
                  <a:pt x="27" y="4"/>
                </a:moveTo>
                <a:cubicBezTo>
                  <a:pt x="27" y="4"/>
                  <a:pt x="26" y="4"/>
                  <a:pt x="26" y="4"/>
                </a:cubicBezTo>
                <a:cubicBezTo>
                  <a:pt x="26" y="4"/>
                  <a:pt x="26" y="4"/>
                  <a:pt x="26" y="4"/>
                </a:cubicBezTo>
                <a:cubicBezTo>
                  <a:pt x="26" y="4"/>
                  <a:pt x="27" y="4"/>
                  <a:pt x="27" y="4"/>
                </a:cubicBezTo>
                <a:close/>
                <a:moveTo>
                  <a:pt x="26" y="4"/>
                </a:moveTo>
                <a:cubicBezTo>
                  <a:pt x="26" y="4"/>
                  <a:pt x="26" y="4"/>
                  <a:pt x="26" y="4"/>
                </a:cubicBezTo>
                <a:cubicBezTo>
                  <a:pt x="26" y="4"/>
                  <a:pt x="26" y="4"/>
                  <a:pt x="26" y="4"/>
                </a:cubicBezTo>
                <a:cubicBezTo>
                  <a:pt x="26" y="4"/>
                  <a:pt x="26" y="4"/>
                  <a:pt x="26" y="4"/>
                </a:cubicBezTo>
                <a:cubicBezTo>
                  <a:pt x="26" y="4"/>
                  <a:pt x="26" y="4"/>
                  <a:pt x="26" y="4"/>
                </a:cubicBezTo>
                <a:close/>
                <a:moveTo>
                  <a:pt x="26" y="4"/>
                </a:moveTo>
                <a:cubicBezTo>
                  <a:pt x="26" y="4"/>
                  <a:pt x="26" y="4"/>
                  <a:pt x="26" y="4"/>
                </a:cubicBezTo>
                <a:cubicBezTo>
                  <a:pt x="26" y="4"/>
                  <a:pt x="26" y="4"/>
                  <a:pt x="26" y="4"/>
                </a:cubicBezTo>
                <a:cubicBezTo>
                  <a:pt x="26" y="4"/>
                  <a:pt x="26" y="4"/>
                  <a:pt x="26" y="4"/>
                </a:cubicBezTo>
                <a:close/>
                <a:moveTo>
                  <a:pt x="26" y="4"/>
                </a:moveTo>
                <a:cubicBezTo>
                  <a:pt x="26" y="4"/>
                  <a:pt x="26" y="4"/>
                  <a:pt x="26" y="4"/>
                </a:cubicBezTo>
                <a:cubicBezTo>
                  <a:pt x="26" y="4"/>
                  <a:pt x="26" y="4"/>
                  <a:pt x="26" y="4"/>
                </a:cubicBezTo>
                <a:cubicBezTo>
                  <a:pt x="26" y="4"/>
                  <a:pt x="26" y="4"/>
                  <a:pt x="26" y="4"/>
                </a:cubicBezTo>
                <a:cubicBezTo>
                  <a:pt x="26" y="4"/>
                  <a:pt x="26" y="4"/>
                  <a:pt x="26" y="4"/>
                </a:cubicBezTo>
                <a:close/>
                <a:moveTo>
                  <a:pt x="26" y="4"/>
                </a:moveTo>
                <a:cubicBezTo>
                  <a:pt x="26" y="4"/>
                  <a:pt x="26" y="4"/>
                  <a:pt x="26" y="4"/>
                </a:cubicBezTo>
                <a:cubicBezTo>
                  <a:pt x="26" y="4"/>
                  <a:pt x="26" y="4"/>
                  <a:pt x="26" y="5"/>
                </a:cubicBezTo>
                <a:cubicBezTo>
                  <a:pt x="26" y="5"/>
                  <a:pt x="26" y="5"/>
                  <a:pt x="26" y="5"/>
                </a:cubicBezTo>
                <a:cubicBezTo>
                  <a:pt x="26" y="4"/>
                  <a:pt x="26" y="4"/>
                  <a:pt x="26" y="4"/>
                </a:cubicBezTo>
                <a:close/>
                <a:moveTo>
                  <a:pt x="26" y="5"/>
                </a:moveTo>
                <a:cubicBezTo>
                  <a:pt x="26" y="5"/>
                  <a:pt x="26" y="5"/>
                  <a:pt x="26" y="5"/>
                </a:cubicBezTo>
                <a:cubicBezTo>
                  <a:pt x="26" y="5"/>
                  <a:pt x="26" y="5"/>
                  <a:pt x="26" y="5"/>
                </a:cubicBezTo>
                <a:cubicBezTo>
                  <a:pt x="26" y="5"/>
                  <a:pt x="26" y="5"/>
                  <a:pt x="26" y="5"/>
                </a:cubicBezTo>
                <a:cubicBezTo>
                  <a:pt x="26" y="5"/>
                  <a:pt x="26" y="5"/>
                  <a:pt x="26" y="5"/>
                </a:cubicBezTo>
                <a:close/>
                <a:moveTo>
                  <a:pt x="26" y="5"/>
                </a:moveTo>
                <a:cubicBezTo>
                  <a:pt x="26" y="5"/>
                  <a:pt x="26" y="5"/>
                  <a:pt x="26" y="5"/>
                </a:cubicBezTo>
                <a:cubicBezTo>
                  <a:pt x="26" y="5"/>
                  <a:pt x="26" y="5"/>
                  <a:pt x="26" y="5"/>
                </a:cubicBezTo>
                <a:cubicBezTo>
                  <a:pt x="26" y="5"/>
                  <a:pt x="26" y="5"/>
                  <a:pt x="26" y="5"/>
                </a:cubicBezTo>
                <a:cubicBezTo>
                  <a:pt x="26" y="5"/>
                  <a:pt x="26" y="5"/>
                  <a:pt x="26" y="5"/>
                </a:cubicBezTo>
                <a:close/>
                <a:moveTo>
                  <a:pt x="26" y="5"/>
                </a:moveTo>
                <a:cubicBezTo>
                  <a:pt x="26" y="5"/>
                  <a:pt x="26" y="5"/>
                  <a:pt x="26" y="5"/>
                </a:cubicBezTo>
                <a:cubicBezTo>
                  <a:pt x="26" y="5"/>
                  <a:pt x="26" y="5"/>
                  <a:pt x="26" y="5"/>
                </a:cubicBezTo>
                <a:cubicBezTo>
                  <a:pt x="26" y="5"/>
                  <a:pt x="26" y="5"/>
                  <a:pt x="26" y="5"/>
                </a:cubicBezTo>
                <a:cubicBezTo>
                  <a:pt x="26" y="5"/>
                  <a:pt x="26" y="5"/>
                  <a:pt x="26" y="5"/>
                </a:cubicBezTo>
                <a:close/>
                <a:moveTo>
                  <a:pt x="26" y="5"/>
                </a:moveTo>
                <a:cubicBezTo>
                  <a:pt x="26" y="5"/>
                  <a:pt x="26" y="5"/>
                  <a:pt x="25" y="5"/>
                </a:cubicBezTo>
                <a:cubicBezTo>
                  <a:pt x="25" y="5"/>
                  <a:pt x="25" y="5"/>
                  <a:pt x="25" y="5"/>
                </a:cubicBezTo>
                <a:cubicBezTo>
                  <a:pt x="25" y="5"/>
                  <a:pt x="26" y="5"/>
                  <a:pt x="26" y="5"/>
                </a:cubicBezTo>
                <a:close/>
                <a:moveTo>
                  <a:pt x="25" y="5"/>
                </a:moveTo>
                <a:cubicBezTo>
                  <a:pt x="25" y="5"/>
                  <a:pt x="25" y="5"/>
                  <a:pt x="25" y="5"/>
                </a:cubicBezTo>
                <a:cubicBezTo>
                  <a:pt x="25" y="5"/>
                  <a:pt x="25" y="5"/>
                  <a:pt x="25" y="5"/>
                </a:cubicBezTo>
                <a:cubicBezTo>
                  <a:pt x="25" y="5"/>
                  <a:pt x="25" y="5"/>
                  <a:pt x="25" y="5"/>
                </a:cubicBezTo>
                <a:cubicBezTo>
                  <a:pt x="25" y="5"/>
                  <a:pt x="25" y="5"/>
                  <a:pt x="25" y="5"/>
                </a:cubicBezTo>
                <a:close/>
                <a:moveTo>
                  <a:pt x="25" y="5"/>
                </a:moveTo>
                <a:cubicBezTo>
                  <a:pt x="25" y="5"/>
                  <a:pt x="25" y="5"/>
                  <a:pt x="25" y="5"/>
                </a:cubicBezTo>
                <a:cubicBezTo>
                  <a:pt x="25" y="5"/>
                  <a:pt x="25" y="5"/>
                  <a:pt x="25" y="5"/>
                </a:cubicBezTo>
                <a:cubicBezTo>
                  <a:pt x="25" y="5"/>
                  <a:pt x="25" y="5"/>
                  <a:pt x="25" y="5"/>
                </a:cubicBezTo>
                <a:close/>
                <a:moveTo>
                  <a:pt x="25" y="6"/>
                </a:moveTo>
                <a:cubicBezTo>
                  <a:pt x="25" y="6"/>
                  <a:pt x="25" y="6"/>
                  <a:pt x="25" y="6"/>
                </a:cubicBezTo>
                <a:cubicBezTo>
                  <a:pt x="25" y="6"/>
                  <a:pt x="25" y="6"/>
                  <a:pt x="25" y="6"/>
                </a:cubicBezTo>
                <a:cubicBezTo>
                  <a:pt x="25" y="6"/>
                  <a:pt x="25" y="6"/>
                  <a:pt x="25" y="6"/>
                </a:cubicBezTo>
                <a:close/>
                <a:moveTo>
                  <a:pt x="25" y="7"/>
                </a:moveTo>
                <a:cubicBezTo>
                  <a:pt x="25" y="7"/>
                  <a:pt x="25" y="7"/>
                  <a:pt x="25" y="7"/>
                </a:cubicBezTo>
                <a:cubicBezTo>
                  <a:pt x="25" y="7"/>
                  <a:pt x="25" y="7"/>
                  <a:pt x="25" y="7"/>
                </a:cubicBezTo>
                <a:cubicBezTo>
                  <a:pt x="25" y="7"/>
                  <a:pt x="25" y="7"/>
                  <a:pt x="25" y="7"/>
                </a:cubicBezTo>
                <a:close/>
                <a:moveTo>
                  <a:pt x="25" y="6"/>
                </a:move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ubicBezTo>
                  <a:pt x="25" y="6"/>
                  <a:pt x="25" y="6"/>
                  <a:pt x="25" y="6"/>
                </a:cubicBezTo>
                <a:cubicBezTo>
                  <a:pt x="25" y="6"/>
                  <a:pt x="25" y="6"/>
                  <a:pt x="25" y="6"/>
                </a:cubicBezTo>
                <a:close/>
                <a:moveTo>
                  <a:pt x="25" y="6"/>
                </a:moveTo>
                <a:cubicBezTo>
                  <a:pt x="25" y="6"/>
                  <a:pt x="25" y="6"/>
                  <a:pt x="25" y="6"/>
                </a:cubicBezTo>
                <a:cubicBezTo>
                  <a:pt x="25" y="6"/>
                  <a:pt x="25" y="6"/>
                  <a:pt x="25" y="6"/>
                </a:cubicBezTo>
                <a:close/>
                <a:moveTo>
                  <a:pt x="24" y="7"/>
                </a:moveTo>
                <a:cubicBezTo>
                  <a:pt x="24" y="7"/>
                  <a:pt x="25" y="7"/>
                  <a:pt x="25" y="7"/>
                </a:cubicBezTo>
                <a:cubicBezTo>
                  <a:pt x="25" y="7"/>
                  <a:pt x="25" y="7"/>
                  <a:pt x="25" y="7"/>
                </a:cubicBezTo>
                <a:cubicBezTo>
                  <a:pt x="25"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ubicBezTo>
                  <a:pt x="24" y="7"/>
                  <a:pt x="24" y="7"/>
                  <a:pt x="24" y="7"/>
                </a:cubicBezTo>
                <a:close/>
                <a:moveTo>
                  <a:pt x="24" y="7"/>
                </a:moveTo>
                <a:cubicBezTo>
                  <a:pt x="24" y="7"/>
                  <a:pt x="24" y="7"/>
                  <a:pt x="24" y="7"/>
                </a:cubicBezTo>
                <a:cubicBezTo>
                  <a:pt x="24" y="7"/>
                  <a:pt x="24" y="7"/>
                  <a:pt x="24" y="7"/>
                </a:cubicBezTo>
                <a:cubicBezTo>
                  <a:pt x="24" y="7"/>
                  <a:pt x="24" y="7"/>
                  <a:pt x="24" y="7"/>
                </a:cubicBezTo>
                <a:cubicBezTo>
                  <a:pt x="24" y="7"/>
                  <a:pt x="24" y="7"/>
                  <a:pt x="24" y="7"/>
                </a:cubicBezTo>
                <a:close/>
                <a:moveTo>
                  <a:pt x="24" y="8"/>
                </a:moveTo>
                <a:cubicBezTo>
                  <a:pt x="24" y="8"/>
                  <a:pt x="24" y="8"/>
                  <a:pt x="24" y="8"/>
                </a:cubicBezTo>
                <a:cubicBezTo>
                  <a:pt x="24" y="8"/>
                  <a:pt x="24" y="8"/>
                  <a:pt x="24" y="8"/>
                </a:cubicBezTo>
                <a:cubicBezTo>
                  <a:pt x="24" y="8"/>
                  <a:pt x="24" y="8"/>
                  <a:pt x="24" y="8"/>
                </a:cubicBezTo>
                <a:cubicBezTo>
                  <a:pt x="24" y="8"/>
                  <a:pt x="24" y="8"/>
                  <a:pt x="24" y="8"/>
                </a:cubicBezTo>
                <a:close/>
                <a:moveTo>
                  <a:pt x="24" y="8"/>
                </a:moveTo>
                <a:cubicBezTo>
                  <a:pt x="24" y="8"/>
                  <a:pt x="24" y="8"/>
                  <a:pt x="24" y="8"/>
                </a:cubicBezTo>
                <a:cubicBezTo>
                  <a:pt x="24" y="8"/>
                  <a:pt x="24" y="8"/>
                  <a:pt x="24" y="8"/>
                </a:cubicBezTo>
                <a:cubicBezTo>
                  <a:pt x="24" y="8"/>
                  <a:pt x="24" y="8"/>
                  <a:pt x="24" y="8"/>
                </a:cubicBezTo>
                <a:cubicBezTo>
                  <a:pt x="24" y="8"/>
                  <a:pt x="24" y="8"/>
                  <a:pt x="24" y="8"/>
                </a:cubicBezTo>
                <a:close/>
                <a:moveTo>
                  <a:pt x="24" y="8"/>
                </a:moveTo>
                <a:cubicBezTo>
                  <a:pt x="24" y="8"/>
                  <a:pt x="24" y="8"/>
                  <a:pt x="24" y="8"/>
                </a:cubicBezTo>
                <a:cubicBezTo>
                  <a:pt x="24" y="8"/>
                  <a:pt x="24" y="8"/>
                  <a:pt x="24" y="8"/>
                </a:cubicBezTo>
                <a:cubicBezTo>
                  <a:pt x="24" y="8"/>
                  <a:pt x="24" y="8"/>
                  <a:pt x="24" y="8"/>
                </a:cubicBezTo>
                <a:cubicBezTo>
                  <a:pt x="24" y="8"/>
                  <a:pt x="24" y="8"/>
                  <a:pt x="24" y="8"/>
                </a:cubicBezTo>
                <a:close/>
                <a:moveTo>
                  <a:pt x="24" y="8"/>
                </a:moveTo>
                <a:cubicBezTo>
                  <a:pt x="24" y="8"/>
                  <a:pt x="24" y="8"/>
                  <a:pt x="24" y="8"/>
                </a:cubicBezTo>
                <a:cubicBezTo>
                  <a:pt x="24" y="8"/>
                  <a:pt x="24" y="8"/>
                  <a:pt x="24" y="8"/>
                </a:cubicBezTo>
                <a:cubicBezTo>
                  <a:pt x="24" y="8"/>
                  <a:pt x="24" y="8"/>
                  <a:pt x="24" y="9"/>
                </a:cubicBezTo>
                <a:cubicBezTo>
                  <a:pt x="24" y="8"/>
                  <a:pt x="24" y="8"/>
                  <a:pt x="24" y="8"/>
                </a:cubicBezTo>
                <a:close/>
                <a:moveTo>
                  <a:pt x="24" y="8"/>
                </a:moveTo>
                <a:cubicBezTo>
                  <a:pt x="24" y="8"/>
                  <a:pt x="24" y="8"/>
                  <a:pt x="24" y="9"/>
                </a:cubicBezTo>
                <a:cubicBezTo>
                  <a:pt x="24" y="9"/>
                  <a:pt x="24" y="9"/>
                  <a:pt x="24" y="9"/>
                </a:cubicBezTo>
                <a:cubicBezTo>
                  <a:pt x="24" y="8"/>
                  <a:pt x="24" y="8"/>
                  <a:pt x="24" y="8"/>
                </a:cubicBezTo>
                <a:close/>
                <a:moveTo>
                  <a:pt x="24" y="9"/>
                </a:moveTo>
                <a:cubicBezTo>
                  <a:pt x="24" y="9"/>
                  <a:pt x="24" y="9"/>
                  <a:pt x="24" y="9"/>
                </a:cubicBezTo>
                <a:cubicBezTo>
                  <a:pt x="24" y="9"/>
                  <a:pt x="24" y="9"/>
                  <a:pt x="24" y="9"/>
                </a:cubicBezTo>
                <a:cubicBezTo>
                  <a:pt x="24" y="9"/>
                  <a:pt x="24" y="9"/>
                  <a:pt x="24" y="9"/>
                </a:cubicBezTo>
                <a:cubicBezTo>
                  <a:pt x="24" y="9"/>
                  <a:pt x="24" y="9"/>
                  <a:pt x="24" y="9"/>
                </a:cubicBezTo>
                <a:close/>
                <a:moveTo>
                  <a:pt x="24" y="9"/>
                </a:moveTo>
                <a:cubicBezTo>
                  <a:pt x="24" y="9"/>
                  <a:pt x="24" y="9"/>
                  <a:pt x="24" y="9"/>
                </a:cubicBezTo>
                <a:cubicBezTo>
                  <a:pt x="24" y="9"/>
                  <a:pt x="24" y="9"/>
                  <a:pt x="24" y="9"/>
                </a:cubicBezTo>
                <a:close/>
                <a:moveTo>
                  <a:pt x="24" y="9"/>
                </a:moveTo>
                <a:cubicBezTo>
                  <a:pt x="24" y="9"/>
                  <a:pt x="24" y="9"/>
                  <a:pt x="24" y="9"/>
                </a:cubicBezTo>
                <a:cubicBezTo>
                  <a:pt x="24" y="10"/>
                  <a:pt x="23" y="10"/>
                  <a:pt x="23" y="10"/>
                </a:cubicBezTo>
                <a:cubicBezTo>
                  <a:pt x="23" y="10"/>
                  <a:pt x="23" y="10"/>
                  <a:pt x="23" y="10"/>
                </a:cubicBezTo>
                <a:cubicBezTo>
                  <a:pt x="23" y="10"/>
                  <a:pt x="24" y="9"/>
                  <a:pt x="24" y="9"/>
                </a:cubicBezTo>
                <a:close/>
                <a:moveTo>
                  <a:pt x="23" y="11"/>
                </a:moveTo>
                <a:cubicBezTo>
                  <a:pt x="23" y="11"/>
                  <a:pt x="23" y="11"/>
                  <a:pt x="23" y="11"/>
                </a:cubicBezTo>
                <a:cubicBezTo>
                  <a:pt x="23" y="11"/>
                  <a:pt x="23" y="11"/>
                  <a:pt x="23" y="11"/>
                </a:cubicBezTo>
                <a:cubicBezTo>
                  <a:pt x="23" y="11"/>
                  <a:pt x="23" y="11"/>
                  <a:pt x="23" y="11"/>
                </a:cubicBezTo>
                <a:close/>
                <a:moveTo>
                  <a:pt x="23" y="13"/>
                </a:moveTo>
                <a:cubicBezTo>
                  <a:pt x="23" y="13"/>
                  <a:pt x="23" y="13"/>
                  <a:pt x="23" y="13"/>
                </a:cubicBezTo>
                <a:cubicBezTo>
                  <a:pt x="23" y="13"/>
                  <a:pt x="23" y="13"/>
                  <a:pt x="23" y="13"/>
                </a:cubicBezTo>
                <a:cubicBezTo>
                  <a:pt x="23" y="13"/>
                  <a:pt x="23" y="13"/>
                  <a:pt x="23" y="13"/>
                </a:cubicBezTo>
                <a:cubicBezTo>
                  <a:pt x="23" y="13"/>
                  <a:pt x="23" y="13"/>
                  <a:pt x="23" y="13"/>
                </a:cubicBezTo>
                <a:close/>
                <a:moveTo>
                  <a:pt x="23" y="13"/>
                </a:moveTo>
                <a:cubicBezTo>
                  <a:pt x="23" y="13"/>
                  <a:pt x="23" y="13"/>
                  <a:pt x="23" y="13"/>
                </a:cubicBezTo>
                <a:cubicBezTo>
                  <a:pt x="23" y="13"/>
                  <a:pt x="23" y="13"/>
                  <a:pt x="23" y="13"/>
                </a:cubicBezTo>
                <a:cubicBezTo>
                  <a:pt x="23" y="13"/>
                  <a:pt x="23" y="13"/>
                  <a:pt x="23" y="13"/>
                </a:cubicBezTo>
                <a:close/>
                <a:moveTo>
                  <a:pt x="23" y="12"/>
                </a:moveTo>
                <a:cubicBezTo>
                  <a:pt x="23" y="12"/>
                  <a:pt x="23" y="12"/>
                  <a:pt x="23" y="12"/>
                </a:cubicBezTo>
                <a:cubicBezTo>
                  <a:pt x="23" y="12"/>
                  <a:pt x="23" y="12"/>
                  <a:pt x="23" y="12"/>
                </a:cubicBezTo>
                <a:cubicBezTo>
                  <a:pt x="23" y="12"/>
                  <a:pt x="23" y="12"/>
                  <a:pt x="23" y="12"/>
                </a:cubicBezTo>
                <a:close/>
                <a:moveTo>
                  <a:pt x="23" y="12"/>
                </a:moveTo>
                <a:cubicBezTo>
                  <a:pt x="23" y="12"/>
                  <a:pt x="23" y="13"/>
                  <a:pt x="23" y="13"/>
                </a:cubicBezTo>
                <a:cubicBezTo>
                  <a:pt x="23" y="13"/>
                  <a:pt x="23" y="13"/>
                  <a:pt x="23" y="13"/>
                </a:cubicBezTo>
                <a:cubicBezTo>
                  <a:pt x="23" y="13"/>
                  <a:pt x="23" y="13"/>
                  <a:pt x="23" y="13"/>
                </a:cubicBezTo>
                <a:cubicBezTo>
                  <a:pt x="23" y="13"/>
                  <a:pt x="23" y="13"/>
                  <a:pt x="23" y="12"/>
                </a:cubicBezTo>
                <a:close/>
                <a:moveTo>
                  <a:pt x="23" y="13"/>
                </a:moveTo>
                <a:cubicBezTo>
                  <a:pt x="23" y="13"/>
                  <a:pt x="23" y="13"/>
                  <a:pt x="23" y="13"/>
                </a:cubicBezTo>
                <a:cubicBezTo>
                  <a:pt x="23" y="13"/>
                  <a:pt x="23" y="13"/>
                  <a:pt x="23" y="13"/>
                </a:cubicBezTo>
                <a:cubicBezTo>
                  <a:pt x="23" y="13"/>
                  <a:pt x="23" y="13"/>
                  <a:pt x="23" y="13"/>
                </a:cubicBezTo>
                <a:cubicBezTo>
                  <a:pt x="23" y="13"/>
                  <a:pt x="23" y="13"/>
                  <a:pt x="23" y="13"/>
                </a:cubicBezTo>
                <a:close/>
                <a:moveTo>
                  <a:pt x="23" y="13"/>
                </a:moveTo>
                <a:cubicBezTo>
                  <a:pt x="23" y="13"/>
                  <a:pt x="23" y="13"/>
                  <a:pt x="23" y="13"/>
                </a:cubicBezTo>
                <a:cubicBezTo>
                  <a:pt x="23" y="13"/>
                  <a:pt x="23" y="13"/>
                  <a:pt x="23" y="13"/>
                </a:cubicBezTo>
                <a:cubicBezTo>
                  <a:pt x="23" y="13"/>
                  <a:pt x="23" y="13"/>
                  <a:pt x="23" y="13"/>
                </a:cubicBezTo>
                <a:close/>
                <a:moveTo>
                  <a:pt x="23" y="14"/>
                </a:moveTo>
                <a:cubicBezTo>
                  <a:pt x="23" y="14"/>
                  <a:pt x="23" y="14"/>
                  <a:pt x="23" y="14"/>
                </a:cubicBezTo>
                <a:cubicBezTo>
                  <a:pt x="23" y="14"/>
                  <a:pt x="23" y="14"/>
                  <a:pt x="23" y="14"/>
                </a:cubicBezTo>
                <a:cubicBezTo>
                  <a:pt x="23" y="14"/>
                  <a:pt x="23" y="14"/>
                  <a:pt x="23" y="14"/>
                </a:cubicBezTo>
                <a:cubicBezTo>
                  <a:pt x="23" y="14"/>
                  <a:pt x="23" y="14"/>
                  <a:pt x="23" y="14"/>
                </a:cubicBezTo>
                <a:close/>
                <a:moveTo>
                  <a:pt x="23" y="15"/>
                </a:moveTo>
                <a:cubicBezTo>
                  <a:pt x="23" y="14"/>
                  <a:pt x="23" y="14"/>
                  <a:pt x="23" y="14"/>
                </a:cubicBezTo>
                <a:cubicBezTo>
                  <a:pt x="23" y="14"/>
                  <a:pt x="23" y="14"/>
                  <a:pt x="23" y="14"/>
                </a:cubicBezTo>
                <a:cubicBezTo>
                  <a:pt x="23" y="14"/>
                  <a:pt x="23" y="14"/>
                  <a:pt x="23" y="15"/>
                </a:cubicBezTo>
                <a:cubicBezTo>
                  <a:pt x="23" y="15"/>
                  <a:pt x="23" y="15"/>
                  <a:pt x="23" y="15"/>
                </a:cubicBezTo>
                <a:close/>
                <a:moveTo>
                  <a:pt x="23" y="14"/>
                </a:moveTo>
                <a:cubicBezTo>
                  <a:pt x="23" y="14"/>
                  <a:pt x="23" y="14"/>
                  <a:pt x="23" y="14"/>
                </a:cubicBezTo>
                <a:cubicBezTo>
                  <a:pt x="23" y="14"/>
                  <a:pt x="23" y="14"/>
                  <a:pt x="23" y="14"/>
                </a:cubicBezTo>
                <a:cubicBezTo>
                  <a:pt x="23" y="14"/>
                  <a:pt x="23" y="14"/>
                  <a:pt x="23" y="14"/>
                </a:cubicBezTo>
                <a:cubicBezTo>
                  <a:pt x="23" y="14"/>
                  <a:pt x="23" y="14"/>
                  <a:pt x="23" y="14"/>
                </a:cubicBezTo>
                <a:close/>
                <a:moveTo>
                  <a:pt x="23" y="15"/>
                </a:moveTo>
                <a:cubicBezTo>
                  <a:pt x="23" y="15"/>
                  <a:pt x="23" y="15"/>
                  <a:pt x="23" y="15"/>
                </a:cubicBezTo>
                <a:cubicBezTo>
                  <a:pt x="23" y="15"/>
                  <a:pt x="23" y="15"/>
                  <a:pt x="23" y="15"/>
                </a:cubicBezTo>
                <a:cubicBezTo>
                  <a:pt x="23" y="15"/>
                  <a:pt x="23" y="15"/>
                  <a:pt x="23" y="15"/>
                </a:cubicBezTo>
                <a:cubicBezTo>
                  <a:pt x="23" y="15"/>
                  <a:pt x="23" y="15"/>
                  <a:pt x="23" y="15"/>
                </a:cubicBezTo>
                <a:close/>
                <a:moveTo>
                  <a:pt x="23" y="15"/>
                </a:moveTo>
                <a:cubicBezTo>
                  <a:pt x="23" y="15"/>
                  <a:pt x="23" y="15"/>
                  <a:pt x="23" y="15"/>
                </a:cubicBezTo>
                <a:cubicBezTo>
                  <a:pt x="23" y="15"/>
                  <a:pt x="23" y="15"/>
                  <a:pt x="23" y="15"/>
                </a:cubicBezTo>
                <a:cubicBezTo>
                  <a:pt x="23" y="15"/>
                  <a:pt x="23" y="15"/>
                  <a:pt x="23" y="15"/>
                </a:cubicBezTo>
                <a:close/>
                <a:moveTo>
                  <a:pt x="23" y="14"/>
                </a:moveTo>
                <a:cubicBezTo>
                  <a:pt x="23" y="14"/>
                  <a:pt x="23" y="14"/>
                  <a:pt x="23" y="14"/>
                </a:cubicBezTo>
                <a:cubicBezTo>
                  <a:pt x="23" y="14"/>
                  <a:pt x="23" y="14"/>
                  <a:pt x="23" y="14"/>
                </a:cubicBezTo>
                <a:cubicBezTo>
                  <a:pt x="23" y="14"/>
                  <a:pt x="23" y="14"/>
                  <a:pt x="23" y="14"/>
                </a:cubicBezTo>
                <a:close/>
                <a:moveTo>
                  <a:pt x="23" y="15"/>
                </a:moveTo>
                <a:cubicBezTo>
                  <a:pt x="23" y="15"/>
                  <a:pt x="23" y="15"/>
                  <a:pt x="23" y="15"/>
                </a:cubicBezTo>
                <a:cubicBezTo>
                  <a:pt x="23" y="15"/>
                  <a:pt x="23" y="15"/>
                  <a:pt x="23" y="15"/>
                </a:cubicBezTo>
                <a:cubicBezTo>
                  <a:pt x="23" y="15"/>
                  <a:pt x="23" y="15"/>
                  <a:pt x="23" y="15"/>
                </a:cubicBezTo>
                <a:cubicBezTo>
                  <a:pt x="23" y="15"/>
                  <a:pt x="23" y="15"/>
                  <a:pt x="23" y="15"/>
                </a:cubicBezTo>
                <a:close/>
                <a:moveTo>
                  <a:pt x="23" y="16"/>
                </a:moveTo>
                <a:cubicBezTo>
                  <a:pt x="23" y="16"/>
                  <a:pt x="23" y="16"/>
                  <a:pt x="23" y="16"/>
                </a:cubicBezTo>
                <a:cubicBezTo>
                  <a:pt x="23" y="16"/>
                  <a:pt x="23" y="16"/>
                  <a:pt x="23" y="16"/>
                </a:cubicBezTo>
                <a:cubicBezTo>
                  <a:pt x="23" y="16"/>
                  <a:pt x="23" y="16"/>
                  <a:pt x="23" y="16"/>
                </a:cubicBezTo>
                <a:close/>
                <a:moveTo>
                  <a:pt x="23" y="16"/>
                </a:moveTo>
                <a:cubicBezTo>
                  <a:pt x="23" y="16"/>
                  <a:pt x="23" y="16"/>
                  <a:pt x="23" y="16"/>
                </a:cubicBezTo>
                <a:cubicBezTo>
                  <a:pt x="23" y="16"/>
                  <a:pt x="23" y="16"/>
                  <a:pt x="23" y="16"/>
                </a:cubicBezTo>
                <a:cubicBezTo>
                  <a:pt x="23" y="16"/>
                  <a:pt x="23" y="16"/>
                  <a:pt x="23" y="16"/>
                </a:cubicBezTo>
                <a:cubicBezTo>
                  <a:pt x="23" y="16"/>
                  <a:pt x="23" y="16"/>
                  <a:pt x="23" y="16"/>
                </a:cubicBezTo>
                <a:close/>
                <a:moveTo>
                  <a:pt x="23" y="16"/>
                </a:moveTo>
                <a:cubicBezTo>
                  <a:pt x="23" y="16"/>
                  <a:pt x="23" y="16"/>
                  <a:pt x="23" y="16"/>
                </a:cubicBezTo>
                <a:cubicBezTo>
                  <a:pt x="23" y="16"/>
                  <a:pt x="23" y="16"/>
                  <a:pt x="23" y="16"/>
                </a:cubicBezTo>
                <a:cubicBezTo>
                  <a:pt x="23" y="16"/>
                  <a:pt x="23" y="16"/>
                  <a:pt x="23" y="16"/>
                </a:cubicBezTo>
                <a:cubicBezTo>
                  <a:pt x="23" y="16"/>
                  <a:pt x="23" y="16"/>
                  <a:pt x="23" y="16"/>
                </a:cubicBezTo>
                <a:close/>
                <a:moveTo>
                  <a:pt x="23" y="16"/>
                </a:moveTo>
                <a:cubicBezTo>
                  <a:pt x="23" y="16"/>
                  <a:pt x="23" y="16"/>
                  <a:pt x="23" y="16"/>
                </a:cubicBezTo>
                <a:cubicBezTo>
                  <a:pt x="23" y="16"/>
                  <a:pt x="23" y="16"/>
                  <a:pt x="23" y="16"/>
                </a:cubicBezTo>
                <a:close/>
                <a:moveTo>
                  <a:pt x="23" y="13"/>
                </a:moveTo>
                <a:cubicBezTo>
                  <a:pt x="23" y="13"/>
                  <a:pt x="23" y="13"/>
                  <a:pt x="23" y="14"/>
                </a:cubicBezTo>
                <a:cubicBezTo>
                  <a:pt x="23" y="14"/>
                  <a:pt x="23" y="13"/>
                  <a:pt x="23" y="13"/>
                </a:cubicBezTo>
                <a:cubicBezTo>
                  <a:pt x="23" y="13"/>
                  <a:pt x="23" y="13"/>
                  <a:pt x="23" y="13"/>
                </a:cubicBezTo>
                <a:cubicBezTo>
                  <a:pt x="23" y="13"/>
                  <a:pt x="23" y="13"/>
                  <a:pt x="23" y="13"/>
                </a:cubicBezTo>
                <a:close/>
                <a:moveTo>
                  <a:pt x="23" y="12"/>
                </a:moveTo>
                <a:cubicBezTo>
                  <a:pt x="23" y="12"/>
                  <a:pt x="23" y="12"/>
                  <a:pt x="23" y="12"/>
                </a:cubicBezTo>
                <a:cubicBezTo>
                  <a:pt x="23" y="12"/>
                  <a:pt x="23" y="12"/>
                  <a:pt x="23" y="12"/>
                </a:cubicBezTo>
                <a:cubicBezTo>
                  <a:pt x="23" y="12"/>
                  <a:pt x="23" y="12"/>
                  <a:pt x="23" y="12"/>
                </a:cubicBezTo>
                <a:cubicBezTo>
                  <a:pt x="23" y="12"/>
                  <a:pt x="23" y="12"/>
                  <a:pt x="23" y="12"/>
                </a:cubicBezTo>
                <a:close/>
                <a:moveTo>
                  <a:pt x="23" y="12"/>
                </a:moveTo>
                <a:cubicBezTo>
                  <a:pt x="23" y="12"/>
                  <a:pt x="23" y="12"/>
                  <a:pt x="23" y="12"/>
                </a:cubicBezTo>
                <a:cubicBezTo>
                  <a:pt x="23" y="12"/>
                  <a:pt x="23" y="12"/>
                  <a:pt x="23" y="12"/>
                </a:cubicBezTo>
                <a:close/>
                <a:moveTo>
                  <a:pt x="23" y="17"/>
                </a:moveTo>
                <a:cubicBezTo>
                  <a:pt x="23" y="17"/>
                  <a:pt x="23" y="17"/>
                  <a:pt x="23" y="17"/>
                </a:cubicBezTo>
                <a:cubicBezTo>
                  <a:pt x="23" y="17"/>
                  <a:pt x="23" y="17"/>
                  <a:pt x="23" y="17"/>
                </a:cubicBezTo>
                <a:cubicBezTo>
                  <a:pt x="23" y="17"/>
                  <a:pt x="23" y="17"/>
                  <a:pt x="23" y="17"/>
                </a:cubicBezTo>
                <a:close/>
                <a:moveTo>
                  <a:pt x="23" y="18"/>
                </a:moveTo>
                <a:cubicBezTo>
                  <a:pt x="23" y="18"/>
                  <a:pt x="23" y="18"/>
                  <a:pt x="23" y="18"/>
                </a:cubicBezTo>
                <a:cubicBezTo>
                  <a:pt x="23" y="18"/>
                  <a:pt x="23" y="18"/>
                  <a:pt x="23" y="18"/>
                </a:cubicBezTo>
                <a:cubicBezTo>
                  <a:pt x="23" y="18"/>
                  <a:pt x="23" y="18"/>
                  <a:pt x="23" y="18"/>
                </a:cubicBezTo>
                <a:cubicBezTo>
                  <a:pt x="23" y="18"/>
                  <a:pt x="23" y="18"/>
                  <a:pt x="23" y="18"/>
                </a:cubicBezTo>
                <a:close/>
              </a:path>
            </a:pathLst>
          </a:custGeom>
          <a:solidFill>
            <a:schemeClr val="bg1">
              <a:lumMod val="75000"/>
            </a:schemeClr>
          </a:solidFill>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fr-FR">
              <a:solidFill>
                <a:prstClr val="black"/>
              </a:solidFill>
              <a:latin typeface="Arial" panose="020B0604020202020204" pitchFamily="34" charset="0"/>
              <a:cs typeface="Arial" panose="020B0604020202020204" pitchFamily="34" charset="0"/>
            </a:endParaRPr>
          </a:p>
        </p:txBody>
      </p:sp>
      <p:pic>
        <p:nvPicPr>
          <p:cNvPr id="26" name="Picture 12" descr="http://idata.over-blog.com/4/93/98/66/famille.gif"/>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89657" y="4437942"/>
            <a:ext cx="1062186" cy="10522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5621189" y="4136904"/>
            <a:ext cx="3535511" cy="1523494"/>
          </a:xfrm>
          <a:prstGeom prst="rect">
            <a:avLst/>
          </a:prstGeom>
          <a:noFill/>
        </p:spPr>
        <p:txBody>
          <a:bodyPr wrap="square" rtlCol="0">
            <a:spAutoFit/>
          </a:bodyPr>
          <a:lstStyle/>
          <a:p>
            <a:r>
              <a:rPr lang="fr-FR" sz="1200" dirty="0" smtClean="0">
                <a:solidFill>
                  <a:prstClr val="black"/>
                </a:solidFill>
                <a:latin typeface="Arial" panose="020B0604020202020204" pitchFamily="34" charset="0"/>
                <a:cs typeface="Arial" panose="020B0604020202020204" pitchFamily="34" charset="0"/>
              </a:rPr>
              <a:t>Répondant</a:t>
            </a:r>
            <a:r>
              <a:rPr lang="fr-FR" sz="1200" b="0" dirty="0" smtClean="0">
                <a:solidFill>
                  <a:prstClr val="black"/>
                </a:solidFill>
                <a:latin typeface="Arial" panose="020B0604020202020204" pitchFamily="34" charset="0"/>
                <a:cs typeface="Arial" panose="020B0604020202020204" pitchFamily="34" charset="0"/>
              </a:rPr>
              <a:t> </a:t>
            </a:r>
            <a:r>
              <a:rPr lang="fr-FR" sz="1200" b="0" dirty="0">
                <a:solidFill>
                  <a:prstClr val="black"/>
                </a:solidFill>
                <a:latin typeface="Arial" panose="020B0604020202020204" pitchFamily="34" charset="0"/>
                <a:cs typeface="Arial" panose="020B0604020202020204" pitchFamily="34" charset="0"/>
              </a:rPr>
              <a:t>: </a:t>
            </a:r>
            <a:r>
              <a:rPr lang="fr-FR" sz="1100" b="0" dirty="0" smtClean="0">
                <a:solidFill>
                  <a:prstClr val="black"/>
                </a:solidFill>
                <a:latin typeface="Arial" panose="020B0604020202020204" pitchFamily="34" charset="0"/>
                <a:cs typeface="Arial" panose="020B0604020202020204" pitchFamily="34" charset="0"/>
              </a:rPr>
              <a:t>Individu du foyer, pour un échantillon personne représentatif des </a:t>
            </a:r>
            <a:r>
              <a:rPr lang="fr-FR" sz="1100" b="0" dirty="0">
                <a:solidFill>
                  <a:prstClr val="black"/>
                </a:solidFill>
                <a:latin typeface="Arial" panose="020B0604020202020204" pitchFamily="34" charset="0"/>
                <a:cs typeface="Arial" panose="020B0604020202020204" pitchFamily="34" charset="0"/>
              </a:rPr>
              <a:t>individus âgés de 15 ans et plus </a:t>
            </a:r>
            <a:r>
              <a:rPr lang="fr-FR" sz="1100" b="0" dirty="0" smtClean="0">
                <a:solidFill>
                  <a:prstClr val="black"/>
                </a:solidFill>
                <a:latin typeface="Arial" panose="020B0604020202020204" pitchFamily="34" charset="0"/>
                <a:cs typeface="Arial" panose="020B0604020202020204" pitchFamily="34" charset="0"/>
              </a:rPr>
              <a:t>(méthode « Kish »)</a:t>
            </a:r>
          </a:p>
          <a:p>
            <a:r>
              <a:rPr lang="fr-FR" sz="1200" b="0" dirty="0" smtClean="0">
                <a:solidFill>
                  <a:prstClr val="black"/>
                </a:solidFill>
                <a:latin typeface="Arial" panose="020B0604020202020204" pitchFamily="34" charset="0"/>
                <a:cs typeface="Arial" panose="020B0604020202020204" pitchFamily="34" charset="0"/>
              </a:rPr>
              <a:t> </a:t>
            </a:r>
            <a:endParaRPr lang="fr-FR" sz="1200" b="0" dirty="0">
              <a:solidFill>
                <a:prstClr val="black"/>
              </a:solidFill>
              <a:latin typeface="Arial" panose="020B0604020202020204" pitchFamily="34" charset="0"/>
              <a:cs typeface="Arial" panose="020B0604020202020204" pitchFamily="34" charset="0"/>
            </a:endParaRPr>
          </a:p>
          <a:p>
            <a:r>
              <a:rPr lang="fr-FR" sz="1200" dirty="0">
                <a:solidFill>
                  <a:prstClr val="black"/>
                </a:solidFill>
                <a:latin typeface="Arial" panose="020B0604020202020204" pitchFamily="34" charset="0"/>
                <a:cs typeface="Arial" panose="020B0604020202020204" pitchFamily="34" charset="0"/>
              </a:rPr>
              <a:t>Information recueillie </a:t>
            </a:r>
            <a:r>
              <a:rPr lang="fr-FR" sz="1200" b="0" dirty="0">
                <a:solidFill>
                  <a:prstClr val="black"/>
                </a:solidFill>
                <a:latin typeface="Arial" panose="020B0604020202020204" pitchFamily="34" charset="0"/>
                <a:cs typeface="Arial" panose="020B0604020202020204" pitchFamily="34" charset="0"/>
              </a:rPr>
              <a:t>: </a:t>
            </a:r>
            <a:r>
              <a:rPr lang="fr-FR" sz="1100" b="0" dirty="0">
                <a:solidFill>
                  <a:prstClr val="black"/>
                </a:solidFill>
                <a:latin typeface="Arial" panose="020B0604020202020204" pitchFamily="34" charset="0"/>
                <a:cs typeface="Arial" panose="020B0604020202020204" pitchFamily="34" charset="0"/>
              </a:rPr>
              <a:t>comportements et opinions des utilisateurs principaux</a:t>
            </a:r>
          </a:p>
          <a:p>
            <a:endParaRPr lang="fr-FR" sz="1200" b="0" dirty="0">
              <a:solidFill>
                <a:prstClr val="black"/>
              </a:solidFill>
              <a:latin typeface="Arial" panose="020B0604020202020204" pitchFamily="34" charset="0"/>
              <a:cs typeface="Arial" panose="020B0604020202020204" pitchFamily="34" charset="0"/>
            </a:endParaRPr>
          </a:p>
          <a:p>
            <a:r>
              <a:rPr lang="fr-FR" sz="1200" dirty="0">
                <a:solidFill>
                  <a:prstClr val="black"/>
                </a:solidFill>
                <a:latin typeface="Arial" panose="020B0604020202020204" pitchFamily="34" charset="0"/>
                <a:cs typeface="Arial" panose="020B0604020202020204" pitchFamily="34" charset="0"/>
              </a:rPr>
              <a:t>75 à 100 questions </a:t>
            </a:r>
            <a:r>
              <a:rPr lang="fr-FR" sz="1100" b="0" dirty="0">
                <a:solidFill>
                  <a:prstClr val="black"/>
                </a:solidFill>
                <a:latin typeface="Arial" panose="020B0604020202020204" pitchFamily="34" charset="0"/>
                <a:cs typeface="Arial" panose="020B0604020202020204" pitchFamily="34" charset="0"/>
              </a:rPr>
              <a:t>selon les années</a:t>
            </a:r>
          </a:p>
        </p:txBody>
      </p:sp>
      <p:sp>
        <p:nvSpPr>
          <p:cNvPr id="29" name="Espace réservé du numéro de diapositive 28"/>
          <p:cNvSpPr>
            <a:spLocks noGrp="1"/>
          </p:cNvSpPr>
          <p:nvPr>
            <p:ph type="sldNum" sz="quarter" idx="12"/>
          </p:nvPr>
        </p:nvSpPr>
        <p:spPr/>
        <p:txBody>
          <a:bodyPr/>
          <a:lstStyle/>
          <a:p>
            <a:fld id="{4034BEE3-566C-4068-A777-C3A4762E861B}" type="slidenum">
              <a:rPr lang="en-GB" smtClean="0">
                <a:solidFill>
                  <a:srgbClr val="717171"/>
                </a:solidFill>
              </a:rPr>
              <a:pPr/>
              <a:t>83</a:t>
            </a:fld>
            <a:endParaRPr lang="en-GB" dirty="0">
              <a:solidFill>
                <a:srgbClr val="717171"/>
              </a:solidFill>
            </a:endParaRPr>
          </a:p>
        </p:txBody>
      </p:sp>
    </p:spTree>
    <p:extLst>
      <p:ext uri="{BB962C8B-B14F-4D97-AF65-F5344CB8AC3E}">
        <p14:creationId xmlns:p14="http://schemas.microsoft.com/office/powerpoint/2010/main" val="764890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solidFill>
                  <a:srgbClr val="000000"/>
                </a:solidFill>
              </a:rPr>
              <a:t>Etapes de production des résultats Parc Auto</a:t>
            </a:r>
            <a:endParaRPr lang="fr-FR" dirty="0"/>
          </a:p>
        </p:txBody>
      </p:sp>
      <p:sp>
        <p:nvSpPr>
          <p:cNvPr id="7" name="Espace réservé du contenu 6"/>
          <p:cNvSpPr>
            <a:spLocks noGrp="1"/>
          </p:cNvSpPr>
          <p:nvPr>
            <p:ph sz="quarter" idx="11"/>
          </p:nvPr>
        </p:nvSpPr>
        <p:spPr>
          <a:xfrm>
            <a:off x="315656" y="1585637"/>
            <a:ext cx="9784801" cy="1395446"/>
          </a:xfrm>
        </p:spPr>
        <p:txBody>
          <a:bodyPr/>
          <a:lstStyle/>
          <a:p>
            <a:pPr lvl="1">
              <a:spcBef>
                <a:spcPts val="300"/>
              </a:spcBef>
            </a:pPr>
            <a:r>
              <a:rPr lang="fr-FR" sz="1200" b="0" dirty="0"/>
              <a:t>Une fois </a:t>
            </a:r>
            <a:r>
              <a:rPr lang="fr-FR" sz="1200" b="0" dirty="0" smtClean="0"/>
              <a:t>retournés</a:t>
            </a:r>
            <a:r>
              <a:rPr lang="fr-FR" sz="1200" b="0" dirty="0"/>
              <a:t>, les questionnaires Parc Auto sont scannés. </a:t>
            </a:r>
          </a:p>
          <a:p>
            <a:pPr lvl="1">
              <a:spcBef>
                <a:spcPts val="300"/>
              </a:spcBef>
            </a:pPr>
            <a:r>
              <a:rPr lang="fr-FR" sz="1200" b="0" dirty="0"/>
              <a:t>Les fichiers de données « foyers » et « individus » ainsi obtenus sont ensuite appariés et les données redressées de manière à garantir la parfaite représentativité des résultats. </a:t>
            </a:r>
          </a:p>
          <a:p>
            <a:pPr lvl="1">
              <a:spcBef>
                <a:spcPts val="300"/>
              </a:spcBef>
            </a:pPr>
            <a:r>
              <a:rPr lang="fr-FR" sz="1200" b="0" dirty="0"/>
              <a:t>Le dépouillement des résultats intervient à l’issue de cette phase de préparation des données. </a:t>
            </a:r>
          </a:p>
          <a:p>
            <a:endParaRPr lang="fr-FR" sz="1200" dirty="0"/>
          </a:p>
        </p:txBody>
      </p:sp>
      <p:sp>
        <p:nvSpPr>
          <p:cNvPr id="15" name="Espace réservé du contenu 7"/>
          <p:cNvSpPr txBox="1">
            <a:spLocks/>
          </p:cNvSpPr>
          <p:nvPr/>
        </p:nvSpPr>
        <p:spPr>
          <a:xfrm>
            <a:off x="3655218" y="3640939"/>
            <a:ext cx="3041863" cy="3178502"/>
          </a:xfrm>
          <a:prstGeom prst="rect">
            <a:avLst/>
          </a:prstGeom>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fontAlgn="auto">
              <a:spcBef>
                <a:spcPts val="6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Fusion avec la base de donnée </a:t>
            </a:r>
            <a:r>
              <a:rPr lang="fr-FR" sz="1200" dirty="0" err="1" smtClean="0">
                <a:latin typeface="Arial" panose="020B0604020202020204" pitchFamily="34" charset="0"/>
                <a:cs typeface="Arial" panose="020B0604020202020204" pitchFamily="34" charset="0"/>
              </a:rPr>
              <a:t>Métascope</a:t>
            </a:r>
            <a:r>
              <a:rPr lang="fr-FR" sz="1200" b="0" dirty="0" smtClean="0">
                <a:latin typeface="Arial" panose="020B0604020202020204" pitchFamily="34" charset="0"/>
                <a:cs typeface="Arial" panose="020B0604020202020204" pitchFamily="34" charset="0"/>
              </a:rPr>
              <a:t>, de façon à fournir les caractéristiques sociodémographiques complètes des foyers interrogés.</a:t>
            </a:r>
          </a:p>
          <a:p>
            <a:pPr marL="0" lvl="2" indent="0" fontAlgn="auto">
              <a:spcBef>
                <a:spcPts val="12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Appariement des questionnaires « Foyer » et « Individu » </a:t>
            </a:r>
            <a:r>
              <a:rPr lang="fr-FR" sz="1200" b="0" dirty="0" smtClean="0">
                <a:latin typeface="Arial" panose="020B0604020202020204" pitchFamily="34" charset="0"/>
                <a:cs typeface="Arial" panose="020B0604020202020204" pitchFamily="34" charset="0"/>
              </a:rPr>
              <a:t>: </a:t>
            </a:r>
          </a:p>
          <a:p>
            <a:pPr marL="0" lvl="2" indent="0" fontAlgn="auto">
              <a:spcBef>
                <a:spcPts val="600"/>
              </a:spcBef>
              <a:spcAft>
                <a:spcPts val="0"/>
              </a:spcAft>
              <a:buFont typeface="Wingdings" pitchFamily="2" charset="2"/>
              <a:buNone/>
            </a:pPr>
            <a:r>
              <a:rPr lang="fr-FR" sz="1200" b="0" dirty="0" smtClean="0">
                <a:latin typeface="Arial" panose="020B0604020202020204" pitchFamily="34" charset="0"/>
                <a:cs typeface="Arial" panose="020B0604020202020204" pitchFamily="34" charset="0"/>
              </a:rPr>
              <a:t>les informations communes (caractéristiques des véhicules et de leurs utilisateurs principaux) servent de clé de fusion des 2 questionnaires de chaque foyer. </a:t>
            </a:r>
          </a:p>
          <a:p>
            <a:pPr marL="0" lvl="2" indent="0" fontAlgn="auto">
              <a:spcBef>
                <a:spcPts val="600"/>
              </a:spcBef>
              <a:spcAft>
                <a:spcPts val="0"/>
              </a:spcAft>
              <a:buFont typeface="Wingdings" pitchFamily="2" charset="2"/>
              <a:buNone/>
            </a:pPr>
            <a:r>
              <a:rPr lang="fr-FR" sz="1200" b="0" dirty="0" smtClean="0">
                <a:latin typeface="Arial" panose="020B0604020202020204" pitchFamily="34" charset="0"/>
                <a:cs typeface="Arial" panose="020B0604020202020204" pitchFamily="34" charset="0"/>
              </a:rPr>
              <a:t>Les données comportementales et attitudinales issues du questionnaire Individus peuvent ainsi être enrichies par des données descriptives du Foyer.</a:t>
            </a:r>
          </a:p>
          <a:p>
            <a:pPr fontAlgn="auto">
              <a:spcAft>
                <a:spcPts val="0"/>
              </a:spcAft>
            </a:pPr>
            <a:endParaRPr lang="fr-FR" sz="1200" dirty="0">
              <a:latin typeface="Arial" panose="020B0604020202020204" pitchFamily="34" charset="0"/>
              <a:cs typeface="Arial" panose="020B0604020202020204" pitchFamily="34" charset="0"/>
            </a:endParaRPr>
          </a:p>
        </p:txBody>
      </p:sp>
      <p:sp>
        <p:nvSpPr>
          <p:cNvPr id="16" name="Espace réservé du contenu 8"/>
          <p:cNvSpPr txBox="1">
            <a:spLocks/>
          </p:cNvSpPr>
          <p:nvPr/>
        </p:nvSpPr>
        <p:spPr>
          <a:xfrm>
            <a:off x="7037320" y="3643293"/>
            <a:ext cx="3041863" cy="3176148"/>
          </a:xfrm>
          <a:prstGeom prst="rect">
            <a:avLst/>
          </a:prstGeom>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2" fontAlgn="auto">
              <a:spcBef>
                <a:spcPts val="600"/>
              </a:spcBef>
              <a:spcAft>
                <a:spcPts val="0"/>
              </a:spcAft>
            </a:pPr>
            <a:r>
              <a:rPr lang="fr-FR" sz="1200" b="0" dirty="0" smtClean="0">
                <a:latin typeface="Arial" panose="020B0604020202020204" pitchFamily="34" charset="0"/>
                <a:cs typeface="Arial" panose="020B0604020202020204" pitchFamily="34" charset="0"/>
              </a:rPr>
              <a:t>En amont, </a:t>
            </a:r>
            <a:r>
              <a:rPr lang="fr-FR" sz="1200" dirty="0" smtClean="0">
                <a:latin typeface="Arial" panose="020B0604020202020204" pitchFamily="34" charset="0"/>
                <a:cs typeface="Arial" panose="020B0604020202020204" pitchFamily="34" charset="0"/>
              </a:rPr>
              <a:t>définition des variables et univers</a:t>
            </a:r>
            <a:r>
              <a:rPr lang="fr-FR" sz="1200" b="0" dirty="0" smtClean="0">
                <a:latin typeface="Arial" panose="020B0604020202020204" pitchFamily="34" charset="0"/>
                <a:cs typeface="Arial" panose="020B0604020202020204" pitchFamily="34" charset="0"/>
              </a:rPr>
              <a:t>, ainsi que des tableaux de sortie des résultats</a:t>
            </a:r>
          </a:p>
          <a:p>
            <a:pPr lvl="2" fontAlgn="auto">
              <a:spcBef>
                <a:spcPts val="1200"/>
              </a:spcBef>
              <a:spcAft>
                <a:spcPts val="0"/>
              </a:spcAft>
            </a:pPr>
            <a:r>
              <a:rPr lang="fr-FR" sz="1200" dirty="0" smtClean="0">
                <a:latin typeface="Arial" panose="020B0604020202020204" pitchFamily="34" charset="0"/>
                <a:cs typeface="Arial" panose="020B0604020202020204" pitchFamily="34" charset="0"/>
              </a:rPr>
              <a:t>Production des volumes de tris croisés</a:t>
            </a:r>
            <a:r>
              <a:rPr lang="fr-FR" sz="1200" b="0" dirty="0" smtClean="0">
                <a:latin typeface="Arial" panose="020B0604020202020204" pitchFamily="34" charset="0"/>
                <a:cs typeface="Arial" panose="020B0604020202020204" pitchFamily="34" charset="0"/>
              </a:rPr>
              <a:t>.</a:t>
            </a:r>
          </a:p>
          <a:p>
            <a:pPr lvl="2" fontAlgn="auto">
              <a:spcBef>
                <a:spcPts val="1200"/>
              </a:spcBef>
              <a:spcAft>
                <a:spcPts val="0"/>
              </a:spcAft>
            </a:pPr>
            <a:r>
              <a:rPr lang="fr-FR" sz="1200" dirty="0" smtClean="0">
                <a:latin typeface="Arial" panose="020B0604020202020204" pitchFamily="34" charset="0"/>
                <a:cs typeface="Arial" panose="020B0604020202020204" pitchFamily="34" charset="0"/>
              </a:rPr>
              <a:t>Production des rapports et synthèse PPT </a:t>
            </a:r>
          </a:p>
          <a:p>
            <a:pPr fontAlgn="auto">
              <a:spcAft>
                <a:spcPts val="0"/>
              </a:spcAft>
            </a:pPr>
            <a:endParaRPr lang="fr-FR" sz="1200" dirty="0">
              <a:latin typeface="Arial" panose="020B0604020202020204" pitchFamily="34" charset="0"/>
              <a:cs typeface="Arial" panose="020B0604020202020204" pitchFamily="34" charset="0"/>
            </a:endParaRPr>
          </a:p>
        </p:txBody>
      </p:sp>
      <p:sp>
        <p:nvSpPr>
          <p:cNvPr id="17" name="Espace réservé du contenu 6"/>
          <p:cNvSpPr txBox="1">
            <a:spLocks/>
          </p:cNvSpPr>
          <p:nvPr/>
        </p:nvSpPr>
        <p:spPr>
          <a:xfrm>
            <a:off x="326281" y="3458645"/>
            <a:ext cx="3041863" cy="3360796"/>
          </a:xfrm>
          <a:prstGeom prst="rect">
            <a:avLst/>
          </a:prstGeom>
        </p:spPr>
        <p:txBody>
          <a:bodyPr vert="horz" lIns="0" tIns="238806" rIns="0" bIns="0" rtlCol="0">
            <a:noAutofit/>
          </a:bodyPr>
          <a:lstStyle>
            <a:lvl1pPr marL="0" indent="0" algn="l" defTabSz="1028084" rtl="0" eaLnBrk="1" latinLnBrk="0" hangingPunct="1">
              <a:spcBef>
                <a:spcPct val="20000"/>
              </a:spcBef>
              <a:buFont typeface="Arial" pitchFamily="34" charset="0"/>
              <a:buNone/>
              <a:defRPr lang="en-US" sz="1400" b="0" kern="120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fontAlgn="auto">
              <a:spcBef>
                <a:spcPts val="12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Scan et contrôle </a:t>
            </a:r>
            <a:r>
              <a:rPr lang="fr-FR" sz="1200" b="0" dirty="0" smtClean="0">
                <a:latin typeface="Arial" panose="020B0604020202020204" pitchFamily="34" charset="0"/>
                <a:cs typeface="Arial" panose="020B0604020202020204" pitchFamily="34" charset="0"/>
              </a:rPr>
              <a:t>des questionnaires retournés : une fois scannée, l’information contenue dans les questionnaires est vérifiée grâce à des contrôles de filtres et de cohérence (contrôles informatiques).</a:t>
            </a:r>
          </a:p>
          <a:p>
            <a:pPr marL="0" lvl="2" indent="0" fontAlgn="auto">
              <a:spcBef>
                <a:spcPts val="1200"/>
              </a:spcBef>
              <a:spcAft>
                <a:spcPts val="0"/>
              </a:spcAft>
              <a:buFont typeface="Wingdings" pitchFamily="2" charset="2"/>
              <a:buNone/>
            </a:pPr>
            <a:r>
              <a:rPr lang="fr-FR" sz="1200" dirty="0" smtClean="0">
                <a:latin typeface="Arial" panose="020B0604020202020204" pitchFamily="34" charset="0"/>
                <a:cs typeface="Arial" panose="020B0604020202020204" pitchFamily="34" charset="0"/>
              </a:rPr>
              <a:t>Redressement </a:t>
            </a:r>
            <a:r>
              <a:rPr lang="fr-FR" sz="1200" b="0" dirty="0" smtClean="0">
                <a:latin typeface="Arial" panose="020B0604020202020204" pitchFamily="34" charset="0"/>
                <a:cs typeface="Arial" panose="020B0604020202020204" pitchFamily="34" charset="0"/>
              </a:rPr>
              <a:t>des données: effectués à 3 niveaux (foyers, voitures et individus) de manière à garantir la parfaite représentativité des résultats de l’étude.</a:t>
            </a:r>
          </a:p>
          <a:p>
            <a:pPr marL="342900" lvl="2" indent="-342900" fontAlgn="auto">
              <a:spcBef>
                <a:spcPts val="1200"/>
              </a:spcBef>
              <a:spcAft>
                <a:spcPts val="0"/>
              </a:spcAft>
              <a:buFont typeface="+mj-lt"/>
              <a:buAutoNum type="arabicPeriod"/>
            </a:pPr>
            <a:endParaRPr lang="fr-FR" sz="1200" b="0" dirty="0">
              <a:latin typeface="Arial" panose="020B0604020202020204" pitchFamily="34" charset="0"/>
              <a:cs typeface="Arial" panose="020B0604020202020204" pitchFamily="34" charset="0"/>
            </a:endParaRPr>
          </a:p>
        </p:txBody>
      </p:sp>
      <p:sp>
        <p:nvSpPr>
          <p:cNvPr id="18" name="Espace réservé du texte 4"/>
          <p:cNvSpPr txBox="1">
            <a:spLocks/>
          </p:cNvSpPr>
          <p:nvPr/>
        </p:nvSpPr>
        <p:spPr>
          <a:xfrm>
            <a:off x="326281" y="2967913"/>
            <a:ext cx="3041863" cy="589144"/>
          </a:xfrm>
          <a:prstGeom prst="rect">
            <a:avLst/>
          </a:prstGeom>
          <a:ln>
            <a:noFill/>
          </a:ln>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fontAlgn="auto">
              <a:spcAft>
                <a:spcPts val="0"/>
              </a:spcAft>
            </a:pPr>
            <a:r>
              <a:rPr lang="fr-FR" dirty="0" smtClean="0">
                <a:solidFill>
                  <a:srgbClr val="3EB1CC"/>
                </a:solidFill>
                <a:latin typeface="Arial" panose="020B0604020202020204" pitchFamily="34" charset="0"/>
                <a:cs typeface="Arial" panose="020B0604020202020204" pitchFamily="34" charset="0"/>
              </a:rPr>
              <a:t>1. Préparation des fichiers </a:t>
            </a:r>
            <a:br>
              <a:rPr lang="fr-FR" dirty="0" smtClean="0">
                <a:solidFill>
                  <a:srgbClr val="3EB1CC"/>
                </a:solidFill>
                <a:latin typeface="Arial" panose="020B0604020202020204" pitchFamily="34" charset="0"/>
                <a:cs typeface="Arial" panose="020B0604020202020204" pitchFamily="34" charset="0"/>
              </a:rPr>
            </a:br>
            <a:r>
              <a:rPr lang="fr-FR" dirty="0" smtClean="0">
                <a:solidFill>
                  <a:srgbClr val="3EB1CC"/>
                </a:solidFill>
                <a:latin typeface="Arial" panose="020B0604020202020204" pitchFamily="34" charset="0"/>
                <a:cs typeface="Arial" panose="020B0604020202020204" pitchFamily="34" charset="0"/>
              </a:rPr>
              <a:t>de données</a:t>
            </a:r>
          </a:p>
          <a:p>
            <a:pPr fontAlgn="auto">
              <a:spcAft>
                <a:spcPts val="0"/>
              </a:spcAft>
            </a:pPr>
            <a:endParaRPr lang="fr-FR">
              <a:solidFill>
                <a:srgbClr val="3EB1CC"/>
              </a:solidFill>
              <a:latin typeface="Arial" panose="020B0604020202020204" pitchFamily="34" charset="0"/>
              <a:cs typeface="Arial" panose="020B0604020202020204" pitchFamily="34" charset="0"/>
            </a:endParaRPr>
          </a:p>
        </p:txBody>
      </p:sp>
      <p:sp>
        <p:nvSpPr>
          <p:cNvPr id="19" name="Espace réservé du texte 9"/>
          <p:cNvSpPr txBox="1">
            <a:spLocks/>
          </p:cNvSpPr>
          <p:nvPr/>
        </p:nvSpPr>
        <p:spPr>
          <a:xfrm>
            <a:off x="3659471" y="2967913"/>
            <a:ext cx="3041863" cy="639944"/>
          </a:xfrm>
          <a:prstGeom prst="rect">
            <a:avLst/>
          </a:prstGeom>
          <a:ln>
            <a:noFill/>
          </a:ln>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fontAlgn="auto">
              <a:spcAft>
                <a:spcPts val="0"/>
              </a:spcAft>
            </a:pPr>
            <a:r>
              <a:rPr lang="fr-FR" dirty="0" smtClean="0">
                <a:solidFill>
                  <a:srgbClr val="3EB1CC"/>
                </a:solidFill>
                <a:latin typeface="Arial" panose="020B0604020202020204" pitchFamily="34" charset="0"/>
                <a:cs typeface="Arial" panose="020B0604020202020204" pitchFamily="34" charset="0"/>
              </a:rPr>
              <a:t>2. Appariement des données</a:t>
            </a:r>
          </a:p>
          <a:p>
            <a:pPr fontAlgn="auto">
              <a:spcAft>
                <a:spcPts val="0"/>
              </a:spcAft>
            </a:pPr>
            <a:endParaRPr lang="fr-FR" dirty="0">
              <a:solidFill>
                <a:srgbClr val="3EB1CC"/>
              </a:solidFill>
              <a:latin typeface="Arial" panose="020B0604020202020204" pitchFamily="34" charset="0"/>
              <a:cs typeface="Arial" panose="020B0604020202020204" pitchFamily="34" charset="0"/>
            </a:endParaRPr>
          </a:p>
        </p:txBody>
      </p:sp>
      <p:sp>
        <p:nvSpPr>
          <p:cNvPr id="20" name="Espace réservé du texte 10"/>
          <p:cNvSpPr txBox="1">
            <a:spLocks/>
          </p:cNvSpPr>
          <p:nvPr/>
        </p:nvSpPr>
        <p:spPr>
          <a:xfrm>
            <a:off x="7056160" y="2967913"/>
            <a:ext cx="3041863" cy="661046"/>
          </a:xfrm>
          <a:prstGeom prst="rect">
            <a:avLst/>
          </a:prstGeom>
          <a:ln>
            <a:noFill/>
          </a:ln>
        </p:spPr>
        <p:txBody>
          <a:bodyPr/>
          <a:lstStyle>
            <a:lvl1pPr marL="0" indent="0" algn="l" defTabSz="1028084" rtl="0" eaLnBrk="1" latinLnBrk="0" hangingPunct="1">
              <a:spcBef>
                <a:spcPct val="20000"/>
              </a:spcBef>
              <a:buFont typeface="Arial" pitchFamily="34" charset="0"/>
              <a:buNone/>
              <a:defRPr lang="en-US" sz="1400" b="0" kern="1200" dirty="0" smtClean="0">
                <a:solidFill>
                  <a:srgbClr val="333333"/>
                </a:solidFill>
                <a:latin typeface="+mn-lt"/>
                <a:ea typeface="+mn-ea"/>
                <a:cs typeface="+mn-cs"/>
              </a:defRPr>
            </a:lvl1pPr>
            <a:lvl2pPr marL="0" indent="0" algn="l" defTabSz="1028084" rtl="0" eaLnBrk="1" latinLnBrk="0" hangingPunct="1">
              <a:spcBef>
                <a:spcPct val="20000"/>
              </a:spcBef>
              <a:buFont typeface="Arial" pitchFamily="34" charset="0"/>
              <a:buNone/>
              <a:defRPr sz="1400" b="1" kern="1200">
                <a:solidFill>
                  <a:srgbClr val="333333"/>
                </a:solidFill>
                <a:latin typeface="+mn-lt"/>
                <a:ea typeface="+mn-ea"/>
                <a:cs typeface="+mn-cs"/>
              </a:defRPr>
            </a:lvl2pPr>
            <a:lvl3pPr marL="283795" indent="-283795" algn="l" defTabSz="1028084" rtl="0" eaLnBrk="1" latinLnBrk="0" hangingPunct="1">
              <a:spcBef>
                <a:spcPct val="20000"/>
              </a:spcBef>
              <a:buFont typeface="Wingdings" pitchFamily="2" charset="2"/>
              <a:buChar char=""/>
              <a:defRPr sz="1400" kern="1200">
                <a:solidFill>
                  <a:srgbClr val="333333"/>
                </a:solidFill>
                <a:latin typeface="+mn-lt"/>
                <a:ea typeface="+mn-ea"/>
                <a:cs typeface="+mn-cs"/>
              </a:defRPr>
            </a:lvl3pPr>
            <a:lvl4pPr marL="571158" indent="-287366"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4pPr>
            <a:lvl5pPr marL="854952" indent="-283795" algn="l" defTabSz="1028084" rtl="0" eaLnBrk="1" latinLnBrk="0" hangingPunct="1">
              <a:spcBef>
                <a:spcPct val="20000"/>
              </a:spcBef>
              <a:buFont typeface="Wingdings" pitchFamily="2" charset="2"/>
              <a:buChar char="n"/>
              <a:defRPr sz="1400" kern="1200">
                <a:solidFill>
                  <a:srgbClr val="333333"/>
                </a:solidFill>
                <a:latin typeface="+mn-lt"/>
                <a:ea typeface="+mn-ea"/>
                <a:cs typeface="+mn-cs"/>
              </a:defRPr>
            </a:lvl5pPr>
            <a:lvl6pPr marL="2827229"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1270"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5311"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9352" indent="-257021" algn="l" defTabSz="1028084"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fontAlgn="auto">
              <a:spcAft>
                <a:spcPts val="0"/>
              </a:spcAft>
            </a:pPr>
            <a:r>
              <a:rPr lang="fr-FR" dirty="0" smtClean="0">
                <a:solidFill>
                  <a:srgbClr val="3EB1CC"/>
                </a:solidFill>
                <a:latin typeface="Arial" panose="020B0604020202020204" pitchFamily="34" charset="0"/>
                <a:cs typeface="Arial" panose="020B0604020202020204" pitchFamily="34" charset="0"/>
              </a:rPr>
              <a:t>3. Production des résultats</a:t>
            </a:r>
          </a:p>
          <a:p>
            <a:pPr fontAlgn="auto">
              <a:spcAft>
                <a:spcPts val="0"/>
              </a:spcAft>
            </a:pPr>
            <a:endParaRPr lang="fr-FR">
              <a:solidFill>
                <a:srgbClr val="3EB1CC"/>
              </a:solidFill>
              <a:latin typeface="Arial" panose="020B0604020202020204" pitchFamily="34" charset="0"/>
              <a:cs typeface="Arial" panose="020B0604020202020204" pitchFamily="34" charset="0"/>
            </a:endParaRPr>
          </a:p>
        </p:txBody>
      </p:sp>
      <p:sp>
        <p:nvSpPr>
          <p:cNvPr id="21" name="Pentagone 20"/>
          <p:cNvSpPr/>
          <p:nvPr/>
        </p:nvSpPr>
        <p:spPr>
          <a:xfrm>
            <a:off x="241300" y="2827327"/>
            <a:ext cx="30861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Arial" panose="020B0604020202020204" pitchFamily="34" charset="0"/>
              <a:cs typeface="Arial" panose="020B0604020202020204" pitchFamily="34" charset="0"/>
            </a:endParaRPr>
          </a:p>
        </p:txBody>
      </p:sp>
      <p:sp>
        <p:nvSpPr>
          <p:cNvPr id="22" name="Pentagone 21"/>
          <p:cNvSpPr/>
          <p:nvPr/>
        </p:nvSpPr>
        <p:spPr>
          <a:xfrm>
            <a:off x="3606800" y="2827327"/>
            <a:ext cx="30861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23" name="Pentagone 22"/>
          <p:cNvSpPr/>
          <p:nvPr/>
        </p:nvSpPr>
        <p:spPr>
          <a:xfrm>
            <a:off x="6997700" y="2827327"/>
            <a:ext cx="30861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Arial" panose="020B0604020202020204" pitchFamily="34" charset="0"/>
              <a:cs typeface="Arial" panose="020B0604020202020204" pitchFamily="34" charset="0"/>
            </a:endParaRPr>
          </a:p>
        </p:txBody>
      </p:sp>
      <p:sp>
        <p:nvSpPr>
          <p:cNvPr id="10" name="Espace réservé du numéro de diapositive 9"/>
          <p:cNvSpPr>
            <a:spLocks noGrp="1"/>
          </p:cNvSpPr>
          <p:nvPr>
            <p:ph type="sldNum" sz="quarter" idx="12"/>
          </p:nvPr>
        </p:nvSpPr>
        <p:spPr/>
        <p:txBody>
          <a:bodyPr/>
          <a:lstStyle/>
          <a:p>
            <a:fld id="{4034BEE3-566C-4068-A777-C3A4762E861B}" type="slidenum">
              <a:rPr lang="en-GB" smtClean="0">
                <a:solidFill>
                  <a:srgbClr val="717171"/>
                </a:solidFill>
              </a:rPr>
              <a:pPr/>
              <a:t>84</a:t>
            </a:fld>
            <a:endParaRPr lang="en-GB" dirty="0">
              <a:solidFill>
                <a:srgbClr val="717171"/>
              </a:solidFill>
            </a:endParaRPr>
          </a:p>
        </p:txBody>
      </p:sp>
    </p:spTree>
    <p:extLst>
      <p:ext uri="{BB962C8B-B14F-4D97-AF65-F5344CB8AC3E}">
        <p14:creationId xmlns:p14="http://schemas.microsoft.com/office/powerpoint/2010/main" val="153223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Redressement des données</a:t>
            </a:r>
          </a:p>
        </p:txBody>
      </p:sp>
      <p:sp>
        <p:nvSpPr>
          <p:cNvPr id="7" name="Espace réservé du contenu 6"/>
          <p:cNvSpPr>
            <a:spLocks noGrp="1"/>
          </p:cNvSpPr>
          <p:nvPr>
            <p:ph sz="quarter" idx="11"/>
          </p:nvPr>
        </p:nvSpPr>
        <p:spPr>
          <a:xfrm>
            <a:off x="326287" y="1348106"/>
            <a:ext cx="9784801" cy="5427319"/>
          </a:xfrm>
        </p:spPr>
        <p:txBody>
          <a:bodyPr/>
          <a:lstStyle/>
          <a:p>
            <a:pPr lvl="1" defTabSz="1028700"/>
            <a:r>
              <a:rPr lang="fr-FR" dirty="0">
                <a:solidFill>
                  <a:srgbClr val="3EB1CC">
                    <a:lumMod val="75000"/>
                  </a:srgbClr>
                </a:solidFill>
              </a:rPr>
              <a:t>Les redressements Parc Auto: pourquoi?</a:t>
            </a:r>
          </a:p>
          <a:p>
            <a:pPr marL="176213" lvl="2" indent="-176213" defTabSz="1028700">
              <a:spcBef>
                <a:spcPts val="1200"/>
              </a:spcBef>
            </a:pPr>
            <a:r>
              <a:rPr lang="fr-FR" sz="1300" dirty="0"/>
              <a:t>Réalisée auprès des panélistes </a:t>
            </a:r>
            <a:r>
              <a:rPr lang="fr-FR" sz="1300" dirty="0" err="1"/>
              <a:t>Métascope</a:t>
            </a:r>
            <a:r>
              <a:rPr lang="fr-FR" sz="1300" dirty="0"/>
              <a:t> de </a:t>
            </a:r>
            <a:r>
              <a:rPr lang="fr-FR" sz="1300" dirty="0" smtClean="0"/>
              <a:t>KANTAR TNS, </a:t>
            </a:r>
            <a:r>
              <a:rPr lang="fr-FR" sz="1300" dirty="0"/>
              <a:t>Parc Auto garantit un </a:t>
            </a:r>
            <a:r>
              <a:rPr lang="fr-FR" sz="1300" b="1" dirty="0"/>
              <a:t>excellent taux de retour </a:t>
            </a:r>
            <a:r>
              <a:rPr lang="fr-FR" sz="1300" dirty="0"/>
              <a:t>– de l’ordre de </a:t>
            </a:r>
            <a:r>
              <a:rPr lang="fr-FR" sz="1300" b="1" dirty="0"/>
              <a:t>70% </a:t>
            </a:r>
            <a:r>
              <a:rPr lang="fr-FR" sz="1300" dirty="0"/>
              <a:t>(</a:t>
            </a:r>
            <a:r>
              <a:rPr lang="fr-FR" sz="1300" i="1" dirty="0"/>
              <a:t>versus</a:t>
            </a:r>
            <a:r>
              <a:rPr lang="fr-FR" sz="1300" dirty="0"/>
              <a:t> 30% en moyenne sur notre </a:t>
            </a:r>
            <a:r>
              <a:rPr lang="fr-FR" sz="1300" dirty="0" err="1"/>
              <a:t>access</a:t>
            </a:r>
            <a:r>
              <a:rPr lang="fr-FR" sz="1300" dirty="0"/>
              <a:t> panel on-line ou bien encore 1 à 10% sur la plupart des études postales hors panel).</a:t>
            </a:r>
          </a:p>
          <a:p>
            <a:pPr marL="176213" lvl="2" indent="-176213" defTabSz="1028700">
              <a:spcBef>
                <a:spcPts val="600"/>
              </a:spcBef>
            </a:pPr>
            <a:r>
              <a:rPr lang="fr-FR" sz="1300" dirty="0"/>
              <a:t>En amont de la production des résultats annuels, les données recueillies sont redressées, afin de </a:t>
            </a:r>
            <a:r>
              <a:rPr lang="fr-FR" sz="1300" b="1" dirty="0"/>
              <a:t>garantir la représentativité des résultats</a:t>
            </a:r>
            <a:r>
              <a:rPr lang="fr-FR" sz="1300" dirty="0"/>
              <a:t>.</a:t>
            </a:r>
          </a:p>
          <a:p>
            <a:pPr lvl="1" defTabSz="1028700"/>
            <a:r>
              <a:rPr lang="fr-FR" dirty="0" smtClean="0">
                <a:solidFill>
                  <a:srgbClr val="3EB1CC">
                    <a:lumMod val="75000"/>
                  </a:srgbClr>
                </a:solidFill>
              </a:rPr>
              <a:t>Etapes </a:t>
            </a:r>
            <a:r>
              <a:rPr lang="fr-FR" dirty="0">
                <a:solidFill>
                  <a:srgbClr val="3EB1CC">
                    <a:lumMod val="75000"/>
                  </a:srgbClr>
                </a:solidFill>
              </a:rPr>
              <a:t>et critères de redressement:</a:t>
            </a:r>
          </a:p>
          <a:p>
            <a:pPr marL="342900" lvl="2" indent="-342900" defTabSz="1028700">
              <a:spcBef>
                <a:spcPts val="1200"/>
              </a:spcBef>
              <a:buFont typeface="+mj-lt"/>
              <a:buAutoNum type="arabicPeriod"/>
            </a:pPr>
            <a:r>
              <a:rPr lang="fr-FR" sz="1300" b="1" dirty="0"/>
              <a:t>Ménages</a:t>
            </a:r>
            <a:r>
              <a:rPr lang="fr-FR" sz="1300" dirty="0"/>
              <a:t> (structure sociodémographique)*: redressement selon 7 critères regroupés en 3 catégories:</a:t>
            </a:r>
          </a:p>
          <a:p>
            <a:pPr marL="539750" lvl="3" indent="-168275" defTabSz="1028700"/>
            <a:r>
              <a:rPr lang="fr-FR" sz="1300" dirty="0"/>
              <a:t>Région et habitat (taille d’agglomération)</a:t>
            </a:r>
          </a:p>
          <a:p>
            <a:pPr marL="539750" lvl="3" indent="-168275" defTabSz="1028700"/>
            <a:r>
              <a:rPr lang="fr-FR" sz="1300" dirty="0"/>
              <a:t>Nombre de personnes composant le foyer et leur âge</a:t>
            </a:r>
          </a:p>
          <a:p>
            <a:pPr marL="539750" lvl="3" indent="-168275" defTabSz="1028700"/>
            <a:r>
              <a:rPr lang="fr-FR" sz="1300" dirty="0"/>
              <a:t>PCS, sexe et âge du chef de ménage</a:t>
            </a:r>
          </a:p>
          <a:p>
            <a:pPr marL="342900" lvl="2" indent="-342900" defTabSz="1028700">
              <a:spcBef>
                <a:spcPts val="600"/>
              </a:spcBef>
              <a:buFont typeface="+mj-lt"/>
              <a:buAutoNum type="arabicPeriod"/>
            </a:pPr>
            <a:r>
              <a:rPr lang="fr-FR" sz="1300" b="1" dirty="0"/>
              <a:t>Taux d’équipement </a:t>
            </a:r>
            <a:r>
              <a:rPr lang="fr-FR" sz="1300" dirty="0"/>
              <a:t>(information renseignée chaque année par nos panélistes en début d’année, dans la mise à jour de leur profil). En effet, le taux de retour des questionnaire Parc Auto à tendance à décroître avec le nombre de voitures du foyer, il est nécessaire de redresser l’échantillon selon ce critère</a:t>
            </a:r>
          </a:p>
          <a:p>
            <a:pPr marL="342900" lvl="2" indent="-342900" defTabSz="1028700">
              <a:spcBef>
                <a:spcPts val="600"/>
              </a:spcBef>
              <a:buFont typeface="+mj-lt"/>
              <a:buAutoNum type="arabicPeriod"/>
            </a:pPr>
            <a:r>
              <a:rPr lang="fr-FR" sz="1300" b="1" dirty="0"/>
              <a:t>Individus </a:t>
            </a:r>
            <a:r>
              <a:rPr lang="fr-FR" sz="1300" dirty="0"/>
              <a:t>(structure sociodémographique)*: </a:t>
            </a:r>
          </a:p>
          <a:p>
            <a:pPr marL="539750" lvl="3" indent="-168275"/>
            <a:r>
              <a:rPr lang="fr-FR" dirty="0"/>
              <a:t>Région et habitat selon le sexe de l’individu</a:t>
            </a:r>
          </a:p>
          <a:p>
            <a:pPr marL="539750" lvl="3" indent="-168275"/>
            <a:r>
              <a:rPr lang="fr-FR" dirty="0"/>
              <a:t>Répartition sexe et âge</a:t>
            </a:r>
          </a:p>
          <a:p>
            <a:pPr marL="539750" lvl="3" indent="-168275"/>
            <a:r>
              <a:rPr lang="fr-FR" dirty="0"/>
              <a:t>Répartition sexe et CSP</a:t>
            </a:r>
          </a:p>
          <a:p>
            <a:pPr lvl="0" defTabSz="1028700">
              <a:spcBef>
                <a:spcPts val="1800"/>
              </a:spcBef>
            </a:pPr>
            <a:r>
              <a:rPr lang="fr-FR" sz="1300" i="1" dirty="0"/>
              <a:t>*Ces redressements sont effectués sur la base de la dernière enquête emploi INSEE disponible (ex. Pour Parc Auto </a:t>
            </a:r>
            <a:r>
              <a:rPr lang="fr-FR" sz="1300" i="1" dirty="0" smtClean="0"/>
              <a:t>2017, </a:t>
            </a:r>
            <a:r>
              <a:rPr lang="fr-FR" sz="1300" i="1" dirty="0"/>
              <a:t>l’enquête Emploi </a:t>
            </a:r>
            <a:r>
              <a:rPr lang="fr-FR" sz="1300" i="1" dirty="0" smtClean="0"/>
              <a:t>2015)</a:t>
            </a:r>
            <a:endParaRPr lang="fr-FR" sz="1300" i="1" dirty="0"/>
          </a:p>
        </p:txBody>
      </p:sp>
      <p:sp>
        <p:nvSpPr>
          <p:cNvPr id="10" name="Espace réservé du numéro de diapositive 9"/>
          <p:cNvSpPr>
            <a:spLocks noGrp="1"/>
          </p:cNvSpPr>
          <p:nvPr>
            <p:ph type="sldNum" sz="quarter" idx="12"/>
          </p:nvPr>
        </p:nvSpPr>
        <p:spPr/>
        <p:txBody>
          <a:bodyPr/>
          <a:lstStyle/>
          <a:p>
            <a:fld id="{4034BEE3-566C-4068-A777-C3A4762E861B}" type="slidenum">
              <a:rPr lang="en-GB" smtClean="0">
                <a:solidFill>
                  <a:srgbClr val="717171"/>
                </a:solidFill>
              </a:rPr>
              <a:pPr/>
              <a:t>85</a:t>
            </a:fld>
            <a:endParaRPr lang="en-GB" dirty="0">
              <a:solidFill>
                <a:srgbClr val="717171"/>
              </a:solidFill>
            </a:endParaRPr>
          </a:p>
        </p:txBody>
      </p:sp>
    </p:spTree>
    <p:extLst>
      <p:ext uri="{BB962C8B-B14F-4D97-AF65-F5344CB8AC3E}">
        <p14:creationId xmlns:p14="http://schemas.microsoft.com/office/powerpoint/2010/main" val="34873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Extrapolation des résultats</a:t>
            </a:r>
          </a:p>
        </p:txBody>
      </p:sp>
      <p:sp>
        <p:nvSpPr>
          <p:cNvPr id="7" name="Espace réservé du contenu 6"/>
          <p:cNvSpPr>
            <a:spLocks noGrp="1"/>
          </p:cNvSpPr>
          <p:nvPr>
            <p:ph sz="quarter" idx="11"/>
          </p:nvPr>
        </p:nvSpPr>
        <p:spPr>
          <a:xfrm>
            <a:off x="241300" y="1350647"/>
            <a:ext cx="9784801" cy="4673266"/>
          </a:xfrm>
        </p:spPr>
        <p:txBody>
          <a:bodyPr/>
          <a:lstStyle/>
          <a:p>
            <a:pPr lvl="1" defTabSz="1028700"/>
            <a:r>
              <a:rPr lang="fr-FR" sz="1300" dirty="0"/>
              <a:t>Après redressement des données, les résultats Parc Auto font l’objet d’une extrapolation, de manière à afficher une base de départ de 10 000 ménages.</a:t>
            </a:r>
          </a:p>
          <a:p>
            <a:pPr marL="176213" lvl="2" indent="-176213" defTabSz="1028700">
              <a:spcBef>
                <a:spcPts val="1200"/>
              </a:spcBef>
            </a:pPr>
            <a:r>
              <a:rPr lang="fr-FR" sz="1300" dirty="0"/>
              <a:t>Cette extrapolation consiste simplement à </a:t>
            </a:r>
            <a:r>
              <a:rPr lang="fr-FR" sz="1300" b="1" dirty="0"/>
              <a:t>appliquer un coefficient à la base d’échantillon totale, afin de ramener</a:t>
            </a:r>
            <a:r>
              <a:rPr lang="fr-FR" sz="1300" dirty="0"/>
              <a:t> </a:t>
            </a:r>
            <a:r>
              <a:rPr lang="fr-FR" sz="1300" b="1" dirty="0"/>
              <a:t>la base de départ de lecture des résultats à 10 000 ménages</a:t>
            </a:r>
            <a:r>
              <a:rPr lang="fr-FR" sz="1300" dirty="0"/>
              <a:t> </a:t>
            </a:r>
          </a:p>
          <a:p>
            <a:pPr marL="363538" lvl="3" indent="-200025" defTabSz="1028700">
              <a:spcBef>
                <a:spcPts val="600"/>
              </a:spcBef>
            </a:pPr>
            <a:r>
              <a:rPr lang="fr-FR" sz="1300" dirty="0"/>
              <a:t>En d’autres termes, les </a:t>
            </a:r>
            <a:r>
              <a:rPr lang="fr-FR" sz="1300" dirty="0" smtClean="0"/>
              <a:t>7 100 ménages </a:t>
            </a:r>
            <a:r>
              <a:rPr lang="fr-FR" sz="1300" dirty="0"/>
              <a:t>nous ayant retourné leur 2 questionnaires sont extrapolés à 10 000, soit un </a:t>
            </a:r>
            <a:r>
              <a:rPr lang="fr-FR" sz="1300" dirty="0">
                <a:solidFill>
                  <a:schemeClr val="tx1"/>
                </a:solidFill>
              </a:rPr>
              <a:t>coefficient de l’ordre de </a:t>
            </a:r>
            <a:r>
              <a:rPr lang="fr-FR" sz="1300" dirty="0" smtClean="0">
                <a:solidFill>
                  <a:schemeClr val="tx1"/>
                </a:solidFill>
              </a:rPr>
              <a:t>1,41.</a:t>
            </a:r>
            <a:endParaRPr lang="fr-FR" sz="1300" dirty="0">
              <a:solidFill>
                <a:schemeClr val="tx1"/>
              </a:solidFill>
            </a:endParaRPr>
          </a:p>
          <a:p>
            <a:pPr marL="176213" lvl="2" indent="-176213" defTabSz="1028700">
              <a:spcBef>
                <a:spcPts val="600"/>
              </a:spcBef>
            </a:pPr>
            <a:r>
              <a:rPr lang="fr-FR" sz="1300" dirty="0"/>
              <a:t>Elle a été décidée à l’origine du dispositif, </a:t>
            </a:r>
            <a:r>
              <a:rPr lang="fr-FR" sz="1300" b="1" dirty="0"/>
              <a:t>afin de faciliter la lecture et l’extrapolation des résultats à la population totale</a:t>
            </a:r>
            <a:r>
              <a:rPr lang="fr-FR" sz="1300" dirty="0"/>
              <a:t> (ex. nombre de véhicules / 10 000 ménages, nombre d’utilisateurs principaux d’un véhicules / 10 000 ménages …).</a:t>
            </a:r>
          </a:p>
          <a:p>
            <a:pPr marL="176213" lvl="2" indent="-176213" defTabSz="1028700">
              <a:spcBef>
                <a:spcPts val="600"/>
              </a:spcBef>
            </a:pPr>
            <a:r>
              <a:rPr lang="fr-FR" sz="1300" dirty="0"/>
              <a:t>Elle ne modifie en rien les résultats de l’étude eux-mêmes.</a:t>
            </a:r>
          </a:p>
          <a:p>
            <a:pPr lvl="0" defTabSz="1028700"/>
            <a:endParaRPr lang="fr-FR" sz="1300" dirty="0"/>
          </a:p>
          <a:p>
            <a:pPr lvl="0" defTabSz="1028700"/>
            <a:r>
              <a:rPr lang="fr-FR" sz="1300" b="1" dirty="0"/>
              <a:t>Les résultats de l’étude Parc Auto peuvent aussi être extrapolés au niveau de l’ensemble de la population française. </a:t>
            </a:r>
          </a:p>
          <a:p>
            <a:pPr marL="176213" lvl="2" indent="-176213" defTabSz="1028700">
              <a:spcBef>
                <a:spcPts val="1200"/>
              </a:spcBef>
            </a:pPr>
            <a:r>
              <a:rPr lang="fr-FR" sz="1300" dirty="0"/>
              <a:t>Nous calculons chaque année ce coefficient sur la base du nombre foyers résidant en France.</a:t>
            </a:r>
          </a:p>
          <a:p>
            <a:pPr marL="176213" lvl="2" indent="-176213" defTabSz="1028700">
              <a:spcBef>
                <a:spcPts val="600"/>
              </a:spcBef>
            </a:pPr>
            <a:r>
              <a:rPr lang="fr-FR" sz="1300" dirty="0">
                <a:solidFill>
                  <a:schemeClr val="tx1"/>
                </a:solidFill>
              </a:rPr>
              <a:t>Ainsi, en </a:t>
            </a:r>
            <a:r>
              <a:rPr lang="fr-FR" sz="1300" dirty="0" smtClean="0">
                <a:solidFill>
                  <a:schemeClr val="tx1"/>
                </a:solidFill>
              </a:rPr>
              <a:t>2017 </a:t>
            </a:r>
            <a:r>
              <a:rPr lang="fr-FR" sz="1300" dirty="0">
                <a:solidFill>
                  <a:schemeClr val="tx1"/>
                </a:solidFill>
              </a:rPr>
              <a:t>l’évaluation de la taille du parc automobile des ménages a été calculée à partir d’un coefficient d’extrapolation de 2 </a:t>
            </a:r>
            <a:r>
              <a:rPr lang="fr-FR" sz="1300" dirty="0" smtClean="0">
                <a:solidFill>
                  <a:schemeClr val="tx1"/>
                </a:solidFill>
              </a:rPr>
              <a:t>700 </a:t>
            </a:r>
            <a:r>
              <a:rPr lang="fr-FR" sz="1300" i="1" dirty="0" smtClean="0">
                <a:solidFill>
                  <a:schemeClr val="tx1"/>
                </a:solidFill>
              </a:rPr>
              <a:t>(10 </a:t>
            </a:r>
            <a:r>
              <a:rPr lang="fr-FR" sz="1300" i="1" dirty="0">
                <a:solidFill>
                  <a:schemeClr val="tx1"/>
                </a:solidFill>
              </a:rPr>
              <a:t>000 ménages rapportés aux 26 </a:t>
            </a:r>
            <a:r>
              <a:rPr lang="fr-FR" sz="1300" i="1" dirty="0" smtClean="0">
                <a:solidFill>
                  <a:schemeClr val="tx1"/>
                </a:solidFill>
              </a:rPr>
              <a:t>997 000 </a:t>
            </a:r>
            <a:r>
              <a:rPr lang="fr-FR" sz="1300" i="1" dirty="0">
                <a:solidFill>
                  <a:schemeClr val="tx1"/>
                </a:solidFill>
              </a:rPr>
              <a:t>ménages résidant en France).</a:t>
            </a:r>
          </a:p>
          <a:p>
            <a:pPr lvl="0" defTabSz="1028700"/>
            <a:endParaRPr lang="fr-FR" sz="1300" dirty="0"/>
          </a:p>
          <a:p>
            <a:endParaRPr lang="fr-FR" dirty="0"/>
          </a:p>
        </p:txBody>
      </p:sp>
      <p:sp>
        <p:nvSpPr>
          <p:cNvPr id="4" name="Pentagone 3"/>
          <p:cNvSpPr/>
          <p:nvPr/>
        </p:nvSpPr>
        <p:spPr>
          <a:xfrm>
            <a:off x="241300" y="57150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Envoi à 10 000 ménages représentatifs</a:t>
            </a:r>
            <a:endParaRPr lang="fr-FR" sz="1200" b="0" dirty="0">
              <a:solidFill>
                <a:prstClr val="black"/>
              </a:solidFill>
              <a:latin typeface="Arial" panose="020B0604020202020204" pitchFamily="34" charset="0"/>
              <a:cs typeface="Arial" panose="020B0604020202020204" pitchFamily="34" charset="0"/>
            </a:endParaRPr>
          </a:p>
        </p:txBody>
      </p:sp>
      <p:sp>
        <p:nvSpPr>
          <p:cNvPr id="5" name="Pentagone 4"/>
          <p:cNvSpPr/>
          <p:nvPr/>
        </p:nvSpPr>
        <p:spPr>
          <a:xfrm>
            <a:off x="1879600" y="57277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7 000 ménages répondants</a:t>
            </a:r>
            <a:endParaRPr lang="fr-FR" sz="1200" b="0" dirty="0">
              <a:solidFill>
                <a:prstClr val="black"/>
              </a:solidFill>
              <a:latin typeface="Arial" panose="020B0604020202020204" pitchFamily="34" charset="0"/>
              <a:cs typeface="Arial" panose="020B0604020202020204" pitchFamily="34" charset="0"/>
            </a:endParaRPr>
          </a:p>
        </p:txBody>
      </p:sp>
      <p:sp>
        <p:nvSpPr>
          <p:cNvPr id="8" name="Pentagone 7"/>
          <p:cNvSpPr/>
          <p:nvPr/>
        </p:nvSpPr>
        <p:spPr>
          <a:xfrm>
            <a:off x="3505200" y="57404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Redressements</a:t>
            </a:r>
            <a:endParaRPr lang="fr-FR" sz="1200" b="0" dirty="0">
              <a:solidFill>
                <a:prstClr val="black"/>
              </a:solidFill>
              <a:latin typeface="Arial" panose="020B0604020202020204" pitchFamily="34" charset="0"/>
              <a:cs typeface="Arial" panose="020B0604020202020204" pitchFamily="34" charset="0"/>
            </a:endParaRPr>
          </a:p>
        </p:txBody>
      </p:sp>
      <p:sp>
        <p:nvSpPr>
          <p:cNvPr id="9" name="Pentagone 8"/>
          <p:cNvSpPr/>
          <p:nvPr/>
        </p:nvSpPr>
        <p:spPr>
          <a:xfrm>
            <a:off x="5156200" y="57404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7 000 ménages représentatifs</a:t>
            </a:r>
            <a:endParaRPr lang="fr-FR" sz="1200" b="0" dirty="0">
              <a:solidFill>
                <a:prstClr val="black"/>
              </a:solidFill>
              <a:latin typeface="Arial" panose="020B0604020202020204" pitchFamily="34" charset="0"/>
              <a:cs typeface="Arial" panose="020B0604020202020204" pitchFamily="34" charset="0"/>
            </a:endParaRPr>
          </a:p>
        </p:txBody>
      </p:sp>
      <p:sp>
        <p:nvSpPr>
          <p:cNvPr id="10" name="Pentagone 9"/>
          <p:cNvSpPr/>
          <p:nvPr/>
        </p:nvSpPr>
        <p:spPr>
          <a:xfrm>
            <a:off x="6781800" y="5740400"/>
            <a:ext cx="1620000" cy="711200"/>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0" dirty="0" smtClean="0">
                <a:solidFill>
                  <a:prstClr val="black"/>
                </a:solidFill>
                <a:latin typeface="Arial" panose="020B0604020202020204" pitchFamily="34" charset="0"/>
                <a:cs typeface="Arial" panose="020B0604020202020204" pitchFamily="34" charset="0"/>
              </a:rPr>
              <a:t>Extrapolation à </a:t>
            </a:r>
            <a:br>
              <a:rPr lang="fr-FR" sz="1200" b="0" dirty="0" smtClean="0">
                <a:solidFill>
                  <a:prstClr val="black"/>
                </a:solidFill>
                <a:latin typeface="Arial" panose="020B0604020202020204" pitchFamily="34" charset="0"/>
                <a:cs typeface="Arial" panose="020B0604020202020204" pitchFamily="34" charset="0"/>
              </a:rPr>
            </a:br>
            <a:r>
              <a:rPr lang="fr-FR" sz="1200" b="0" dirty="0" smtClean="0">
                <a:solidFill>
                  <a:prstClr val="black"/>
                </a:solidFill>
                <a:latin typeface="Arial" panose="020B0604020202020204" pitchFamily="34" charset="0"/>
                <a:cs typeface="Arial" panose="020B0604020202020204" pitchFamily="34" charset="0"/>
              </a:rPr>
              <a:t>10 000 ménages</a:t>
            </a:r>
            <a:endParaRPr lang="fr-FR" sz="1200" b="0" dirty="0">
              <a:solidFill>
                <a:prstClr val="black"/>
              </a:solidFill>
              <a:latin typeface="Arial" panose="020B0604020202020204" pitchFamily="34" charset="0"/>
              <a:cs typeface="Arial" panose="020B0604020202020204" pitchFamily="34" charset="0"/>
            </a:endParaRPr>
          </a:p>
        </p:txBody>
      </p:sp>
      <p:sp>
        <p:nvSpPr>
          <p:cNvPr id="11" name="Pentagone 10"/>
          <p:cNvSpPr/>
          <p:nvPr/>
        </p:nvSpPr>
        <p:spPr>
          <a:xfrm>
            <a:off x="8432800" y="5583526"/>
            <a:ext cx="1879600" cy="880774"/>
          </a:xfrm>
          <a:prstGeom prst="homePlat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0" dirty="0">
                <a:solidFill>
                  <a:prstClr val="black"/>
                </a:solidFill>
                <a:latin typeface="Arial" panose="020B0604020202020204" pitchFamily="34" charset="0"/>
                <a:cs typeface="Arial" panose="020B0604020202020204" pitchFamily="34" charset="0"/>
              </a:rPr>
              <a:t>8 </a:t>
            </a:r>
            <a:r>
              <a:rPr lang="fr-FR" sz="1200" b="0" dirty="0" smtClean="0">
                <a:solidFill>
                  <a:prstClr val="black"/>
                </a:solidFill>
                <a:latin typeface="Arial" panose="020B0604020202020204" pitchFamily="34" charset="0"/>
                <a:cs typeface="Arial" panose="020B0604020202020204" pitchFamily="34" charset="0"/>
              </a:rPr>
              <a:t>400 </a:t>
            </a:r>
            <a:r>
              <a:rPr lang="fr-FR" sz="1200" b="0" dirty="0">
                <a:solidFill>
                  <a:prstClr val="black"/>
                </a:solidFill>
                <a:latin typeface="Arial" panose="020B0604020202020204" pitchFamily="34" charset="0"/>
                <a:cs typeface="Arial" panose="020B0604020202020204" pitchFamily="34" charset="0"/>
              </a:rPr>
              <a:t>foyers </a:t>
            </a:r>
            <a:r>
              <a:rPr lang="fr-FR" sz="1200" b="0" dirty="0" smtClean="0">
                <a:solidFill>
                  <a:prstClr val="black"/>
                </a:solidFill>
                <a:latin typeface="Arial" panose="020B0604020202020204" pitchFamily="34" charset="0"/>
                <a:cs typeface="Arial" panose="020B0604020202020204" pitchFamily="34" charset="0"/>
              </a:rPr>
              <a:t>motorisés,</a:t>
            </a:r>
          </a:p>
          <a:p>
            <a:r>
              <a:rPr lang="fr-FR" sz="1200" b="0" dirty="0" smtClean="0">
                <a:solidFill>
                  <a:prstClr val="black"/>
                </a:solidFill>
                <a:latin typeface="Arial" panose="020B0604020202020204" pitchFamily="34" charset="0"/>
                <a:cs typeface="Arial" panose="020B0604020202020204" pitchFamily="34" charset="0"/>
              </a:rPr>
              <a:t>pour un parc </a:t>
            </a:r>
            <a:r>
              <a:rPr lang="fr-FR" sz="1200" b="0" dirty="0">
                <a:solidFill>
                  <a:prstClr val="black"/>
                </a:solidFill>
                <a:latin typeface="Arial" panose="020B0604020202020204" pitchFamily="34" charset="0"/>
                <a:cs typeface="Arial" panose="020B0604020202020204" pitchFamily="34" charset="0"/>
              </a:rPr>
              <a:t>de </a:t>
            </a:r>
            <a:r>
              <a:rPr lang="fr-FR" sz="1200" b="0" dirty="0" smtClean="0">
                <a:solidFill>
                  <a:prstClr val="black"/>
                </a:solidFill>
                <a:latin typeface="Arial" panose="020B0604020202020204" pitchFamily="34" charset="0"/>
                <a:cs typeface="Arial" panose="020B0604020202020204" pitchFamily="34" charset="0"/>
              </a:rPr>
              <a:t/>
            </a:r>
            <a:br>
              <a:rPr lang="fr-FR" sz="1200" b="0" dirty="0" smtClean="0">
                <a:solidFill>
                  <a:prstClr val="black"/>
                </a:solidFill>
                <a:latin typeface="Arial" panose="020B0604020202020204" pitchFamily="34" charset="0"/>
                <a:cs typeface="Arial" panose="020B0604020202020204" pitchFamily="34" charset="0"/>
              </a:rPr>
            </a:br>
            <a:r>
              <a:rPr lang="fr-FR" sz="1200" b="0" dirty="0" smtClean="0">
                <a:solidFill>
                  <a:prstClr val="black"/>
                </a:solidFill>
                <a:latin typeface="Arial" panose="020B0604020202020204" pitchFamily="34" charset="0"/>
                <a:cs typeface="Arial" panose="020B0604020202020204" pitchFamily="34" charset="0"/>
              </a:rPr>
              <a:t>12 650 véhicules</a:t>
            </a:r>
            <a:endParaRPr lang="fr-FR" sz="1200" b="0" dirty="0">
              <a:solidFill>
                <a:prstClr val="black"/>
              </a:solidFill>
              <a:latin typeface="Arial" panose="020B0604020202020204" pitchFamily="34" charset="0"/>
              <a:cs typeface="Arial" panose="020B0604020202020204" pitchFamily="34" charset="0"/>
            </a:endParaRPr>
          </a:p>
        </p:txBody>
      </p:sp>
      <p:sp>
        <p:nvSpPr>
          <p:cNvPr id="12" name="Rectangle 11"/>
          <p:cNvSpPr/>
          <p:nvPr/>
        </p:nvSpPr>
        <p:spPr>
          <a:xfrm>
            <a:off x="-330200" y="5316251"/>
            <a:ext cx="5219700" cy="307777"/>
          </a:xfrm>
          <a:prstGeom prst="rect">
            <a:avLst/>
          </a:prstGeom>
        </p:spPr>
        <p:txBody>
          <a:bodyPr>
            <a:spAutoFit/>
          </a:bodyPr>
          <a:lstStyle/>
          <a:p>
            <a:pPr lvl="1"/>
            <a:r>
              <a:rPr lang="fr-FR" sz="1400" dirty="0" smtClean="0">
                <a:solidFill>
                  <a:srgbClr val="3EB1CC">
                    <a:lumMod val="75000"/>
                  </a:srgbClr>
                </a:solidFill>
              </a:rPr>
              <a:t>Pour résumer ….</a:t>
            </a:r>
            <a:endParaRPr lang="fr-FR" sz="1400" dirty="0">
              <a:solidFill>
                <a:srgbClr val="3EB1CC">
                  <a:lumMod val="75000"/>
                </a:srgbClr>
              </a:solidFill>
            </a:endParaRPr>
          </a:p>
        </p:txBody>
      </p:sp>
      <p:sp>
        <p:nvSpPr>
          <p:cNvPr id="17" name="Espace réservé du numéro de diapositive 16"/>
          <p:cNvSpPr>
            <a:spLocks noGrp="1"/>
          </p:cNvSpPr>
          <p:nvPr>
            <p:ph type="sldNum" sz="quarter" idx="12"/>
          </p:nvPr>
        </p:nvSpPr>
        <p:spPr/>
        <p:txBody>
          <a:bodyPr/>
          <a:lstStyle/>
          <a:p>
            <a:fld id="{4034BEE3-566C-4068-A777-C3A4762E861B}" type="slidenum">
              <a:rPr lang="en-GB" smtClean="0">
                <a:solidFill>
                  <a:srgbClr val="717171"/>
                </a:solidFill>
              </a:rPr>
              <a:pPr/>
              <a:t>86</a:t>
            </a:fld>
            <a:endParaRPr lang="en-GB" dirty="0">
              <a:solidFill>
                <a:srgbClr val="717171"/>
              </a:solidFill>
            </a:endParaRPr>
          </a:p>
        </p:txBody>
      </p:sp>
    </p:spTree>
    <p:extLst>
      <p:ext uri="{BB962C8B-B14F-4D97-AF65-F5344CB8AC3E}">
        <p14:creationId xmlns:p14="http://schemas.microsoft.com/office/powerpoint/2010/main" val="298023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544971"/>
          </a:xfrm>
        </p:spPr>
        <p:txBody>
          <a:bodyPr/>
          <a:lstStyle/>
          <a:p>
            <a:r>
              <a:rPr lang="fr-FR" sz="2000" dirty="0">
                <a:solidFill>
                  <a:schemeClr val="tx1"/>
                </a:solidFill>
              </a:rPr>
              <a:t>Champ d’observation</a:t>
            </a:r>
          </a:p>
        </p:txBody>
      </p:sp>
      <p:sp>
        <p:nvSpPr>
          <p:cNvPr id="3" name="Espace réservé du contenu 2"/>
          <p:cNvSpPr>
            <a:spLocks noGrp="1"/>
          </p:cNvSpPr>
          <p:nvPr>
            <p:ph idx="1"/>
          </p:nvPr>
        </p:nvSpPr>
        <p:spPr>
          <a:xfrm>
            <a:off x="221263" y="1511029"/>
            <a:ext cx="10221574" cy="1800685"/>
          </a:xfrm>
        </p:spPr>
        <p:txBody>
          <a:bodyPr/>
          <a:lstStyle/>
          <a:p>
            <a:r>
              <a:rPr lang="fr-FR" sz="1300" b="0" dirty="0"/>
              <a:t>L’ensemble des véhicules décrits dans le cadre de </a:t>
            </a:r>
            <a:r>
              <a:rPr lang="fr-FR" sz="1300" b="0" dirty="0" smtClean="0"/>
              <a:t>l’étude:</a:t>
            </a:r>
            <a:endParaRPr lang="fr-FR" sz="1300" b="0" dirty="0"/>
          </a:p>
          <a:p>
            <a:pPr lvl="2"/>
            <a:r>
              <a:rPr lang="fr-FR" sz="1300" b="0" dirty="0" smtClean="0"/>
              <a:t>Véhicules </a:t>
            </a:r>
            <a:r>
              <a:rPr lang="fr-FR" sz="1300" b="0" dirty="0"/>
              <a:t>à la disposition </a:t>
            </a:r>
            <a:r>
              <a:rPr lang="fr-FR" sz="1300" b="0" dirty="0" smtClean="0"/>
              <a:t>des foyers, c’est-à-dire </a:t>
            </a:r>
            <a:r>
              <a:rPr lang="fr-FR" sz="1300" b="0" dirty="0"/>
              <a:t>outre les véhicules </a:t>
            </a:r>
            <a:r>
              <a:rPr lang="fr-FR" sz="1300" b="0" dirty="0" smtClean="0"/>
              <a:t>particuliers </a:t>
            </a:r>
            <a:r>
              <a:rPr lang="fr-FR" sz="1300" b="0" dirty="0"/>
              <a:t>possédés par </a:t>
            </a:r>
            <a:r>
              <a:rPr lang="fr-FR" sz="1300" b="0" dirty="0" smtClean="0"/>
              <a:t>les ménages, </a:t>
            </a:r>
            <a:r>
              <a:rPr lang="fr-FR" sz="1300" b="0" dirty="0"/>
              <a:t>les véhicules « de société » dont </a:t>
            </a:r>
            <a:r>
              <a:rPr lang="fr-FR" sz="1300" b="0" dirty="0" smtClean="0"/>
              <a:t>ils ont la </a:t>
            </a:r>
            <a:r>
              <a:rPr lang="fr-FR" sz="1300" b="0" dirty="0"/>
              <a:t>libre disposition, les camping-car, les motor-home, les minibus et les fourgonnettes</a:t>
            </a:r>
            <a:r>
              <a:rPr lang="fr-FR" sz="1300" b="0" dirty="0" smtClean="0"/>
              <a:t>.</a:t>
            </a:r>
            <a:endParaRPr lang="fr-FR" sz="1300" b="0" dirty="0"/>
          </a:p>
          <a:p>
            <a:pPr lvl="2"/>
            <a:r>
              <a:rPr lang="fr-FR" sz="1300" b="0" dirty="0"/>
              <a:t>Véhicules roulant et ne roulant pas, de façon à ce que l’univers décrit soit celui des « véhicules que l’on peut conduire avec un permis B » (véhicules de moins de 3,5 tonnes).</a:t>
            </a:r>
          </a:p>
          <a:p>
            <a:endParaRPr lang="fr-FR" sz="1300" b="0" dirty="0"/>
          </a:p>
        </p:txBody>
      </p:sp>
      <p:sp>
        <p:nvSpPr>
          <p:cNvPr id="4" name="Rectangle 3"/>
          <p:cNvSpPr txBox="1">
            <a:spLocks noChangeArrowheads="1"/>
          </p:cNvSpPr>
          <p:nvPr/>
        </p:nvSpPr>
        <p:spPr>
          <a:xfrm>
            <a:off x="221263" y="3638066"/>
            <a:ext cx="3741137" cy="457014"/>
          </a:xfrm>
          <a:prstGeom prst="rect">
            <a:avLst/>
          </a:prstGeom>
          <a:noFill/>
        </p:spPr>
        <p:txBody>
          <a:bodyPr vert="horz" wrap="square" lIns="311097" tIns="238374" rIns="311097" bIns="0" rtlCol="0">
            <a:spAutoFit/>
          </a:bodyPr>
          <a:lstStyle>
            <a:lvl1pPr marL="0" indent="0" algn="l" defTabSz="914309" rtl="0" eaLnBrk="1" latinLnBrk="0" hangingPunct="1">
              <a:spcBef>
                <a:spcPct val="20000"/>
              </a:spcBef>
              <a:buFont typeface="Arial" pitchFamily="34" charset="0"/>
              <a:buNone/>
              <a:defRPr sz="1300" b="1" kern="1200">
                <a:solidFill>
                  <a:srgbClr val="333333"/>
                </a:solidFill>
                <a:latin typeface="+mn-lt"/>
                <a:ea typeface="+mn-ea"/>
                <a:cs typeface="+mn-cs"/>
              </a:defRPr>
            </a:lvl1pPr>
            <a:lvl2pPr marL="0" indent="0" algn="l" defTabSz="914309" rtl="0" eaLnBrk="1" latinLnBrk="0" hangingPunct="1">
              <a:spcBef>
                <a:spcPct val="20000"/>
              </a:spcBef>
              <a:buFont typeface="Arial" pitchFamily="34" charset="0"/>
              <a:buNone/>
              <a:defRPr sz="1300" kern="1200">
                <a:solidFill>
                  <a:srgbClr val="333333"/>
                </a:solidFill>
                <a:latin typeface="+mn-lt"/>
                <a:ea typeface="+mn-ea"/>
                <a:cs typeface="+mn-cs"/>
              </a:defRPr>
            </a:lvl2pPr>
            <a:lvl3pPr marL="252388" indent="-252388" algn="l" defTabSz="914309" rtl="0" eaLnBrk="1" latinLnBrk="0" hangingPunct="1">
              <a:spcBef>
                <a:spcPct val="20000"/>
              </a:spcBef>
              <a:buSzPct val="90000"/>
              <a:buFont typeface="Wingdings" pitchFamily="2" charset="2"/>
              <a:buChar char=""/>
              <a:defRPr sz="1300" kern="1200">
                <a:solidFill>
                  <a:srgbClr val="333333"/>
                </a:solidFill>
                <a:latin typeface="+mn-lt"/>
                <a:ea typeface="+mn-ea"/>
                <a:cs typeface="+mn-cs"/>
              </a:defRPr>
            </a:lvl3pPr>
            <a:lvl4pPr marL="507949" indent="-255563" algn="l" defTabSz="914309" rtl="0" eaLnBrk="1" latinLnBrk="0" hangingPunct="1">
              <a:spcBef>
                <a:spcPct val="20000"/>
              </a:spcBef>
              <a:buSzPct val="90000"/>
              <a:buFont typeface="Wingdings" pitchFamily="2" charset="2"/>
              <a:buChar char="n"/>
              <a:defRPr sz="1300" kern="1200">
                <a:solidFill>
                  <a:srgbClr val="333333"/>
                </a:solidFill>
                <a:latin typeface="+mn-lt"/>
                <a:ea typeface="+mn-ea"/>
                <a:cs typeface="+mn-cs"/>
              </a:defRPr>
            </a:lvl4pPr>
            <a:lvl5pPr marL="760337" indent="-252388" algn="l" defTabSz="914309" rtl="0" eaLnBrk="1" latinLnBrk="0" hangingPunct="1">
              <a:spcBef>
                <a:spcPct val="20000"/>
              </a:spcBef>
              <a:buSzPct val="90000"/>
              <a:buFont typeface="Wingdings" pitchFamily="2" charset="2"/>
              <a:buChar char="n"/>
              <a:defRPr sz="1300" kern="1200">
                <a:solidFill>
                  <a:srgbClr val="333333"/>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0" i="1" u="sng" dirty="0" smtClean="0">
                <a:solidFill>
                  <a:srgbClr val="000000"/>
                </a:solidFill>
                <a:latin typeface="Arial" panose="020B0604020202020204" pitchFamily="34" charset="0"/>
                <a:cs typeface="Arial" panose="020B0604020202020204" pitchFamily="34" charset="0"/>
              </a:rPr>
              <a:t>Organisation du parc</a:t>
            </a:r>
          </a:p>
        </p:txBody>
      </p:sp>
      <p:sp>
        <p:nvSpPr>
          <p:cNvPr id="5" name="Rectangle 4"/>
          <p:cNvSpPr>
            <a:spLocks noChangeArrowheads="1"/>
          </p:cNvSpPr>
          <p:nvPr/>
        </p:nvSpPr>
        <p:spPr bwMode="auto">
          <a:xfrm>
            <a:off x="4531706" y="3296897"/>
            <a:ext cx="1832611" cy="791132"/>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a:solidFill>
                  <a:schemeClr val="accent4"/>
                </a:solidFill>
                <a:latin typeface="Arial" panose="020B0604020202020204" pitchFamily="34" charset="0"/>
                <a:cs typeface="Arial" panose="020B0604020202020204" pitchFamily="34" charset="0"/>
              </a:rPr>
              <a:t>Parc Total</a:t>
            </a:r>
            <a:br>
              <a:rPr lang="fr-FR" i="1">
                <a:solidFill>
                  <a:schemeClr val="accent4"/>
                </a:solidFill>
                <a:latin typeface="Arial" panose="020B0604020202020204" pitchFamily="34" charset="0"/>
                <a:cs typeface="Arial" panose="020B0604020202020204" pitchFamily="34" charset="0"/>
              </a:rPr>
            </a:br>
            <a:r>
              <a:rPr lang="fr-FR" sz="1200" i="1">
                <a:solidFill>
                  <a:schemeClr val="accent4"/>
                </a:solidFill>
                <a:latin typeface="Arial" panose="020B0604020202020204" pitchFamily="34" charset="0"/>
                <a:cs typeface="Arial" panose="020B0604020202020204" pitchFamily="34" charset="0"/>
              </a:rPr>
              <a:t>100%</a:t>
            </a:r>
            <a:endParaRPr lang="fr-FR" sz="1200">
              <a:solidFill>
                <a:schemeClr val="accent4"/>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7520777" y="5976572"/>
            <a:ext cx="1892429" cy="619282"/>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Gros VU (1)</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2%</a:t>
            </a:r>
            <a:endParaRPr lang="fr-FR" sz="1200" i="1" dirty="0">
              <a:solidFill>
                <a:schemeClr val="accent4"/>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5340157" y="5976572"/>
            <a:ext cx="1934121" cy="619282"/>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Petits VU (2)</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2%</a:t>
            </a:r>
            <a:endParaRPr lang="fr-FR" sz="1200" i="1" dirty="0">
              <a:solidFill>
                <a:schemeClr val="accent4"/>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5815077" y="4847682"/>
            <a:ext cx="3085167" cy="738623"/>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Véhicules Utilitaires</a:t>
            </a:r>
            <a:br>
              <a:rPr lang="fr-FR" i="1" dirty="0">
                <a:solidFill>
                  <a:schemeClr val="accent4"/>
                </a:solidFill>
                <a:latin typeface="Arial" panose="020B0604020202020204" pitchFamily="34" charset="0"/>
                <a:cs typeface="Arial" panose="020B0604020202020204" pitchFamily="34" charset="0"/>
              </a:rPr>
            </a:br>
            <a:r>
              <a:rPr lang="fr-FR" sz="1200" i="1" dirty="0">
                <a:solidFill>
                  <a:schemeClr val="accent4"/>
                </a:solidFill>
                <a:latin typeface="Arial" panose="020B0604020202020204" pitchFamily="34" charset="0"/>
                <a:cs typeface="Arial" panose="020B0604020202020204" pitchFamily="34" charset="0"/>
              </a:rPr>
              <a:t>4</a:t>
            </a:r>
            <a:r>
              <a:rPr lang="fr-FR" sz="1200" i="1" dirty="0" smtClean="0">
                <a:solidFill>
                  <a:schemeClr val="accent4"/>
                </a:solidFill>
                <a:latin typeface="Arial" panose="020B0604020202020204" pitchFamily="34" charset="0"/>
                <a:cs typeface="Arial" panose="020B0604020202020204" pitchFamily="34" charset="0"/>
              </a:rPr>
              <a:t>%</a:t>
            </a:r>
            <a:endParaRPr lang="fr-FR" sz="1200" i="1" dirty="0">
              <a:solidFill>
                <a:schemeClr val="accent4"/>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1567962" y="4859908"/>
            <a:ext cx="3244682" cy="721120"/>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Véhicules Particuliers</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96%</a:t>
            </a:r>
            <a:endParaRPr lang="fr-FR" sz="1200" i="1" dirty="0">
              <a:solidFill>
                <a:schemeClr val="accent4"/>
              </a:solidFill>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1109382" y="5990579"/>
            <a:ext cx="3797547" cy="608535"/>
          </a:xfrm>
          <a:prstGeom prst="rect">
            <a:avLst/>
          </a:prstGeom>
          <a:solidFill>
            <a:srgbClr val="EAEAEA"/>
          </a:solidFill>
          <a:ln w="9525">
            <a:solidFill>
              <a:schemeClr val="accent4"/>
            </a:solidFill>
            <a:miter lim="800000"/>
            <a:headEnd/>
            <a:tailEnd/>
          </a:ln>
        </p:spPr>
        <p:txBody>
          <a:bodyPr lIns="102637" tIns="51316" rIns="102637" bIns="51316"/>
          <a:lstStyle/>
          <a:p>
            <a:pPr algn="ctr" eaLnBrk="0" hangingPunct="0">
              <a:spcAft>
                <a:spcPts val="5063"/>
              </a:spcAft>
            </a:pPr>
            <a:r>
              <a:rPr lang="fr-FR" i="1" dirty="0">
                <a:solidFill>
                  <a:schemeClr val="accent4"/>
                </a:solidFill>
                <a:latin typeface="Arial" panose="020B0604020202020204" pitchFamily="34" charset="0"/>
                <a:cs typeface="Arial" panose="020B0604020202020204" pitchFamily="34" charset="0"/>
              </a:rPr>
              <a:t>Véhicules Particuliers (3)</a:t>
            </a:r>
            <a:br>
              <a:rPr lang="fr-FR" i="1" dirty="0">
                <a:solidFill>
                  <a:schemeClr val="accent4"/>
                </a:solidFill>
                <a:latin typeface="Arial" panose="020B0604020202020204" pitchFamily="34" charset="0"/>
                <a:cs typeface="Arial" panose="020B0604020202020204" pitchFamily="34" charset="0"/>
              </a:rPr>
            </a:br>
            <a:r>
              <a:rPr lang="fr-FR" sz="1200" i="1" dirty="0" smtClean="0">
                <a:solidFill>
                  <a:schemeClr val="accent4"/>
                </a:solidFill>
                <a:latin typeface="Arial" panose="020B0604020202020204" pitchFamily="34" charset="0"/>
                <a:cs typeface="Arial" panose="020B0604020202020204" pitchFamily="34" charset="0"/>
              </a:rPr>
              <a:t>98%</a:t>
            </a:r>
            <a:endParaRPr lang="fr-FR" sz="1200" i="1" dirty="0">
              <a:solidFill>
                <a:schemeClr val="accent4"/>
              </a:solidFill>
              <a:latin typeface="Arial" panose="020B0604020202020204" pitchFamily="34" charset="0"/>
              <a:cs typeface="Arial" panose="020B0604020202020204" pitchFamily="34" charset="0"/>
            </a:endParaRPr>
          </a:p>
        </p:txBody>
      </p:sp>
      <p:cxnSp>
        <p:nvCxnSpPr>
          <p:cNvPr id="12" name="AutoShape 10"/>
          <p:cNvCxnSpPr>
            <a:cxnSpLocks noChangeShapeType="1"/>
            <a:stCxn id="5" idx="2"/>
            <a:endCxn id="9" idx="0"/>
          </p:cNvCxnSpPr>
          <p:nvPr/>
        </p:nvCxnSpPr>
        <p:spPr bwMode="auto">
          <a:xfrm rot="5400000">
            <a:off x="3933660" y="3344700"/>
            <a:ext cx="771878" cy="2258589"/>
          </a:xfrm>
          <a:prstGeom prst="bentConnector3">
            <a:avLst>
              <a:gd name="adj1" fmla="val 49889"/>
            </a:avLst>
          </a:prstGeom>
          <a:noFill/>
          <a:ln w="19050">
            <a:solidFill>
              <a:schemeClr val="accent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1"/>
          <p:cNvCxnSpPr>
            <a:cxnSpLocks noChangeShapeType="1"/>
            <a:stCxn id="5" idx="2"/>
            <a:endCxn id="8" idx="0"/>
          </p:cNvCxnSpPr>
          <p:nvPr/>
        </p:nvCxnSpPr>
        <p:spPr bwMode="auto">
          <a:xfrm rot="16200000" flipH="1">
            <a:off x="6023475" y="3513471"/>
            <a:ext cx="759627" cy="1908744"/>
          </a:xfrm>
          <a:prstGeom prst="bentConnector3">
            <a:avLst>
              <a:gd name="adj1" fmla="val 50000"/>
            </a:avLst>
          </a:prstGeom>
          <a:noFill/>
          <a:ln w="19050">
            <a:solidFill>
              <a:schemeClr val="accent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2"/>
          <p:cNvCxnSpPr>
            <a:cxnSpLocks noChangeShapeType="1"/>
          </p:cNvCxnSpPr>
          <p:nvPr/>
        </p:nvCxnSpPr>
        <p:spPr bwMode="auto">
          <a:xfrm>
            <a:off x="3190304" y="5590809"/>
            <a:ext cx="0" cy="393109"/>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Image 17"/>
          <p:cNvPicPr>
            <a:picLocks noChangeAspect="1"/>
          </p:cNvPicPr>
          <p:nvPr/>
        </p:nvPicPr>
        <p:blipFill>
          <a:blip r:embed="rId2">
            <a:duotone>
              <a:srgbClr val="3EB1CC">
                <a:shade val="45000"/>
                <a:satMod val="135000"/>
              </a:srgbClr>
              <a:prstClr val="white"/>
            </a:duotone>
            <a:extLst>
              <a:ext uri="{28A0092B-C50C-407E-A947-70E740481C1C}">
                <a14:useLocalDpi xmlns:a14="http://schemas.microsoft.com/office/drawing/2010/main" val="0"/>
              </a:ext>
            </a:extLst>
          </a:blip>
          <a:stretch>
            <a:fillRect/>
          </a:stretch>
        </p:blipFill>
        <p:spPr>
          <a:xfrm>
            <a:off x="2329042" y="4523671"/>
            <a:ext cx="759054" cy="323987"/>
          </a:xfrm>
          <a:prstGeom prst="rect">
            <a:avLst/>
          </a:prstGeom>
        </p:spPr>
      </p:pic>
      <p:pic>
        <p:nvPicPr>
          <p:cNvPr id="1026" name="Picture 2" descr="http://csimg.choozen.fr/srv/FR/2901241441metz/T/300x300/C/FFFFFF/url/vachicule-utilitaire-fourgon.jpg"/>
          <p:cNvPicPr>
            <a:picLocks noChangeAspect="1" noChangeArrowheads="1"/>
          </p:cNvPicPr>
          <p:nvPr/>
        </p:nvPicPr>
        <p:blipFill rotWithShape="1">
          <a:blip r:embed="rId3" cstate="screen">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7520778" y="4467844"/>
            <a:ext cx="649358" cy="33728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AutoShape 12"/>
          <p:cNvCxnSpPr>
            <a:cxnSpLocks noChangeShapeType="1"/>
          </p:cNvCxnSpPr>
          <p:nvPr/>
        </p:nvCxnSpPr>
        <p:spPr bwMode="auto">
          <a:xfrm flipH="1" flipV="1">
            <a:off x="6307217" y="5787364"/>
            <a:ext cx="2021535" cy="1"/>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2"/>
          <p:cNvCxnSpPr>
            <a:cxnSpLocks noChangeShapeType="1"/>
          </p:cNvCxnSpPr>
          <p:nvPr/>
        </p:nvCxnSpPr>
        <p:spPr bwMode="auto">
          <a:xfrm>
            <a:off x="7373271" y="5597470"/>
            <a:ext cx="0" cy="189893"/>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12"/>
          <p:cNvCxnSpPr>
            <a:cxnSpLocks noChangeShapeType="1"/>
          </p:cNvCxnSpPr>
          <p:nvPr/>
        </p:nvCxnSpPr>
        <p:spPr bwMode="auto">
          <a:xfrm>
            <a:off x="6308368" y="5786679"/>
            <a:ext cx="0" cy="189893"/>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12"/>
          <p:cNvCxnSpPr>
            <a:cxnSpLocks noChangeShapeType="1"/>
          </p:cNvCxnSpPr>
          <p:nvPr/>
        </p:nvCxnSpPr>
        <p:spPr bwMode="auto">
          <a:xfrm>
            <a:off x="8328752" y="5786678"/>
            <a:ext cx="0" cy="189893"/>
          </a:xfrm>
          <a:prstGeom prst="straightConnector1">
            <a:avLst/>
          </a:prstGeom>
          <a:noFill/>
          <a:ln w="19050">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Espace réservé du numéro de diapositive 20"/>
          <p:cNvSpPr>
            <a:spLocks noGrp="1"/>
          </p:cNvSpPr>
          <p:nvPr>
            <p:ph type="sldNum" sz="quarter" idx="4"/>
          </p:nvPr>
        </p:nvSpPr>
        <p:spPr/>
        <p:txBody>
          <a:bodyPr/>
          <a:lstStyle/>
          <a:p>
            <a:fld id="{9784CBA3-D598-4B1F-BAA3-EE14B5154290}" type="slidenum">
              <a:rPr lang="en-AU" smtClean="0"/>
              <a:pPr/>
              <a:t>87</a:t>
            </a:fld>
            <a:endParaRPr lang="en-AU" dirty="0"/>
          </a:p>
        </p:txBody>
      </p:sp>
    </p:spTree>
    <p:extLst>
      <p:ext uri="{BB962C8B-B14F-4D97-AF65-F5344CB8AC3E}">
        <p14:creationId xmlns:p14="http://schemas.microsoft.com/office/powerpoint/2010/main" val="26614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544971"/>
          </a:xfrm>
        </p:spPr>
        <p:txBody>
          <a:bodyPr/>
          <a:lstStyle/>
          <a:p>
            <a:r>
              <a:rPr lang="fr-FR" sz="2000" dirty="0">
                <a:solidFill>
                  <a:schemeClr val="tx1"/>
                </a:solidFill>
              </a:rPr>
              <a:t>Champ d’observation</a:t>
            </a:r>
          </a:p>
        </p:txBody>
      </p:sp>
      <p:sp>
        <p:nvSpPr>
          <p:cNvPr id="5" name="Rectangle 4"/>
          <p:cNvSpPr/>
          <p:nvPr/>
        </p:nvSpPr>
        <p:spPr>
          <a:xfrm>
            <a:off x="449212" y="1438648"/>
            <a:ext cx="9570906" cy="1807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180000" lvl="2" indent="-180000" defTabSz="1028700" fontAlgn="auto">
              <a:spcBef>
                <a:spcPts val="8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Les gros véhicules utilitaires </a:t>
            </a:r>
            <a:r>
              <a:rPr lang="fr-FR" sz="1300" b="0" dirty="0">
                <a:solidFill>
                  <a:srgbClr val="333333"/>
                </a:solidFill>
                <a:latin typeface="Arial" panose="020B0604020202020204" pitchFamily="34" charset="0"/>
                <a:cs typeface="Arial" panose="020B0604020202020204" pitchFamily="34" charset="0"/>
              </a:rPr>
              <a:t>(Gros VU) sont identifiés à partir d’une table automobile produite et mise à jour par des spécialistes automobile de </a:t>
            </a:r>
            <a:r>
              <a:rPr lang="fr-FR" sz="1300" b="0" dirty="0" smtClean="0">
                <a:solidFill>
                  <a:srgbClr val="333333"/>
                </a:solidFill>
                <a:latin typeface="Arial" panose="020B0604020202020204" pitchFamily="34" charset="0"/>
                <a:cs typeface="Arial" panose="020B0604020202020204" pitchFamily="34" charset="0"/>
              </a:rPr>
              <a:t>KANTAR TNS. </a:t>
            </a:r>
            <a:r>
              <a:rPr lang="fr-FR" sz="1300" b="0" dirty="0">
                <a:solidFill>
                  <a:srgbClr val="333333"/>
                </a:solidFill>
                <a:latin typeface="Arial" panose="020B0604020202020204" pitchFamily="34" charset="0"/>
                <a:cs typeface="Arial" panose="020B0604020202020204" pitchFamily="34" charset="0"/>
              </a:rPr>
              <a:t>Cette table recense l’ensemble des modèles automobiles nouveaux, existants ou ayant existé sur le marché français. Un code 9 est attribué à chaque gros VU afin de le distinguer des autres véhicules au niveau du traitement informatique. Dans cette catégorie de véhicules, se trouvent essentiellement des fourgons, comme les </a:t>
            </a:r>
            <a:r>
              <a:rPr lang="fr-FR" sz="1300" b="0" dirty="0" err="1">
                <a:solidFill>
                  <a:srgbClr val="333333"/>
                </a:solidFill>
                <a:latin typeface="Arial" panose="020B0604020202020204" pitchFamily="34" charset="0"/>
                <a:cs typeface="Arial" panose="020B0604020202020204" pitchFamily="34" charset="0"/>
              </a:rPr>
              <a:t>Jumper</a:t>
            </a:r>
            <a:r>
              <a:rPr lang="fr-FR" sz="1300" b="0" dirty="0">
                <a:solidFill>
                  <a:srgbClr val="333333"/>
                </a:solidFill>
                <a:latin typeface="Arial" panose="020B0604020202020204" pitchFamily="34" charset="0"/>
                <a:cs typeface="Arial" panose="020B0604020202020204" pitchFamily="34" charset="0"/>
              </a:rPr>
              <a:t> et </a:t>
            </a:r>
            <a:r>
              <a:rPr lang="fr-FR" sz="1300" b="0" dirty="0" err="1">
                <a:solidFill>
                  <a:srgbClr val="333333"/>
                </a:solidFill>
                <a:latin typeface="Arial" panose="020B0604020202020204" pitchFamily="34" charset="0"/>
                <a:cs typeface="Arial" panose="020B0604020202020204" pitchFamily="34" charset="0"/>
              </a:rPr>
              <a:t>Jumpy</a:t>
            </a:r>
            <a:r>
              <a:rPr lang="fr-FR" sz="1300" b="0" dirty="0">
                <a:solidFill>
                  <a:srgbClr val="333333"/>
                </a:solidFill>
                <a:latin typeface="Arial" panose="020B0604020202020204" pitchFamily="34" charset="0"/>
                <a:cs typeface="Arial" panose="020B0604020202020204" pitchFamily="34" charset="0"/>
              </a:rPr>
              <a:t> (Citroën), le J9 (Peugeot), le Boxer (Peugeot) ou le Trafic (Renault)…</a:t>
            </a:r>
          </a:p>
          <a:p>
            <a:r>
              <a:rPr lang="fr-FR" sz="1400" b="0" dirty="0">
                <a:solidFill>
                  <a:srgbClr val="333333"/>
                </a:solidFill>
                <a:latin typeface="Arial" panose="020B0604020202020204" pitchFamily="34" charset="0"/>
                <a:cs typeface="Arial" panose="020B0604020202020204" pitchFamily="34" charset="0"/>
              </a:rPr>
              <a:t>	</a:t>
            </a:r>
          </a:p>
          <a:p>
            <a:pPr marL="176213"/>
            <a:r>
              <a:rPr lang="fr-FR" sz="1100" b="0" i="1" dirty="0">
                <a:solidFill>
                  <a:srgbClr val="333333"/>
                </a:solidFill>
                <a:latin typeface="Arial" panose="020B0604020202020204" pitchFamily="34" charset="0"/>
                <a:cs typeface="Arial" panose="020B0604020202020204" pitchFamily="34" charset="0"/>
              </a:rPr>
              <a:t>Sont exclus des gros VU, les fourgonnettes et tous les véhicules du segment B2 (Bas de gamme supérieur) montés en utilitaires, comme par exemple Kangoo (Renault) ou </a:t>
            </a:r>
            <a:r>
              <a:rPr lang="fr-FR" sz="1100" b="0" i="1" dirty="0" err="1">
                <a:solidFill>
                  <a:srgbClr val="333333"/>
                </a:solidFill>
                <a:latin typeface="Arial" panose="020B0604020202020204" pitchFamily="34" charset="0"/>
                <a:cs typeface="Arial" panose="020B0604020202020204" pitchFamily="34" charset="0"/>
              </a:rPr>
              <a:t>Berlingo</a:t>
            </a:r>
            <a:r>
              <a:rPr lang="fr-FR" sz="1100" b="0" i="1" dirty="0">
                <a:solidFill>
                  <a:srgbClr val="333333"/>
                </a:solidFill>
                <a:latin typeface="Arial" panose="020B0604020202020204" pitchFamily="34" charset="0"/>
                <a:cs typeface="Arial" panose="020B0604020202020204" pitchFamily="34" charset="0"/>
              </a:rPr>
              <a:t> (Citroën).</a:t>
            </a:r>
          </a:p>
        </p:txBody>
      </p:sp>
      <p:sp>
        <p:nvSpPr>
          <p:cNvPr id="6" name="Rectangle 5"/>
          <p:cNvSpPr/>
          <p:nvPr/>
        </p:nvSpPr>
        <p:spPr>
          <a:xfrm>
            <a:off x="449212" y="3313815"/>
            <a:ext cx="9570906" cy="2782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180000" lvl="2" indent="-180000" defTabSz="1028700" fontAlgn="auto">
              <a:spcBef>
                <a:spcPts val="800"/>
              </a:spcBef>
              <a:spcAft>
                <a:spcPts val="0"/>
              </a:spcAft>
              <a:buSzPct val="80000"/>
              <a:buFont typeface="Wingdings" panose="05000000000000000000" pitchFamily="2" charset="2"/>
              <a:buChar char="n"/>
            </a:pPr>
            <a:r>
              <a:rPr lang="fr-FR" sz="1400" dirty="0">
                <a:solidFill>
                  <a:schemeClr val="accent4"/>
                </a:solidFill>
                <a:latin typeface="Arial" panose="020B0604020202020204" pitchFamily="34" charset="0"/>
                <a:cs typeface="Arial" panose="020B0604020202020204" pitchFamily="34" charset="0"/>
                <a:sym typeface="Monotype Sorts" pitchFamily="2" charset="2"/>
              </a:rPr>
              <a:t> </a:t>
            </a:r>
            <a:r>
              <a:rPr lang="fr-FR" sz="1300" dirty="0">
                <a:solidFill>
                  <a:schemeClr val="accent4"/>
                </a:solidFill>
                <a:latin typeface="Arial" panose="020B0604020202020204" pitchFamily="34" charset="0"/>
                <a:cs typeface="Arial" panose="020B0604020202020204" pitchFamily="34" charset="0"/>
                <a:sym typeface="Monotype Sorts" pitchFamily="2" charset="2"/>
              </a:rPr>
              <a:t>Les petits véhicules utilitaires </a:t>
            </a:r>
            <a:r>
              <a:rPr lang="fr-FR" sz="1300" b="0" dirty="0">
                <a:solidFill>
                  <a:srgbClr val="333333"/>
                </a:solidFill>
                <a:latin typeface="Arial" panose="020B0604020202020204" pitchFamily="34" charset="0"/>
                <a:cs typeface="Arial" panose="020B0604020202020204" pitchFamily="34" charset="0"/>
                <a:sym typeface="Monotype Sorts" pitchFamily="2" charset="2"/>
              </a:rPr>
              <a:t>(Petits VU) sont définis sur la base des réponses obtenues à partir d’une question portant sur le type de carrosserie </a:t>
            </a:r>
            <a:r>
              <a:rPr lang="fr-FR" sz="1300" b="0" dirty="0" smtClean="0">
                <a:solidFill>
                  <a:srgbClr val="333333"/>
                </a:solidFill>
                <a:latin typeface="Arial" panose="020B0604020202020204" pitchFamily="34" charset="0"/>
                <a:cs typeface="Arial" panose="020B0604020202020204" pitchFamily="34" charset="0"/>
                <a:sym typeface="Monotype Sorts" pitchFamily="2" charset="2"/>
              </a:rPr>
              <a:t>:</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Berline avec coffre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Berline avec hayon</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Break</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Coupé</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Cabriolet (décapotable)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Monospace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4 x 4</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Camping-car ou Mobil-home</a:t>
            </a:r>
          </a:p>
          <a:p>
            <a:pPr marL="366713" lvl="2" indent="-179388" defTabSz="1028700" fontAlgn="auto">
              <a:spcBef>
                <a:spcPts val="0"/>
              </a:spcBef>
              <a:spcAft>
                <a:spcPts val="0"/>
              </a:spcAft>
              <a:buClr>
                <a:schemeClr val="bg1">
                  <a:lumMod val="50000"/>
                </a:schemeClr>
              </a:buClr>
              <a:buSzPct val="80000"/>
              <a:buFont typeface="Wingdings" panose="05000000000000000000" pitchFamily="2" charset="2"/>
              <a:buChar char="n"/>
            </a:pPr>
            <a:r>
              <a:rPr lang="fr-FR" sz="1300" b="0" dirty="0">
                <a:solidFill>
                  <a:srgbClr val="333333"/>
                </a:solidFill>
                <a:latin typeface="Arial" panose="020B0604020202020204" pitchFamily="34" charset="0"/>
                <a:cs typeface="Arial" panose="020B0604020202020204" pitchFamily="34" charset="0"/>
                <a:sym typeface="Monotype Sorts" pitchFamily="2" charset="2"/>
              </a:rPr>
              <a:t>Utilitaire léger (fourgonnette)</a:t>
            </a:r>
          </a:p>
          <a:p>
            <a:pPr lvl="1">
              <a:lnSpc>
                <a:spcPct val="70000"/>
              </a:lnSpc>
              <a:spcAft>
                <a:spcPct val="30000"/>
              </a:spcAft>
              <a:buClr>
                <a:srgbClr val="6E6E6E"/>
              </a:buClr>
              <a:buFont typeface="Wingdings" pitchFamily="2" charset="2"/>
              <a:buChar char="n"/>
            </a:pPr>
            <a:endParaRPr lang="fr-FR" sz="1200" b="0" i="1" dirty="0">
              <a:solidFill>
                <a:srgbClr val="333333"/>
              </a:solidFill>
              <a:latin typeface="Arial" panose="020B0604020202020204" pitchFamily="34" charset="0"/>
              <a:cs typeface="Arial" panose="020B0604020202020204" pitchFamily="34" charset="0"/>
              <a:sym typeface="Monotype Sorts" pitchFamily="2" charset="2"/>
            </a:endParaRPr>
          </a:p>
          <a:p>
            <a:pPr marL="176213">
              <a:lnSpc>
                <a:spcPct val="70000"/>
              </a:lnSpc>
              <a:buClr>
                <a:srgbClr val="FF008C"/>
              </a:buClr>
            </a:pPr>
            <a:r>
              <a:rPr lang="fr-FR" sz="1100" b="0" i="1" dirty="0">
                <a:solidFill>
                  <a:srgbClr val="333333"/>
                </a:solidFill>
                <a:latin typeface="Arial" panose="020B0604020202020204" pitchFamily="34" charset="0"/>
                <a:cs typeface="Arial" panose="020B0604020202020204" pitchFamily="34" charset="0"/>
                <a:sym typeface="Monotype Sorts" pitchFamily="2" charset="2"/>
              </a:rPr>
              <a:t>Sont considérés comme « Petits VU » les réponses « Véhicule Utilitaire léger » à cette question.</a:t>
            </a:r>
          </a:p>
        </p:txBody>
      </p:sp>
      <p:sp>
        <p:nvSpPr>
          <p:cNvPr id="7" name="Rectangle 6"/>
          <p:cNvSpPr/>
          <p:nvPr/>
        </p:nvSpPr>
        <p:spPr>
          <a:xfrm>
            <a:off x="449212" y="6136887"/>
            <a:ext cx="9570906" cy="549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180000" lvl="2" indent="-180000" defTabSz="1028700" fontAlgn="auto">
              <a:spcBef>
                <a:spcPts val="8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Les véhicules particuliers </a:t>
            </a:r>
            <a:r>
              <a:rPr lang="fr-FR" sz="1300" b="0" dirty="0">
                <a:solidFill>
                  <a:srgbClr val="333333"/>
                </a:solidFill>
                <a:latin typeface="Arial" panose="020B0604020202020204" pitchFamily="34" charset="0"/>
                <a:cs typeface="Arial" panose="020B0604020202020204" pitchFamily="34" charset="0"/>
              </a:rPr>
              <a:t>sont tous les véhicules qui ne sont ni gros VU ni petits VU tels que définis ci-dessus. Par convention, sont inclus dans les véhicules particuliers les cas de non-réponse et d’imprécis.</a:t>
            </a:r>
          </a:p>
        </p:txBody>
      </p:sp>
      <p:sp>
        <p:nvSpPr>
          <p:cNvPr id="12" name="Espace réservé du numéro de diapositive 11"/>
          <p:cNvSpPr>
            <a:spLocks noGrp="1"/>
          </p:cNvSpPr>
          <p:nvPr>
            <p:ph type="sldNum" sz="quarter" idx="4"/>
          </p:nvPr>
        </p:nvSpPr>
        <p:spPr/>
        <p:txBody>
          <a:bodyPr/>
          <a:lstStyle/>
          <a:p>
            <a:fld id="{9784CBA3-D598-4B1F-BAA3-EE14B5154290}" type="slidenum">
              <a:rPr lang="en-AU" smtClean="0"/>
              <a:pPr/>
              <a:t>88</a:t>
            </a:fld>
            <a:endParaRPr lang="en-AU" dirty="0"/>
          </a:p>
        </p:txBody>
      </p:sp>
    </p:spTree>
    <p:extLst>
      <p:ext uri="{BB962C8B-B14F-4D97-AF65-F5344CB8AC3E}">
        <p14:creationId xmlns:p14="http://schemas.microsoft.com/office/powerpoint/2010/main" val="2500039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solidFill>
                  <a:schemeClr val="tx1"/>
                </a:solidFill>
              </a:rPr>
              <a:t>Champ d’observation</a:t>
            </a:r>
          </a:p>
        </p:txBody>
      </p:sp>
      <p:sp>
        <p:nvSpPr>
          <p:cNvPr id="4" name="Rectangle 3"/>
          <p:cNvSpPr/>
          <p:nvPr/>
        </p:nvSpPr>
        <p:spPr>
          <a:xfrm>
            <a:off x="340241" y="1660085"/>
            <a:ext cx="9570906" cy="4939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r>
              <a:rPr lang="fr-FR" sz="1400" dirty="0">
                <a:solidFill>
                  <a:schemeClr val="accent4"/>
                </a:solidFill>
                <a:latin typeface="Arial" panose="020B0604020202020204" pitchFamily="34" charset="0"/>
                <a:cs typeface="Arial" panose="020B0604020202020204" pitchFamily="34" charset="0"/>
              </a:rPr>
              <a:t>Définition des différents parcs considérés</a:t>
            </a:r>
          </a:p>
          <a:p>
            <a:endParaRPr lang="fr-FR" sz="1200" b="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Le Parc </a:t>
            </a:r>
            <a:r>
              <a:rPr lang="fr-FR" sz="1300" dirty="0" smtClean="0">
                <a:solidFill>
                  <a:schemeClr val="accent4"/>
                </a:solidFill>
                <a:latin typeface="Arial" panose="020B0604020202020204" pitchFamily="34" charset="0"/>
                <a:cs typeface="Arial" panose="020B0604020202020204" pitchFamily="34" charset="0"/>
              </a:rPr>
              <a:t>Total : </a:t>
            </a:r>
            <a:r>
              <a:rPr lang="fr-FR" sz="1200" b="0" dirty="0">
                <a:solidFill>
                  <a:schemeClr val="tx1"/>
                </a:solidFill>
                <a:latin typeface="Arial" panose="020B0604020202020204" pitchFamily="34" charset="0"/>
                <a:cs typeface="Arial" panose="020B0604020202020204" pitchFamily="34" charset="0"/>
              </a:rPr>
              <a:t>Ensemble des véhicules du parc.</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Hors Gros </a:t>
            </a:r>
            <a:r>
              <a:rPr lang="fr-FR" sz="1300" dirty="0" smtClean="0">
                <a:solidFill>
                  <a:schemeClr val="accent4"/>
                </a:solidFill>
                <a:latin typeface="Arial" panose="020B0604020202020204" pitchFamily="34" charset="0"/>
                <a:cs typeface="Arial" panose="020B0604020202020204" pitchFamily="34" charset="0"/>
              </a:rPr>
              <a:t>Utilitaires : </a:t>
            </a:r>
            <a:r>
              <a:rPr lang="fr-FR" sz="1200" b="0" dirty="0">
                <a:solidFill>
                  <a:schemeClr val="tx1"/>
                </a:solidFill>
                <a:latin typeface="Arial" panose="020B0604020202020204" pitchFamily="34" charset="0"/>
                <a:cs typeface="Arial" panose="020B0604020202020204" pitchFamily="34" charset="0"/>
              </a:rPr>
              <a:t>Parc total hors véhicules de type « gros utilitaires </a:t>
            </a:r>
            <a:r>
              <a:rPr lang="fr-FR" sz="1200" b="0" dirty="0" smtClean="0">
                <a:solidFill>
                  <a:schemeClr val="tx1"/>
                </a:solidFill>
                <a:latin typeface="Arial" panose="020B0604020202020204" pitchFamily="34" charset="0"/>
                <a:cs typeface="Arial" panose="020B0604020202020204" pitchFamily="34" charset="0"/>
              </a:rPr>
              <a:t>». Il </a:t>
            </a:r>
            <a:r>
              <a:rPr lang="fr-FR" sz="1200" b="0" dirty="0">
                <a:solidFill>
                  <a:schemeClr val="tx1"/>
                </a:solidFill>
                <a:latin typeface="Arial" panose="020B0604020202020204" pitchFamily="34" charset="0"/>
                <a:cs typeface="Arial" panose="020B0604020202020204" pitchFamily="34" charset="0"/>
              </a:rPr>
              <a:t>s’agit du périmètre historique anciennement utilisé dans l’étude « Parc automobile » et élargi depuis au profit du parc total. Cet univers correspond à l’univers décrit dans le rapport « Le Parc automobile (hors gros véhicules utilitaires) à la disposition des ménages français ».</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des Véhicules </a:t>
            </a:r>
            <a:r>
              <a:rPr lang="fr-FR" sz="1300" dirty="0" smtClean="0">
                <a:solidFill>
                  <a:schemeClr val="accent4"/>
                </a:solidFill>
                <a:latin typeface="Arial" panose="020B0604020202020204" pitchFamily="34" charset="0"/>
                <a:cs typeface="Arial" panose="020B0604020202020204" pitchFamily="34" charset="0"/>
              </a:rPr>
              <a:t>Utilitaires : </a:t>
            </a:r>
            <a:r>
              <a:rPr lang="fr-FR" sz="1200" b="0" dirty="0">
                <a:solidFill>
                  <a:schemeClr val="tx1"/>
                </a:solidFill>
                <a:latin typeface="Arial" panose="020B0604020202020204" pitchFamily="34" charset="0"/>
                <a:cs typeface="Arial" panose="020B0604020202020204" pitchFamily="34" charset="0"/>
              </a:rPr>
              <a:t>Ensemble des véhicules utilitaires « tous types » (gros utilitaires (Gros VU)+ utilitaires légers (Petits VU))</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des Voitures </a:t>
            </a:r>
            <a:r>
              <a:rPr lang="fr-FR" sz="1300" dirty="0" smtClean="0">
                <a:solidFill>
                  <a:schemeClr val="accent4"/>
                </a:solidFill>
                <a:latin typeface="Arial" panose="020B0604020202020204" pitchFamily="34" charset="0"/>
                <a:cs typeface="Arial" panose="020B0604020202020204" pitchFamily="34" charset="0"/>
              </a:rPr>
              <a:t>Particulières : </a:t>
            </a:r>
            <a:r>
              <a:rPr lang="fr-FR" sz="1200" b="0" dirty="0">
                <a:solidFill>
                  <a:schemeClr val="tx1"/>
                </a:solidFill>
                <a:latin typeface="Arial" panose="020B0604020202020204" pitchFamily="34" charset="0"/>
                <a:cs typeface="Arial" panose="020B0604020202020204" pitchFamily="34" charset="0"/>
              </a:rPr>
              <a:t>Parc total hors Parc des véhicules utilitaires :</a:t>
            </a:r>
          </a:p>
          <a:p>
            <a:pPr marL="366713" lvl="2" indent="-179388" defTabSz="1028700" fontAlgn="auto">
              <a:spcBef>
                <a:spcPts val="6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de </a:t>
            </a:r>
            <a:r>
              <a:rPr lang="fr-FR" sz="1300" dirty="0">
                <a:solidFill>
                  <a:schemeClr val="accent4"/>
                </a:solidFill>
                <a:latin typeface="Arial" panose="020B0604020202020204" pitchFamily="34" charset="0"/>
                <a:cs typeface="Arial" panose="020B0604020202020204" pitchFamily="34" charset="0"/>
              </a:rPr>
              <a:t>10 ans et </a:t>
            </a:r>
            <a:r>
              <a:rPr lang="fr-FR" sz="1300" dirty="0" smtClean="0">
                <a:solidFill>
                  <a:schemeClr val="accent4"/>
                </a:solidFill>
                <a:latin typeface="Arial" panose="020B0604020202020204" pitchFamily="34" charset="0"/>
                <a:cs typeface="Arial" panose="020B0604020202020204" pitchFamily="34" charset="0"/>
              </a:rPr>
              <a:t>moins : </a:t>
            </a:r>
            <a:r>
              <a:rPr lang="fr-FR" sz="1200" b="0" dirty="0">
                <a:solidFill>
                  <a:schemeClr val="tx1"/>
                </a:solidFill>
                <a:latin typeface="Arial" panose="020B0604020202020204" pitchFamily="34" charset="0"/>
                <a:cs typeface="Arial" panose="020B0604020202020204" pitchFamily="34" charset="0"/>
              </a:rPr>
              <a:t>voitures particulières dont l’année de construction est postérieure ou égale à </a:t>
            </a:r>
            <a:r>
              <a:rPr lang="fr-FR" sz="1200" b="0" dirty="0" smtClean="0">
                <a:solidFill>
                  <a:schemeClr val="tx1"/>
                </a:solidFill>
                <a:latin typeface="Arial" panose="020B0604020202020204" pitchFamily="34" charset="0"/>
                <a:cs typeface="Arial" panose="020B0604020202020204" pitchFamily="34" charset="0"/>
              </a:rPr>
              <a:t>2007</a:t>
            </a:r>
            <a:endParaRPr lang="fr-FR" sz="1200" b="0" dirty="0">
              <a:solidFill>
                <a:schemeClr val="tx1"/>
              </a:solidFill>
              <a:latin typeface="Arial" panose="020B0604020202020204" pitchFamily="34" charset="0"/>
              <a:cs typeface="Arial" panose="020B0604020202020204" pitchFamily="34" charset="0"/>
            </a:endParaRPr>
          </a:p>
          <a:p>
            <a:pPr marL="366713" lvl="2" indent="-179388" defTabSz="1028700" fontAlgn="auto">
              <a:spcBef>
                <a:spcPts val="600"/>
              </a:spcBef>
              <a:spcAft>
                <a:spcPts val="0"/>
              </a:spcAft>
              <a:buSzPct val="80000"/>
              <a:buFont typeface="Wingdings" panose="05000000000000000000" pitchFamily="2" charset="2"/>
              <a:buChar char="n"/>
            </a:pPr>
            <a:r>
              <a:rPr lang="fr-FR" sz="1300" dirty="0">
                <a:solidFill>
                  <a:schemeClr val="accent4"/>
                </a:solidFill>
                <a:latin typeface="Arial" panose="020B0604020202020204" pitchFamily="34" charset="0"/>
                <a:cs typeface="Arial" panose="020B0604020202020204" pitchFamily="34" charset="0"/>
              </a:rPr>
              <a:t>de plus de 10 </a:t>
            </a:r>
            <a:r>
              <a:rPr lang="fr-FR" sz="1300" dirty="0" smtClean="0">
                <a:solidFill>
                  <a:schemeClr val="accent4"/>
                </a:solidFill>
                <a:latin typeface="Arial" panose="020B0604020202020204" pitchFamily="34" charset="0"/>
                <a:cs typeface="Arial" panose="020B0604020202020204" pitchFamily="34" charset="0"/>
              </a:rPr>
              <a:t>ans : </a:t>
            </a:r>
            <a:r>
              <a:rPr lang="fr-FR" sz="1200" b="0" dirty="0">
                <a:solidFill>
                  <a:schemeClr val="tx1"/>
                </a:solidFill>
                <a:latin typeface="Arial" panose="020B0604020202020204" pitchFamily="34" charset="0"/>
                <a:cs typeface="Arial" panose="020B0604020202020204" pitchFamily="34" charset="0"/>
              </a:rPr>
              <a:t>voitures particulières dont l’année de construction est strictement antérieure à </a:t>
            </a:r>
            <a:r>
              <a:rPr lang="fr-FR" sz="1200" b="0" dirty="0" smtClean="0">
                <a:solidFill>
                  <a:schemeClr val="tx1"/>
                </a:solidFill>
                <a:latin typeface="Arial" panose="020B0604020202020204" pitchFamily="34" charset="0"/>
                <a:cs typeface="Arial" panose="020B0604020202020204" pitchFamily="34" charset="0"/>
              </a:rPr>
              <a:t>2007.</a:t>
            </a:r>
            <a:endParaRPr lang="fr-FR" sz="1200" b="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a:t>
            </a:r>
            <a:r>
              <a:rPr lang="fr-FR" sz="1300" dirty="0" smtClean="0">
                <a:solidFill>
                  <a:schemeClr val="accent4"/>
                </a:solidFill>
                <a:latin typeface="Arial" panose="020B0604020202020204" pitchFamily="34" charset="0"/>
                <a:cs typeface="Arial" panose="020B0604020202020204" pitchFamily="34" charset="0"/>
              </a:rPr>
              <a:t>Roulant :  </a:t>
            </a:r>
            <a:r>
              <a:rPr lang="fr-FR" sz="1200" b="0" dirty="0">
                <a:solidFill>
                  <a:schemeClr val="tx1"/>
                </a:solidFill>
                <a:latin typeface="Arial" panose="020B0604020202020204" pitchFamily="34" charset="0"/>
                <a:cs typeface="Arial" panose="020B0604020202020204" pitchFamily="34" charset="0"/>
              </a:rPr>
              <a:t>Parc de véhicules en état de  marche et ayant effectué au moins 1 km dans l’année.</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Diesel :  </a:t>
            </a:r>
            <a:r>
              <a:rPr lang="fr-FR" sz="1200" b="0" dirty="0">
                <a:solidFill>
                  <a:schemeClr val="tx1"/>
                </a:solidFill>
                <a:latin typeface="Arial" panose="020B0604020202020204" pitchFamily="34" charset="0"/>
                <a:cs typeface="Arial" panose="020B0604020202020204" pitchFamily="34" charset="0"/>
              </a:rPr>
              <a:t>Parc des véhicules pour lesquels le carburant utilisé est du gazole.</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Essence :  </a:t>
            </a:r>
            <a:r>
              <a:rPr lang="fr-FR" sz="1200" b="0" dirty="0">
                <a:solidFill>
                  <a:schemeClr val="tx1"/>
                </a:solidFill>
                <a:latin typeface="Arial" panose="020B0604020202020204" pitchFamily="34" charset="0"/>
                <a:cs typeface="Arial" panose="020B0604020202020204" pitchFamily="34" charset="0"/>
              </a:rPr>
              <a:t>Parc des véhicules pour lesquels le carburant le plus utilisé est du Super sans plomb (95, 95-E10 ou 98)</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Les Immatriculations Neuves</a:t>
            </a:r>
            <a:r>
              <a:rPr lang="fr-FR" sz="1300" dirty="0">
                <a:solidFill>
                  <a:schemeClr val="accent4"/>
                </a:solidFill>
                <a:latin typeface="Arial" panose="020B0604020202020204" pitchFamily="34" charset="0"/>
                <a:cs typeface="Arial" panose="020B0604020202020204" pitchFamily="34" charset="0"/>
              </a:rPr>
              <a:t> : </a:t>
            </a:r>
            <a:r>
              <a:rPr lang="fr-FR" sz="1200" b="0" dirty="0">
                <a:solidFill>
                  <a:schemeClr val="tx1"/>
                </a:solidFill>
                <a:latin typeface="Arial" panose="020B0604020202020204" pitchFamily="34" charset="0"/>
                <a:cs typeface="Arial" panose="020B0604020202020204" pitchFamily="34" charset="0"/>
              </a:rPr>
              <a:t>Parc des véhicules achetés neufs dans l’année.</a:t>
            </a:r>
          </a:p>
          <a:p>
            <a:pPr marL="180000" lvl="2" indent="-180000" defTabSz="1028700" fontAlgn="auto">
              <a:spcBef>
                <a:spcPts val="1200"/>
              </a:spcBef>
              <a:spcAft>
                <a:spcPts val="0"/>
              </a:spcAft>
              <a:buSzPct val="80000"/>
              <a:buFont typeface="Wingdings" panose="05000000000000000000" pitchFamily="2" charset="2"/>
              <a:buChar char="n"/>
            </a:pPr>
            <a:r>
              <a:rPr lang="fr-FR" sz="1300" dirty="0" smtClean="0">
                <a:solidFill>
                  <a:schemeClr val="accent4"/>
                </a:solidFill>
                <a:latin typeface="Arial" panose="020B0604020202020204" pitchFamily="34" charset="0"/>
                <a:cs typeface="Arial" panose="020B0604020202020204" pitchFamily="34" charset="0"/>
              </a:rPr>
              <a:t>Le </a:t>
            </a:r>
            <a:r>
              <a:rPr lang="fr-FR" sz="1300" dirty="0">
                <a:solidFill>
                  <a:schemeClr val="accent4"/>
                </a:solidFill>
                <a:latin typeface="Arial" panose="020B0604020202020204" pitchFamily="34" charset="0"/>
                <a:cs typeface="Arial" panose="020B0604020202020204" pitchFamily="34" charset="0"/>
              </a:rPr>
              <a:t>Parc Panel : </a:t>
            </a:r>
            <a:r>
              <a:rPr lang="fr-FR" sz="1200" b="0" dirty="0">
                <a:solidFill>
                  <a:schemeClr val="tx1"/>
                </a:solidFill>
                <a:latin typeface="Arial" panose="020B0604020202020204" pitchFamily="34" charset="0"/>
                <a:cs typeface="Arial" panose="020B0604020202020204" pitchFamily="34" charset="0"/>
              </a:rPr>
              <a:t>Parc de véhicules à la disposition des ménages du panel (jusqu’à 4 véhicules possibles par foyer). Cette notion diffère du parc total décrit qui correspond aux 3 véhicules qui peuvent être décrits dans le questionnaire.</a:t>
            </a:r>
          </a:p>
          <a:p>
            <a:pPr marL="171433" indent="-171433">
              <a:buFont typeface="Wingdings" pitchFamily="2" charset="2"/>
              <a:buChar char="Ø"/>
            </a:pPr>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p:txBody>
      </p:sp>
      <p:sp>
        <p:nvSpPr>
          <p:cNvPr id="10" name="Espace réservé du numéro de diapositive 9"/>
          <p:cNvSpPr>
            <a:spLocks noGrp="1"/>
          </p:cNvSpPr>
          <p:nvPr>
            <p:ph type="sldNum" sz="quarter" idx="4"/>
          </p:nvPr>
        </p:nvSpPr>
        <p:spPr/>
        <p:txBody>
          <a:bodyPr/>
          <a:lstStyle/>
          <a:p>
            <a:fld id="{9784CBA3-D598-4B1F-BAA3-EE14B5154290}" type="slidenum">
              <a:rPr lang="en-AU" smtClean="0"/>
              <a:pPr/>
              <a:t>89</a:t>
            </a:fld>
            <a:endParaRPr lang="en-AU" dirty="0"/>
          </a:p>
        </p:txBody>
      </p:sp>
    </p:spTree>
    <p:extLst>
      <p:ext uri="{BB962C8B-B14F-4D97-AF65-F5344CB8AC3E}">
        <p14:creationId xmlns:p14="http://schemas.microsoft.com/office/powerpoint/2010/main" val="1027430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re 2"/>
          <p:cNvSpPr>
            <a:spLocks noGrp="1"/>
          </p:cNvSpPr>
          <p:nvPr>
            <p:ph type="ctrTitle"/>
            <p:custDataLst>
              <p:tags r:id="rId2"/>
            </p:custDataLst>
          </p:nvPr>
        </p:nvSpPr>
        <p:spPr/>
        <p:txBody>
          <a:bodyPr/>
          <a:lstStyle/>
          <a:p>
            <a:r>
              <a:rPr lang="fr-FR" dirty="0" smtClean="0"/>
              <a:t>3.1</a:t>
            </a:r>
            <a:endParaRPr lang="fr-FR" dirty="0"/>
          </a:p>
        </p:txBody>
      </p:sp>
      <p:sp>
        <p:nvSpPr>
          <p:cNvPr id="2" name="Espace réservé du texte 1"/>
          <p:cNvSpPr>
            <a:spLocks noGrp="1"/>
          </p:cNvSpPr>
          <p:nvPr>
            <p:ph type="subTitle" idx="1"/>
            <p:custDataLst>
              <p:tags r:id="rId3"/>
            </p:custDataLst>
          </p:nvPr>
        </p:nvSpPr>
        <p:spPr>
          <a:xfrm>
            <a:off x="324001" y="3469604"/>
            <a:ext cx="4192915" cy="771890"/>
          </a:xfrm>
        </p:spPr>
        <p:txBody>
          <a:bodyPr/>
          <a:lstStyle/>
          <a:p>
            <a:r>
              <a:rPr lang="fr-FR" dirty="0"/>
              <a:t>Motorisation et taille du parc des ménages.</a:t>
            </a:r>
          </a:p>
        </p:txBody>
      </p:sp>
    </p:spTree>
    <p:custDataLst>
      <p:tags r:id="rId1"/>
    </p:custDataLst>
    <p:extLst>
      <p:ext uri="{BB962C8B-B14F-4D97-AF65-F5344CB8AC3E}">
        <p14:creationId xmlns:p14="http://schemas.microsoft.com/office/powerpoint/2010/main" val="29725657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solidFill>
                  <a:schemeClr val="tx1"/>
                </a:solidFill>
              </a:rPr>
              <a:t>Redressement</a:t>
            </a:r>
          </a:p>
        </p:txBody>
      </p:sp>
      <p:sp>
        <p:nvSpPr>
          <p:cNvPr id="4" name="Rectangle 3"/>
          <p:cNvSpPr/>
          <p:nvPr/>
        </p:nvSpPr>
        <p:spPr>
          <a:xfrm>
            <a:off x="285278" y="1785764"/>
            <a:ext cx="9570906" cy="2966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0" lvl="1"/>
            <a:endParaRPr lang="fr-FR" sz="1200" dirty="0">
              <a:solidFill>
                <a:schemeClr val="accent6"/>
              </a:solidFill>
              <a:latin typeface="Arial" panose="020B0604020202020204" pitchFamily="34" charset="0"/>
              <a:cs typeface="Arial" panose="020B0604020202020204" pitchFamily="34" charset="0"/>
            </a:endParaRPr>
          </a:p>
          <a:p>
            <a:pPr marL="0" lvl="1"/>
            <a:r>
              <a:rPr lang="fr-FR" sz="1200" dirty="0">
                <a:solidFill>
                  <a:schemeClr val="accent4"/>
                </a:solidFill>
                <a:latin typeface="Arial" panose="020B0604020202020204" pitchFamily="34" charset="0"/>
                <a:cs typeface="Arial" panose="020B0604020202020204" pitchFamily="34" charset="0"/>
              </a:rPr>
              <a:t>Niveau Foyer</a:t>
            </a:r>
          </a:p>
          <a:p>
            <a:endParaRPr lang="fr-FR" sz="120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a:solidFill>
                  <a:schemeClr val="tx1">
                    <a:lumMod val="50000"/>
                  </a:schemeClr>
                </a:solidFill>
                <a:latin typeface="Arial" panose="020B0604020202020204" pitchFamily="34" charset="0"/>
                <a:cs typeface="Arial" panose="020B0604020202020204" pitchFamily="34" charset="0"/>
              </a:rPr>
              <a:t>Un redressement a été effectué sur la structure des ménages résidents sur le territoire métropolitain en terme de :</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Région de résidence</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Habitat</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PCS du chef de famille</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Age du chef de famille</a:t>
            </a:r>
          </a:p>
          <a:p>
            <a:pPr marL="366713" lvl="2" indent="-179388" defTabSz="1028700" fontAlgn="auto">
              <a:spcBef>
                <a:spcPts val="600"/>
              </a:spcBef>
              <a:spcAft>
                <a:spcPts val="0"/>
              </a:spcAft>
              <a:buClr>
                <a:schemeClr val="bg1">
                  <a:lumMod val="50000"/>
                </a:schemeClr>
              </a:buClr>
              <a:buSzPct val="80000"/>
              <a:buFont typeface="Wingdings" panose="05000000000000000000" pitchFamily="2" charset="2"/>
              <a:buChar char="n"/>
            </a:pPr>
            <a:r>
              <a:rPr lang="fr-FR" sz="1200" b="0" dirty="0">
                <a:solidFill>
                  <a:srgbClr val="333333"/>
                </a:solidFill>
                <a:latin typeface="Arial" panose="020B0604020202020204" pitchFamily="34" charset="0"/>
                <a:cs typeface="Arial" panose="020B0604020202020204" pitchFamily="34" charset="0"/>
              </a:rPr>
              <a:t>Nombre de personnes au foyer</a:t>
            </a:r>
          </a:p>
          <a:p>
            <a:endParaRPr lang="fr-FR" sz="1200" b="0" dirty="0">
              <a:solidFill>
                <a:schemeClr val="tx1"/>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a:solidFill>
                  <a:schemeClr val="tx1">
                    <a:lumMod val="50000"/>
                  </a:schemeClr>
                </a:solidFill>
                <a:latin typeface="Arial" panose="020B0604020202020204" pitchFamily="34" charset="0"/>
                <a:cs typeface="Arial" panose="020B0604020202020204" pitchFamily="34" charset="0"/>
              </a:rPr>
              <a:t>Il a été réalisé sur la base des résultats de l’Enquête-Emploi INSEE </a:t>
            </a:r>
            <a:r>
              <a:rPr lang="fr-FR" sz="1200" b="0" dirty="0" smtClean="0">
                <a:solidFill>
                  <a:schemeClr val="tx1">
                    <a:lumMod val="50000"/>
                  </a:schemeClr>
                </a:solidFill>
                <a:latin typeface="Arial" panose="020B0604020202020204" pitchFamily="34" charset="0"/>
                <a:cs typeface="Arial" panose="020B0604020202020204" pitchFamily="34" charset="0"/>
              </a:rPr>
              <a:t>2015 </a:t>
            </a:r>
            <a:r>
              <a:rPr lang="fr-FR" sz="1200" b="0" dirty="0">
                <a:solidFill>
                  <a:schemeClr val="tx1">
                    <a:lumMod val="50000"/>
                  </a:schemeClr>
                </a:solidFill>
                <a:latin typeface="Arial" panose="020B0604020202020204" pitchFamily="34" charset="0"/>
                <a:cs typeface="Arial" panose="020B0604020202020204" pitchFamily="34" charset="0"/>
              </a:rPr>
              <a:t>(voir détail page suivante).</a:t>
            </a: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smtClean="0">
                <a:solidFill>
                  <a:schemeClr val="tx1">
                    <a:lumMod val="50000"/>
                  </a:schemeClr>
                </a:solidFill>
                <a:latin typeface="Arial" panose="020B0604020202020204" pitchFamily="34" charset="0"/>
                <a:cs typeface="Arial" panose="020B0604020202020204" pitchFamily="34" charset="0"/>
              </a:rPr>
              <a:t>Les </a:t>
            </a:r>
            <a:r>
              <a:rPr lang="fr-FR" sz="1200" b="0" dirty="0">
                <a:solidFill>
                  <a:schemeClr val="tx1">
                    <a:lumMod val="50000"/>
                  </a:schemeClr>
                </a:solidFill>
                <a:latin typeface="Arial" panose="020B0604020202020204" pitchFamily="34" charset="0"/>
                <a:cs typeface="Arial" panose="020B0604020202020204" pitchFamily="34" charset="0"/>
              </a:rPr>
              <a:t>résultats ont ensuite été extrapolés aux 10 000 ménages de l’échantillon de départ.</a:t>
            </a: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a:p>
            <a:endParaRPr lang="fr-FR" sz="1200" b="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285278" y="4752249"/>
            <a:ext cx="9570906" cy="1913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t"/>
          <a:lstStyle/>
          <a:p>
            <a:pPr marL="0" lvl="1"/>
            <a:endParaRPr lang="fr-FR" sz="1400" dirty="0">
              <a:solidFill>
                <a:schemeClr val="bg2"/>
              </a:solidFill>
              <a:latin typeface="Arial" panose="020B0604020202020204" pitchFamily="34" charset="0"/>
              <a:cs typeface="Arial" panose="020B0604020202020204" pitchFamily="34" charset="0"/>
            </a:endParaRPr>
          </a:p>
          <a:p>
            <a:pPr marL="0" lvl="1"/>
            <a:r>
              <a:rPr lang="fr-FR" sz="1400" dirty="0">
                <a:solidFill>
                  <a:schemeClr val="accent4"/>
                </a:solidFill>
                <a:latin typeface="Arial" panose="020B0604020202020204" pitchFamily="34" charset="0"/>
                <a:cs typeface="Arial" panose="020B0604020202020204" pitchFamily="34" charset="0"/>
              </a:rPr>
              <a:t>Niveau Véhicule</a:t>
            </a:r>
          </a:p>
          <a:p>
            <a:pPr marL="0" lvl="1"/>
            <a:endParaRPr lang="fr-FR" sz="1400" dirty="0">
              <a:solidFill>
                <a:schemeClr val="bg2"/>
              </a:solidFill>
              <a:latin typeface="Arial" panose="020B0604020202020204" pitchFamily="34" charset="0"/>
              <a:cs typeface="Arial" panose="020B0604020202020204" pitchFamily="34" charset="0"/>
            </a:endParaRP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a:solidFill>
                  <a:schemeClr val="tx1">
                    <a:lumMod val="50000"/>
                  </a:schemeClr>
                </a:solidFill>
                <a:latin typeface="Arial" panose="020B0604020202020204" pitchFamily="34" charset="0"/>
                <a:cs typeface="Arial" panose="020B0604020202020204" pitchFamily="34" charset="0"/>
              </a:rPr>
              <a:t>Le redressement réalisé sur la structure des ménages et l’extrapolation aux 10000 ménages de l’échantillon d’origine ont été répercutés au niveau « véhicules ».</a:t>
            </a:r>
          </a:p>
          <a:p>
            <a:pPr marL="180000" lvl="2" indent="-180000" defTabSz="1028700" fontAlgn="auto">
              <a:spcBef>
                <a:spcPts val="800"/>
              </a:spcBef>
              <a:spcAft>
                <a:spcPts val="0"/>
              </a:spcAft>
              <a:buClr>
                <a:schemeClr val="accent4"/>
              </a:buClr>
              <a:buSzPct val="80000"/>
              <a:buFont typeface="Wingdings" panose="05000000000000000000" pitchFamily="2" charset="2"/>
              <a:buChar char="n"/>
            </a:pPr>
            <a:r>
              <a:rPr lang="fr-FR" sz="1200" b="0" dirty="0" smtClean="0">
                <a:solidFill>
                  <a:schemeClr val="tx1">
                    <a:lumMod val="50000"/>
                  </a:schemeClr>
                </a:solidFill>
                <a:latin typeface="Arial" panose="020B0604020202020204" pitchFamily="34" charset="0"/>
                <a:cs typeface="Arial" panose="020B0604020202020204" pitchFamily="34" charset="0"/>
              </a:rPr>
              <a:t>Un </a:t>
            </a:r>
            <a:r>
              <a:rPr lang="fr-FR" sz="1200" b="0" dirty="0">
                <a:solidFill>
                  <a:schemeClr val="tx1">
                    <a:lumMod val="50000"/>
                  </a:schemeClr>
                </a:solidFill>
                <a:latin typeface="Arial" panose="020B0604020202020204" pitchFamily="34" charset="0"/>
                <a:cs typeface="Arial" panose="020B0604020202020204" pitchFamily="34" charset="0"/>
              </a:rPr>
              <a:t>redressement supplémentaire a été appliqué sur la structure dans le parc des véhicules neufs immatriculés en </a:t>
            </a:r>
            <a:r>
              <a:rPr lang="fr-FR" sz="1200" b="0" dirty="0" smtClean="0">
                <a:solidFill>
                  <a:schemeClr val="tx1">
                    <a:lumMod val="50000"/>
                  </a:schemeClr>
                </a:solidFill>
                <a:latin typeface="Arial" panose="020B0604020202020204" pitchFamily="34" charset="0"/>
                <a:cs typeface="Arial" panose="020B0604020202020204" pitchFamily="34" charset="0"/>
              </a:rPr>
              <a:t> </a:t>
            </a:r>
            <a:r>
              <a:rPr lang="fr-FR" sz="1200" b="0" dirty="0">
                <a:solidFill>
                  <a:schemeClr val="tx1">
                    <a:lumMod val="50000"/>
                  </a:schemeClr>
                </a:solidFill>
                <a:latin typeface="Arial" panose="020B0604020202020204" pitchFamily="34" charset="0"/>
                <a:cs typeface="Arial" panose="020B0604020202020204" pitchFamily="34" charset="0"/>
              </a:rPr>
              <a:t>2010 : véhicules neufs Renault, Peugeot, Citroën et véhicules neufs de marques étrangères immatriculés en 2010.</a:t>
            </a:r>
          </a:p>
          <a:p>
            <a:pPr marL="285722" indent="-285722">
              <a:buFont typeface="Wingdings" pitchFamily="2" charset="2"/>
              <a:buChar char="v"/>
            </a:pPr>
            <a:endParaRPr lang="fr-FR" sz="1100" b="0" i="1" dirty="0">
              <a:solidFill>
                <a:srgbClr val="333333"/>
              </a:solidFill>
              <a:latin typeface="Arial" panose="020B0604020202020204" pitchFamily="34" charset="0"/>
              <a:cs typeface="Arial" panose="020B0604020202020204" pitchFamily="34" charset="0"/>
            </a:endParaRPr>
          </a:p>
        </p:txBody>
      </p:sp>
      <p:sp>
        <p:nvSpPr>
          <p:cNvPr id="11" name="Espace réservé du numéro de diapositive 10"/>
          <p:cNvSpPr>
            <a:spLocks noGrp="1"/>
          </p:cNvSpPr>
          <p:nvPr>
            <p:ph type="sldNum" sz="quarter" idx="4"/>
          </p:nvPr>
        </p:nvSpPr>
        <p:spPr/>
        <p:txBody>
          <a:bodyPr/>
          <a:lstStyle/>
          <a:p>
            <a:fld id="{9784CBA3-D598-4B1F-BAA3-EE14B5154290}" type="slidenum">
              <a:rPr lang="en-AU" smtClean="0"/>
              <a:pPr/>
              <a:t>90</a:t>
            </a:fld>
            <a:endParaRPr lang="en-AU" dirty="0"/>
          </a:p>
        </p:txBody>
      </p:sp>
    </p:spTree>
    <p:extLst>
      <p:ext uri="{BB962C8B-B14F-4D97-AF65-F5344CB8AC3E}">
        <p14:creationId xmlns:p14="http://schemas.microsoft.com/office/powerpoint/2010/main" val="73241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494" y="1"/>
            <a:ext cx="9792000" cy="544971"/>
          </a:xfrm>
        </p:spPr>
        <p:txBody>
          <a:bodyPr/>
          <a:lstStyle/>
          <a:p>
            <a:r>
              <a:rPr lang="fr-FR" sz="2000" dirty="0">
                <a:solidFill>
                  <a:schemeClr val="tx1"/>
                </a:solidFill>
              </a:rPr>
              <a:t>Structure socio-démographique des ménages résidents</a:t>
            </a:r>
          </a:p>
        </p:txBody>
      </p:sp>
      <p:graphicFrame>
        <p:nvGraphicFramePr>
          <p:cNvPr id="4" name="Group 118"/>
          <p:cNvGraphicFramePr>
            <a:graphicFrameLocks noGrp="1"/>
          </p:cNvGraphicFramePr>
          <p:nvPr>
            <p:ph sz="half" idx="1"/>
            <p:extLst>
              <p:ext uri="{D42A27DB-BD31-4B8C-83A1-F6EECF244321}">
                <p14:modId xmlns:p14="http://schemas.microsoft.com/office/powerpoint/2010/main" val="187423181"/>
              </p:ext>
            </p:extLst>
          </p:nvPr>
        </p:nvGraphicFramePr>
        <p:xfrm>
          <a:off x="467668" y="1386233"/>
          <a:ext cx="3189931" cy="2701027"/>
        </p:xfrm>
        <a:graphic>
          <a:graphicData uri="http://schemas.openxmlformats.org/drawingml/2006/table">
            <a:tbl>
              <a:tblPr/>
              <a:tblGrid>
                <a:gridCol w="3189931"/>
              </a:tblGrid>
              <a:tr h="359579">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REGIONS DE RESIDENCE </a:t>
                      </a:r>
                      <a:endParaRPr kumimoji="0" lang="fr-FR" sz="12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29163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Région Parisienne</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17,6%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Nord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6,1%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372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Est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8,4%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Bassin Parisien</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16,8%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Ouest</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14,0%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163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Sud-Ouest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11,7%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3726">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Sud-Est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12,2%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9268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defRPr/>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Méditerranée</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 13,3%      </a:t>
                      </a:r>
                      <a:endParaRPr kumimoji="0" lang="fr-FR" sz="1400" b="0" i="1" u="none" strike="noStrike" cap="none" normalizeH="0" baseline="0" dirty="0" smtClean="0">
                        <a:ln>
                          <a:noFill/>
                        </a:ln>
                        <a:solidFill>
                          <a:srgbClr val="00B050"/>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Group 232"/>
          <p:cNvGraphicFramePr>
            <a:graphicFrameLocks/>
          </p:cNvGraphicFramePr>
          <p:nvPr>
            <p:extLst>
              <p:ext uri="{D42A27DB-BD31-4B8C-83A1-F6EECF244321}">
                <p14:modId xmlns:p14="http://schemas.microsoft.com/office/powerpoint/2010/main" val="71104783"/>
              </p:ext>
            </p:extLst>
          </p:nvPr>
        </p:nvGraphicFramePr>
        <p:xfrm>
          <a:off x="450481" y="4195534"/>
          <a:ext cx="3229153" cy="2383225"/>
        </p:xfrm>
        <a:graphic>
          <a:graphicData uri="http://schemas.openxmlformats.org/drawingml/2006/table">
            <a:tbl>
              <a:tblPr/>
              <a:tblGrid>
                <a:gridCol w="3229153"/>
              </a:tblGrid>
              <a:tr h="337617">
                <a:tc>
                  <a:txBody>
                    <a:bodyPr/>
                    <a:lstStyle/>
                    <a:p>
                      <a:pPr marL="0" marR="0" lvl="0" indent="0" algn="just" defTabSz="914400" rtl="0" eaLnBrk="1" fontAlgn="ctr" latinLnBrk="0" hangingPunct="1">
                        <a:lnSpc>
                          <a:spcPct val="100000"/>
                        </a:lnSpc>
                        <a:spcBef>
                          <a:spcPct val="0"/>
                        </a:spcBef>
                        <a:spcAft>
                          <a:spcPct val="0"/>
                        </a:spcAft>
                        <a:buClrTx/>
                        <a:buSzTx/>
                        <a:buFontTx/>
                        <a:buNone/>
                        <a:tabLst/>
                      </a:pPr>
                      <a:r>
                        <a:rPr kumimoji="0" lang="fr-FR" sz="1200" b="1" i="1" u="none" strike="noStrike" kern="1200"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NOMBRE DE PERSONNES AU FOYER</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395225">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 personne : </a:t>
                      </a:r>
                      <a:r>
                        <a:rPr kumimoji="0" lang="fr-FR" sz="1200" b="1"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429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2 personnes : </a:t>
                      </a:r>
                      <a:r>
                        <a:rPr kumimoji="0" lang="fr-FR" sz="1200" b="1" i="0" u="none" strike="noStrike" cap="none" normalizeH="0" baseline="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32,5%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4291">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3 personnes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13,8%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5225">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4 personnes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12,5%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2683">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defRPr/>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p>
                    <a:p>
                      <a:pPr marL="0" marR="0" lvl="0" indent="0" algn="l" defTabSz="914400" rtl="0" eaLnBrk="1" fontAlgn="ctr" latinLnBrk="0" hangingPunct="1">
                        <a:lnSpc>
                          <a:spcPct val="100000"/>
                        </a:lnSpc>
                        <a:spcBef>
                          <a:spcPct val="0"/>
                        </a:spcBef>
                        <a:spcAft>
                          <a:spcPct val="0"/>
                        </a:spcAft>
                        <a:buClr>
                          <a:schemeClr val="bg2"/>
                        </a:buClr>
                        <a:buSzTx/>
                        <a:buFontTx/>
                        <a:buNone/>
                        <a:tabLst/>
                        <a:defRPr/>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5 personnes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6,2% </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Group 270"/>
          <p:cNvGraphicFramePr>
            <a:graphicFrameLocks/>
          </p:cNvGraphicFramePr>
          <p:nvPr>
            <p:extLst>
              <p:ext uri="{D42A27DB-BD31-4B8C-83A1-F6EECF244321}">
                <p14:modId xmlns:p14="http://schemas.microsoft.com/office/powerpoint/2010/main" val="2028522448"/>
              </p:ext>
            </p:extLst>
          </p:nvPr>
        </p:nvGraphicFramePr>
        <p:xfrm>
          <a:off x="3926934" y="4190382"/>
          <a:ext cx="5902166" cy="2243470"/>
        </p:xfrm>
        <a:graphic>
          <a:graphicData uri="http://schemas.openxmlformats.org/drawingml/2006/table">
            <a:tbl>
              <a:tblPr/>
              <a:tblGrid>
                <a:gridCol w="2817444"/>
                <a:gridCol w="341522"/>
                <a:gridCol w="2743200"/>
              </a:tblGrid>
              <a:tr h="34803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HABITAT </a:t>
                      </a:r>
                      <a:endParaRPr kumimoji="0" lang="fr-FR" sz="12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ts val="1700"/>
                        </a:lnSpc>
                        <a:spcBef>
                          <a:spcPts val="1700"/>
                        </a:spcBef>
                        <a:spcAft>
                          <a:spcPct val="0"/>
                        </a:spcAft>
                        <a:buClrTx/>
                        <a:buSzPct val="80000"/>
                        <a:buFontTx/>
                        <a:buNone/>
                        <a:tabLst/>
                      </a:pPr>
                      <a:endParaRPr kumimoji="0" lang="en-GB" sz="12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AGE DU CHEF DE FAMILLE </a:t>
                      </a:r>
                      <a:endParaRPr kumimoji="0" lang="fr-FR" sz="12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378727">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Rural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22,5%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Moins de 35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15,6%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9625">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2 000 à 20 000 habitants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16,6%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35 à 44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16,6%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8727">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20 000 à 100 000 habitants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13,0%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45 à 54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18,8%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9625">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100 000 habitants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32,4%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55 à 64 ans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17,8% </a:t>
                      </a:r>
                      <a:endParaRPr kumimoji="0" lang="fr-FR"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78727">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Agglomération Parisienne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15,5% </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700"/>
                        </a:lnSpc>
                        <a:spcBef>
                          <a:spcPts val="1700"/>
                        </a:spcBef>
                        <a:spcAft>
                          <a:spcPct val="0"/>
                        </a:spcAft>
                        <a:buClr>
                          <a:schemeClr val="accent2"/>
                        </a:buClr>
                        <a:buSzTx/>
                        <a:buFont typeface="Wingdings" pitchFamily="2" charset="2"/>
                        <a:buChar char="Ø"/>
                        <a:tabLst/>
                      </a:pPr>
                      <a:endParaRPr kumimoji="0" lang="en-GB" sz="12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65 ans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31,2% </a:t>
                      </a: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 name="Group 218"/>
          <p:cNvGraphicFramePr>
            <a:graphicFrameLocks/>
          </p:cNvGraphicFramePr>
          <p:nvPr>
            <p:extLst>
              <p:ext uri="{D42A27DB-BD31-4B8C-83A1-F6EECF244321}">
                <p14:modId xmlns:p14="http://schemas.microsoft.com/office/powerpoint/2010/main" val="4244013780"/>
              </p:ext>
            </p:extLst>
          </p:nvPr>
        </p:nvGraphicFramePr>
        <p:xfrm>
          <a:off x="3922005" y="1392439"/>
          <a:ext cx="5827924" cy="2683802"/>
        </p:xfrm>
        <a:graphic>
          <a:graphicData uri="http://schemas.openxmlformats.org/drawingml/2006/table">
            <a:tbl>
              <a:tblPr/>
              <a:tblGrid>
                <a:gridCol w="5827924"/>
              </a:tblGrid>
              <a:tr h="371649">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rPr>
                        <a:t>PROFESSION ET CATEGORIE SOCIO-PROFESSIONNELLE DU CHEF DE FAMILLE</a:t>
                      </a:r>
                      <a:endParaRPr kumimoji="0" lang="fr-FR" sz="1600" b="0" i="0" u="none" strike="noStrike" cap="none" normalizeH="0" baseline="0" dirty="0" smtClean="0">
                        <a:ln>
                          <a:noFill/>
                        </a:ln>
                        <a:solidFill>
                          <a:schemeClr val="bg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accent4"/>
                    </a:solid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Exploitant agricole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1,1%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Commerçant, artisan et chef d’entreprise (10 salariés et plus)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4,6%</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10690">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Profession libérale, cadre supérieur, profession artistique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11,4%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Profession intermédiaire, contremaître, clergé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14,2%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Employé, personnel service aux particuliers, police et armée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11,2%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09707">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Ouvrier : </a:t>
                      </a:r>
                      <a:r>
                        <a:rPr kumimoji="0" lang="fr-FR" sz="1200" b="1" i="0" u="none" strike="noStrike" kern="1200"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15,9</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a:t>
                      </a:r>
                      <a:endParaRPr kumimoji="0" lang="fr-FR" sz="12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58001">
                <a:tc>
                  <a:txBody>
                    <a:bodyPr/>
                    <a:lstStyle>
                      <a:lvl1pPr marL="0" algn="l" defTabSz="914309" rtl="0" eaLnBrk="1" latinLnBrk="0" hangingPunct="1">
                        <a:defRPr sz="1800" kern="1200">
                          <a:solidFill>
                            <a:schemeClr val="tx1"/>
                          </a:solidFill>
                          <a:latin typeface="Arial"/>
                          <a:ea typeface="ＭＳ Ｐゴシック"/>
                        </a:defRPr>
                      </a:lvl1pPr>
                      <a:lvl2pPr marL="457154" algn="l" defTabSz="914309" rtl="0" eaLnBrk="1" latinLnBrk="0" hangingPunct="1">
                        <a:defRPr sz="1800" kern="1200">
                          <a:solidFill>
                            <a:schemeClr val="tx1"/>
                          </a:solidFill>
                          <a:latin typeface="Arial"/>
                          <a:ea typeface="ＭＳ Ｐゴシック"/>
                        </a:defRPr>
                      </a:lvl2pPr>
                      <a:lvl3pPr marL="914309" algn="l" defTabSz="914309" rtl="0" eaLnBrk="1" latinLnBrk="0" hangingPunct="1">
                        <a:defRPr sz="1800" kern="1200">
                          <a:solidFill>
                            <a:schemeClr val="tx1"/>
                          </a:solidFill>
                          <a:latin typeface="Arial"/>
                          <a:ea typeface="ＭＳ Ｐゴシック"/>
                        </a:defRPr>
                      </a:lvl3pPr>
                      <a:lvl4pPr marL="1371463" algn="l" defTabSz="914309" rtl="0" eaLnBrk="1" latinLnBrk="0" hangingPunct="1">
                        <a:defRPr sz="1800" kern="1200">
                          <a:solidFill>
                            <a:schemeClr val="tx1"/>
                          </a:solidFill>
                          <a:latin typeface="Arial"/>
                          <a:ea typeface="ＭＳ Ｐゴシック"/>
                        </a:defRPr>
                      </a:lvl4pPr>
                      <a:lvl5pPr marL="1828617" algn="l" defTabSz="914309" rtl="0" eaLnBrk="1" latinLnBrk="0" hangingPunct="1">
                        <a:defRPr sz="1800" kern="1200">
                          <a:solidFill>
                            <a:schemeClr val="tx1"/>
                          </a:solidFill>
                          <a:latin typeface="Arial"/>
                          <a:ea typeface="ＭＳ Ｐゴシック"/>
                        </a:defRPr>
                      </a:lvl5pPr>
                      <a:lvl6pPr marL="2285771" algn="l" defTabSz="914309" rtl="0" eaLnBrk="1" latinLnBrk="0" hangingPunct="1">
                        <a:defRPr sz="1800" kern="1200">
                          <a:solidFill>
                            <a:schemeClr val="tx1"/>
                          </a:solidFill>
                          <a:latin typeface="Arial"/>
                          <a:ea typeface="ＭＳ Ｐゴシック"/>
                        </a:defRPr>
                      </a:lvl6pPr>
                      <a:lvl7pPr marL="2742926" algn="l" defTabSz="914309" rtl="0" eaLnBrk="1" latinLnBrk="0" hangingPunct="1">
                        <a:defRPr sz="1800" kern="1200">
                          <a:solidFill>
                            <a:schemeClr val="tx1"/>
                          </a:solidFill>
                          <a:latin typeface="Arial"/>
                          <a:ea typeface="ＭＳ Ｐゴシック"/>
                        </a:defRPr>
                      </a:lvl7pPr>
                      <a:lvl8pPr marL="3200080" algn="l" defTabSz="914309" rtl="0" eaLnBrk="1" latinLnBrk="0" hangingPunct="1">
                        <a:defRPr sz="1800" kern="1200">
                          <a:solidFill>
                            <a:schemeClr val="tx1"/>
                          </a:solidFill>
                          <a:latin typeface="Arial"/>
                          <a:ea typeface="ＭＳ Ｐゴシック"/>
                        </a:defRPr>
                      </a:lvl8pPr>
                      <a:lvl9pPr marL="3657234" algn="l" defTabSz="914309" rtl="0" eaLnBrk="1" latinLnBrk="0" hangingPunct="1">
                        <a:defRPr sz="1800" kern="1200">
                          <a:solidFill>
                            <a:schemeClr val="tx1"/>
                          </a:solidFill>
                          <a:latin typeface="Arial"/>
                          <a:ea typeface="ＭＳ Ｐゴシック"/>
                        </a:defRPr>
                      </a:lvl9pPr>
                    </a:lstStyle>
                    <a:p>
                      <a:pPr marL="0" marR="0" lvl="0" indent="0" algn="l" defTabSz="914400" rtl="0" eaLnBrk="1" fontAlgn="ctr" latinLnBrk="0" hangingPunct="1">
                        <a:lnSpc>
                          <a:spcPct val="100000"/>
                        </a:lnSpc>
                        <a:spcBef>
                          <a:spcPct val="0"/>
                        </a:spcBef>
                        <a:spcAft>
                          <a:spcPct val="0"/>
                        </a:spcAft>
                        <a:buClr>
                          <a:schemeClr val="bg2"/>
                        </a:buClr>
                        <a:buSzTx/>
                        <a:buFontTx/>
                        <a:buNone/>
                        <a:tabLst/>
                      </a:pPr>
                      <a:r>
                        <a:rPr kumimoji="0" lang="fr-FR" sz="1200" b="0"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 Inactif (retraités et autres) : </a:t>
                      </a:r>
                      <a:r>
                        <a:rPr kumimoji="0" lang="fr-FR" sz="1200" b="1" i="0" u="none" strike="noStrike" cap="none" normalizeH="0" baseline="0" dirty="0" smtClean="0">
                          <a:ln>
                            <a:noFill/>
                          </a:ln>
                          <a:solidFill>
                            <a:srgbClr val="000000"/>
                          </a:solidFill>
                          <a:effectLst/>
                          <a:latin typeface="Arial" panose="020B0604020202020204" pitchFamily="34" charset="0"/>
                          <a:ea typeface="ＭＳ Ｐゴシック" pitchFamily="34" charset="-128"/>
                          <a:cs typeface="Arial" panose="020B0604020202020204" pitchFamily="34" charset="0"/>
                        </a:rPr>
                        <a:t>41,6%</a:t>
                      </a:r>
                      <a:endParaRPr kumimoji="0" lang="fr-FR" sz="8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L="104410" marR="104410" marT="50408" marB="504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Espace réservé du numéro de diapositive 12"/>
          <p:cNvSpPr>
            <a:spLocks noGrp="1"/>
          </p:cNvSpPr>
          <p:nvPr>
            <p:ph type="sldNum" sz="quarter" idx="4"/>
          </p:nvPr>
        </p:nvSpPr>
        <p:spPr/>
        <p:txBody>
          <a:bodyPr/>
          <a:lstStyle/>
          <a:p>
            <a:fld id="{9784CBA3-D598-4B1F-BAA3-EE14B5154290}" type="slidenum">
              <a:rPr lang="en-AU" smtClean="0"/>
              <a:pPr/>
              <a:t>91</a:t>
            </a:fld>
            <a:endParaRPr lang="en-AU" dirty="0"/>
          </a:p>
        </p:txBody>
      </p:sp>
    </p:spTree>
    <p:extLst>
      <p:ext uri="{BB962C8B-B14F-4D97-AF65-F5344CB8AC3E}">
        <p14:creationId xmlns:p14="http://schemas.microsoft.com/office/powerpoint/2010/main" val="1298395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custDataLst>
              <p:tags r:id="rId2"/>
            </p:custDataLst>
          </p:nvPr>
        </p:nvSpPr>
        <p:spPr>
          <a:xfrm>
            <a:off x="324494" y="6506627"/>
            <a:ext cx="9792000" cy="203133"/>
          </a:xfrm>
          <a:prstGeom prst="rect">
            <a:avLst/>
          </a:prstGeom>
        </p:spPr>
        <p:txBody>
          <a:bodyPr wrap="square" lIns="0" tIns="0" rIns="0" bIns="0">
            <a:spAutoFit/>
          </a:bodyPr>
          <a:lstStyle/>
          <a:p>
            <a:pPr defTabSz="762000" eaLnBrk="0" hangingPunct="0">
              <a:lnSpc>
                <a:spcPct val="110000"/>
              </a:lnSpc>
              <a:buClr>
                <a:srgbClr val="F7911E"/>
              </a:buClr>
              <a:defRPr/>
            </a:pPr>
            <a:r>
              <a:rPr lang="fr-FR" sz="1200" b="0" dirty="0" smtClean="0">
                <a:solidFill>
                  <a:srgbClr val="333333"/>
                </a:solidFill>
                <a:latin typeface="Arial" panose="020B0604020202020204" pitchFamily="34" charset="0"/>
                <a:cs typeface="Arial" panose="020B0604020202020204" pitchFamily="34" charset="0"/>
              </a:rPr>
              <a:t>Kantar TNS | 3, Av. Pierre Masse, 75014 Paris Cedex | 01 40 92 66 66 | www.tns-sofres.com</a:t>
            </a:r>
          </a:p>
        </p:txBody>
      </p:sp>
      <p:sp>
        <p:nvSpPr>
          <p:cNvPr id="11" name="Freeform 6"/>
          <p:cNvSpPr>
            <a:spLocks noChangeAspect="1" noEditPoints="1"/>
          </p:cNvSpPr>
          <p:nvPr/>
        </p:nvSpPr>
        <p:spPr bwMode="auto">
          <a:xfrm>
            <a:off x="324000" y="3270174"/>
            <a:ext cx="3551614" cy="1126305"/>
          </a:xfrm>
          <a:custGeom>
            <a:avLst/>
            <a:gdLst>
              <a:gd name="T0" fmla="*/ 391 w 801"/>
              <a:gd name="T1" fmla="*/ 90 h 254"/>
              <a:gd name="T2" fmla="*/ 329 w 801"/>
              <a:gd name="T3" fmla="*/ 90 h 254"/>
              <a:gd name="T4" fmla="*/ 288 w 801"/>
              <a:gd name="T5" fmla="*/ 136 h 254"/>
              <a:gd name="T6" fmla="*/ 289 w 801"/>
              <a:gd name="T7" fmla="*/ 203 h 254"/>
              <a:gd name="T8" fmla="*/ 332 w 801"/>
              <a:gd name="T9" fmla="*/ 248 h 254"/>
              <a:gd name="T10" fmla="*/ 405 w 801"/>
              <a:gd name="T11" fmla="*/ 245 h 254"/>
              <a:gd name="T12" fmla="*/ 417 w 801"/>
              <a:gd name="T13" fmla="*/ 210 h 254"/>
              <a:gd name="T14" fmla="*/ 364 w 801"/>
              <a:gd name="T15" fmla="*/ 235 h 254"/>
              <a:gd name="T16" fmla="*/ 320 w 801"/>
              <a:gd name="T17" fmla="*/ 215 h 254"/>
              <a:gd name="T18" fmla="*/ 303 w 801"/>
              <a:gd name="T19" fmla="*/ 170 h 254"/>
              <a:gd name="T20" fmla="*/ 436 w 801"/>
              <a:gd name="T21" fmla="*/ 166 h 254"/>
              <a:gd name="T22" fmla="*/ 431 w 801"/>
              <a:gd name="T23" fmla="*/ 132 h 254"/>
              <a:gd name="T24" fmla="*/ 304 w 801"/>
              <a:gd name="T25" fmla="*/ 152 h 254"/>
              <a:gd name="T26" fmla="*/ 324 w 801"/>
              <a:gd name="T27" fmla="*/ 117 h 254"/>
              <a:gd name="T28" fmla="*/ 361 w 801"/>
              <a:gd name="T29" fmla="*/ 103 h 254"/>
              <a:gd name="T30" fmla="*/ 397 w 801"/>
              <a:gd name="T31" fmla="*/ 117 h 254"/>
              <a:gd name="T32" fmla="*/ 415 w 801"/>
              <a:gd name="T33" fmla="*/ 152 h 254"/>
              <a:gd name="T34" fmla="*/ 779 w 801"/>
              <a:gd name="T35" fmla="*/ 12 h 254"/>
              <a:gd name="T36" fmla="*/ 801 w 801"/>
              <a:gd name="T37" fmla="*/ 46 h 254"/>
              <a:gd name="T38" fmla="*/ 779 w 801"/>
              <a:gd name="T39" fmla="*/ 12 h 254"/>
              <a:gd name="T40" fmla="*/ 15 w 801"/>
              <a:gd name="T41" fmla="*/ 0 h 254"/>
              <a:gd name="T42" fmla="*/ 0 w 801"/>
              <a:gd name="T43" fmla="*/ 250 h 254"/>
              <a:gd name="T44" fmla="*/ 22 w 801"/>
              <a:gd name="T45" fmla="*/ 52 h 254"/>
              <a:gd name="T46" fmla="*/ 124 w 801"/>
              <a:gd name="T47" fmla="*/ 200 h 254"/>
              <a:gd name="T48" fmla="*/ 213 w 801"/>
              <a:gd name="T49" fmla="*/ 250 h 254"/>
              <a:gd name="T50" fmla="*/ 234 w 801"/>
              <a:gd name="T51" fmla="*/ 0 h 254"/>
              <a:gd name="T52" fmla="*/ 117 w 801"/>
              <a:gd name="T53" fmla="*/ 172 h 254"/>
              <a:gd name="T54" fmla="*/ 647 w 801"/>
              <a:gd name="T55" fmla="*/ 229 h 254"/>
              <a:gd name="T56" fmla="*/ 612 w 801"/>
              <a:gd name="T57" fmla="*/ 194 h 254"/>
              <a:gd name="T58" fmla="*/ 612 w 801"/>
              <a:gd name="T59" fmla="*/ 143 h 254"/>
              <a:gd name="T60" fmla="*/ 647 w 801"/>
              <a:gd name="T61" fmla="*/ 108 h 254"/>
              <a:gd name="T62" fmla="*/ 699 w 801"/>
              <a:gd name="T63" fmla="*/ 109 h 254"/>
              <a:gd name="T64" fmla="*/ 733 w 801"/>
              <a:gd name="T65" fmla="*/ 109 h 254"/>
              <a:gd name="T66" fmla="*/ 671 w 801"/>
              <a:gd name="T67" fmla="*/ 84 h 254"/>
              <a:gd name="T68" fmla="*/ 610 w 801"/>
              <a:gd name="T69" fmla="*/ 109 h 254"/>
              <a:gd name="T70" fmla="*/ 587 w 801"/>
              <a:gd name="T71" fmla="*/ 169 h 254"/>
              <a:gd name="T72" fmla="*/ 613 w 801"/>
              <a:gd name="T73" fmla="*/ 231 h 254"/>
              <a:gd name="T74" fmla="*/ 674 w 801"/>
              <a:gd name="T75" fmla="*/ 254 h 254"/>
              <a:gd name="T76" fmla="*/ 739 w 801"/>
              <a:gd name="T77" fmla="*/ 226 h 254"/>
              <a:gd name="T78" fmla="*/ 674 w 801"/>
              <a:gd name="T79" fmla="*/ 235 h 254"/>
              <a:gd name="T80" fmla="*/ 537 w 801"/>
              <a:gd name="T81" fmla="*/ 88 h 254"/>
              <a:gd name="T82" fmla="*/ 511 w 801"/>
              <a:gd name="T83" fmla="*/ 102 h 254"/>
              <a:gd name="T84" fmla="*/ 503 w 801"/>
              <a:gd name="T85" fmla="*/ 87 h 254"/>
              <a:gd name="T86" fmla="*/ 483 w 801"/>
              <a:gd name="T87" fmla="*/ 250 h 254"/>
              <a:gd name="T88" fmla="*/ 503 w 801"/>
              <a:gd name="T89" fmla="*/ 141 h 254"/>
              <a:gd name="T90" fmla="*/ 556 w 801"/>
              <a:gd name="T91" fmla="*/ 105 h 254"/>
              <a:gd name="T92" fmla="*/ 565 w 801"/>
              <a:gd name="T93" fmla="*/ 106 h 254"/>
              <a:gd name="T94" fmla="*/ 558 w 801"/>
              <a:gd name="T95" fmla="*/ 85 h 254"/>
              <a:gd name="T96" fmla="*/ 780 w 801"/>
              <a:gd name="T97" fmla="*/ 250 h 254"/>
              <a:gd name="T98" fmla="*/ 800 w 801"/>
              <a:gd name="T99" fmla="*/ 87 h 254"/>
              <a:gd name="T100" fmla="*/ 780 w 801"/>
              <a:gd name="T101" fmla="*/ 25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1" h="254">
                <a:moveTo>
                  <a:pt x="415" y="106"/>
                </a:moveTo>
                <a:cubicBezTo>
                  <a:pt x="408" y="99"/>
                  <a:pt x="400" y="94"/>
                  <a:pt x="391" y="90"/>
                </a:cubicBezTo>
                <a:cubicBezTo>
                  <a:pt x="382" y="86"/>
                  <a:pt x="371" y="84"/>
                  <a:pt x="361" y="84"/>
                </a:cubicBezTo>
                <a:cubicBezTo>
                  <a:pt x="349" y="84"/>
                  <a:pt x="339" y="86"/>
                  <a:pt x="329" y="90"/>
                </a:cubicBezTo>
                <a:cubicBezTo>
                  <a:pt x="319" y="95"/>
                  <a:pt x="311" y="101"/>
                  <a:pt x="304" y="109"/>
                </a:cubicBezTo>
                <a:cubicBezTo>
                  <a:pt x="297" y="116"/>
                  <a:pt x="292" y="125"/>
                  <a:pt x="288" y="136"/>
                </a:cubicBezTo>
                <a:cubicBezTo>
                  <a:pt x="284" y="146"/>
                  <a:pt x="283" y="157"/>
                  <a:pt x="283" y="169"/>
                </a:cubicBezTo>
                <a:cubicBezTo>
                  <a:pt x="283" y="181"/>
                  <a:pt x="285" y="193"/>
                  <a:pt x="289" y="203"/>
                </a:cubicBezTo>
                <a:cubicBezTo>
                  <a:pt x="293" y="214"/>
                  <a:pt x="299" y="223"/>
                  <a:pt x="306" y="230"/>
                </a:cubicBezTo>
                <a:cubicBezTo>
                  <a:pt x="314" y="238"/>
                  <a:pt x="322" y="244"/>
                  <a:pt x="332" y="248"/>
                </a:cubicBezTo>
                <a:cubicBezTo>
                  <a:pt x="342" y="252"/>
                  <a:pt x="353" y="254"/>
                  <a:pt x="364" y="254"/>
                </a:cubicBezTo>
                <a:cubicBezTo>
                  <a:pt x="380" y="254"/>
                  <a:pt x="394" y="251"/>
                  <a:pt x="405" y="245"/>
                </a:cubicBezTo>
                <a:cubicBezTo>
                  <a:pt x="416" y="238"/>
                  <a:pt x="425" y="231"/>
                  <a:pt x="431" y="224"/>
                </a:cubicBezTo>
                <a:cubicBezTo>
                  <a:pt x="417" y="210"/>
                  <a:pt x="417" y="210"/>
                  <a:pt x="417" y="210"/>
                </a:cubicBezTo>
                <a:cubicBezTo>
                  <a:pt x="410" y="218"/>
                  <a:pt x="403" y="224"/>
                  <a:pt x="394" y="228"/>
                </a:cubicBezTo>
                <a:cubicBezTo>
                  <a:pt x="385" y="232"/>
                  <a:pt x="375" y="235"/>
                  <a:pt x="364" y="235"/>
                </a:cubicBezTo>
                <a:cubicBezTo>
                  <a:pt x="355" y="235"/>
                  <a:pt x="347" y="233"/>
                  <a:pt x="339" y="229"/>
                </a:cubicBezTo>
                <a:cubicBezTo>
                  <a:pt x="332" y="226"/>
                  <a:pt x="325" y="221"/>
                  <a:pt x="320" y="215"/>
                </a:cubicBezTo>
                <a:cubicBezTo>
                  <a:pt x="315" y="210"/>
                  <a:pt x="311" y="203"/>
                  <a:pt x="308" y="195"/>
                </a:cubicBezTo>
                <a:cubicBezTo>
                  <a:pt x="305" y="187"/>
                  <a:pt x="303" y="179"/>
                  <a:pt x="303" y="170"/>
                </a:cubicBezTo>
                <a:cubicBezTo>
                  <a:pt x="436" y="170"/>
                  <a:pt x="436" y="170"/>
                  <a:pt x="436" y="170"/>
                </a:cubicBezTo>
                <a:cubicBezTo>
                  <a:pt x="436" y="169"/>
                  <a:pt x="436" y="167"/>
                  <a:pt x="436" y="166"/>
                </a:cubicBezTo>
                <a:cubicBezTo>
                  <a:pt x="436" y="163"/>
                  <a:pt x="436" y="163"/>
                  <a:pt x="436" y="163"/>
                </a:cubicBezTo>
                <a:cubicBezTo>
                  <a:pt x="436" y="152"/>
                  <a:pt x="434" y="141"/>
                  <a:pt x="431" y="132"/>
                </a:cubicBezTo>
                <a:cubicBezTo>
                  <a:pt x="427" y="122"/>
                  <a:pt x="422" y="114"/>
                  <a:pt x="415" y="106"/>
                </a:cubicBezTo>
                <a:close/>
                <a:moveTo>
                  <a:pt x="304" y="152"/>
                </a:moveTo>
                <a:cubicBezTo>
                  <a:pt x="305" y="145"/>
                  <a:pt x="308" y="138"/>
                  <a:pt x="311" y="132"/>
                </a:cubicBezTo>
                <a:cubicBezTo>
                  <a:pt x="315" y="126"/>
                  <a:pt x="319" y="121"/>
                  <a:pt x="324" y="117"/>
                </a:cubicBezTo>
                <a:cubicBezTo>
                  <a:pt x="328" y="113"/>
                  <a:pt x="334" y="109"/>
                  <a:pt x="340" y="107"/>
                </a:cubicBezTo>
                <a:cubicBezTo>
                  <a:pt x="347" y="104"/>
                  <a:pt x="353" y="103"/>
                  <a:pt x="361" y="103"/>
                </a:cubicBezTo>
                <a:cubicBezTo>
                  <a:pt x="368" y="103"/>
                  <a:pt x="374" y="104"/>
                  <a:pt x="380" y="106"/>
                </a:cubicBezTo>
                <a:cubicBezTo>
                  <a:pt x="386" y="109"/>
                  <a:pt x="392" y="112"/>
                  <a:pt x="397" y="117"/>
                </a:cubicBezTo>
                <a:cubicBezTo>
                  <a:pt x="402" y="121"/>
                  <a:pt x="406" y="126"/>
                  <a:pt x="409" y="132"/>
                </a:cubicBezTo>
                <a:cubicBezTo>
                  <a:pt x="412" y="138"/>
                  <a:pt x="414" y="145"/>
                  <a:pt x="415" y="152"/>
                </a:cubicBezTo>
                <a:lnTo>
                  <a:pt x="304" y="152"/>
                </a:lnTo>
                <a:close/>
                <a:moveTo>
                  <a:pt x="779" y="12"/>
                </a:moveTo>
                <a:cubicBezTo>
                  <a:pt x="779" y="46"/>
                  <a:pt x="779" y="46"/>
                  <a:pt x="779" y="46"/>
                </a:cubicBezTo>
                <a:cubicBezTo>
                  <a:pt x="801" y="46"/>
                  <a:pt x="801" y="46"/>
                  <a:pt x="801" y="46"/>
                </a:cubicBezTo>
                <a:cubicBezTo>
                  <a:pt x="801" y="12"/>
                  <a:pt x="801" y="12"/>
                  <a:pt x="801" y="12"/>
                </a:cubicBezTo>
                <a:lnTo>
                  <a:pt x="779" y="12"/>
                </a:lnTo>
                <a:close/>
                <a:moveTo>
                  <a:pt x="117" y="172"/>
                </a:moveTo>
                <a:cubicBezTo>
                  <a:pt x="15" y="0"/>
                  <a:pt x="15" y="0"/>
                  <a:pt x="15" y="0"/>
                </a:cubicBezTo>
                <a:cubicBezTo>
                  <a:pt x="0" y="0"/>
                  <a:pt x="0" y="0"/>
                  <a:pt x="0" y="0"/>
                </a:cubicBezTo>
                <a:cubicBezTo>
                  <a:pt x="0" y="250"/>
                  <a:pt x="0" y="250"/>
                  <a:pt x="0" y="250"/>
                </a:cubicBezTo>
                <a:cubicBezTo>
                  <a:pt x="22" y="250"/>
                  <a:pt x="22" y="250"/>
                  <a:pt x="22" y="250"/>
                </a:cubicBezTo>
                <a:cubicBezTo>
                  <a:pt x="22" y="52"/>
                  <a:pt x="22" y="52"/>
                  <a:pt x="22" y="52"/>
                </a:cubicBezTo>
                <a:cubicBezTo>
                  <a:pt x="110" y="200"/>
                  <a:pt x="110" y="200"/>
                  <a:pt x="110" y="200"/>
                </a:cubicBezTo>
                <a:cubicBezTo>
                  <a:pt x="124" y="200"/>
                  <a:pt x="124" y="200"/>
                  <a:pt x="124" y="200"/>
                </a:cubicBezTo>
                <a:cubicBezTo>
                  <a:pt x="213" y="52"/>
                  <a:pt x="213" y="52"/>
                  <a:pt x="213" y="52"/>
                </a:cubicBezTo>
                <a:cubicBezTo>
                  <a:pt x="213" y="250"/>
                  <a:pt x="213" y="250"/>
                  <a:pt x="213" y="250"/>
                </a:cubicBezTo>
                <a:cubicBezTo>
                  <a:pt x="234" y="250"/>
                  <a:pt x="234" y="250"/>
                  <a:pt x="234" y="250"/>
                </a:cubicBezTo>
                <a:cubicBezTo>
                  <a:pt x="234" y="0"/>
                  <a:pt x="234" y="0"/>
                  <a:pt x="234" y="0"/>
                </a:cubicBezTo>
                <a:cubicBezTo>
                  <a:pt x="220" y="0"/>
                  <a:pt x="220" y="0"/>
                  <a:pt x="220" y="0"/>
                </a:cubicBezTo>
                <a:lnTo>
                  <a:pt x="117" y="172"/>
                </a:lnTo>
                <a:close/>
                <a:moveTo>
                  <a:pt x="674" y="235"/>
                </a:moveTo>
                <a:cubicBezTo>
                  <a:pt x="664" y="235"/>
                  <a:pt x="656" y="233"/>
                  <a:pt x="647" y="229"/>
                </a:cubicBezTo>
                <a:cubicBezTo>
                  <a:pt x="639" y="226"/>
                  <a:pt x="632" y="221"/>
                  <a:pt x="626" y="215"/>
                </a:cubicBezTo>
                <a:cubicBezTo>
                  <a:pt x="620" y="209"/>
                  <a:pt x="615" y="202"/>
                  <a:pt x="612" y="194"/>
                </a:cubicBezTo>
                <a:cubicBezTo>
                  <a:pt x="609" y="186"/>
                  <a:pt x="607" y="178"/>
                  <a:pt x="607" y="169"/>
                </a:cubicBezTo>
                <a:cubicBezTo>
                  <a:pt x="607" y="159"/>
                  <a:pt x="609" y="151"/>
                  <a:pt x="612" y="143"/>
                </a:cubicBezTo>
                <a:cubicBezTo>
                  <a:pt x="616" y="135"/>
                  <a:pt x="620" y="128"/>
                  <a:pt x="626" y="122"/>
                </a:cubicBezTo>
                <a:cubicBezTo>
                  <a:pt x="632" y="116"/>
                  <a:pt x="639" y="111"/>
                  <a:pt x="647" y="108"/>
                </a:cubicBezTo>
                <a:cubicBezTo>
                  <a:pt x="654" y="105"/>
                  <a:pt x="663" y="103"/>
                  <a:pt x="671" y="103"/>
                </a:cubicBezTo>
                <a:cubicBezTo>
                  <a:pt x="682" y="103"/>
                  <a:pt x="691" y="105"/>
                  <a:pt x="699" y="109"/>
                </a:cubicBezTo>
                <a:cubicBezTo>
                  <a:pt x="707" y="113"/>
                  <a:pt x="714" y="118"/>
                  <a:pt x="720" y="124"/>
                </a:cubicBezTo>
                <a:cubicBezTo>
                  <a:pt x="733" y="109"/>
                  <a:pt x="733" y="109"/>
                  <a:pt x="733" y="109"/>
                </a:cubicBezTo>
                <a:cubicBezTo>
                  <a:pt x="726" y="102"/>
                  <a:pt x="717" y="95"/>
                  <a:pt x="707" y="91"/>
                </a:cubicBezTo>
                <a:cubicBezTo>
                  <a:pt x="697" y="86"/>
                  <a:pt x="685" y="84"/>
                  <a:pt x="671" y="84"/>
                </a:cubicBezTo>
                <a:cubicBezTo>
                  <a:pt x="659" y="84"/>
                  <a:pt x="648" y="86"/>
                  <a:pt x="637" y="90"/>
                </a:cubicBezTo>
                <a:cubicBezTo>
                  <a:pt x="627" y="95"/>
                  <a:pt x="618" y="101"/>
                  <a:pt x="610" y="109"/>
                </a:cubicBezTo>
                <a:cubicBezTo>
                  <a:pt x="603" y="117"/>
                  <a:pt x="597" y="126"/>
                  <a:pt x="593" y="136"/>
                </a:cubicBezTo>
                <a:cubicBezTo>
                  <a:pt x="589" y="146"/>
                  <a:pt x="587" y="157"/>
                  <a:pt x="587" y="169"/>
                </a:cubicBezTo>
                <a:cubicBezTo>
                  <a:pt x="587" y="182"/>
                  <a:pt x="589" y="194"/>
                  <a:pt x="594" y="204"/>
                </a:cubicBezTo>
                <a:cubicBezTo>
                  <a:pt x="599" y="215"/>
                  <a:pt x="605" y="224"/>
                  <a:pt x="613" y="231"/>
                </a:cubicBezTo>
                <a:cubicBezTo>
                  <a:pt x="622" y="238"/>
                  <a:pt x="631" y="244"/>
                  <a:pt x="641" y="248"/>
                </a:cubicBezTo>
                <a:cubicBezTo>
                  <a:pt x="652" y="252"/>
                  <a:pt x="663" y="254"/>
                  <a:pt x="674" y="254"/>
                </a:cubicBezTo>
                <a:cubicBezTo>
                  <a:pt x="687" y="254"/>
                  <a:pt x="699" y="251"/>
                  <a:pt x="710" y="247"/>
                </a:cubicBezTo>
                <a:cubicBezTo>
                  <a:pt x="721" y="242"/>
                  <a:pt x="731" y="235"/>
                  <a:pt x="739" y="226"/>
                </a:cubicBezTo>
                <a:cubicBezTo>
                  <a:pt x="724" y="212"/>
                  <a:pt x="724" y="212"/>
                  <a:pt x="724" y="212"/>
                </a:cubicBezTo>
                <a:cubicBezTo>
                  <a:pt x="710" y="227"/>
                  <a:pt x="693" y="235"/>
                  <a:pt x="674" y="235"/>
                </a:cubicBezTo>
                <a:close/>
                <a:moveTo>
                  <a:pt x="555" y="85"/>
                </a:moveTo>
                <a:cubicBezTo>
                  <a:pt x="548" y="85"/>
                  <a:pt x="542" y="86"/>
                  <a:pt x="537" y="88"/>
                </a:cubicBezTo>
                <a:cubicBezTo>
                  <a:pt x="532" y="89"/>
                  <a:pt x="527" y="91"/>
                  <a:pt x="522" y="94"/>
                </a:cubicBezTo>
                <a:cubicBezTo>
                  <a:pt x="518" y="96"/>
                  <a:pt x="514" y="99"/>
                  <a:pt x="511" y="102"/>
                </a:cubicBezTo>
                <a:cubicBezTo>
                  <a:pt x="508" y="105"/>
                  <a:pt x="505" y="107"/>
                  <a:pt x="503" y="110"/>
                </a:cubicBezTo>
                <a:cubicBezTo>
                  <a:pt x="503" y="87"/>
                  <a:pt x="503" y="87"/>
                  <a:pt x="503" y="87"/>
                </a:cubicBezTo>
                <a:cubicBezTo>
                  <a:pt x="483" y="87"/>
                  <a:pt x="483" y="87"/>
                  <a:pt x="483" y="87"/>
                </a:cubicBezTo>
                <a:cubicBezTo>
                  <a:pt x="483" y="250"/>
                  <a:pt x="483" y="250"/>
                  <a:pt x="483" y="250"/>
                </a:cubicBezTo>
                <a:cubicBezTo>
                  <a:pt x="503" y="250"/>
                  <a:pt x="503" y="250"/>
                  <a:pt x="503" y="250"/>
                </a:cubicBezTo>
                <a:cubicBezTo>
                  <a:pt x="503" y="141"/>
                  <a:pt x="503" y="141"/>
                  <a:pt x="503" y="141"/>
                </a:cubicBezTo>
                <a:cubicBezTo>
                  <a:pt x="508" y="130"/>
                  <a:pt x="514" y="122"/>
                  <a:pt x="524" y="115"/>
                </a:cubicBezTo>
                <a:cubicBezTo>
                  <a:pt x="533" y="108"/>
                  <a:pt x="544" y="105"/>
                  <a:pt x="556" y="105"/>
                </a:cubicBezTo>
                <a:cubicBezTo>
                  <a:pt x="559" y="105"/>
                  <a:pt x="559" y="105"/>
                  <a:pt x="559" y="105"/>
                </a:cubicBezTo>
                <a:cubicBezTo>
                  <a:pt x="560" y="105"/>
                  <a:pt x="562" y="105"/>
                  <a:pt x="565" y="106"/>
                </a:cubicBezTo>
                <a:cubicBezTo>
                  <a:pt x="565" y="86"/>
                  <a:pt x="565" y="86"/>
                  <a:pt x="565" y="86"/>
                </a:cubicBezTo>
                <a:cubicBezTo>
                  <a:pt x="562" y="86"/>
                  <a:pt x="560" y="85"/>
                  <a:pt x="558" y="85"/>
                </a:cubicBezTo>
                <a:lnTo>
                  <a:pt x="555" y="85"/>
                </a:lnTo>
                <a:close/>
                <a:moveTo>
                  <a:pt x="780" y="250"/>
                </a:moveTo>
                <a:cubicBezTo>
                  <a:pt x="800" y="250"/>
                  <a:pt x="800" y="250"/>
                  <a:pt x="800" y="250"/>
                </a:cubicBezTo>
                <a:cubicBezTo>
                  <a:pt x="800" y="87"/>
                  <a:pt x="800" y="87"/>
                  <a:pt x="800" y="87"/>
                </a:cubicBezTo>
                <a:cubicBezTo>
                  <a:pt x="780" y="87"/>
                  <a:pt x="780" y="87"/>
                  <a:pt x="780" y="87"/>
                </a:cubicBezTo>
                <a:lnTo>
                  <a:pt x="780" y="25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Espace réservé du contenu 20"/>
          <p:cNvSpPr txBox="1">
            <a:spLocks/>
          </p:cNvSpPr>
          <p:nvPr/>
        </p:nvSpPr>
        <p:spPr>
          <a:xfrm>
            <a:off x="7074630" y="2179030"/>
            <a:ext cx="3041863" cy="2877903"/>
          </a:xfrm>
          <a:prstGeom prst="rect">
            <a:avLst/>
          </a:prstGeom>
        </p:spPr>
        <p:txBody>
          <a:bodyPr vert="horz" lIns="0" tIns="238950" rIns="0" bIns="0" rtlCol="0">
            <a:spAutoFit/>
          </a:bodyPr>
          <a:lstStyle>
            <a:lvl1pPr marL="0" marR="0" indent="0" algn="l" defTabSz="1028700" rtl="0" eaLnBrk="1" fontAlgn="auto" latinLnBrk="0" hangingPunct="1">
              <a:lnSpc>
                <a:spcPct val="100000"/>
              </a:lnSpc>
              <a:spcBef>
                <a:spcPts val="1200"/>
              </a:spcBef>
              <a:spcAft>
                <a:spcPts val="0"/>
              </a:spcAft>
              <a:buClrTx/>
              <a:buSzTx/>
              <a:buFont typeface="Arial" pitchFamily="34" charset="0"/>
              <a:buNone/>
              <a:tabLst/>
              <a:defRPr lang="en-US" sz="1300" b="0" kern="1200">
                <a:solidFill>
                  <a:srgbClr val="333333"/>
                </a:solidFill>
                <a:latin typeface="Arial" panose="020B0604020202020204" pitchFamily="34" charset="0"/>
                <a:ea typeface="+mn-ea"/>
                <a:cs typeface="Arial" panose="020B0604020202020204" pitchFamily="34" charset="0"/>
              </a:defRPr>
            </a:lvl1pPr>
            <a:lvl2pPr marL="0" marR="0" indent="0" algn="l" defTabSz="1028700" rtl="0" eaLnBrk="1" fontAlgn="auto" latinLnBrk="0" hangingPunct="1">
              <a:lnSpc>
                <a:spcPct val="100000"/>
              </a:lnSpc>
              <a:spcBef>
                <a:spcPts val="1200"/>
              </a:spcBef>
              <a:spcAft>
                <a:spcPts val="0"/>
              </a:spcAft>
              <a:buClrTx/>
              <a:buSzTx/>
              <a:buFont typeface="Arial" pitchFamily="34" charset="0"/>
              <a:buNone/>
              <a:tabLst/>
              <a:defRPr sz="1300" b="1" kern="1200">
                <a:solidFill>
                  <a:srgbClr val="333333"/>
                </a:solidFill>
                <a:latin typeface="Arial" panose="020B0604020202020204" pitchFamily="34" charset="0"/>
                <a:ea typeface="+mn-ea"/>
                <a:cs typeface="Arial" panose="020B0604020202020204" pitchFamily="34" charset="0"/>
              </a:defRPr>
            </a:lvl2pPr>
            <a:lvl3pPr marL="180000" marR="0" indent="-180000" algn="l" defTabSz="1028700" rtl="0" eaLnBrk="1" fontAlgn="auto" latinLnBrk="0" hangingPunct="1">
              <a:lnSpc>
                <a:spcPct val="100000"/>
              </a:lnSpc>
              <a:spcBef>
                <a:spcPts val="8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3pPr>
            <a:lvl4pPr marL="360000" marR="0" indent="-180000" algn="l" defTabSz="1028700" rtl="0" eaLnBrk="1" fontAlgn="auto" latinLnBrk="0" hangingPunct="1">
              <a:lnSpc>
                <a:spcPct val="100000"/>
              </a:lnSpc>
              <a:spcBef>
                <a:spcPts val="6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4pPr>
            <a:lvl5pPr marL="540000" marR="0" indent="-180000" algn="l" defTabSz="1028700" rtl="0" eaLnBrk="1" fontAlgn="auto" latinLnBrk="0" hangingPunct="1">
              <a:lnSpc>
                <a:spcPct val="100000"/>
              </a:lnSpc>
              <a:spcBef>
                <a:spcPts val="400"/>
              </a:spcBef>
              <a:spcAft>
                <a:spcPts val="0"/>
              </a:spcAft>
              <a:buClrTx/>
              <a:buSzPct val="80000"/>
              <a:buFont typeface="Wingdings" panose="05000000000000000000" pitchFamily="2" charset="2"/>
              <a:buChar char="n"/>
              <a:tabLst/>
              <a:defRPr sz="1300" kern="1200">
                <a:solidFill>
                  <a:srgbClr val="333333"/>
                </a:solidFill>
                <a:latin typeface="Arial" panose="020B0604020202020204" pitchFamily="34" charset="0"/>
                <a:ea typeface="+mn-ea"/>
                <a:cs typeface="Arial" panose="020B0604020202020204" pitchFamily="34" charset="0"/>
              </a:defRPr>
            </a:lvl5pPr>
            <a:lvl6pPr marL="28289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lvl="1"/>
            <a:r>
              <a:rPr lang="fr-FR" dirty="0"/>
              <a:t>Fabien DELACOSTE</a:t>
            </a:r>
          </a:p>
          <a:p>
            <a:pPr>
              <a:spcBef>
                <a:spcPts val="200"/>
              </a:spcBef>
            </a:pPr>
            <a:r>
              <a:rPr lang="fr-FR" dirty="0"/>
              <a:t>Fabien.delacoste@kantartns.com </a:t>
            </a:r>
            <a:br>
              <a:rPr lang="fr-FR" dirty="0"/>
            </a:br>
            <a:r>
              <a:rPr lang="fr-FR" dirty="0"/>
              <a:t>+33 1 40 92 27 95</a:t>
            </a:r>
          </a:p>
          <a:p>
            <a:pPr lvl="1"/>
            <a:r>
              <a:rPr lang="fr-FR" dirty="0" smtClean="0"/>
              <a:t>Muriel GOFFARD</a:t>
            </a:r>
          </a:p>
          <a:p>
            <a:pPr>
              <a:spcBef>
                <a:spcPts val="200"/>
              </a:spcBef>
            </a:pPr>
            <a:r>
              <a:rPr lang="fr-FR" dirty="0" smtClean="0"/>
              <a:t>Muriel.goffard@kantartns.com</a:t>
            </a:r>
            <a:br>
              <a:rPr lang="fr-FR" dirty="0" smtClean="0"/>
            </a:br>
            <a:r>
              <a:rPr lang="fr-FR" dirty="0" smtClean="0"/>
              <a:t>+33 1 40 92 27 47</a:t>
            </a:r>
          </a:p>
          <a:p>
            <a:pPr lvl="1"/>
            <a:r>
              <a:rPr lang="fr-FR" dirty="0" smtClean="0"/>
              <a:t>Frédéric LOS</a:t>
            </a:r>
          </a:p>
          <a:p>
            <a:pPr>
              <a:spcBef>
                <a:spcPts val="200"/>
              </a:spcBef>
            </a:pPr>
            <a:r>
              <a:rPr lang="fr-FR" dirty="0" smtClean="0"/>
              <a:t>Frederic.los@kantartns.com </a:t>
            </a:r>
            <a:br>
              <a:rPr lang="fr-FR" dirty="0" smtClean="0"/>
            </a:br>
            <a:r>
              <a:rPr lang="fr-FR" dirty="0" smtClean="0"/>
              <a:t>+33 1 40 92 45 04</a:t>
            </a:r>
          </a:p>
          <a:p>
            <a:pPr>
              <a:spcBef>
                <a:spcPts val="200"/>
              </a:spcBef>
            </a:pPr>
            <a:endParaRPr lang="fr-FR" dirty="0" smtClean="0"/>
          </a:p>
          <a:p>
            <a:pPr>
              <a:spcBef>
                <a:spcPts val="200"/>
              </a:spcBef>
            </a:pPr>
            <a:endParaRPr lang="fr-FR" dirty="0"/>
          </a:p>
        </p:txBody>
      </p:sp>
      <p:sp>
        <p:nvSpPr>
          <p:cNvPr id="10" name="Espace réservé du numéro de diapositive 9"/>
          <p:cNvSpPr>
            <a:spLocks noGrp="1"/>
          </p:cNvSpPr>
          <p:nvPr>
            <p:ph type="sldNum" sz="quarter" idx="18"/>
          </p:nvPr>
        </p:nvSpPr>
        <p:spPr/>
        <p:txBody>
          <a:bodyPr/>
          <a:lstStyle/>
          <a:p>
            <a:fld id="{4034BEE3-566C-4068-A777-C3A4762E861B}" type="slidenum">
              <a:rPr lang="en-GB" smtClean="0"/>
              <a:pPr/>
              <a:t>92</a:t>
            </a:fld>
            <a:endParaRPr lang="en-GB" dirty="0"/>
          </a:p>
        </p:txBody>
      </p:sp>
    </p:spTree>
    <p:custDataLst>
      <p:tags r:id="rId1"/>
    </p:custDataLst>
    <p:extLst>
      <p:ext uri="{BB962C8B-B14F-4D97-AF65-F5344CB8AC3E}">
        <p14:creationId xmlns:p14="http://schemas.microsoft.com/office/powerpoint/2010/main" val="13142388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26,51866"/>
</p:tagLst>
</file>

<file path=ppt/tags/tag11.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554,7837"/>
</p:tagLst>
</file>

<file path=ppt/tags/tag12.xml><?xml version="1.0" encoding="utf-8"?>
<p:tagLst xmlns:a="http://schemas.openxmlformats.org/drawingml/2006/main" xmlns:r="http://schemas.openxmlformats.org/officeDocument/2006/relationships" xmlns:p="http://schemas.openxmlformats.org/presentationml/2006/main">
  <p:tag name="WIDTH" val="30,36953"/>
  <p:tag name="HEIGHT" val="42,81913"/>
  <p:tag name="TOP" val="101,4838"/>
  <p:tag name="LEFT" val="26,51866"/>
</p:tagLst>
</file>

<file path=ppt/tags/tag13.xml><?xml version="1.0" encoding="utf-8"?>
<p:tagLst xmlns:a="http://schemas.openxmlformats.org/drawingml/2006/main" xmlns:r="http://schemas.openxmlformats.org/officeDocument/2006/relationships" xmlns:p="http://schemas.openxmlformats.org/presentationml/2006/main">
  <p:tag name="WIDTH" val="40,74504"/>
  <p:tag name="HEIGHT" val="46,59504"/>
  <p:tag name="TOP" val="97,70787"/>
  <p:tag name="LEFT" val="289,5972"/>
</p:tagLst>
</file>

<file path=ppt/tags/tag14.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26,51866"/>
</p:tagLst>
</file>

<file path=ppt/tags/tag15.xml><?xml version="1.0" encoding="utf-8"?>
<p:tagLst xmlns:a="http://schemas.openxmlformats.org/drawingml/2006/main" xmlns:r="http://schemas.openxmlformats.org/officeDocument/2006/relationships" xmlns:p="http://schemas.openxmlformats.org/presentationml/2006/main">
  <p:tag name="WIDTH" val="770,4568"/>
  <p:tag name="HEIGHT" val="415,9212"/>
  <p:tag name="TOP" val="54,57882"/>
  <p:tag name="LEFT" val="25,69142"/>
</p:tagLst>
</file>

<file path=ppt/tags/tag16.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289,5972"/>
</p:tagLst>
</file>

<file path=ppt/tags/tag17.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18.xml><?xml version="1.0" encoding="utf-8"?>
<p:tagLst xmlns:a="http://schemas.openxmlformats.org/drawingml/2006/main" xmlns:r="http://schemas.openxmlformats.org/officeDocument/2006/relationships" xmlns:p="http://schemas.openxmlformats.org/presentationml/2006/main">
  <p:tag name="WIDTH" val="618,506"/>
  <p:tag name="HEIGHT" val="338,0142"/>
  <p:tag name="TOP" val="185,9859"/>
  <p:tag name="LEFT" val="105,0001"/>
</p:tagLst>
</file>

<file path=ppt/tags/tag19.xml><?xml version="1.0" encoding="utf-8"?>
<p:tagLst xmlns:a="http://schemas.openxmlformats.org/drawingml/2006/main" xmlns:r="http://schemas.openxmlformats.org/officeDocument/2006/relationships" xmlns:p="http://schemas.openxmlformats.org/presentationml/2006/main">
  <p:tag name="WIDTH" val="618,506"/>
  <p:tag name="HEIGHT" val="338,0142"/>
  <p:tag name="TOP" val="185,9859"/>
  <p:tag name="LEFT" val="105,0001"/>
</p:tagLst>
</file>

<file path=ppt/tags/tag2.xml><?xml version="1.0" encoding="utf-8"?>
<p:tagLst xmlns:a="http://schemas.openxmlformats.org/drawingml/2006/main" xmlns:r="http://schemas.openxmlformats.org/officeDocument/2006/relationships" xmlns:p="http://schemas.openxmlformats.org/presentationml/2006/main">
  <p:tag name="SLIDE" val="COVER"/>
</p:tagLst>
</file>

<file path=ppt/tags/tag20.xml><?xml version="1.0" encoding="utf-8"?>
<p:tagLst xmlns:a="http://schemas.openxmlformats.org/drawingml/2006/main" xmlns:r="http://schemas.openxmlformats.org/officeDocument/2006/relationships" xmlns:p="http://schemas.openxmlformats.org/presentationml/2006/main">
  <p:tag name="WIDTH" val="770,4568"/>
  <p:tag name="HEIGHT" val="415,9212"/>
  <p:tag name="TOP" val="54,57882"/>
  <p:tag name="LEFT" val="25,69142"/>
</p:tagLst>
</file>

<file path=ppt/tags/tag21.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22.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23.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24.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25.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26.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27.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28.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29.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3.xml><?xml version="1.0" encoding="utf-8"?>
<p:tagLst xmlns:a="http://schemas.openxmlformats.org/drawingml/2006/main" xmlns:r="http://schemas.openxmlformats.org/officeDocument/2006/relationships" xmlns:p="http://schemas.openxmlformats.org/presentationml/2006/main">
  <p:tag name="WIDTH" val="521,3187"/>
  <p:tag name="HEIGHT" val="111,5543"/>
  <p:tag name="TOP" val="7,874016E-05"/>
  <p:tag name="LEFT" val="25,3374"/>
</p:tagLst>
</file>

<file path=ppt/tags/tag30.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31.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32.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33.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34.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35.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36.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37.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38.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39.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4.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40.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41.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42.xml><?xml version="1.0" encoding="utf-8"?>
<p:tagLst xmlns:a="http://schemas.openxmlformats.org/drawingml/2006/main" xmlns:r="http://schemas.openxmlformats.org/officeDocument/2006/relationships" xmlns:p="http://schemas.openxmlformats.org/presentationml/2006/main">
  <p:tag name="O2G_TB" val="34819"/>
  <p:tag name="SHP" val="CTB2"/>
</p:tagLst>
</file>

<file path=ppt/tags/tag43.xml><?xml version="1.0" encoding="utf-8"?>
<p:tagLst xmlns:a="http://schemas.openxmlformats.org/drawingml/2006/main" xmlns:r="http://schemas.openxmlformats.org/officeDocument/2006/relationships" xmlns:p="http://schemas.openxmlformats.org/presentationml/2006/main">
  <p:tag name="O2G_TB" val="34819"/>
  <p:tag name="SHP" val="CTB2"/>
</p:tagLst>
</file>

<file path=ppt/tags/tag44.xml><?xml version="1.0" encoding="utf-8"?>
<p:tagLst xmlns:a="http://schemas.openxmlformats.org/drawingml/2006/main" xmlns:r="http://schemas.openxmlformats.org/officeDocument/2006/relationships" xmlns:p="http://schemas.openxmlformats.org/presentationml/2006/main">
  <p:tag name="O2G_TB" val="34819"/>
  <p:tag name="SHP" val="CTB2"/>
</p:tagLst>
</file>

<file path=ppt/tags/tag45.xml><?xml version="1.0" encoding="utf-8"?>
<p:tagLst xmlns:a="http://schemas.openxmlformats.org/drawingml/2006/main" xmlns:r="http://schemas.openxmlformats.org/officeDocument/2006/relationships" xmlns:p="http://schemas.openxmlformats.org/presentationml/2006/main">
  <p:tag name="O2G_TB" val="34819"/>
  <p:tag name="SHP" val="CTB2"/>
</p:tagLst>
</file>

<file path=ppt/tags/tag46.xml><?xml version="1.0" encoding="utf-8"?>
<p:tagLst xmlns:a="http://schemas.openxmlformats.org/drawingml/2006/main" xmlns:r="http://schemas.openxmlformats.org/officeDocument/2006/relationships" xmlns:p="http://schemas.openxmlformats.org/presentationml/2006/main">
  <p:tag name="O2G_TB" val="34819"/>
  <p:tag name="SHP" val="CTB2"/>
</p:tagLst>
</file>

<file path=ppt/tags/tag47.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48.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49.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5.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0.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1.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52.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53.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4.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55.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56.xml><?xml version="1.0" encoding="utf-8"?>
<p:tagLst xmlns:a="http://schemas.openxmlformats.org/drawingml/2006/main" xmlns:r="http://schemas.openxmlformats.org/officeDocument/2006/relationships" xmlns:p="http://schemas.openxmlformats.org/presentationml/2006/main">
  <p:tag name="SLIDE" val="CHAPTER"/>
  <p:tag name="CHAPTERLEVEL" val="0"/>
</p:tagLst>
</file>

<file path=ppt/tags/tag57.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58.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59.xml><?xml version="1.0" encoding="utf-8"?>
<p:tagLst xmlns:a="http://schemas.openxmlformats.org/drawingml/2006/main" xmlns:r="http://schemas.openxmlformats.org/officeDocument/2006/relationships" xmlns:p="http://schemas.openxmlformats.org/presentationml/2006/main">
  <p:tag name="SLIDE" val="CUSTOMSLIDE"/>
</p:tagLst>
</file>

<file path=ppt/tags/tag6.xml><?xml version="1.0" encoding="utf-8"?>
<p:tagLst xmlns:a="http://schemas.openxmlformats.org/drawingml/2006/main" xmlns:r="http://schemas.openxmlformats.org/officeDocument/2006/relationships" xmlns:p="http://schemas.openxmlformats.org/presentationml/2006/main">
  <p:tag name="WIDTH" val="385,4926"/>
  <p:tag name="HEIGHT" val="66,56953"/>
  <p:tag name="TOP" val="247,526"/>
  <p:tag name="LEFT" val="25,57"/>
</p:tagLst>
</file>

<file path=ppt/tags/tag60.xml><?xml version="1.0" encoding="utf-8"?>
<p:tagLst xmlns:a="http://schemas.openxmlformats.org/drawingml/2006/main" xmlns:r="http://schemas.openxmlformats.org/officeDocument/2006/relationships" xmlns:p="http://schemas.openxmlformats.org/presentationml/2006/main">
  <p:tag name="LEFT" val="17.01717"/>
  <p:tag name="TOP" val="491.4757"/>
  <p:tag name="HEIGHT" val="37.92677"/>
  <p:tag name="WIDTH" val="740"/>
</p:tagLst>
</file>

<file path=ppt/tags/tag7.xml><?xml version="1.0" encoding="utf-8"?>
<p:tagLst xmlns:a="http://schemas.openxmlformats.org/drawingml/2006/main" xmlns:r="http://schemas.openxmlformats.org/officeDocument/2006/relationships" xmlns:p="http://schemas.openxmlformats.org/presentationml/2006/main">
  <p:tag name="WIDTH" val="145"/>
  <p:tag name="HEIGHT" val="110,668"/>
  <p:tag name="TOP" val="158,1264"/>
  <p:tag name="LEFT" val="25,69142"/>
</p:tagLst>
</file>

<file path=ppt/tags/tag8.xml><?xml version="1.0" encoding="utf-8"?>
<p:tagLst xmlns:a="http://schemas.openxmlformats.org/drawingml/2006/main" xmlns:r="http://schemas.openxmlformats.org/officeDocument/2006/relationships" xmlns:p="http://schemas.openxmlformats.org/presentationml/2006/main">
  <p:tag name="WIDTH" val="770,4567"/>
  <p:tag name="HEIGHT" val="89,57866"/>
  <p:tag name="TOP" val="7,874016E-05"/>
  <p:tag name="LEFT" val="25,6915"/>
</p:tagLst>
</file>

<file path=ppt/tags/tag9.xml><?xml version="1.0" encoding="utf-8"?>
<p:tagLst xmlns:a="http://schemas.openxmlformats.org/drawingml/2006/main" xmlns:r="http://schemas.openxmlformats.org/officeDocument/2006/relationships" xmlns:p="http://schemas.openxmlformats.org/presentationml/2006/main">
  <p:tag name="WIDTH" val="240,9449"/>
  <p:tag name="HEIGHT" val="4,497953"/>
  <p:tag name="TOP" val="150,0753"/>
  <p:tag name="LEFT" val="289,5972"/>
</p:tagLst>
</file>

<file path=ppt/theme/theme1.xml><?xml version="1.0" encoding="utf-8"?>
<a:theme xmlns:a="http://schemas.openxmlformats.org/drawingml/2006/main" name="Kantar TNS A4 - Modèle de rapport FR">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smtClean="0">
            <a:solidFill>
              <a:schemeClr val="bg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300" b="0" dirty="0" err="1" smtClean="0">
            <a:solidFill>
              <a:srgbClr val="333333"/>
            </a:solidFill>
            <a:latin typeface="Arial" panose="020B0604020202020204" pitchFamily="34" charset="0"/>
            <a:cs typeface="Arial" panose="020B0604020202020204" pitchFamily="34" charset="0"/>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0.xml><?xml version="1.0" encoding="utf-8"?>
<a:theme xmlns:a="http://schemas.openxmlformats.org/drawingml/2006/main" name="3_SLSL5_MASTER_B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1.xml><?xml version="1.0" encoding="utf-8"?>
<a:theme xmlns:a="http://schemas.openxmlformats.org/drawingml/2006/main" name="4_SLSL5_MASTER_B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2.xml><?xml version="1.0" encoding="utf-8"?>
<a:theme xmlns:a="http://schemas.openxmlformats.org/drawingml/2006/main" name="3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3.xml><?xml version="1.0" encoding="utf-8"?>
<a:theme xmlns:a="http://schemas.openxmlformats.org/drawingml/2006/main" name="5_SLSL5_MASTER_B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4.xml><?xml version="1.0" encoding="utf-8"?>
<a:theme xmlns:a="http://schemas.openxmlformats.org/drawingml/2006/main" name="4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5.xml><?xml version="1.0" encoding="utf-8"?>
<a:theme xmlns:a="http://schemas.openxmlformats.org/drawingml/2006/main" name="5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6.xml><?xml version="1.0" encoding="utf-8"?>
<a:theme xmlns:a="http://schemas.openxmlformats.org/drawingml/2006/main" name="6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7.xml><?xml version="1.0" encoding="utf-8"?>
<a:theme xmlns:a="http://schemas.openxmlformats.org/drawingml/2006/main" name="7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SL5_MASTER_B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3.xml><?xml version="1.0" encoding="utf-8"?>
<a:theme xmlns:a="http://schemas.openxmlformats.org/drawingml/2006/main" name="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4.xml><?xml version="1.0" encoding="utf-8"?>
<a:theme xmlns:a="http://schemas.openxmlformats.org/drawingml/2006/main" name="SlideMaster16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5.xml><?xml version="1.0" encoding="utf-8"?>
<a:theme xmlns:a="http://schemas.openxmlformats.org/drawingml/2006/main" name="SlideMaster163">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6.xml><?xml version="1.0" encoding="utf-8"?>
<a:theme xmlns:a="http://schemas.openxmlformats.org/drawingml/2006/main" name="1_SLSL5_MASTER_B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7.xml><?xml version="1.0" encoding="utf-8"?>
<a:theme xmlns:a="http://schemas.openxmlformats.org/drawingml/2006/main" name="1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8.xml><?xml version="1.0" encoding="utf-8"?>
<a:theme xmlns:a="http://schemas.openxmlformats.org/drawingml/2006/main" name="2_SLSL5_MASTER_C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9.xml><?xml version="1.0" encoding="utf-8"?>
<a:theme xmlns:a="http://schemas.openxmlformats.org/drawingml/2006/main" name="2_SLSL5_MASTER_B_5.0.1">
  <a:themeElements>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b="0" dirty="0" err="1" smtClean="0">
            <a:solidFill>
              <a:schemeClr val="tx1"/>
            </a:solidFill>
            <a:latin typeface="+mn-lt"/>
          </a:defRPr>
        </a:defPPr>
      </a:lstStyle>
    </a:txDef>
  </a:objectDefaults>
  <a:extraClrSchemeLst/>
  <a:custClrLst>
    <a:custClr name="Purple">
      <a:srgbClr val="BB3FC1"/>
    </a:custClr>
    <a:custClr name="Light Purple">
      <a:srgbClr val="798EDF"/>
    </a:custClr>
    <a:custClr name="Light Blue">
      <a:srgbClr val="6DE7F6"/>
    </a:custClr>
    <a:custClr name="Dark Blue">
      <a:srgbClr val="0F7BA2"/>
    </a:custClr>
    <a:custClr name="Red">
      <a:srgbClr val="F1002B"/>
    </a:custClr>
    <a:custClr name="Dark Red - 50%">
      <a:srgbClr val="990002"/>
    </a:custClr>
    <a:custClr name="Gold">
      <a:srgbClr val="FFD138"/>
    </a:custClr>
    <a:custClr name="Light Green">
      <a:srgbClr val="79D738"/>
    </a:custClr>
    <a:custClr name="Mid Green">
      <a:srgbClr val="489A1E"/>
    </a:custClr>
    <a:custClr name="Dark Green">
      <a:srgbClr val="145D04"/>
    </a:custClr>
    <a:custClr name="PPT Gray">
      <a:srgbClr val="333333"/>
    </a:custClr>
    <a:custClr name="Gray-50%">
      <a:srgbClr val="666666"/>
    </a:custClr>
    <a:custClr name="Light Gray-50%">
      <a:srgbClr val="999999"/>
    </a:custClr>
    <a:custClr name="Gray-25%">
      <a:srgbClr val="CCCCCC"/>
    </a:custClr>
    <a:custClr name="Light Gray-25%">
      <a:srgbClr val="DEDEDE"/>
    </a:custClr>
    <a:custClr name="Off White">
      <a:srgbClr val="F2F2F2"/>
    </a:custClr>
  </a:custClrLst>
</a:theme>
</file>

<file path=ppt/theme/themeOverride1.xml><?xml version="1.0" encoding="utf-8"?>
<a:themeOverride xmlns:a="http://schemas.openxmlformats.org/drawingml/2006/main">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themeOverride>
</file>

<file path=ppt/theme/themeOverride10.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1E"/>
    </a:dk2>
    <a:lt2>
      <a:srgbClr val="E50F7B"/>
    </a:lt2>
    <a:accent1>
      <a:srgbClr val="C50017"/>
    </a:accent1>
    <a:accent2>
      <a:srgbClr val="F7911E"/>
    </a:accent2>
    <a:accent3>
      <a:srgbClr val="EF5205"/>
    </a:accent3>
    <a:accent4>
      <a:srgbClr val="3EB1CC"/>
    </a:accent4>
    <a:accent5>
      <a:srgbClr val="4655A5"/>
    </a:accent5>
    <a:accent6>
      <a:srgbClr val="7A2280"/>
    </a:accent6>
    <a:hlink>
      <a:srgbClr val="EC008C"/>
    </a:hlink>
    <a:folHlink>
      <a:srgbClr val="EC008C"/>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Kantar TNS A4 - Modèle de rapport FR</Template>
  <TotalTime>17598</TotalTime>
  <Words>11638</Words>
  <Application>Microsoft Office PowerPoint</Application>
  <PresentationFormat>Personnalisé</PresentationFormat>
  <Paragraphs>1948</Paragraphs>
  <Slides>92</Slides>
  <Notes>63</Notes>
  <HiddenSlides>0</HiddenSlides>
  <MMClips>0</MMClips>
  <ScaleCrop>false</ScaleCrop>
  <HeadingPairs>
    <vt:vector size="6" baseType="variant">
      <vt:variant>
        <vt:lpstr>Thème</vt:lpstr>
      </vt:variant>
      <vt:variant>
        <vt:i4>17</vt:i4>
      </vt:variant>
      <vt:variant>
        <vt:lpstr>Serveurs OLE incorporés</vt:lpstr>
      </vt:variant>
      <vt:variant>
        <vt:i4>1</vt:i4>
      </vt:variant>
      <vt:variant>
        <vt:lpstr>Titres des diapositives</vt:lpstr>
      </vt:variant>
      <vt:variant>
        <vt:i4>92</vt:i4>
      </vt:variant>
    </vt:vector>
  </HeadingPairs>
  <TitlesOfParts>
    <vt:vector size="110" baseType="lpstr">
      <vt:lpstr>Kantar TNS A4 - Modèle de rapport FR</vt:lpstr>
      <vt:lpstr>SLSL5_MASTER_B_5.0.1</vt:lpstr>
      <vt:lpstr>SLSL5_MASTER_C_5.0.1</vt:lpstr>
      <vt:lpstr>SlideMaster161</vt:lpstr>
      <vt:lpstr>SlideMaster163</vt:lpstr>
      <vt:lpstr>1_SLSL5_MASTER_B_5.0.1</vt:lpstr>
      <vt:lpstr>1_SLSL5_MASTER_C_5.0.1</vt:lpstr>
      <vt:lpstr>2_SLSL5_MASTER_C_5.0.1</vt:lpstr>
      <vt:lpstr>2_SLSL5_MASTER_B_5.0.1</vt:lpstr>
      <vt:lpstr>3_SLSL5_MASTER_B_5.0.1</vt:lpstr>
      <vt:lpstr>4_SLSL5_MASTER_B_5.0.1</vt:lpstr>
      <vt:lpstr>3_SLSL5_MASTER_C_5.0.1</vt:lpstr>
      <vt:lpstr>5_SLSL5_MASTER_B_5.0.1</vt:lpstr>
      <vt:lpstr>4_SLSL5_MASTER_C_5.0.1</vt:lpstr>
      <vt:lpstr>5_SLSL5_MASTER_C_5.0.1</vt:lpstr>
      <vt:lpstr>6_SLSL5_MASTER_C_5.0.1</vt:lpstr>
      <vt:lpstr>7_SLSL5_MASTER_C_5.0.1</vt:lpstr>
      <vt:lpstr>Feuille de calcul</vt:lpstr>
      <vt:lpstr>Parc Auto 2018 – Volume Général  Le parc automobile des ménages français au 1er janvier 2018</vt:lpstr>
      <vt:lpstr>Introduction</vt:lpstr>
      <vt:lpstr>1</vt:lpstr>
      <vt:lpstr>Rappel de la méthodologie</vt:lpstr>
      <vt:lpstr>Echantillonnage et précision</vt:lpstr>
      <vt:lpstr>2</vt:lpstr>
      <vt:lpstr>Faits marquants de l’année 2017</vt:lpstr>
      <vt:lpstr>3</vt:lpstr>
      <vt:lpstr>3.1</vt:lpstr>
      <vt:lpstr>Evolution du taux de motorisation des ménages</vt:lpstr>
      <vt:lpstr>Taux de motorisation des individus de 18 ans et plus et ayant leur permis de conduire</vt:lpstr>
      <vt:lpstr>Taux de motorisation et nombre de véhicules possédés par ménage</vt:lpstr>
      <vt:lpstr>Présentation PowerPoint</vt:lpstr>
      <vt:lpstr>Présentation PowerPoint</vt:lpstr>
      <vt:lpstr>Taux de motorisation / multi motorisation selon le revenu du foyer, l’âge et la PCS du chef de famille.</vt:lpstr>
      <vt:lpstr>Evolution de la taille du parc des ménages</vt:lpstr>
      <vt:lpstr>Présentation PowerPoint</vt:lpstr>
      <vt:lpstr>3.2</vt:lpstr>
      <vt:lpstr>Présentation PowerPoint</vt:lpstr>
      <vt:lpstr>Ancienneté de démotorisation des foyers non-motorisés  </vt:lpstr>
      <vt:lpstr>Raison de non motorisation et intention de remotorisation au cours des 2 prochaines années</vt:lpstr>
      <vt:lpstr>3.3</vt:lpstr>
      <vt:lpstr>Poids des voitures diesel (parc versus nouvelles immatriculations)</vt:lpstr>
      <vt:lpstr>Présentation PowerPoint</vt:lpstr>
      <vt:lpstr>Evolution du prix des carburants 2007-2017</vt:lpstr>
      <vt:lpstr>Poids des voitures hybrides (parc versus nouvelles immatriculations)</vt:lpstr>
      <vt:lpstr>Certaines initiatives des constructeurs vont dans le sens d’un développement de l’électrique et de l’arrêt du Diesel voire du thermique, même si l’essai reste à transformer dans les nouvelles immatriculations hybrides/électriques.</vt:lpstr>
      <vt:lpstr>Focus sur le cas Norvégien pour favoriser le déploiement de l’électrique</vt:lpstr>
      <vt:lpstr>Poids des marques françaises et étrangères (parc versus nouvelles immatriculations)</vt:lpstr>
      <vt:lpstr>Présentation PowerPoint</vt:lpstr>
      <vt:lpstr>Poids des principales marques dans le parc versus nouvelles immatriculations</vt:lpstr>
      <vt:lpstr>Top 10 des nouvelles immatriculations VP (source CCFA)</vt:lpstr>
      <vt:lpstr>Poids des niveaux de gamme dans le parc</vt:lpstr>
      <vt:lpstr>Focus sur l’essor des SUV et l’essoufflement des berlines.</vt:lpstr>
      <vt:lpstr>Poids des niveaux de gamme dans le parc versus nouvelles immatriculations</vt:lpstr>
      <vt:lpstr>Age moyen du parc et durée de détention des véhicules</vt:lpstr>
      <vt:lpstr>Kilométrage moyen au compteur</vt:lpstr>
      <vt:lpstr>Véhicules de 5 ans et plus &amp; de plus de 10 ans</vt:lpstr>
      <vt:lpstr>Focus sur les voitures de 8 ans et plus</vt:lpstr>
      <vt:lpstr>Poids des Véhicules Neufs et des Véhicules d’Occasion dans le parc</vt:lpstr>
      <vt:lpstr>Niveau d’équipement des voitures </vt:lpstr>
      <vt:lpstr>Contrats et Assurances des voitures </vt:lpstr>
      <vt:lpstr>3.4</vt:lpstr>
      <vt:lpstr>Fréquence d’utilisation du véhicule</vt:lpstr>
      <vt:lpstr>Kilométrage annuel moyen parcouru</vt:lpstr>
      <vt:lpstr>Kilométrage annuel moyen parcouru – Type de carburant</vt:lpstr>
      <vt:lpstr>Kilométrage annuel moyen parcouru – âge du véhicule</vt:lpstr>
      <vt:lpstr>Utilisation de la voiture</vt:lpstr>
      <vt:lpstr>Les trajets habituels domicile – lieu de travail / lieu d’études</vt:lpstr>
      <vt:lpstr>Déplacements professionnels au cours des 12 derniers mois, autres que trajet domicile / travail   </vt:lpstr>
      <vt:lpstr>Evolution depuis 2007 de la part des voitures utilisées pour des départs en week-end ou en vacances</vt:lpstr>
      <vt:lpstr>Départs en week-end au cours des 12 derniers mois – selon l’âge de l’utilisateur principal – Evolution vs. 2013</vt:lpstr>
      <vt:lpstr>Evolution des départs en vacances et en week-end en voiture depuis 2007 </vt:lpstr>
      <vt:lpstr>Départs en week-end au cours des 12 derniers mois – selon l’âge de l’utilisateur principal</vt:lpstr>
      <vt:lpstr>Départs en week-end au cours des 12 derniers mois, selon l’habitat </vt:lpstr>
      <vt:lpstr>Départs en vacances au cours des 12 derniers mois – selon l’âge de l’utilisateur principal</vt:lpstr>
      <vt:lpstr>Départs en vacances au cours des 12 derniers mois, selon l’habitat </vt:lpstr>
      <vt:lpstr>Mixité de l’équipement Voitures / 2RM</vt:lpstr>
      <vt:lpstr>Mixité de l’équipement Voitures / 2RM : usages des Utilisateurs Principaux</vt:lpstr>
      <vt:lpstr>Recours à la location de véhicule : proportion et motifs</vt:lpstr>
      <vt:lpstr>Recours à la location de véhicule : motif personnel versus professionnel</vt:lpstr>
      <vt:lpstr>Intention d’avoir recours aux services  proposés par les plateformes de location de particulier à particulier</vt:lpstr>
      <vt:lpstr>3.5</vt:lpstr>
      <vt:lpstr>Part des femmes utilisateurs principaux</vt:lpstr>
      <vt:lpstr>Répartition selon le sexe de l’utilisateur principal et selon l’état à l’achat</vt:lpstr>
      <vt:lpstr>Répartition du parc selon l’âge de l’utilisateur principal</vt:lpstr>
      <vt:lpstr>Individus possesseurs du permis et conduisant selon l’âge </vt:lpstr>
      <vt:lpstr>Individus possesseurs du permis et conduisant selon l’habitat</vt:lpstr>
      <vt:lpstr>Présentation PowerPoint</vt:lpstr>
      <vt:lpstr>Véhicules utilisés par des conducteurs occasionnels et part de kilométrage </vt:lpstr>
      <vt:lpstr>Profil des conducteurs occasionnels </vt:lpstr>
      <vt:lpstr>3.6</vt:lpstr>
      <vt:lpstr>Présentation PowerPoint</vt:lpstr>
      <vt:lpstr>Canal d’achat des véhicules du parc (VN - VO)</vt:lpstr>
      <vt:lpstr>Description des acquisitions de véhicules 2017 / 2016</vt:lpstr>
      <vt:lpstr>Présentation PowerPoint</vt:lpstr>
      <vt:lpstr>Présentation PowerPoint</vt:lpstr>
      <vt:lpstr>3.7</vt:lpstr>
      <vt:lpstr>Présentation PowerPoint</vt:lpstr>
      <vt:lpstr>Présentation PowerPoint</vt:lpstr>
      <vt:lpstr>Présentation PowerPoint</vt:lpstr>
      <vt:lpstr> 4</vt:lpstr>
      <vt:lpstr>Recueil des données</vt:lpstr>
      <vt:lpstr>Etapes de production des résultats Parc Auto</vt:lpstr>
      <vt:lpstr>Redressement des données</vt:lpstr>
      <vt:lpstr>Extrapolation des résultats</vt:lpstr>
      <vt:lpstr>Champ d’observation</vt:lpstr>
      <vt:lpstr>Champ d’observation</vt:lpstr>
      <vt:lpstr>Champ d’observation</vt:lpstr>
      <vt:lpstr>Redressement</vt:lpstr>
      <vt:lpstr>Structure socio-démographique des ménages résidents</vt:lpstr>
      <vt:lpstr>Présentation PowerPoint</vt:lpstr>
    </vt:vector>
  </TitlesOfParts>
  <Company>SOFRES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de rapport FR</dc:title>
  <dc:creator>Imen Bedda</dc:creator>
  <dc:description>Juillet 2014</dc:description>
  <cp:lastModifiedBy>Fabien Delacoste</cp:lastModifiedBy>
  <cp:revision>889</cp:revision>
  <cp:lastPrinted>2018-06-07T09:56:29Z</cp:lastPrinted>
  <dcterms:created xsi:type="dcterms:W3CDTF">2017-04-27T10:38:17Z</dcterms:created>
  <dcterms:modified xsi:type="dcterms:W3CDTF">2018-06-08T16:59:13Z</dcterms:modified>
</cp:coreProperties>
</file>