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tags/tag9.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theme/themeOverride2.xml" ContentType="application/vnd.openxmlformats-officedocument.themeOverride+xml"/>
  <Override PartName="/ppt/notesSlides/notesSlide13.xml" ContentType="application/vnd.openxmlformats-officedocument.presentationml.notesSlide+xml"/>
  <Override PartName="/ppt/charts/chart16.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ags/tag25.xml" ContentType="application/vnd.openxmlformats-officedocument.presentationml.tags+xml"/>
  <Override PartName="/ppt/notesSlides/notesSlide15.xml" ContentType="application/vnd.openxmlformats-officedocument.presentationml.notesSlide+xml"/>
  <Override PartName="/ppt/charts/chart19.xml" ContentType="application/vnd.openxmlformats-officedocument.drawingml.chart+xml"/>
  <Override PartName="/ppt/tags/tag26.xml" ContentType="application/vnd.openxmlformats-officedocument.presentationml.tags+xml"/>
  <Override PartName="/ppt/notesSlides/notesSlide16.xml" ContentType="application/vnd.openxmlformats-officedocument.presentationml.notesSlide+xml"/>
  <Override PartName="/ppt/charts/chart20.xml" ContentType="application/vnd.openxmlformats-officedocument.drawingml.chart+xml"/>
  <Override PartName="/ppt/tags/tag27.xml" ContentType="application/vnd.openxmlformats-officedocument.presentationml.tags+xml"/>
  <Override PartName="/ppt/charts/chart21.xml" ContentType="application/vnd.openxmlformats-officedocument.drawingml.chart+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tags/tag31.xml" ContentType="application/vnd.openxmlformats-officedocument.presentationml.tags+xml"/>
  <Override PartName="/ppt/notesSlides/notesSlide18.xml" ContentType="application/vnd.openxmlformats-officedocument.presentationml.notesSlide+xml"/>
  <Override PartName="/ppt/charts/chart25.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charts/chart26.xml" ContentType="application/vnd.openxmlformats-officedocument.drawingml.chart+xml"/>
  <Override PartName="/ppt/tags/tag36.xml" ContentType="application/vnd.openxmlformats-officedocument.presentationml.tags+xml"/>
  <Override PartName="/ppt/notesSlides/notesSlide20.xml" ContentType="application/vnd.openxmlformats-officedocument.presentationml.notesSlide+xml"/>
  <Override PartName="/ppt/charts/chart27.xml" ContentType="application/vnd.openxmlformats-officedocument.drawingml.chart+xml"/>
  <Override PartName="/ppt/tags/tag37.xml" ContentType="application/vnd.openxmlformats-officedocument.presentationml.tags+xml"/>
  <Override PartName="/ppt/notesSlides/notesSlide21.xml" ContentType="application/vnd.openxmlformats-officedocument.presentationml.notesSlide+xml"/>
  <Override PartName="/ppt/charts/chart28.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tags/tag49.xml" ContentType="application/vnd.openxmlformats-officedocument.presentationml.tags+xml"/>
  <Override PartName="/ppt/charts/chart36.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ags/tag53.xml" ContentType="application/vnd.openxmlformats-officedocument.presentationml.tags+xml"/>
  <Override PartName="/ppt/notesSlides/notesSlide25.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 id="2147483871" r:id="rId5"/>
    <p:sldMasterId id="2147483890" r:id="rId6"/>
    <p:sldMasterId id="2147483902" r:id="rId7"/>
    <p:sldMasterId id="2147483917" r:id="rId8"/>
  </p:sldMasterIdLst>
  <p:notesMasterIdLst>
    <p:notesMasterId r:id="rId58"/>
  </p:notesMasterIdLst>
  <p:sldIdLst>
    <p:sldId id="413" r:id="rId9"/>
    <p:sldId id="414" r:id="rId10"/>
    <p:sldId id="415" r:id="rId11"/>
    <p:sldId id="416" r:id="rId12"/>
    <p:sldId id="471" r:id="rId13"/>
    <p:sldId id="418" r:id="rId14"/>
    <p:sldId id="476" r:id="rId15"/>
    <p:sldId id="507" r:id="rId16"/>
    <p:sldId id="508" r:id="rId17"/>
    <p:sldId id="509" r:id="rId18"/>
    <p:sldId id="510" r:id="rId19"/>
    <p:sldId id="511" r:id="rId20"/>
    <p:sldId id="422" r:id="rId21"/>
    <p:sldId id="488" r:id="rId22"/>
    <p:sldId id="505" r:id="rId23"/>
    <p:sldId id="506" r:id="rId24"/>
    <p:sldId id="489" r:id="rId25"/>
    <p:sldId id="490" r:id="rId26"/>
    <p:sldId id="459" r:id="rId27"/>
    <p:sldId id="460" r:id="rId28"/>
    <p:sldId id="482" r:id="rId29"/>
    <p:sldId id="436" r:id="rId30"/>
    <p:sldId id="437" r:id="rId31"/>
    <p:sldId id="491" r:id="rId32"/>
    <p:sldId id="492" r:id="rId33"/>
    <p:sldId id="484" r:id="rId34"/>
    <p:sldId id="462" r:id="rId35"/>
    <p:sldId id="493" r:id="rId36"/>
    <p:sldId id="516" r:id="rId37"/>
    <p:sldId id="494" r:id="rId38"/>
    <p:sldId id="495" r:id="rId39"/>
    <p:sldId id="496" r:id="rId40"/>
    <p:sldId id="512" r:id="rId41"/>
    <p:sldId id="513" r:id="rId42"/>
    <p:sldId id="504" r:id="rId43"/>
    <p:sldId id="517" r:id="rId44"/>
    <p:sldId id="473" r:id="rId45"/>
    <p:sldId id="518" r:id="rId46"/>
    <p:sldId id="447" r:id="rId47"/>
    <p:sldId id="519" r:id="rId48"/>
    <p:sldId id="520" r:id="rId49"/>
    <p:sldId id="521" r:id="rId50"/>
    <p:sldId id="522" r:id="rId51"/>
    <p:sldId id="523" r:id="rId52"/>
    <p:sldId id="524" r:id="rId53"/>
    <p:sldId id="525" r:id="rId54"/>
    <p:sldId id="526" r:id="rId55"/>
    <p:sldId id="527" r:id="rId56"/>
    <p:sldId id="528" r:id="rId57"/>
  </p:sldIdLst>
  <p:sldSz cx="10440988" cy="7561263"/>
  <p:notesSz cx="6805613" cy="9944100"/>
  <p:custDataLst>
    <p:tags r:id="rId59"/>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CC"/>
    <a:srgbClr val="4655A5"/>
    <a:srgbClr val="FFFFFF"/>
    <a:srgbClr val="32DAD6"/>
    <a:srgbClr val="604A7B"/>
    <a:srgbClr val="F1002B"/>
    <a:srgbClr val="F2F2F2"/>
    <a:srgbClr val="DEDEDE"/>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9" autoAdjust="0"/>
    <p:restoredTop sz="91941" autoAdjust="0"/>
  </p:normalViewPr>
  <p:slideViewPr>
    <p:cSldViewPr snapToGrid="0" showGuides="1">
      <p:cViewPr>
        <p:scale>
          <a:sx n="70" d="100"/>
          <a:sy n="70" d="100"/>
        </p:scale>
        <p:origin x="-576" y="-510"/>
      </p:cViewPr>
      <p:guideLst>
        <p:guide orient="horz" pos="893"/>
        <p:guide orient="horz" pos="4044"/>
        <p:guide pos="206"/>
        <p:guide pos="6369"/>
        <p:guide pos="3289"/>
        <p:guide pos="3467"/>
        <p:guide pos="3103"/>
      </p:guideLst>
    </p:cSldViewPr>
  </p:slideViewPr>
  <p:outlineViewPr>
    <p:cViewPr>
      <p:scale>
        <a:sx n="33" d="100"/>
        <a:sy n="33" d="100"/>
      </p:scale>
      <p:origin x="0" y="1656"/>
    </p:cViewPr>
  </p:outlineViewPr>
  <p:notesTextViewPr>
    <p:cViewPr>
      <p:scale>
        <a:sx n="100" d="100"/>
        <a:sy n="100" d="100"/>
      </p:scale>
      <p:origin x="0" y="0"/>
    </p:cViewPr>
  </p:notesTextViewPr>
  <p:sorterViewPr>
    <p:cViewPr>
      <p:scale>
        <a:sx n="100" d="100"/>
        <a:sy n="100" d="100"/>
      </p:scale>
      <p:origin x="0" y="4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493707647437801E-3"/>
          <c:y val="3.171118262962655E-2"/>
          <c:w val="0.98500755082307467"/>
          <c:h val="0.81077935054953187"/>
        </c:manualLayout>
      </c:layout>
      <c:barChart>
        <c:barDir val="col"/>
        <c:grouping val="clustered"/>
        <c:varyColors val="0"/>
        <c:ser>
          <c:idx val="0"/>
          <c:order val="0"/>
          <c:tx>
            <c:strRef>
              <c:f>Feuil1!$A$2</c:f>
              <c:strCache>
                <c:ptCount val="1"/>
                <c:pt idx="0">
                  <c:v>Parc Hors gros VU</c:v>
                </c:pt>
              </c:strCache>
            </c:strRef>
          </c:tx>
          <c:spPr>
            <a:solidFill>
              <a:schemeClr val="bg1">
                <a:lumMod val="65000"/>
              </a:schemeClr>
            </a:solidFill>
          </c:spPr>
          <c:invertIfNegative val="0"/>
          <c:dLbls>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Feuil1!$B$2:$S$2</c:f>
              <c:numCache>
                <c:formatCode>General</c:formatCode>
                <c:ptCount val="18"/>
                <c:pt idx="0">
                  <c:v>80.3</c:v>
                </c:pt>
                <c:pt idx="1">
                  <c:v>80.2</c:v>
                </c:pt>
                <c:pt idx="2">
                  <c:v>80.2</c:v>
                </c:pt>
                <c:pt idx="3">
                  <c:v>79.7</c:v>
                </c:pt>
                <c:pt idx="4">
                  <c:v>80.5</c:v>
                </c:pt>
                <c:pt idx="5">
                  <c:v>81.2</c:v>
                </c:pt>
                <c:pt idx="6">
                  <c:v>82</c:v>
                </c:pt>
                <c:pt idx="7">
                  <c:v>82.4</c:v>
                </c:pt>
                <c:pt idx="8" formatCode="0.0">
                  <c:v>82.7</c:v>
                </c:pt>
                <c:pt idx="9">
                  <c:v>83.2</c:v>
                </c:pt>
                <c:pt idx="10" formatCode="0.0">
                  <c:v>83.5</c:v>
                </c:pt>
                <c:pt idx="11">
                  <c:v>83.5</c:v>
                </c:pt>
                <c:pt idx="12">
                  <c:v>83.3</c:v>
                </c:pt>
                <c:pt idx="13">
                  <c:v>83.1</c:v>
                </c:pt>
                <c:pt idx="14">
                  <c:v>82.8</c:v>
                </c:pt>
                <c:pt idx="15">
                  <c:v>82.9</c:v>
                </c:pt>
                <c:pt idx="16">
                  <c:v>83.4</c:v>
                </c:pt>
                <c:pt idx="17">
                  <c:v>83.9</c:v>
                </c:pt>
              </c:numCache>
            </c:numRef>
          </c:val>
        </c:ser>
        <c:ser>
          <c:idx val="1"/>
          <c:order val="1"/>
          <c:tx>
            <c:strRef>
              <c:f>Feuil1!$A$3</c:f>
              <c:strCache>
                <c:ptCount val="1"/>
                <c:pt idx="0">
                  <c:v>Parc Total</c:v>
                </c:pt>
              </c:strCache>
            </c:strRef>
          </c:tx>
          <c:spPr>
            <a:solidFill>
              <a:schemeClr val="accent4"/>
            </a:solidFill>
          </c:spPr>
          <c:invertIfNegative val="0"/>
          <c:dLbls>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Feuil1!$B$3:$S$3</c:f>
              <c:numCache>
                <c:formatCode>General</c:formatCode>
                <c:ptCount val="18"/>
                <c:pt idx="0">
                  <c:v>80.599999999999994</c:v>
                </c:pt>
                <c:pt idx="1">
                  <c:v>80.7</c:v>
                </c:pt>
                <c:pt idx="2">
                  <c:v>80.5</c:v>
                </c:pt>
                <c:pt idx="3">
                  <c:v>80.2</c:v>
                </c:pt>
                <c:pt idx="4">
                  <c:v>81.099999999999994</c:v>
                </c:pt>
                <c:pt idx="5">
                  <c:v>81.8</c:v>
                </c:pt>
                <c:pt idx="6">
                  <c:v>82.6</c:v>
                </c:pt>
                <c:pt idx="7">
                  <c:v>83.4</c:v>
                </c:pt>
                <c:pt idx="8" formatCode="0.0">
                  <c:v>83.6</c:v>
                </c:pt>
                <c:pt idx="9">
                  <c:v>83.9</c:v>
                </c:pt>
                <c:pt idx="10" formatCode="0.0">
                  <c:v>84.5</c:v>
                </c:pt>
                <c:pt idx="11">
                  <c:v>84.6</c:v>
                </c:pt>
                <c:pt idx="12">
                  <c:v>84.3</c:v>
                </c:pt>
                <c:pt idx="13">
                  <c:v>84.1</c:v>
                </c:pt>
                <c:pt idx="14">
                  <c:v>84</c:v>
                </c:pt>
                <c:pt idx="15">
                  <c:v>83.9</c:v>
                </c:pt>
                <c:pt idx="16">
                  <c:v>84.4</c:v>
                </c:pt>
                <c:pt idx="17" formatCode="0.0">
                  <c:v>85</c:v>
                </c:pt>
              </c:numCache>
            </c:numRef>
          </c:val>
        </c:ser>
        <c:dLbls>
          <c:dLblPos val="inEnd"/>
          <c:showLegendKey val="0"/>
          <c:showVal val="1"/>
          <c:showCatName val="0"/>
          <c:showSerName val="0"/>
          <c:showPercent val="0"/>
          <c:showBubbleSize val="0"/>
        </c:dLbls>
        <c:gapWidth val="45"/>
        <c:axId val="369523328"/>
        <c:axId val="369529216"/>
      </c:barChart>
      <c:catAx>
        <c:axId val="369523328"/>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69529216"/>
        <c:crosses val="autoZero"/>
        <c:auto val="1"/>
        <c:lblAlgn val="ctr"/>
        <c:lblOffset val="100"/>
        <c:noMultiLvlLbl val="0"/>
      </c:catAx>
      <c:valAx>
        <c:axId val="369529216"/>
        <c:scaling>
          <c:orientation val="minMax"/>
          <c:max val="100"/>
          <c:min val="40"/>
        </c:scaling>
        <c:delete val="1"/>
        <c:axPos val="l"/>
        <c:majorGridlines>
          <c:spPr>
            <a:ln>
              <a:noFill/>
            </a:ln>
          </c:spPr>
        </c:majorGridlines>
        <c:numFmt formatCode="General" sourceLinked="1"/>
        <c:majorTickMark val="out"/>
        <c:minorTickMark val="none"/>
        <c:tickLblPos val="nextTo"/>
        <c:crossAx val="369523328"/>
        <c:crosses val="autoZero"/>
        <c:crossBetween val="between"/>
      </c:valAx>
    </c:plotArea>
    <c:legend>
      <c:legendPos val="b"/>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2017</c:v>
                </c:pt>
              </c:strCache>
            </c:strRef>
          </c:tx>
          <c:spPr>
            <a:solidFill>
              <a:schemeClr val="accent4"/>
            </a:solidFill>
          </c:spPr>
          <c:invertIfNegative val="0"/>
          <c:dPt>
            <c:idx val="5"/>
            <c:invertIfNegative val="0"/>
            <c:bubble3D val="0"/>
            <c:spPr>
              <a:solidFill>
                <a:schemeClr val="tx1"/>
              </a:solidFill>
            </c:spPr>
          </c:dPt>
          <c:dLbls>
            <c:txPr>
              <a:bodyPr/>
              <a:lstStyle/>
              <a:p>
                <a:pPr>
                  <a:defRPr sz="1200"/>
                </a:pPr>
                <a:endParaRPr lang="en-US"/>
              </a:p>
            </c:txPr>
            <c:dLblPos val="outEnd"/>
            <c:showLegendKey val="0"/>
            <c:showVal val="1"/>
            <c:showCatName val="0"/>
            <c:showSerName val="0"/>
            <c:showPercent val="0"/>
            <c:showBubbleSize val="0"/>
            <c:showLeaderLines val="0"/>
          </c:dLbls>
          <c:cat>
            <c:strRef>
              <c:f>Feuil1!$A$2:$A$7</c:f>
              <c:strCache>
                <c:ptCount val="6"/>
                <c:pt idx="0">
                  <c:v>1 pers</c:v>
                </c:pt>
                <c:pt idx="1">
                  <c:v>2</c:v>
                </c:pt>
                <c:pt idx="2">
                  <c:v>3</c:v>
                </c:pt>
                <c:pt idx="3">
                  <c:v>4</c:v>
                </c:pt>
                <c:pt idx="4">
                  <c:v>5 ou plus</c:v>
                </c:pt>
                <c:pt idx="5">
                  <c:v>total </c:v>
                </c:pt>
              </c:strCache>
            </c:strRef>
          </c:cat>
          <c:val>
            <c:numRef>
              <c:f>Feuil1!$B$2:$B$7</c:f>
              <c:numCache>
                <c:formatCode>0%</c:formatCode>
                <c:ptCount val="6"/>
                <c:pt idx="0">
                  <c:v>4.2999999999999997E-2</c:v>
                </c:pt>
                <c:pt idx="1">
                  <c:v>8.2000000000000003E-2</c:v>
                </c:pt>
                <c:pt idx="2">
                  <c:v>0.126</c:v>
                </c:pt>
                <c:pt idx="3">
                  <c:v>0.17899999999999999</c:v>
                </c:pt>
                <c:pt idx="4">
                  <c:v>0.19700000000000001</c:v>
                </c:pt>
                <c:pt idx="5">
                  <c:v>9.4E-2</c:v>
                </c:pt>
              </c:numCache>
            </c:numRef>
          </c:val>
        </c:ser>
        <c:dLbls>
          <c:dLblPos val="outEnd"/>
          <c:showLegendKey val="0"/>
          <c:showVal val="1"/>
          <c:showCatName val="0"/>
          <c:showSerName val="0"/>
          <c:showPercent val="0"/>
          <c:showBubbleSize val="0"/>
        </c:dLbls>
        <c:gapWidth val="50"/>
        <c:axId val="380165120"/>
        <c:axId val="380233984"/>
      </c:barChart>
      <c:catAx>
        <c:axId val="380165120"/>
        <c:scaling>
          <c:orientation val="minMax"/>
        </c:scaling>
        <c:delete val="1"/>
        <c:axPos val="l"/>
        <c:majorTickMark val="out"/>
        <c:minorTickMark val="none"/>
        <c:tickLblPos val="nextTo"/>
        <c:crossAx val="380233984"/>
        <c:crosses val="autoZero"/>
        <c:auto val="1"/>
        <c:lblAlgn val="ctr"/>
        <c:lblOffset val="100"/>
        <c:noMultiLvlLbl val="0"/>
      </c:catAx>
      <c:valAx>
        <c:axId val="380233984"/>
        <c:scaling>
          <c:orientation val="minMax"/>
          <c:max val="0.25"/>
        </c:scaling>
        <c:delete val="1"/>
        <c:axPos val="b"/>
        <c:numFmt formatCode="0%" sourceLinked="1"/>
        <c:majorTickMark val="out"/>
        <c:minorTickMark val="none"/>
        <c:tickLblPos val="nextTo"/>
        <c:crossAx val="380165120"/>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2017</c:v>
                </c:pt>
              </c:strCache>
            </c:strRef>
          </c:tx>
          <c:spPr>
            <a:solidFill>
              <a:schemeClr val="accent4"/>
            </a:solidFill>
          </c:spPr>
          <c:invertIfNegative val="0"/>
          <c:dPt>
            <c:idx val="8"/>
            <c:invertIfNegative val="0"/>
            <c:bubble3D val="0"/>
            <c:spPr>
              <a:solidFill>
                <a:schemeClr val="tx1"/>
              </a:solidFill>
            </c:spPr>
          </c:dPt>
          <c:dLbls>
            <c:txPr>
              <a:bodyPr/>
              <a:lstStyle/>
              <a:p>
                <a:pPr>
                  <a:defRPr sz="14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Feuil1!$A$2:$A$10</c:f>
              <c:strCache>
                <c:ptCount val="9"/>
                <c:pt idx="0">
                  <c:v>Nord</c:v>
                </c:pt>
                <c:pt idx="1">
                  <c:v>Région parisienne</c:v>
                </c:pt>
                <c:pt idx="2">
                  <c:v>Bassin parisien</c:v>
                </c:pt>
                <c:pt idx="3">
                  <c:v>Est</c:v>
                </c:pt>
                <c:pt idx="4">
                  <c:v>Sud est</c:v>
                </c:pt>
                <c:pt idx="5">
                  <c:v>Ouest</c:v>
                </c:pt>
                <c:pt idx="6">
                  <c:v>Sud Ouest</c:v>
                </c:pt>
                <c:pt idx="7">
                  <c:v>Méditerranée</c:v>
                </c:pt>
                <c:pt idx="8">
                  <c:v>Total</c:v>
                </c:pt>
              </c:strCache>
            </c:strRef>
          </c:cat>
          <c:val>
            <c:numRef>
              <c:f>Feuil1!$B$2:$B$10</c:f>
              <c:numCache>
                <c:formatCode>0%</c:formatCode>
                <c:ptCount val="9"/>
                <c:pt idx="0">
                  <c:v>6.5000000000000002E-2</c:v>
                </c:pt>
                <c:pt idx="1">
                  <c:v>0.08</c:v>
                </c:pt>
                <c:pt idx="2">
                  <c:v>7.4999999999999997E-2</c:v>
                </c:pt>
                <c:pt idx="3">
                  <c:v>0.11799999999999999</c:v>
                </c:pt>
                <c:pt idx="4">
                  <c:v>8.3000000000000004E-2</c:v>
                </c:pt>
                <c:pt idx="5">
                  <c:v>9.7000000000000003E-2</c:v>
                </c:pt>
                <c:pt idx="6">
                  <c:v>0.126</c:v>
                </c:pt>
                <c:pt idx="7">
                  <c:v>0.112</c:v>
                </c:pt>
                <c:pt idx="8">
                  <c:v>9.4E-2</c:v>
                </c:pt>
              </c:numCache>
            </c:numRef>
          </c:val>
        </c:ser>
        <c:dLbls>
          <c:dLblPos val="outEnd"/>
          <c:showLegendKey val="0"/>
          <c:showVal val="1"/>
          <c:showCatName val="0"/>
          <c:showSerName val="0"/>
          <c:showPercent val="0"/>
          <c:showBubbleSize val="0"/>
        </c:dLbls>
        <c:gapWidth val="50"/>
        <c:axId val="380812288"/>
        <c:axId val="380900864"/>
      </c:barChart>
      <c:catAx>
        <c:axId val="380812288"/>
        <c:scaling>
          <c:orientation val="minMax"/>
        </c:scaling>
        <c:delete val="0"/>
        <c:axPos val="l"/>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80900864"/>
        <c:crosses val="autoZero"/>
        <c:auto val="1"/>
        <c:lblAlgn val="ctr"/>
        <c:lblOffset val="100"/>
        <c:noMultiLvlLbl val="0"/>
      </c:catAx>
      <c:valAx>
        <c:axId val="380900864"/>
        <c:scaling>
          <c:orientation val="minMax"/>
        </c:scaling>
        <c:delete val="1"/>
        <c:axPos val="b"/>
        <c:numFmt formatCode="0%" sourceLinked="1"/>
        <c:majorTickMark val="out"/>
        <c:minorTickMark val="none"/>
        <c:tickLblPos val="nextTo"/>
        <c:crossAx val="380812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2017</c:v>
                </c:pt>
              </c:strCache>
            </c:strRef>
          </c:tx>
          <c:spPr>
            <a:solidFill>
              <a:schemeClr val="accent4"/>
            </a:solidFill>
          </c:spPr>
          <c:invertIfNegative val="0"/>
          <c:dPt>
            <c:idx val="5"/>
            <c:invertIfNegative val="0"/>
            <c:bubble3D val="0"/>
            <c:spPr>
              <a:solidFill>
                <a:schemeClr val="tx1"/>
              </a:solidFill>
            </c:spPr>
          </c:dPt>
          <c:cat>
            <c:strRef>
              <c:f>Feuil1!$A$2:$A$7</c:f>
              <c:strCache>
                <c:ptCount val="6"/>
                <c:pt idx="0">
                  <c:v>Agglomération parisienne</c:v>
                </c:pt>
                <c:pt idx="1">
                  <c:v>&gt; 100.000 habs</c:v>
                </c:pt>
                <c:pt idx="2">
                  <c:v>20.000 - 100.000 habs</c:v>
                </c:pt>
                <c:pt idx="3">
                  <c:v>2.000 - 20.000 habs</c:v>
                </c:pt>
                <c:pt idx="4">
                  <c:v>Ruraux</c:v>
                </c:pt>
                <c:pt idx="5">
                  <c:v>Total</c:v>
                </c:pt>
              </c:strCache>
            </c:strRef>
          </c:cat>
          <c:val>
            <c:numRef>
              <c:f>Feuil1!$B$2:$B$7</c:f>
              <c:numCache>
                <c:formatCode>0%</c:formatCode>
                <c:ptCount val="6"/>
                <c:pt idx="0">
                  <c:v>7.5999999999999998E-2</c:v>
                </c:pt>
                <c:pt idx="1">
                  <c:v>8.5000000000000006E-2</c:v>
                </c:pt>
                <c:pt idx="2">
                  <c:v>8.1000000000000003E-2</c:v>
                </c:pt>
                <c:pt idx="3">
                  <c:v>0.1</c:v>
                </c:pt>
                <c:pt idx="4">
                  <c:v>0.122</c:v>
                </c:pt>
                <c:pt idx="5">
                  <c:v>9.4E-2</c:v>
                </c:pt>
              </c:numCache>
            </c:numRef>
          </c:val>
        </c:ser>
        <c:dLbls>
          <c:dLblPos val="outEnd"/>
          <c:showLegendKey val="0"/>
          <c:showVal val="1"/>
          <c:showCatName val="0"/>
          <c:showSerName val="0"/>
          <c:showPercent val="0"/>
          <c:showBubbleSize val="0"/>
        </c:dLbls>
        <c:gapWidth val="50"/>
        <c:axId val="381695488"/>
        <c:axId val="381697024"/>
      </c:barChart>
      <c:catAx>
        <c:axId val="381695488"/>
        <c:scaling>
          <c:orientation val="minMax"/>
        </c:scaling>
        <c:delete val="0"/>
        <c:axPos val="l"/>
        <c:majorTickMark val="out"/>
        <c:minorTickMark val="none"/>
        <c:tickLblPos val="nextTo"/>
        <c:spPr>
          <a:ln>
            <a:noFill/>
          </a:ln>
        </c:spPr>
        <c:crossAx val="381697024"/>
        <c:crosses val="autoZero"/>
        <c:auto val="1"/>
        <c:lblAlgn val="ctr"/>
        <c:lblOffset val="100"/>
        <c:noMultiLvlLbl val="0"/>
      </c:catAx>
      <c:valAx>
        <c:axId val="381697024"/>
        <c:scaling>
          <c:orientation val="minMax"/>
          <c:max val="0.15000000000000002"/>
        </c:scaling>
        <c:delete val="1"/>
        <c:axPos val="b"/>
        <c:numFmt formatCode="0%" sourceLinked="1"/>
        <c:majorTickMark val="out"/>
        <c:minorTickMark val="none"/>
        <c:tickLblPos val="nextTo"/>
        <c:crossAx val="381695488"/>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2017</c:v>
                </c:pt>
              </c:strCache>
            </c:strRef>
          </c:tx>
          <c:spPr>
            <a:solidFill>
              <a:schemeClr val="accent4"/>
            </a:solidFill>
          </c:spPr>
          <c:invertIfNegative val="0"/>
          <c:cat>
            <c:strRef>
              <c:f>Feuil1!$A$2:$A$4</c:f>
              <c:strCache>
                <c:ptCount val="3"/>
                <c:pt idx="0">
                  <c:v>Centre-ville</c:v>
                </c:pt>
                <c:pt idx="1">
                  <c:v>Banlieue</c:v>
                </c:pt>
                <c:pt idx="2">
                  <c:v>Zone périurbaine</c:v>
                </c:pt>
              </c:strCache>
            </c:strRef>
          </c:cat>
          <c:val>
            <c:numRef>
              <c:f>Feuil1!$B$2:$B$4</c:f>
              <c:numCache>
                <c:formatCode>0%</c:formatCode>
                <c:ptCount val="3"/>
                <c:pt idx="0">
                  <c:v>6.3E-2</c:v>
                </c:pt>
                <c:pt idx="1">
                  <c:v>9.0999999999999998E-2</c:v>
                </c:pt>
                <c:pt idx="2">
                  <c:v>0.11600000000000001</c:v>
                </c:pt>
              </c:numCache>
            </c:numRef>
          </c:val>
        </c:ser>
        <c:dLbls>
          <c:dLblPos val="outEnd"/>
          <c:showLegendKey val="0"/>
          <c:showVal val="1"/>
          <c:showCatName val="0"/>
          <c:showSerName val="0"/>
          <c:showPercent val="0"/>
          <c:showBubbleSize val="0"/>
        </c:dLbls>
        <c:gapWidth val="50"/>
        <c:axId val="381861888"/>
        <c:axId val="381863424"/>
      </c:barChart>
      <c:catAx>
        <c:axId val="381861888"/>
        <c:scaling>
          <c:orientation val="minMax"/>
        </c:scaling>
        <c:delete val="0"/>
        <c:axPos val="l"/>
        <c:majorTickMark val="out"/>
        <c:minorTickMark val="none"/>
        <c:tickLblPos val="nextTo"/>
        <c:spPr>
          <a:ln>
            <a:noFill/>
          </a:ln>
        </c:spPr>
        <c:crossAx val="381863424"/>
        <c:crosses val="autoZero"/>
        <c:auto val="1"/>
        <c:lblAlgn val="ctr"/>
        <c:lblOffset val="100"/>
        <c:noMultiLvlLbl val="0"/>
      </c:catAx>
      <c:valAx>
        <c:axId val="381863424"/>
        <c:scaling>
          <c:orientation val="minMax"/>
          <c:max val="0.15000000000000002"/>
        </c:scaling>
        <c:delete val="1"/>
        <c:axPos val="b"/>
        <c:numFmt formatCode="0%" sourceLinked="1"/>
        <c:majorTickMark val="out"/>
        <c:minorTickMark val="none"/>
        <c:tickLblPos val="nextTo"/>
        <c:crossAx val="381861888"/>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28528156082359"/>
          <c:y val="0.26361100946790106"/>
          <c:w val="0.56143914904931236"/>
          <c:h val="0.54880547431925086"/>
        </c:manualLayout>
      </c:layout>
      <c:doughnutChart>
        <c:varyColors val="1"/>
        <c:ser>
          <c:idx val="0"/>
          <c:order val="0"/>
          <c:tx>
            <c:strRef>
              <c:f>Feuil1!$A$2</c:f>
              <c:strCache>
                <c:ptCount val="1"/>
                <c:pt idx="0">
                  <c:v>2 wheelers target</c:v>
                </c:pt>
              </c:strCache>
            </c:strRef>
          </c:tx>
          <c:spPr>
            <a:solidFill>
              <a:schemeClr val="accent4"/>
            </a:solidFill>
            <a:ln w="12651">
              <a:solidFill>
                <a:srgbClr val="F2F2F2"/>
              </a:solidFill>
            </a:ln>
          </c:spPr>
          <c:dPt>
            <c:idx val="0"/>
            <c:bubble3D val="0"/>
            <c:spPr>
              <a:solidFill>
                <a:schemeClr val="accent5"/>
              </a:solidFill>
              <a:ln w="12651">
                <a:solidFill>
                  <a:srgbClr val="F2F2F2"/>
                </a:solidFill>
              </a:ln>
            </c:spPr>
          </c:dPt>
          <c:dPt>
            <c:idx val="1"/>
            <c:bubble3D val="0"/>
            <c:spPr>
              <a:solidFill>
                <a:schemeClr val="accent1"/>
              </a:solidFill>
              <a:ln w="12651">
                <a:solidFill>
                  <a:srgbClr val="F2F2F2"/>
                </a:solidFill>
              </a:ln>
            </c:spPr>
          </c:dPt>
          <c:dPt>
            <c:idx val="2"/>
            <c:bubble3D val="0"/>
            <c:spPr>
              <a:solidFill>
                <a:schemeClr val="accent2"/>
              </a:solidFill>
              <a:ln w="12651">
                <a:solidFill>
                  <a:srgbClr val="F2F2F2"/>
                </a:solidFill>
              </a:ln>
            </c:spPr>
          </c:dPt>
          <c:dPt>
            <c:idx val="3"/>
            <c:bubble3D val="0"/>
            <c:spPr>
              <a:solidFill>
                <a:schemeClr val="accent3"/>
              </a:solidFill>
              <a:ln w="12651">
                <a:solidFill>
                  <a:srgbClr val="F2F2F2"/>
                </a:solidFill>
              </a:ln>
            </c:spPr>
          </c:dPt>
          <c:dPt>
            <c:idx val="4"/>
            <c:bubble3D val="0"/>
            <c:spPr>
              <a:solidFill>
                <a:schemeClr val="accent3">
                  <a:lumMod val="75000"/>
                </a:schemeClr>
              </a:solidFill>
              <a:ln w="12651">
                <a:solidFill>
                  <a:srgbClr val="F2F2F2"/>
                </a:solidFill>
              </a:ln>
            </c:spPr>
          </c:dPt>
          <c:dLbls>
            <c:dLbl>
              <c:idx val="0"/>
              <c:delete val="1"/>
            </c:dLbl>
            <c:dLbl>
              <c:idx val="1"/>
              <c:layout>
                <c:manualLayout>
                  <c:x val="0.12208266018503694"/>
                  <c:y val="-9.231482786444889E-2"/>
                </c:manualLayout>
              </c:layout>
              <c:tx>
                <c:rich>
                  <a:bodyPr/>
                  <a:lstStyle/>
                  <a:p>
                    <a:pPr>
                      <a:defRPr sz="995" b="1">
                        <a:solidFill>
                          <a:schemeClr val="accent1"/>
                        </a:solidFill>
                        <a:latin typeface="Arial" panose="020B0604020202020204" pitchFamily="34" charset="0"/>
                        <a:cs typeface="Arial" panose="020B0604020202020204" pitchFamily="34" charset="0"/>
                      </a:defRPr>
                    </a:pPr>
                    <a:r>
                      <a:rPr lang="fr-FR" dirty="0">
                        <a:solidFill>
                          <a:schemeClr val="accent1"/>
                        </a:solidFill>
                        <a:latin typeface="Arial" panose="020B0604020202020204" pitchFamily="34" charset="0"/>
                        <a:cs typeface="Arial" panose="020B0604020202020204" pitchFamily="34" charset="0"/>
                      </a:rPr>
                      <a:t>Plus de </a:t>
                    </a:r>
                    <a:r>
                      <a:rPr lang="fr-FR" dirty="0" smtClean="0">
                        <a:solidFill>
                          <a:schemeClr val="accent1"/>
                        </a:solidFill>
                        <a:latin typeface="Arial" panose="020B0604020202020204" pitchFamily="34" charset="0"/>
                        <a:cs typeface="Arial" panose="020B0604020202020204" pitchFamily="34" charset="0"/>
                      </a:rPr>
                      <a:t>50cc </a:t>
                    </a:r>
                    <a:r>
                      <a:rPr lang="fr-FR" dirty="0">
                        <a:solidFill>
                          <a:schemeClr val="accent1"/>
                        </a:solidFill>
                        <a:latin typeface="Arial" panose="020B0604020202020204" pitchFamily="34" charset="0"/>
                        <a:cs typeface="Arial" panose="020B0604020202020204" pitchFamily="34" charset="0"/>
                      </a:rPr>
                      <a:t>à </a:t>
                    </a:r>
                    <a:r>
                      <a:rPr lang="fr-FR" dirty="0" smtClean="0">
                        <a:solidFill>
                          <a:schemeClr val="accent1"/>
                        </a:solidFill>
                        <a:latin typeface="Arial" panose="020B0604020202020204" pitchFamily="34" charset="0"/>
                        <a:cs typeface="Arial" panose="020B0604020202020204" pitchFamily="34" charset="0"/>
                      </a:rPr>
                      <a:t>125cc</a:t>
                    </a:r>
                    <a:endParaRPr lang="fr-FR" dirty="0">
                      <a:solidFill>
                        <a:schemeClr val="accent1"/>
                      </a:solidFill>
                    </a:endParaRPr>
                  </a:p>
                </c:rich>
              </c:tx>
              <c:spPr/>
              <c:showLegendKey val="0"/>
              <c:showVal val="0"/>
              <c:showCatName val="0"/>
              <c:showSerName val="0"/>
              <c:showPercent val="0"/>
              <c:showBubbleSize val="0"/>
            </c:dLbl>
            <c:dLbl>
              <c:idx val="2"/>
              <c:delete val="1"/>
            </c:dLbl>
            <c:dLbl>
              <c:idx val="3"/>
              <c:layout>
                <c:manualLayout>
                  <c:x val="0.11643025213345559"/>
                  <c:y val="7.8576519215266552E-2"/>
                </c:manualLayout>
              </c:layout>
              <c:tx>
                <c:rich>
                  <a:bodyPr/>
                  <a:lstStyle/>
                  <a:p>
                    <a:pPr>
                      <a:defRPr sz="995" b="1">
                        <a:solidFill>
                          <a:schemeClr val="accent3"/>
                        </a:solidFill>
                        <a:latin typeface="Arial" panose="020B0604020202020204" pitchFamily="34" charset="0"/>
                        <a:cs typeface="Arial" panose="020B0604020202020204" pitchFamily="34" charset="0"/>
                      </a:defRPr>
                    </a:pPr>
                    <a:r>
                      <a:rPr lang="fr-FR" dirty="0">
                        <a:solidFill>
                          <a:schemeClr val="accent3"/>
                        </a:solidFill>
                        <a:latin typeface="Arial" panose="020B0604020202020204" pitchFamily="34" charset="0"/>
                        <a:cs typeface="Arial" panose="020B0604020202020204" pitchFamily="34" charset="0"/>
                      </a:rPr>
                      <a:t>Plus de </a:t>
                    </a:r>
                    <a:r>
                      <a:rPr lang="fr-FR" dirty="0" smtClean="0">
                        <a:solidFill>
                          <a:schemeClr val="accent3"/>
                        </a:solidFill>
                        <a:latin typeface="Arial" panose="020B0604020202020204" pitchFamily="34" charset="0"/>
                        <a:cs typeface="Arial" panose="020B0604020202020204" pitchFamily="34" charset="0"/>
                      </a:rPr>
                      <a:t>500cc </a:t>
                    </a:r>
                    <a:r>
                      <a:rPr lang="fr-FR" dirty="0">
                        <a:solidFill>
                          <a:schemeClr val="accent3"/>
                        </a:solidFill>
                        <a:latin typeface="Arial" panose="020B0604020202020204" pitchFamily="34" charset="0"/>
                        <a:cs typeface="Arial" panose="020B0604020202020204" pitchFamily="34" charset="0"/>
                      </a:rPr>
                      <a:t>à </a:t>
                    </a:r>
                    <a:r>
                      <a:rPr lang="fr-FR" dirty="0" smtClean="0">
                        <a:solidFill>
                          <a:schemeClr val="accent3"/>
                        </a:solidFill>
                        <a:latin typeface="Arial" panose="020B0604020202020204" pitchFamily="34" charset="0"/>
                        <a:cs typeface="Arial" panose="020B0604020202020204" pitchFamily="34" charset="0"/>
                      </a:rPr>
                      <a:t>750cc</a:t>
                    </a:r>
                    <a:endParaRPr lang="fr-FR" dirty="0">
                      <a:solidFill>
                        <a:schemeClr val="accent3"/>
                      </a:solidFill>
                    </a:endParaRPr>
                  </a:p>
                </c:rich>
              </c:tx>
              <c:spPr/>
              <c:showLegendKey val="0"/>
              <c:showVal val="0"/>
              <c:showCatName val="0"/>
              <c:showSerName val="0"/>
              <c:showPercent val="0"/>
              <c:showBubbleSize val="0"/>
            </c:dLbl>
            <c:dLbl>
              <c:idx val="4"/>
              <c:layout>
                <c:manualLayout>
                  <c:x val="-9.9911313464851298E-2"/>
                  <c:y val="0.11563258650753727"/>
                </c:manualLayout>
              </c:layout>
              <c:tx>
                <c:rich>
                  <a:bodyPr/>
                  <a:lstStyle/>
                  <a:p>
                    <a:pPr>
                      <a:defRPr sz="995" b="1">
                        <a:solidFill>
                          <a:schemeClr val="accent3">
                            <a:lumMod val="75000"/>
                          </a:schemeClr>
                        </a:solidFill>
                        <a:latin typeface="Arial" panose="020B0604020202020204" pitchFamily="34" charset="0"/>
                        <a:cs typeface="Arial" panose="020B0604020202020204" pitchFamily="34" charset="0"/>
                      </a:defRPr>
                    </a:pPr>
                    <a:r>
                      <a:rPr lang="en-US" dirty="0">
                        <a:solidFill>
                          <a:schemeClr val="accent3">
                            <a:lumMod val="75000"/>
                          </a:schemeClr>
                        </a:solidFill>
                        <a:latin typeface="Arial" panose="020B0604020202020204" pitchFamily="34" charset="0"/>
                        <a:cs typeface="Arial" panose="020B0604020202020204" pitchFamily="34" charset="0"/>
                      </a:rPr>
                      <a:t>Plus de </a:t>
                    </a:r>
                    <a:r>
                      <a:rPr lang="en-US" dirty="0" smtClean="0">
                        <a:solidFill>
                          <a:schemeClr val="accent3">
                            <a:lumMod val="75000"/>
                          </a:schemeClr>
                        </a:solidFill>
                        <a:latin typeface="Arial" panose="020B0604020202020204" pitchFamily="34" charset="0"/>
                        <a:cs typeface="Arial" panose="020B0604020202020204" pitchFamily="34" charset="0"/>
                      </a:rPr>
                      <a:t>750cc</a:t>
                    </a:r>
                    <a:endParaRPr lang="en-US" dirty="0">
                      <a:solidFill>
                        <a:schemeClr val="accent3">
                          <a:lumMod val="75000"/>
                        </a:schemeClr>
                      </a:solidFill>
                    </a:endParaRPr>
                  </a:p>
                </c:rich>
              </c:tx>
              <c:spPr/>
              <c:showLegendKey val="0"/>
              <c:showVal val="0"/>
              <c:showCatName val="0"/>
              <c:showSerName val="0"/>
              <c:showPercent val="0"/>
              <c:showBubbleSize val="0"/>
            </c:dLbl>
            <c:txPr>
              <a:bodyPr/>
              <a:lstStyle/>
              <a:p>
                <a:pPr>
                  <a:defRPr sz="995" b="1">
                    <a:latin typeface="Arial" panose="020B0604020202020204" pitchFamily="34" charset="0"/>
                    <a:cs typeface="Arial" panose="020B0604020202020204" pitchFamily="34" charset="0"/>
                  </a:defRPr>
                </a:pPr>
                <a:endParaRPr lang="en-US"/>
              </a:p>
            </c:txPr>
            <c:showLegendKey val="0"/>
            <c:showVal val="0"/>
            <c:showCatName val="1"/>
            <c:showSerName val="0"/>
            <c:showPercent val="0"/>
            <c:showBubbleSize val="0"/>
            <c:showLeaderLines val="0"/>
          </c:dLbls>
          <c:cat>
            <c:strRef>
              <c:f>Feuil1!$B$1:$F$1</c:f>
              <c:strCache>
                <c:ptCount val="5"/>
                <c:pt idx="0">
                  <c:v>50cm3 et moins</c:v>
                </c:pt>
                <c:pt idx="1">
                  <c:v>Plus de 50cm3 à 125cm3</c:v>
                </c:pt>
                <c:pt idx="2">
                  <c:v>Plus 125cm3 à 500</c:v>
                </c:pt>
                <c:pt idx="3">
                  <c:v>Plus de 500cm3 à 750</c:v>
                </c:pt>
                <c:pt idx="4">
                  <c:v>Plus de 750cm3</c:v>
                </c:pt>
              </c:strCache>
            </c:strRef>
          </c:cat>
          <c:val>
            <c:numRef>
              <c:f>Feuil1!$B$2:$F$2</c:f>
              <c:numCache>
                <c:formatCode>0</c:formatCode>
                <c:ptCount val="5"/>
                <c:pt idx="0">
                  <c:v>17</c:v>
                </c:pt>
                <c:pt idx="1">
                  <c:v>26</c:v>
                </c:pt>
                <c:pt idx="2">
                  <c:v>9</c:v>
                </c:pt>
                <c:pt idx="3">
                  <c:v>24</c:v>
                </c:pt>
                <c:pt idx="4">
                  <c:v>24</c:v>
                </c:pt>
              </c:numCache>
            </c:numRef>
          </c:val>
        </c:ser>
        <c:dLbls>
          <c:showLegendKey val="0"/>
          <c:showVal val="0"/>
          <c:showCatName val="0"/>
          <c:showSerName val="0"/>
          <c:showPercent val="0"/>
          <c:showBubbleSize val="0"/>
          <c:showLeaderLines val="0"/>
        </c:dLbls>
        <c:firstSliceAng val="287"/>
        <c:holeSize val="60"/>
      </c:doughnutChart>
      <c:spPr>
        <a:noFill/>
        <a:ln w="25413">
          <a:noFill/>
        </a:ln>
      </c:spPr>
    </c:plotArea>
    <c:plotVisOnly val="1"/>
    <c:dispBlanksAs val="gap"/>
    <c:showDLblsOverMax val="0"/>
  </c:chart>
  <c:txPr>
    <a:bodyPr/>
    <a:lstStyle/>
    <a:p>
      <a:pPr>
        <a:defRPr sz="1795"/>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28528156082359"/>
          <c:y val="0.26361100946790106"/>
          <c:w val="0.56143914904931236"/>
          <c:h val="0.54880547431925086"/>
        </c:manualLayout>
      </c:layout>
      <c:doughnutChart>
        <c:varyColors val="1"/>
        <c:ser>
          <c:idx val="0"/>
          <c:order val="0"/>
          <c:tx>
            <c:strRef>
              <c:f>Feuil1!$A$2</c:f>
              <c:strCache>
                <c:ptCount val="1"/>
                <c:pt idx="0">
                  <c:v>2 wheelers target</c:v>
                </c:pt>
              </c:strCache>
            </c:strRef>
          </c:tx>
          <c:spPr>
            <a:solidFill>
              <a:schemeClr val="accent4"/>
            </a:solidFill>
            <a:ln w="12651">
              <a:solidFill>
                <a:srgbClr val="F2F2F2"/>
              </a:solidFill>
            </a:ln>
          </c:spPr>
          <c:dPt>
            <c:idx val="0"/>
            <c:bubble3D val="0"/>
            <c:spPr>
              <a:solidFill>
                <a:schemeClr val="accent5"/>
              </a:solidFill>
              <a:ln w="12651">
                <a:solidFill>
                  <a:srgbClr val="F2F2F2"/>
                </a:solidFill>
              </a:ln>
            </c:spPr>
          </c:dPt>
          <c:dPt>
            <c:idx val="1"/>
            <c:bubble3D val="0"/>
            <c:spPr>
              <a:solidFill>
                <a:schemeClr val="accent2">
                  <a:lumMod val="75000"/>
                </a:schemeClr>
              </a:solidFill>
              <a:ln w="12651">
                <a:solidFill>
                  <a:srgbClr val="F2F2F2"/>
                </a:solidFill>
              </a:ln>
            </c:spPr>
          </c:dPt>
          <c:dPt>
            <c:idx val="2"/>
            <c:bubble3D val="0"/>
            <c:spPr>
              <a:solidFill>
                <a:schemeClr val="accent2"/>
              </a:solidFill>
              <a:ln w="12651">
                <a:solidFill>
                  <a:srgbClr val="F2F2F2"/>
                </a:solidFill>
              </a:ln>
            </c:spPr>
          </c:dPt>
          <c:dPt>
            <c:idx val="3"/>
            <c:bubble3D val="0"/>
            <c:spPr>
              <a:solidFill>
                <a:schemeClr val="accent3"/>
              </a:solidFill>
              <a:ln w="12651">
                <a:solidFill>
                  <a:srgbClr val="F2F2F2"/>
                </a:solidFill>
              </a:ln>
            </c:spPr>
          </c:dPt>
          <c:dPt>
            <c:idx val="4"/>
            <c:bubble3D val="0"/>
            <c:spPr>
              <a:solidFill>
                <a:schemeClr val="accent3">
                  <a:lumMod val="75000"/>
                </a:schemeClr>
              </a:solidFill>
              <a:ln w="12651">
                <a:solidFill>
                  <a:srgbClr val="F2F2F2"/>
                </a:solidFill>
              </a:ln>
            </c:spPr>
          </c:dPt>
          <c:dLbls>
            <c:txPr>
              <a:bodyPr/>
              <a:lstStyle/>
              <a:p>
                <a:pPr>
                  <a:defRPr sz="16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Cyclomoteurs</c:v>
                </c:pt>
                <c:pt idx="1">
                  <c:v>Motocyclettes</c:v>
                </c:pt>
              </c:strCache>
            </c:strRef>
          </c:cat>
          <c:val>
            <c:numRef>
              <c:f>Feuil1!$B$2:$C$2</c:f>
              <c:numCache>
                <c:formatCode>0</c:formatCode>
                <c:ptCount val="2"/>
                <c:pt idx="0">
                  <c:v>17</c:v>
                </c:pt>
                <c:pt idx="1">
                  <c:v>83</c:v>
                </c:pt>
              </c:numCache>
            </c:numRef>
          </c:val>
        </c:ser>
        <c:dLbls>
          <c:showLegendKey val="0"/>
          <c:showVal val="0"/>
          <c:showCatName val="0"/>
          <c:showSerName val="0"/>
          <c:showPercent val="0"/>
          <c:showBubbleSize val="0"/>
          <c:showLeaderLines val="0"/>
        </c:dLbls>
        <c:firstSliceAng val="287"/>
        <c:holeSize val="60"/>
      </c:doughnutChart>
      <c:spPr>
        <a:noFill/>
        <a:ln w="25413">
          <a:noFill/>
        </a:ln>
      </c:spPr>
    </c:plotArea>
    <c:plotVisOnly val="1"/>
    <c:dispBlanksAs val="gap"/>
    <c:showDLblsOverMax val="0"/>
  </c:chart>
  <c:txPr>
    <a:bodyPr/>
    <a:lstStyle/>
    <a:p>
      <a:pPr>
        <a:defRPr sz="1795"/>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87724012243277"/>
          <c:y val="7.2314063427371761E-2"/>
          <c:w val="0.83207937101334128"/>
          <c:h val="0.90921466182844701"/>
        </c:manualLayout>
      </c:layout>
      <c:barChart>
        <c:barDir val="col"/>
        <c:grouping val="percentStacked"/>
        <c:varyColors val="0"/>
        <c:ser>
          <c:idx val="0"/>
          <c:order val="0"/>
          <c:tx>
            <c:strRef>
              <c:f>Feuil1!$A$2</c:f>
              <c:strCache>
                <c:ptCount val="1"/>
                <c:pt idx="0">
                  <c:v>- de 5 ans</c:v>
                </c:pt>
              </c:strCache>
            </c:strRef>
          </c:tx>
          <c:spPr>
            <a:solidFill>
              <a:schemeClr val="tx1"/>
            </a:solidFill>
          </c:spPr>
          <c:invertIfNegative val="0"/>
          <c:dPt>
            <c:idx val="1"/>
            <c:invertIfNegative val="0"/>
            <c:bubble3D val="0"/>
            <c:spPr>
              <a:solidFill>
                <a:schemeClr val="accent6">
                  <a:lumMod val="50000"/>
                </a:schemeClr>
              </a:solidFill>
            </c:spPr>
          </c:dPt>
          <c:dPt>
            <c:idx val="2"/>
            <c:invertIfNegative val="0"/>
            <c:bubble3D val="0"/>
          </c:dPt>
          <c:dPt>
            <c:idx val="3"/>
            <c:invertIfNegative val="0"/>
            <c:bubble3D val="0"/>
            <c:spPr>
              <a:solidFill>
                <a:schemeClr val="accent5">
                  <a:lumMod val="75000"/>
                </a:schemeClr>
              </a:solidFill>
            </c:spPr>
          </c:dPt>
          <c:dPt>
            <c:idx val="5"/>
            <c:invertIfNegative val="0"/>
            <c:bubble3D val="0"/>
            <c:spPr>
              <a:solidFill>
                <a:schemeClr val="accent3">
                  <a:lumMod val="50000"/>
                </a:schemeClr>
              </a:solidFill>
            </c:spPr>
          </c:dPt>
          <c:dPt>
            <c:idx val="7"/>
            <c:invertIfNegative val="0"/>
            <c:bubble3D val="0"/>
            <c:spPr>
              <a:solidFill>
                <a:schemeClr val="accent3">
                  <a:lumMod val="50000"/>
                </a:schemeClr>
              </a:solidFill>
            </c:spPr>
          </c:dPt>
          <c:dLbls>
            <c:txPr>
              <a:bodyPr/>
              <a:lstStyle/>
              <a:p>
                <a:pPr>
                  <a:defRPr sz="995"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Total 
2016</c:v>
                </c:pt>
                <c:pt idx="1">
                  <c:v>Total
 2017</c:v>
                </c:pt>
                <c:pt idx="2">
                  <c:v>Cyclomoteurs
 2016</c:v>
                </c:pt>
                <c:pt idx="3">
                  <c:v>Cyclomoteurs 
2017</c:v>
                </c:pt>
                <c:pt idx="4">
                  <c:v>MTL
2016</c:v>
                </c:pt>
                <c:pt idx="5">
                  <c:v>MTL
 2017</c:v>
                </c:pt>
                <c:pt idx="6">
                  <c:v>MTT
 2016</c:v>
                </c:pt>
                <c:pt idx="7">
                  <c:v>MTT
 2017</c:v>
                </c:pt>
              </c:strCache>
            </c:strRef>
          </c:cat>
          <c:val>
            <c:numRef>
              <c:f>Feuil1!$B$2:$I$2</c:f>
              <c:numCache>
                <c:formatCode>0</c:formatCode>
                <c:ptCount val="8"/>
                <c:pt idx="0">
                  <c:v>26</c:v>
                </c:pt>
                <c:pt idx="1">
                  <c:v>28</c:v>
                </c:pt>
                <c:pt idx="2">
                  <c:v>44</c:v>
                </c:pt>
                <c:pt idx="3">
                  <c:v>39</c:v>
                </c:pt>
                <c:pt idx="4">
                  <c:v>24</c:v>
                </c:pt>
                <c:pt idx="5">
                  <c:v>30</c:v>
                </c:pt>
                <c:pt idx="6">
                  <c:v>21</c:v>
                </c:pt>
                <c:pt idx="7">
                  <c:v>25</c:v>
                </c:pt>
              </c:numCache>
            </c:numRef>
          </c:val>
        </c:ser>
        <c:ser>
          <c:idx val="1"/>
          <c:order val="1"/>
          <c:tx>
            <c:strRef>
              <c:f>Feuil1!$A$3</c:f>
              <c:strCache>
                <c:ptCount val="1"/>
                <c:pt idx="0">
                  <c:v>De 5 à 10 ans</c:v>
                </c:pt>
              </c:strCache>
            </c:strRef>
          </c:tx>
          <c:spPr>
            <a:solidFill>
              <a:schemeClr val="bg1">
                <a:lumMod val="65000"/>
              </a:schemeClr>
            </a:solidFill>
          </c:spPr>
          <c:invertIfNegative val="0"/>
          <c:dPt>
            <c:idx val="1"/>
            <c:invertIfNegative val="0"/>
            <c:bubble3D val="0"/>
            <c:spPr>
              <a:solidFill>
                <a:schemeClr val="accent6"/>
              </a:solidFill>
            </c:spPr>
          </c:dPt>
          <c:dPt>
            <c:idx val="3"/>
            <c:invertIfNegative val="0"/>
            <c:bubble3D val="0"/>
            <c:spPr>
              <a:solidFill>
                <a:schemeClr val="accent5"/>
              </a:solidFill>
            </c:spPr>
          </c:dPt>
          <c:dPt>
            <c:idx val="5"/>
            <c:invertIfNegative val="0"/>
            <c:bubble3D val="0"/>
            <c:spPr>
              <a:solidFill>
                <a:schemeClr val="accent2">
                  <a:lumMod val="75000"/>
                </a:schemeClr>
              </a:solidFill>
            </c:spPr>
          </c:dPt>
          <c:dPt>
            <c:idx val="7"/>
            <c:invertIfNegative val="0"/>
            <c:bubble3D val="0"/>
            <c:spPr>
              <a:solidFill>
                <a:schemeClr val="accent2">
                  <a:lumMod val="75000"/>
                </a:schemeClr>
              </a:solidFill>
            </c:spPr>
          </c:dPt>
          <c:dLbls>
            <c:txPr>
              <a:bodyPr/>
              <a:lstStyle/>
              <a:p>
                <a:pPr>
                  <a:defRPr sz="995"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Total 
2016</c:v>
                </c:pt>
                <c:pt idx="1">
                  <c:v>Total
 2017</c:v>
                </c:pt>
                <c:pt idx="2">
                  <c:v>Cyclomoteurs
 2016</c:v>
                </c:pt>
                <c:pt idx="3">
                  <c:v>Cyclomoteurs 
2017</c:v>
                </c:pt>
                <c:pt idx="4">
                  <c:v>MTL
2016</c:v>
                </c:pt>
                <c:pt idx="5">
                  <c:v>MTL
 2017</c:v>
                </c:pt>
                <c:pt idx="6">
                  <c:v>MTT
 2016</c:v>
                </c:pt>
                <c:pt idx="7">
                  <c:v>MTT
 2017</c:v>
                </c:pt>
              </c:strCache>
            </c:strRef>
          </c:cat>
          <c:val>
            <c:numRef>
              <c:f>Feuil1!$B$3:$I$3</c:f>
              <c:numCache>
                <c:formatCode>0</c:formatCode>
                <c:ptCount val="8"/>
                <c:pt idx="0">
                  <c:v>31</c:v>
                </c:pt>
                <c:pt idx="1">
                  <c:v>26</c:v>
                </c:pt>
                <c:pt idx="2">
                  <c:v>28</c:v>
                </c:pt>
                <c:pt idx="3">
                  <c:v>29</c:v>
                </c:pt>
                <c:pt idx="4">
                  <c:v>32</c:v>
                </c:pt>
                <c:pt idx="5">
                  <c:v>19</c:v>
                </c:pt>
                <c:pt idx="6">
                  <c:v>32</c:v>
                </c:pt>
                <c:pt idx="7">
                  <c:v>28</c:v>
                </c:pt>
              </c:numCache>
            </c:numRef>
          </c:val>
        </c:ser>
        <c:ser>
          <c:idx val="2"/>
          <c:order val="2"/>
          <c:tx>
            <c:strRef>
              <c:f>Feuil1!$A$4</c:f>
              <c:strCache>
                <c:ptCount val="1"/>
                <c:pt idx="0">
                  <c:v>Plus de 10 ans</c:v>
                </c:pt>
              </c:strCache>
            </c:strRef>
          </c:tx>
          <c:spPr>
            <a:solidFill>
              <a:schemeClr val="bg1">
                <a:lumMod val="85000"/>
              </a:schemeClr>
            </a:solidFill>
          </c:spPr>
          <c:invertIfNegative val="0"/>
          <c:dPt>
            <c:idx val="1"/>
            <c:invertIfNegative val="0"/>
            <c:bubble3D val="0"/>
            <c:spPr>
              <a:solidFill>
                <a:schemeClr val="accent6">
                  <a:lumMod val="40000"/>
                  <a:lumOff val="60000"/>
                </a:schemeClr>
              </a:solidFill>
            </c:spPr>
          </c:dPt>
          <c:dPt>
            <c:idx val="3"/>
            <c:invertIfNegative val="0"/>
            <c:bubble3D val="0"/>
            <c:spPr>
              <a:solidFill>
                <a:schemeClr val="accent5">
                  <a:lumMod val="60000"/>
                  <a:lumOff val="40000"/>
                </a:schemeClr>
              </a:solidFill>
            </c:spPr>
          </c:dPt>
          <c:dPt>
            <c:idx val="4"/>
            <c:invertIfNegative val="0"/>
            <c:bubble3D val="0"/>
          </c:dPt>
          <c:dPt>
            <c:idx val="5"/>
            <c:invertIfNegative val="0"/>
            <c:bubble3D val="0"/>
            <c:spPr>
              <a:solidFill>
                <a:schemeClr val="accent2">
                  <a:lumMod val="40000"/>
                  <a:lumOff val="60000"/>
                </a:schemeClr>
              </a:solidFill>
            </c:spPr>
          </c:dPt>
          <c:dPt>
            <c:idx val="6"/>
            <c:invertIfNegative val="0"/>
            <c:bubble3D val="0"/>
          </c:dPt>
          <c:dPt>
            <c:idx val="7"/>
            <c:invertIfNegative val="0"/>
            <c:bubble3D val="0"/>
            <c:spPr>
              <a:solidFill>
                <a:schemeClr val="accent2">
                  <a:lumMod val="40000"/>
                  <a:lumOff val="60000"/>
                </a:schemeClr>
              </a:solidFill>
            </c:spPr>
          </c:dPt>
          <c:dLbls>
            <c:txPr>
              <a:bodyPr/>
              <a:lstStyle/>
              <a:p>
                <a:pPr>
                  <a:defRPr sz="995" b="1">
                    <a:solidFill>
                      <a:srgbClr val="33333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Total 
2016</c:v>
                </c:pt>
                <c:pt idx="1">
                  <c:v>Total
 2017</c:v>
                </c:pt>
                <c:pt idx="2">
                  <c:v>Cyclomoteurs
 2016</c:v>
                </c:pt>
                <c:pt idx="3">
                  <c:v>Cyclomoteurs 
2017</c:v>
                </c:pt>
                <c:pt idx="4">
                  <c:v>MTL
2016</c:v>
                </c:pt>
                <c:pt idx="5">
                  <c:v>MTL
 2017</c:v>
                </c:pt>
                <c:pt idx="6">
                  <c:v>MTT
 2016</c:v>
                </c:pt>
                <c:pt idx="7">
                  <c:v>MTT
 2017</c:v>
                </c:pt>
              </c:strCache>
            </c:strRef>
          </c:cat>
          <c:val>
            <c:numRef>
              <c:f>Feuil1!$B$4:$I$4</c:f>
              <c:numCache>
                <c:formatCode>0</c:formatCode>
                <c:ptCount val="8"/>
                <c:pt idx="0">
                  <c:v>43</c:v>
                </c:pt>
                <c:pt idx="1">
                  <c:v>46</c:v>
                </c:pt>
                <c:pt idx="2">
                  <c:v>29</c:v>
                </c:pt>
                <c:pt idx="3">
                  <c:v>32</c:v>
                </c:pt>
                <c:pt idx="4">
                  <c:v>44</c:v>
                </c:pt>
                <c:pt idx="5">
                  <c:v>51</c:v>
                </c:pt>
                <c:pt idx="6">
                  <c:v>48</c:v>
                </c:pt>
                <c:pt idx="7">
                  <c:v>47</c:v>
                </c:pt>
              </c:numCache>
            </c:numRef>
          </c:val>
        </c:ser>
        <c:dLbls>
          <c:showLegendKey val="0"/>
          <c:showVal val="0"/>
          <c:showCatName val="0"/>
          <c:showSerName val="0"/>
          <c:showPercent val="0"/>
          <c:showBubbleSize val="0"/>
        </c:dLbls>
        <c:gapWidth val="115"/>
        <c:overlap val="100"/>
        <c:axId val="383912960"/>
        <c:axId val="383951616"/>
      </c:barChart>
      <c:catAx>
        <c:axId val="383912960"/>
        <c:scaling>
          <c:orientation val="minMax"/>
        </c:scaling>
        <c:delete val="0"/>
        <c:axPos val="b"/>
        <c:numFmt formatCode="General" sourceLinked="1"/>
        <c:majorTickMark val="none"/>
        <c:minorTickMark val="none"/>
        <c:tickLblPos val="nextTo"/>
        <c:spPr>
          <a:ln>
            <a:noFill/>
          </a:ln>
        </c:spPr>
        <c:txPr>
          <a:bodyPr/>
          <a:lstStyle/>
          <a:p>
            <a:pPr>
              <a:defRPr sz="998">
                <a:latin typeface="Arial" panose="020B0604020202020204" pitchFamily="34" charset="0"/>
                <a:cs typeface="Arial" panose="020B0604020202020204" pitchFamily="34" charset="0"/>
              </a:defRPr>
            </a:pPr>
            <a:endParaRPr lang="en-US"/>
          </a:p>
        </c:txPr>
        <c:crossAx val="383951616"/>
        <c:crosses val="autoZero"/>
        <c:auto val="1"/>
        <c:lblAlgn val="ctr"/>
        <c:lblOffset val="100"/>
        <c:noMultiLvlLbl val="0"/>
      </c:catAx>
      <c:valAx>
        <c:axId val="383951616"/>
        <c:scaling>
          <c:orientation val="minMax"/>
        </c:scaling>
        <c:delete val="1"/>
        <c:axPos val="l"/>
        <c:numFmt formatCode="0%" sourceLinked="1"/>
        <c:majorTickMark val="out"/>
        <c:minorTickMark val="none"/>
        <c:tickLblPos val="nextTo"/>
        <c:crossAx val="383912960"/>
        <c:crosses val="autoZero"/>
        <c:crossBetween val="between"/>
      </c:valAx>
      <c:spPr>
        <a:noFill/>
        <a:ln w="25364">
          <a:noFill/>
        </a:ln>
      </c:spPr>
    </c:plotArea>
    <c:legend>
      <c:legendPos val="l"/>
      <c:layout/>
      <c:overlay val="0"/>
      <c:txPr>
        <a:bodyPr/>
        <a:lstStyle/>
        <a:p>
          <a:pPr>
            <a:defRPr sz="995"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789"/>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669331113875"/>
          <c:y val="8.7548552785447764E-2"/>
          <c:w val="0.35858944302065909"/>
          <c:h val="0.87265665049389418"/>
        </c:manualLayout>
      </c:layout>
      <c:doughnutChart>
        <c:varyColors val="1"/>
        <c:ser>
          <c:idx val="1"/>
          <c:order val="0"/>
          <c:tx>
            <c:strRef>
              <c:f>Feuil1!$B$1</c:f>
              <c:strCache>
                <c:ptCount val="1"/>
                <c:pt idx="0">
                  <c:v>2 wheelers target2</c:v>
                </c:pt>
              </c:strCache>
            </c:strRef>
          </c:tx>
          <c:dPt>
            <c:idx val="0"/>
            <c:bubble3D val="0"/>
            <c:spPr>
              <a:solidFill>
                <a:schemeClr val="accent4">
                  <a:lumMod val="75000"/>
                </a:schemeClr>
              </a:solidFill>
              <a:ln>
                <a:solidFill>
                  <a:schemeClr val="bg1"/>
                </a:solidFill>
              </a:ln>
            </c:spPr>
          </c:dPt>
          <c:dPt>
            <c:idx val="1"/>
            <c:bubble3D val="0"/>
            <c:spPr>
              <a:solidFill>
                <a:schemeClr val="accent4">
                  <a:lumMod val="60000"/>
                  <a:lumOff val="40000"/>
                </a:schemeClr>
              </a:solidFill>
              <a:ln>
                <a:solidFill>
                  <a:schemeClr val="bg1"/>
                </a:solidFill>
              </a:ln>
            </c:spPr>
          </c:dPt>
          <c:cat>
            <c:strRef>
              <c:f>Feuil1!$A$2:$A$3</c:f>
              <c:strCache>
                <c:ptCount val="2"/>
                <c:pt idx="0">
                  <c:v>En état de marche mais n'a pas roulé depuis 1 an</c:v>
                </c:pt>
                <c:pt idx="1">
                  <c:v>N'est plus en étant de marche depuis 1 an</c:v>
                </c:pt>
              </c:strCache>
            </c:strRef>
          </c:cat>
          <c:val>
            <c:numRef>
              <c:f>Feuil1!$B$2:$B$3</c:f>
              <c:numCache>
                <c:formatCode>0%</c:formatCode>
                <c:ptCount val="2"/>
                <c:pt idx="0">
                  <c:v>0.72</c:v>
                </c:pt>
                <c:pt idx="1">
                  <c:v>0.28000000000000003</c:v>
                </c:pt>
              </c:numCache>
            </c:numRef>
          </c:val>
        </c:ser>
        <c:dLbls>
          <c:showLegendKey val="0"/>
          <c:showVal val="0"/>
          <c:showCatName val="0"/>
          <c:showSerName val="0"/>
          <c:showPercent val="0"/>
          <c:showBubbleSize val="0"/>
          <c:showLeaderLines val="1"/>
        </c:dLbls>
        <c:firstSliceAng val="270"/>
        <c:holeSize val="60"/>
      </c:doughnutChart>
      <c:spPr>
        <a:noFill/>
        <a:ln w="25384">
          <a:noFill/>
        </a:ln>
      </c:spPr>
    </c:plotArea>
    <c:plotVisOnly val="1"/>
    <c:dispBlanksAs val="zero"/>
    <c:showDLblsOverMax val="0"/>
  </c:chart>
  <c:txPr>
    <a:bodyPr/>
    <a:lstStyle/>
    <a:p>
      <a:pPr>
        <a:defRPr sz="1788"/>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71638747050065"/>
          <c:y val="6.8218953051491879E-2"/>
          <c:w val="0.52156723256556548"/>
          <c:h val="0.88216726291105951"/>
        </c:manualLayout>
      </c:layout>
      <c:doughnutChart>
        <c:varyColors val="1"/>
        <c:ser>
          <c:idx val="0"/>
          <c:order val="0"/>
          <c:tx>
            <c:strRef>
              <c:f>Feuil1!$B$1</c:f>
              <c:strCache>
                <c:ptCount val="1"/>
                <c:pt idx="0">
                  <c:v>Ventes</c:v>
                </c:pt>
              </c:strCache>
            </c:strRef>
          </c:tx>
          <c:spPr>
            <a:ln>
              <a:solidFill>
                <a:schemeClr val="bg1"/>
              </a:solidFill>
            </a:ln>
          </c:spPr>
          <c:dPt>
            <c:idx val="0"/>
            <c:bubble3D val="0"/>
            <c:spPr>
              <a:solidFill>
                <a:schemeClr val="bg1">
                  <a:lumMod val="75000"/>
                </a:schemeClr>
              </a:solidFill>
              <a:ln>
                <a:solidFill>
                  <a:schemeClr val="bg1"/>
                </a:solidFill>
              </a:ln>
            </c:spPr>
          </c:dPt>
          <c:dPt>
            <c:idx val="1"/>
            <c:bubble3D val="0"/>
            <c:spPr>
              <a:solidFill>
                <a:schemeClr val="accent4"/>
              </a:solidFill>
              <a:ln>
                <a:solidFill>
                  <a:schemeClr val="bg1"/>
                </a:solidFill>
              </a:ln>
            </c:spPr>
          </c:dPt>
          <c:cat>
            <c:strRef>
              <c:f>Feuil1!$A$2:$A$3</c:f>
              <c:strCache>
                <c:ptCount val="2"/>
                <c:pt idx="0">
                  <c:v>circulent</c:v>
                </c:pt>
                <c:pt idx="1">
                  <c:v>ne circulent pas</c:v>
                </c:pt>
              </c:strCache>
            </c:strRef>
          </c:cat>
          <c:val>
            <c:numRef>
              <c:f>Feuil1!$B$2:$B$3</c:f>
              <c:numCache>
                <c:formatCode>General</c:formatCode>
                <c:ptCount val="2"/>
                <c:pt idx="0">
                  <c:v>81</c:v>
                </c:pt>
                <c:pt idx="1">
                  <c:v>19</c:v>
                </c:pt>
              </c:numCache>
            </c:numRef>
          </c:val>
        </c:ser>
        <c:dLbls>
          <c:showLegendKey val="0"/>
          <c:showVal val="0"/>
          <c:showCatName val="0"/>
          <c:showSerName val="0"/>
          <c:showPercent val="0"/>
          <c:showBubbleSize val="0"/>
          <c:showLeaderLines val="1"/>
        </c:dLbls>
        <c:firstSliceAng val="123"/>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Feuil1!$A$2</c:f>
              <c:strCache>
                <c:ptCount val="1"/>
                <c:pt idx="0">
                  <c:v>Hommes</c:v>
                </c:pt>
              </c:strCache>
            </c:strRef>
          </c:tx>
          <c:spPr>
            <a:solidFill>
              <a:srgbClr val="131C6B"/>
            </a:solidFill>
            <a:ln w="42009">
              <a:noFill/>
            </a:ln>
          </c:spPr>
          <c:invertIfNegative val="0"/>
          <c:dPt>
            <c:idx val="0"/>
            <c:invertIfNegative val="0"/>
            <c:bubble3D val="0"/>
            <c:spPr>
              <a:solidFill>
                <a:schemeClr val="accent6">
                  <a:lumMod val="75000"/>
                </a:schemeClr>
              </a:solidFill>
              <a:ln w="42009">
                <a:noFill/>
              </a:ln>
            </c:spPr>
          </c:dPt>
          <c:dPt>
            <c:idx val="1"/>
            <c:invertIfNegative val="0"/>
            <c:bubble3D val="0"/>
            <c:spPr>
              <a:solidFill>
                <a:schemeClr val="accent5">
                  <a:lumMod val="75000"/>
                </a:schemeClr>
              </a:solidFill>
              <a:ln w="42009">
                <a:noFill/>
              </a:ln>
            </c:spPr>
          </c:dPt>
          <c:dPt>
            <c:idx val="2"/>
            <c:invertIfNegative val="0"/>
            <c:bubble3D val="0"/>
            <c:spPr>
              <a:solidFill>
                <a:schemeClr val="accent2">
                  <a:lumMod val="75000"/>
                </a:schemeClr>
              </a:solidFill>
              <a:ln w="42009">
                <a:noFill/>
              </a:ln>
            </c:spPr>
          </c:dPt>
          <c:dPt>
            <c:idx val="3"/>
            <c:invertIfNegative val="0"/>
            <c:bubble3D val="0"/>
            <c:spPr>
              <a:solidFill>
                <a:schemeClr val="accent2">
                  <a:lumMod val="75000"/>
                </a:schemeClr>
              </a:solidFill>
              <a:ln w="42009">
                <a:noFill/>
              </a:ln>
            </c:spPr>
          </c:dPt>
          <c:dLbls>
            <c:txPr>
              <a:bodyPr/>
              <a:lstStyle/>
              <a:p>
                <a:pPr>
                  <a:defRPr sz="1103" b="1" i="0" u="none" strike="noStrike" baseline="0">
                    <a:solidFill>
                      <a:srgbClr val="FFFFFF"/>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Total utilisateurs principaux 2RM</c:v>
                </c:pt>
                <c:pt idx="1">
                  <c:v>Cyclomoteurs</c:v>
                </c:pt>
                <c:pt idx="2">
                  <c:v>Motocyclettes légères</c:v>
                </c:pt>
                <c:pt idx="3">
                  <c:v>Motocyclettes lourdes</c:v>
                </c:pt>
              </c:strCache>
            </c:strRef>
          </c:cat>
          <c:val>
            <c:numRef>
              <c:f>Feuil1!$B$2:$E$2</c:f>
              <c:numCache>
                <c:formatCode>0</c:formatCode>
                <c:ptCount val="4"/>
                <c:pt idx="0">
                  <c:v>85.2</c:v>
                </c:pt>
                <c:pt idx="1">
                  <c:v>79</c:v>
                </c:pt>
                <c:pt idx="2">
                  <c:v>85</c:v>
                </c:pt>
                <c:pt idx="3">
                  <c:v>89</c:v>
                </c:pt>
              </c:numCache>
            </c:numRef>
          </c:val>
        </c:ser>
        <c:ser>
          <c:idx val="1"/>
          <c:order val="1"/>
          <c:tx>
            <c:strRef>
              <c:f>Feuil1!$A$3</c:f>
              <c:strCache>
                <c:ptCount val="1"/>
                <c:pt idx="0">
                  <c:v>Femmes</c:v>
                </c:pt>
              </c:strCache>
            </c:strRef>
          </c:tx>
          <c:spPr>
            <a:solidFill>
              <a:schemeClr val="accent6">
                <a:lumMod val="40000"/>
                <a:lumOff val="60000"/>
              </a:schemeClr>
            </a:solidFill>
            <a:ln>
              <a:noFill/>
            </a:ln>
          </c:spPr>
          <c:invertIfNegative val="0"/>
          <c:dPt>
            <c:idx val="0"/>
            <c:invertIfNegative val="0"/>
            <c:bubble3D val="0"/>
          </c:dPt>
          <c:dPt>
            <c:idx val="1"/>
            <c:invertIfNegative val="0"/>
            <c:bubble3D val="0"/>
            <c:spPr>
              <a:solidFill>
                <a:schemeClr val="accent5">
                  <a:lumMod val="60000"/>
                  <a:lumOff val="40000"/>
                </a:schemeClr>
              </a:solidFill>
              <a:ln>
                <a:noFill/>
              </a:ln>
            </c:spPr>
          </c:dPt>
          <c:dPt>
            <c:idx val="2"/>
            <c:invertIfNegative val="0"/>
            <c:bubble3D val="0"/>
            <c:spPr>
              <a:solidFill>
                <a:schemeClr val="accent2">
                  <a:lumMod val="40000"/>
                  <a:lumOff val="60000"/>
                </a:schemeClr>
              </a:solidFill>
              <a:ln>
                <a:noFill/>
              </a:ln>
            </c:spPr>
          </c:dPt>
          <c:dPt>
            <c:idx val="3"/>
            <c:invertIfNegative val="0"/>
            <c:bubble3D val="0"/>
            <c:spPr>
              <a:solidFill>
                <a:schemeClr val="accent2">
                  <a:lumMod val="40000"/>
                  <a:lumOff val="60000"/>
                </a:schemeClr>
              </a:solidFill>
              <a:ln>
                <a:noFill/>
              </a:ln>
            </c:spPr>
          </c:dPt>
          <c:dLbls>
            <c:txPr>
              <a:bodyPr/>
              <a:lstStyle/>
              <a:p>
                <a:pPr>
                  <a:defRPr sz="1103" b="1" i="0" u="none" strike="noStrike" baseline="0">
                    <a:solidFill>
                      <a:srgbClr val="000000"/>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Total utilisateurs principaux 2RM</c:v>
                </c:pt>
                <c:pt idx="1">
                  <c:v>Cyclomoteurs</c:v>
                </c:pt>
                <c:pt idx="2">
                  <c:v>Motocyclettes légères</c:v>
                </c:pt>
                <c:pt idx="3">
                  <c:v>Motocyclettes lourdes</c:v>
                </c:pt>
              </c:strCache>
            </c:strRef>
          </c:cat>
          <c:val>
            <c:numRef>
              <c:f>Feuil1!$B$3:$E$3</c:f>
              <c:numCache>
                <c:formatCode>0</c:formatCode>
                <c:ptCount val="4"/>
                <c:pt idx="0">
                  <c:v>14.8</c:v>
                </c:pt>
                <c:pt idx="1">
                  <c:v>21</c:v>
                </c:pt>
                <c:pt idx="2">
                  <c:v>15</c:v>
                </c:pt>
                <c:pt idx="3">
                  <c:v>11</c:v>
                </c:pt>
              </c:numCache>
            </c:numRef>
          </c:val>
        </c:ser>
        <c:dLbls>
          <c:showLegendKey val="0"/>
          <c:showVal val="0"/>
          <c:showCatName val="0"/>
          <c:showSerName val="0"/>
          <c:showPercent val="0"/>
          <c:showBubbleSize val="0"/>
        </c:dLbls>
        <c:gapWidth val="100"/>
        <c:overlap val="100"/>
        <c:axId val="376031872"/>
        <c:axId val="376402304"/>
      </c:barChart>
      <c:catAx>
        <c:axId val="376031872"/>
        <c:scaling>
          <c:orientation val="minMax"/>
        </c:scaling>
        <c:delete val="0"/>
        <c:axPos val="b"/>
        <c:numFmt formatCode="General" sourceLinked="1"/>
        <c:majorTickMark val="none"/>
        <c:minorTickMark val="none"/>
        <c:tickLblPos val="nextTo"/>
        <c:txPr>
          <a:bodyPr rot="0" vert="horz"/>
          <a:lstStyle/>
          <a:p>
            <a:pPr>
              <a:defRPr sz="1213" b="0" i="0" u="none" strike="noStrike" baseline="0">
                <a:solidFill>
                  <a:schemeClr val="tx1">
                    <a:lumMod val="50000"/>
                  </a:schemeClr>
                </a:solidFill>
                <a:latin typeface="Arial" panose="020B0604020202020204" pitchFamily="34" charset="0"/>
                <a:ea typeface="Verdana"/>
                <a:cs typeface="Arial" panose="020B0604020202020204" pitchFamily="34" charset="0"/>
              </a:defRPr>
            </a:pPr>
            <a:endParaRPr lang="en-US"/>
          </a:p>
        </c:txPr>
        <c:crossAx val="376402304"/>
        <c:crosses val="autoZero"/>
        <c:auto val="1"/>
        <c:lblAlgn val="ctr"/>
        <c:lblOffset val="100"/>
        <c:noMultiLvlLbl val="0"/>
      </c:catAx>
      <c:valAx>
        <c:axId val="376402304"/>
        <c:scaling>
          <c:orientation val="minMax"/>
        </c:scaling>
        <c:delete val="1"/>
        <c:axPos val="l"/>
        <c:numFmt formatCode="0%" sourceLinked="1"/>
        <c:majorTickMark val="out"/>
        <c:minorTickMark val="none"/>
        <c:tickLblPos val="nextTo"/>
        <c:crossAx val="376031872"/>
        <c:crosses val="autoZero"/>
        <c:crossBetween val="between"/>
      </c:valAx>
      <c:spPr>
        <a:noFill/>
        <a:ln w="28006">
          <a:noFill/>
        </a:ln>
      </c:spPr>
    </c:plotArea>
    <c:plotVisOnly val="1"/>
    <c:dispBlanksAs val="gap"/>
    <c:showDLblsOverMax val="0"/>
  </c:chart>
  <c:spPr>
    <a:ln>
      <a:noFill/>
    </a:ln>
  </c:spPr>
  <c:txPr>
    <a:bodyPr/>
    <a:lstStyle/>
    <a:p>
      <a:pPr>
        <a:defRPr sz="1985" b="0" i="0" u="none" strike="noStrike" baseline="0">
          <a:solidFill>
            <a:srgbClr val="000000"/>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3176642831365E-3"/>
          <c:y val="3.2261983005763738E-2"/>
          <c:w val="0.97208974353802435"/>
          <c:h val="0.78823483767626901"/>
        </c:manualLayout>
      </c:layout>
      <c:barChart>
        <c:barDir val="col"/>
        <c:grouping val="stacked"/>
        <c:varyColors val="0"/>
        <c:ser>
          <c:idx val="0"/>
          <c:order val="0"/>
          <c:tx>
            <c:strRef>
              <c:f>Feuil1!$A$2</c:f>
              <c:strCache>
                <c:ptCount val="1"/>
                <c:pt idx="0">
                  <c:v>Une voiture</c:v>
                </c:pt>
              </c:strCache>
            </c:strRef>
          </c:tx>
          <c:spPr>
            <a:solidFill>
              <a:schemeClr val="accent4"/>
            </a:solidFill>
          </c:spPr>
          <c:invertIfNegative val="0"/>
          <c:dPt>
            <c:idx val="21"/>
            <c:invertIfNegative val="0"/>
            <c:bubble3D val="0"/>
          </c:dPt>
          <c:dPt>
            <c:idx val="22"/>
            <c:invertIfNegative val="0"/>
            <c:bubble3D val="0"/>
          </c:dPt>
          <c:dPt>
            <c:idx val="23"/>
            <c:invertIfNegative val="0"/>
            <c:bubble3D val="0"/>
          </c:dPt>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Feuil1!$B$2:$AC$2</c:f>
              <c:numCache>
                <c:formatCode>0</c:formatCode>
                <c:ptCount val="28"/>
                <c:pt idx="0">
                  <c:v>50.5</c:v>
                </c:pt>
                <c:pt idx="1">
                  <c:v>50.6</c:v>
                </c:pt>
                <c:pt idx="2">
                  <c:v>50.6</c:v>
                </c:pt>
                <c:pt idx="3">
                  <c:v>50.2</c:v>
                </c:pt>
                <c:pt idx="4">
                  <c:v>50.4</c:v>
                </c:pt>
                <c:pt idx="5">
                  <c:v>50.5</c:v>
                </c:pt>
                <c:pt idx="6">
                  <c:v>50.5</c:v>
                </c:pt>
                <c:pt idx="7">
                  <c:v>50.7</c:v>
                </c:pt>
                <c:pt idx="8">
                  <c:v>50.9</c:v>
                </c:pt>
                <c:pt idx="9">
                  <c:v>51.1</c:v>
                </c:pt>
                <c:pt idx="10">
                  <c:v>50.7</c:v>
                </c:pt>
                <c:pt idx="11">
                  <c:v>50</c:v>
                </c:pt>
                <c:pt idx="12">
                  <c:v>49.4</c:v>
                </c:pt>
                <c:pt idx="13">
                  <c:v>47.5</c:v>
                </c:pt>
                <c:pt idx="14">
                  <c:v>46.8</c:v>
                </c:pt>
                <c:pt idx="15">
                  <c:v>46.4</c:v>
                </c:pt>
                <c:pt idx="16">
                  <c:v>45.1</c:v>
                </c:pt>
                <c:pt idx="17">
                  <c:v>45.5</c:v>
                </c:pt>
                <c:pt idx="18">
                  <c:v>46</c:v>
                </c:pt>
                <c:pt idx="19">
                  <c:v>46.4</c:v>
                </c:pt>
                <c:pt idx="20">
                  <c:v>46.4</c:v>
                </c:pt>
                <c:pt idx="21">
                  <c:v>47.1</c:v>
                </c:pt>
                <c:pt idx="22">
                  <c:v>46.6</c:v>
                </c:pt>
                <c:pt idx="23">
                  <c:v>46.7</c:v>
                </c:pt>
                <c:pt idx="24">
                  <c:v>47.5</c:v>
                </c:pt>
                <c:pt idx="25">
                  <c:v>47</c:v>
                </c:pt>
                <c:pt idx="26">
                  <c:v>46</c:v>
                </c:pt>
                <c:pt idx="27">
                  <c:v>46</c:v>
                </c:pt>
              </c:numCache>
            </c:numRef>
          </c:val>
        </c:ser>
        <c:ser>
          <c:idx val="1"/>
          <c:order val="1"/>
          <c:tx>
            <c:strRef>
              <c:f>Feuil1!$A$3</c:f>
              <c:strCache>
                <c:ptCount val="1"/>
                <c:pt idx="0">
                  <c:v>Deux voitures</c:v>
                </c:pt>
              </c:strCache>
            </c:strRef>
          </c:tx>
          <c:spPr>
            <a:solidFill>
              <a:schemeClr val="accent1">
                <a:lumMod val="60000"/>
                <a:lumOff val="40000"/>
              </a:schemeClr>
            </a:solidFill>
          </c:spPr>
          <c:invertIfNegative val="0"/>
          <c:dPt>
            <c:idx val="21"/>
            <c:invertIfNegative val="0"/>
            <c:bubble3D val="0"/>
          </c:dPt>
          <c:dPt>
            <c:idx val="22"/>
            <c:invertIfNegative val="0"/>
            <c:bubble3D val="0"/>
          </c:dPt>
          <c:dPt>
            <c:idx val="23"/>
            <c:invertIfNegative val="0"/>
            <c:bubble3D val="0"/>
          </c:dPt>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Feuil1!$B$3:$AC$3</c:f>
              <c:numCache>
                <c:formatCode>0</c:formatCode>
                <c:ptCount val="28"/>
                <c:pt idx="0">
                  <c:v>23</c:v>
                </c:pt>
                <c:pt idx="1">
                  <c:v>23.6</c:v>
                </c:pt>
                <c:pt idx="2">
                  <c:v>23.3</c:v>
                </c:pt>
                <c:pt idx="3">
                  <c:v>23.6</c:v>
                </c:pt>
                <c:pt idx="4">
                  <c:v>24.1</c:v>
                </c:pt>
                <c:pt idx="5">
                  <c:v>24.4</c:v>
                </c:pt>
                <c:pt idx="6">
                  <c:v>24.5</c:v>
                </c:pt>
                <c:pt idx="7">
                  <c:v>24.3</c:v>
                </c:pt>
                <c:pt idx="8">
                  <c:v>24.6</c:v>
                </c:pt>
                <c:pt idx="9">
                  <c:v>25</c:v>
                </c:pt>
                <c:pt idx="10">
                  <c:v>25.4</c:v>
                </c:pt>
                <c:pt idx="11">
                  <c:v>25.6</c:v>
                </c:pt>
                <c:pt idx="12">
                  <c:v>26</c:v>
                </c:pt>
                <c:pt idx="13">
                  <c:v>27</c:v>
                </c:pt>
                <c:pt idx="14">
                  <c:v>28.4</c:v>
                </c:pt>
                <c:pt idx="15">
                  <c:v>29.4</c:v>
                </c:pt>
                <c:pt idx="16">
                  <c:v>31.2</c:v>
                </c:pt>
                <c:pt idx="17">
                  <c:v>31.5</c:v>
                </c:pt>
                <c:pt idx="18">
                  <c:v>31.8</c:v>
                </c:pt>
                <c:pt idx="19">
                  <c:v>31.5</c:v>
                </c:pt>
                <c:pt idx="20">
                  <c:v>32</c:v>
                </c:pt>
                <c:pt idx="21">
                  <c:v>31.7</c:v>
                </c:pt>
                <c:pt idx="22">
                  <c:v>32.1</c:v>
                </c:pt>
                <c:pt idx="23">
                  <c:v>31.6</c:v>
                </c:pt>
                <c:pt idx="24">
                  <c:v>30.4</c:v>
                </c:pt>
                <c:pt idx="25">
                  <c:v>31</c:v>
                </c:pt>
                <c:pt idx="26">
                  <c:v>33</c:v>
                </c:pt>
                <c:pt idx="27">
                  <c:v>33</c:v>
                </c:pt>
              </c:numCache>
            </c:numRef>
          </c:val>
        </c:ser>
        <c:ser>
          <c:idx val="2"/>
          <c:order val="2"/>
          <c:tx>
            <c:strRef>
              <c:f>Feuil1!$A$4</c:f>
              <c:strCache>
                <c:ptCount val="1"/>
                <c:pt idx="0">
                  <c:v>Trois voitures et plus</c:v>
                </c:pt>
              </c:strCache>
            </c:strRef>
          </c:tx>
          <c:spPr>
            <a:solidFill>
              <a:schemeClr val="accent1"/>
            </a:solidFill>
          </c:spPr>
          <c:invertIfNegative val="0"/>
          <c:dPt>
            <c:idx val="21"/>
            <c:invertIfNegative val="0"/>
            <c:bubble3D val="0"/>
          </c:dPt>
          <c:dPt>
            <c:idx val="22"/>
            <c:invertIfNegative val="0"/>
            <c:bubble3D val="0"/>
          </c:dPt>
          <c:dPt>
            <c:idx val="23"/>
            <c:invertIfNegative val="0"/>
            <c:bubble3D val="0"/>
          </c:dPt>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Feuil1!$B$4:$AC$4</c:f>
              <c:numCache>
                <c:formatCode>0</c:formatCode>
                <c:ptCount val="28"/>
                <c:pt idx="0">
                  <c:v>3.3</c:v>
                </c:pt>
                <c:pt idx="1">
                  <c:v>2.8</c:v>
                </c:pt>
                <c:pt idx="2">
                  <c:v>3.3</c:v>
                </c:pt>
                <c:pt idx="3">
                  <c:v>3.4</c:v>
                </c:pt>
                <c:pt idx="4">
                  <c:v>3.5</c:v>
                </c:pt>
                <c:pt idx="5">
                  <c:v>3.5</c:v>
                </c:pt>
                <c:pt idx="6">
                  <c:v>3.7</c:v>
                </c:pt>
                <c:pt idx="7">
                  <c:v>3.8</c:v>
                </c:pt>
                <c:pt idx="8">
                  <c:v>3.9</c:v>
                </c:pt>
                <c:pt idx="9">
                  <c:v>4.0999999999999996</c:v>
                </c:pt>
                <c:pt idx="10">
                  <c:v>4.2</c:v>
                </c:pt>
                <c:pt idx="11">
                  <c:v>4.5999999999999996</c:v>
                </c:pt>
                <c:pt idx="12">
                  <c:v>4.9000000000000004</c:v>
                </c:pt>
                <c:pt idx="13">
                  <c:v>5.2</c:v>
                </c:pt>
                <c:pt idx="14">
                  <c:v>5.3</c:v>
                </c:pt>
                <c:pt idx="15">
                  <c:v>5.4</c:v>
                </c:pt>
                <c:pt idx="16">
                  <c:v>6.3</c:v>
                </c:pt>
                <c:pt idx="17">
                  <c:v>6.3</c:v>
                </c:pt>
                <c:pt idx="18">
                  <c:v>6.1</c:v>
                </c:pt>
                <c:pt idx="19">
                  <c:v>6.1</c:v>
                </c:pt>
                <c:pt idx="20">
                  <c:v>6.1</c:v>
                </c:pt>
                <c:pt idx="21">
                  <c:v>5.8</c:v>
                </c:pt>
                <c:pt idx="22">
                  <c:v>5.7</c:v>
                </c:pt>
                <c:pt idx="23">
                  <c:v>5.7</c:v>
                </c:pt>
                <c:pt idx="24">
                  <c:v>6</c:v>
                </c:pt>
                <c:pt idx="25">
                  <c:v>6</c:v>
                </c:pt>
                <c:pt idx="26">
                  <c:v>6</c:v>
                </c:pt>
                <c:pt idx="27">
                  <c:v>6</c:v>
                </c:pt>
              </c:numCache>
            </c:numRef>
          </c:val>
        </c:ser>
        <c:dLbls>
          <c:showLegendKey val="0"/>
          <c:showVal val="0"/>
          <c:showCatName val="0"/>
          <c:showSerName val="0"/>
          <c:showPercent val="0"/>
          <c:showBubbleSize val="0"/>
        </c:dLbls>
        <c:gapWidth val="38"/>
        <c:overlap val="100"/>
        <c:axId val="371216768"/>
        <c:axId val="371218304"/>
      </c:barChart>
      <c:catAx>
        <c:axId val="371216768"/>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71218304"/>
        <c:crosses val="autoZero"/>
        <c:auto val="1"/>
        <c:lblAlgn val="ctr"/>
        <c:lblOffset val="100"/>
        <c:noMultiLvlLbl val="0"/>
      </c:catAx>
      <c:valAx>
        <c:axId val="371218304"/>
        <c:scaling>
          <c:orientation val="minMax"/>
          <c:max val="90"/>
        </c:scaling>
        <c:delete val="1"/>
        <c:axPos val="l"/>
        <c:majorGridlines>
          <c:spPr>
            <a:ln>
              <a:noFill/>
            </a:ln>
          </c:spPr>
        </c:majorGridlines>
        <c:numFmt formatCode="0" sourceLinked="1"/>
        <c:majorTickMark val="out"/>
        <c:minorTickMark val="none"/>
        <c:tickLblPos val="nextTo"/>
        <c:crossAx val="371216768"/>
        <c:crosses val="autoZero"/>
        <c:crossBetween val="between"/>
        <c:majorUnit val="10"/>
      </c:valAx>
    </c:plotArea>
    <c:legend>
      <c:legendPos val="b"/>
      <c:layout>
        <c:manualLayout>
          <c:xMode val="edge"/>
          <c:yMode val="edge"/>
          <c:x val="0.19164110630311101"/>
          <c:y val="0.90607467505924699"/>
          <c:w val="0.62227012595076225"/>
          <c:h val="7.0462040032815851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0858905744413"/>
          <c:y val="3.5578530393352868E-2"/>
          <c:w val="0.79868702086971932"/>
          <c:h val="0.80609179789592633"/>
        </c:manualLayout>
      </c:layout>
      <c:barChart>
        <c:barDir val="col"/>
        <c:grouping val="percentStacked"/>
        <c:varyColors val="0"/>
        <c:ser>
          <c:idx val="0"/>
          <c:order val="0"/>
          <c:tx>
            <c:strRef>
              <c:f>Feuil1!$B$1</c:f>
              <c:strCache>
                <c:ptCount val="1"/>
                <c:pt idx="0">
                  <c:v>&lt; 18 ans</c:v>
                </c:pt>
              </c:strCache>
            </c:strRef>
          </c:tx>
          <c:spPr>
            <a:solidFill>
              <a:schemeClr val="accent2"/>
            </a:solidFill>
          </c:spPr>
          <c:invertIfNegative val="0"/>
          <c:dLbls>
            <c:dLbl>
              <c:idx val="2"/>
              <c:delete val="1"/>
            </c:dLbl>
            <c:dLbl>
              <c:idx val="3"/>
              <c:layout>
                <c:manualLayout>
                  <c:x val="0"/>
                  <c:y val="-1.6420860181547477E-2"/>
                </c:manualLayout>
              </c:layout>
              <c:dLblPos val="ctr"/>
              <c:showLegendKey val="0"/>
              <c:showVal val="1"/>
              <c:showCatName val="0"/>
              <c:showSerName val="0"/>
              <c:showPercent val="0"/>
              <c:showBubbleSize val="0"/>
            </c:dLbl>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Feuil1!$B$2:$B$5</c:f>
              <c:numCache>
                <c:formatCode>0</c:formatCode>
                <c:ptCount val="4"/>
                <c:pt idx="0">
                  <c:v>6.7</c:v>
                </c:pt>
                <c:pt idx="1">
                  <c:v>35.700000000000003</c:v>
                </c:pt>
                <c:pt idx="2">
                  <c:v>0</c:v>
                </c:pt>
                <c:pt idx="3">
                  <c:v>0.5</c:v>
                </c:pt>
              </c:numCache>
            </c:numRef>
          </c:val>
        </c:ser>
        <c:ser>
          <c:idx val="1"/>
          <c:order val="1"/>
          <c:tx>
            <c:strRef>
              <c:f>Feuil1!$C$1</c:f>
              <c:strCache>
                <c:ptCount val="1"/>
                <c:pt idx="0">
                  <c:v>18-34 ans</c:v>
                </c:pt>
              </c:strCache>
            </c:strRef>
          </c:tx>
          <c:spPr>
            <a:solidFill>
              <a:schemeClr val="accent2">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Feuil1!$C$2:$C$5</c:f>
              <c:numCache>
                <c:formatCode>0</c:formatCode>
                <c:ptCount val="4"/>
                <c:pt idx="0">
                  <c:v>26.7</c:v>
                </c:pt>
                <c:pt idx="1">
                  <c:v>28.7</c:v>
                </c:pt>
                <c:pt idx="2">
                  <c:v>15.6</c:v>
                </c:pt>
                <c:pt idx="3">
                  <c:v>30.5</c:v>
                </c:pt>
              </c:numCache>
            </c:numRef>
          </c:val>
        </c:ser>
        <c:ser>
          <c:idx val="2"/>
          <c:order val="2"/>
          <c:tx>
            <c:strRef>
              <c:f>Feuil1!$D$1</c:f>
              <c:strCache>
                <c:ptCount val="1"/>
                <c:pt idx="0">
                  <c:v>35-44 ans</c:v>
                </c:pt>
              </c:strCache>
            </c:strRef>
          </c:tx>
          <c:spPr>
            <a:solidFill>
              <a:schemeClr val="accent1">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Feuil1!$D$2:$D$5</c:f>
              <c:numCache>
                <c:formatCode>0</c:formatCode>
                <c:ptCount val="4"/>
                <c:pt idx="0">
                  <c:v>18.100000000000001</c:v>
                </c:pt>
                <c:pt idx="1">
                  <c:v>5.9</c:v>
                </c:pt>
                <c:pt idx="2">
                  <c:v>22.4</c:v>
                </c:pt>
                <c:pt idx="3">
                  <c:v>20.7</c:v>
                </c:pt>
              </c:numCache>
            </c:numRef>
          </c:val>
        </c:ser>
        <c:ser>
          <c:idx val="3"/>
          <c:order val="3"/>
          <c:tx>
            <c:strRef>
              <c:f>Feuil1!$E$1</c:f>
              <c:strCache>
                <c:ptCount val="1"/>
                <c:pt idx="0">
                  <c:v>45-54 ans</c:v>
                </c:pt>
              </c:strCache>
            </c:strRef>
          </c:tx>
          <c:spPr>
            <a:solidFill>
              <a:schemeClr val="accent6"/>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Feuil1!$E$2:$E$5</c:f>
              <c:numCache>
                <c:formatCode>0</c:formatCode>
                <c:ptCount val="4"/>
                <c:pt idx="0">
                  <c:v>22.4</c:v>
                </c:pt>
                <c:pt idx="1">
                  <c:v>18.3</c:v>
                </c:pt>
                <c:pt idx="2">
                  <c:v>26.8</c:v>
                </c:pt>
                <c:pt idx="3">
                  <c:v>22.2</c:v>
                </c:pt>
              </c:numCache>
            </c:numRef>
          </c:val>
        </c:ser>
        <c:ser>
          <c:idx val="4"/>
          <c:order val="4"/>
          <c:tx>
            <c:strRef>
              <c:f>Feuil1!$F$1</c:f>
              <c:strCache>
                <c:ptCount val="1"/>
                <c:pt idx="0">
                  <c:v>&gt; 55 ans</c:v>
                </c:pt>
              </c:strCache>
            </c:strRef>
          </c:tx>
          <c:spPr>
            <a:solidFill>
              <a:schemeClr val="accent4"/>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Feuil1!$F$2:$F$5</c:f>
              <c:numCache>
                <c:formatCode>0</c:formatCode>
                <c:ptCount val="4"/>
                <c:pt idx="0">
                  <c:v>26.1</c:v>
                </c:pt>
                <c:pt idx="1">
                  <c:v>11.5</c:v>
                </c:pt>
                <c:pt idx="2">
                  <c:v>35.299999999999997</c:v>
                </c:pt>
                <c:pt idx="3">
                  <c:v>26.2</c:v>
                </c:pt>
              </c:numCache>
            </c:numRef>
          </c:val>
        </c:ser>
        <c:dLbls>
          <c:dLblPos val="ctr"/>
          <c:showLegendKey val="0"/>
          <c:showVal val="1"/>
          <c:showCatName val="0"/>
          <c:showSerName val="0"/>
          <c:showPercent val="0"/>
          <c:showBubbleSize val="0"/>
        </c:dLbls>
        <c:gapWidth val="75"/>
        <c:overlap val="100"/>
        <c:axId val="379011840"/>
        <c:axId val="379084800"/>
      </c:barChart>
      <c:catAx>
        <c:axId val="379011840"/>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79084800"/>
        <c:crosses val="autoZero"/>
        <c:auto val="1"/>
        <c:lblAlgn val="ctr"/>
        <c:lblOffset val="100"/>
        <c:noMultiLvlLbl val="0"/>
      </c:catAx>
      <c:valAx>
        <c:axId val="379084800"/>
        <c:scaling>
          <c:orientation val="minMax"/>
        </c:scaling>
        <c:delete val="1"/>
        <c:axPos val="l"/>
        <c:numFmt formatCode="0%" sourceLinked="1"/>
        <c:majorTickMark val="out"/>
        <c:minorTickMark val="none"/>
        <c:tickLblPos val="nextTo"/>
        <c:crossAx val="379011840"/>
        <c:crosses val="autoZero"/>
        <c:crossBetween val="between"/>
      </c:valAx>
    </c:plotArea>
    <c:legend>
      <c:legendPos val="r"/>
      <c:layout>
        <c:manualLayout>
          <c:xMode val="edge"/>
          <c:yMode val="edge"/>
          <c:x val="1.3630893281799622E-3"/>
          <c:y val="0.31195626103478574"/>
          <c:w val="0.14615664591595667"/>
          <c:h val="0.42725705922643925"/>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0858905744413"/>
          <c:y val="3.5578530393352868E-2"/>
          <c:w val="0.79868702086971932"/>
          <c:h val="0.80609179789592633"/>
        </c:manualLayout>
      </c:layout>
      <c:barChart>
        <c:barDir val="col"/>
        <c:grouping val="percentStacked"/>
        <c:varyColors val="0"/>
        <c:ser>
          <c:idx val="0"/>
          <c:order val="0"/>
          <c:tx>
            <c:strRef>
              <c:f>Feuil1!$B$1</c:f>
              <c:strCache>
                <c:ptCount val="1"/>
                <c:pt idx="0">
                  <c:v>PCS +</c:v>
                </c:pt>
              </c:strCache>
            </c:strRef>
          </c:tx>
          <c:spPr>
            <a:solidFill>
              <a:schemeClr val="accent2"/>
            </a:solidFill>
          </c:spPr>
          <c:invertIfNegative val="0"/>
          <c:dLbls>
            <c:dLbl>
              <c:idx val="3"/>
              <c:layout>
                <c:manualLayout>
                  <c:x val="0"/>
                  <c:y val="-1.6420860181547477E-2"/>
                </c:manualLayout>
              </c:layout>
              <c:dLblPos val="ctr"/>
              <c:showLegendKey val="0"/>
              <c:showVal val="1"/>
              <c:showCatName val="0"/>
              <c:showSerName val="0"/>
              <c:showPercent val="0"/>
              <c:showBubbleSize val="0"/>
            </c:dLbl>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Feuil1!$B$2:$B$5</c:f>
              <c:numCache>
                <c:formatCode>0</c:formatCode>
                <c:ptCount val="4"/>
                <c:pt idx="0">
                  <c:v>37.1</c:v>
                </c:pt>
                <c:pt idx="1">
                  <c:v>13</c:v>
                </c:pt>
                <c:pt idx="2">
                  <c:v>44</c:v>
                </c:pt>
                <c:pt idx="3">
                  <c:v>42</c:v>
                </c:pt>
              </c:numCache>
            </c:numRef>
          </c:val>
        </c:ser>
        <c:ser>
          <c:idx val="1"/>
          <c:order val="1"/>
          <c:tx>
            <c:strRef>
              <c:f>Feuil1!$C$1</c:f>
              <c:strCache>
                <c:ptCount val="1"/>
                <c:pt idx="0">
                  <c:v>PCS -</c:v>
                </c:pt>
              </c:strCache>
            </c:strRef>
          </c:tx>
          <c:spPr>
            <a:solidFill>
              <a:schemeClr val="accent1">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Feuil1!$C$2:$C$5</c:f>
              <c:numCache>
                <c:formatCode>0</c:formatCode>
                <c:ptCount val="4"/>
                <c:pt idx="0">
                  <c:v>37.299999999999997</c:v>
                </c:pt>
                <c:pt idx="1">
                  <c:v>35</c:v>
                </c:pt>
                <c:pt idx="2">
                  <c:v>30</c:v>
                </c:pt>
                <c:pt idx="3">
                  <c:v>41</c:v>
                </c:pt>
              </c:numCache>
            </c:numRef>
          </c:val>
        </c:ser>
        <c:ser>
          <c:idx val="2"/>
          <c:order val="2"/>
          <c:tx>
            <c:strRef>
              <c:f>Feuil1!$D$1</c:f>
              <c:strCache>
                <c:ptCount val="1"/>
                <c:pt idx="0">
                  <c:v>Inactifs</c:v>
                </c:pt>
              </c:strCache>
            </c:strRef>
          </c:tx>
          <c:spPr>
            <a:solidFill>
              <a:schemeClr val="tx1"/>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Feuil1!$D$2:$D$5</c:f>
              <c:numCache>
                <c:formatCode>0</c:formatCode>
                <c:ptCount val="4"/>
                <c:pt idx="0">
                  <c:v>25.6</c:v>
                </c:pt>
                <c:pt idx="1">
                  <c:v>52</c:v>
                </c:pt>
                <c:pt idx="2">
                  <c:v>26</c:v>
                </c:pt>
                <c:pt idx="3">
                  <c:v>16</c:v>
                </c:pt>
              </c:numCache>
            </c:numRef>
          </c:val>
        </c:ser>
        <c:dLbls>
          <c:dLblPos val="ctr"/>
          <c:showLegendKey val="0"/>
          <c:showVal val="1"/>
          <c:showCatName val="0"/>
          <c:showSerName val="0"/>
          <c:showPercent val="0"/>
          <c:showBubbleSize val="0"/>
        </c:dLbls>
        <c:gapWidth val="75"/>
        <c:overlap val="100"/>
        <c:axId val="380351616"/>
        <c:axId val="380353536"/>
      </c:barChart>
      <c:catAx>
        <c:axId val="380351616"/>
        <c:scaling>
          <c:orientation val="minMax"/>
        </c:scaling>
        <c:delete val="0"/>
        <c:axPos val="b"/>
        <c:majorTickMark val="out"/>
        <c:minorTickMark val="none"/>
        <c:tickLblPos val="nextTo"/>
        <c:spPr>
          <a:ln>
            <a:noFill/>
          </a:ln>
        </c:spPr>
        <c:txPr>
          <a:bodyPr/>
          <a:lstStyle/>
          <a:p>
            <a:pPr>
              <a:defRPr sz="1200">
                <a:solidFill>
                  <a:schemeClr val="tx1">
                    <a:lumMod val="50000"/>
                  </a:schemeClr>
                </a:solidFill>
                <a:latin typeface="Arial" panose="020B0604020202020204" pitchFamily="34" charset="0"/>
                <a:cs typeface="Arial" panose="020B0604020202020204" pitchFamily="34" charset="0"/>
              </a:defRPr>
            </a:pPr>
            <a:endParaRPr lang="en-US"/>
          </a:p>
        </c:txPr>
        <c:crossAx val="380353536"/>
        <c:crosses val="autoZero"/>
        <c:auto val="1"/>
        <c:lblAlgn val="ctr"/>
        <c:lblOffset val="100"/>
        <c:noMultiLvlLbl val="0"/>
      </c:catAx>
      <c:valAx>
        <c:axId val="380353536"/>
        <c:scaling>
          <c:orientation val="minMax"/>
        </c:scaling>
        <c:delete val="1"/>
        <c:axPos val="l"/>
        <c:numFmt formatCode="0%" sourceLinked="1"/>
        <c:majorTickMark val="out"/>
        <c:minorTickMark val="none"/>
        <c:tickLblPos val="nextTo"/>
        <c:crossAx val="380351616"/>
        <c:crosses val="autoZero"/>
        <c:crossBetween val="between"/>
      </c:valAx>
    </c:plotArea>
    <c:legend>
      <c:legendPos val="r"/>
      <c:layout>
        <c:manualLayout>
          <c:xMode val="edge"/>
          <c:yMode val="edge"/>
          <c:x val="1.3630893281799622E-3"/>
          <c:y val="0.31195626103478574"/>
          <c:w val="0.14615664591595667"/>
          <c:h val="0.37554937457504017"/>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018938775463354"/>
          <c:y val="3.5578530393352868E-2"/>
          <c:w val="0.54358351739136801"/>
          <c:h val="0.80609179789592633"/>
        </c:manualLayout>
      </c:layout>
      <c:barChart>
        <c:barDir val="col"/>
        <c:grouping val="percentStacked"/>
        <c:varyColors val="0"/>
        <c:ser>
          <c:idx val="0"/>
          <c:order val="0"/>
          <c:tx>
            <c:strRef>
              <c:f>Feuil1!$B$1</c:f>
              <c:strCache>
                <c:ptCount val="1"/>
                <c:pt idx="0">
                  <c:v>&lt; 18 ans</c:v>
                </c:pt>
              </c:strCache>
            </c:strRef>
          </c:tx>
          <c:spPr>
            <a:solidFill>
              <a:schemeClr val="accent2"/>
            </a:solidFill>
          </c:spPr>
          <c:invertIfNegative val="0"/>
          <c:dLbls>
            <c:dLbl>
              <c:idx val="2"/>
              <c:delete val="1"/>
            </c:dLbl>
            <c:dLbl>
              <c:idx val="3"/>
              <c:layout>
                <c:manualLayout>
                  <c:x val="0"/>
                  <c:y val="-1.6420860181547477E-2"/>
                </c:manualLayout>
              </c:layout>
              <c:dLblPos val="ctr"/>
              <c:showLegendKey val="0"/>
              <c:showVal val="1"/>
              <c:showCatName val="0"/>
              <c:showSerName val="0"/>
              <c:showPercent val="0"/>
              <c:showBubbleSize val="0"/>
            </c:dLbl>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Feuil1!$B$2:$B$3</c:f>
              <c:numCache>
                <c:formatCode>0</c:formatCode>
                <c:ptCount val="2"/>
                <c:pt idx="0">
                  <c:v>12</c:v>
                </c:pt>
                <c:pt idx="1">
                  <c:v>7</c:v>
                </c:pt>
              </c:numCache>
            </c:numRef>
          </c:val>
        </c:ser>
        <c:ser>
          <c:idx val="1"/>
          <c:order val="1"/>
          <c:tx>
            <c:strRef>
              <c:f>Feuil1!$C$1</c:f>
              <c:strCache>
                <c:ptCount val="1"/>
                <c:pt idx="0">
                  <c:v>18-34 ans</c:v>
                </c:pt>
              </c:strCache>
            </c:strRef>
          </c:tx>
          <c:spPr>
            <a:solidFill>
              <a:schemeClr val="accent2">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Feuil1!$C$2:$C$3</c:f>
              <c:numCache>
                <c:formatCode>0</c:formatCode>
                <c:ptCount val="2"/>
                <c:pt idx="0">
                  <c:v>27</c:v>
                </c:pt>
                <c:pt idx="1">
                  <c:v>27</c:v>
                </c:pt>
              </c:numCache>
            </c:numRef>
          </c:val>
        </c:ser>
        <c:ser>
          <c:idx val="2"/>
          <c:order val="2"/>
          <c:tx>
            <c:strRef>
              <c:f>Feuil1!$D$1</c:f>
              <c:strCache>
                <c:ptCount val="1"/>
                <c:pt idx="0">
                  <c:v>35-44 ans</c:v>
                </c:pt>
              </c:strCache>
            </c:strRef>
          </c:tx>
          <c:spPr>
            <a:solidFill>
              <a:schemeClr val="accent1">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Feuil1!$D$2:$D$3</c:f>
              <c:numCache>
                <c:formatCode>0</c:formatCode>
                <c:ptCount val="2"/>
                <c:pt idx="0">
                  <c:v>23</c:v>
                </c:pt>
                <c:pt idx="1">
                  <c:v>18</c:v>
                </c:pt>
              </c:numCache>
            </c:numRef>
          </c:val>
        </c:ser>
        <c:ser>
          <c:idx val="3"/>
          <c:order val="3"/>
          <c:tx>
            <c:strRef>
              <c:f>Feuil1!$E$1</c:f>
              <c:strCache>
                <c:ptCount val="1"/>
                <c:pt idx="0">
                  <c:v>45-54 ans</c:v>
                </c:pt>
              </c:strCache>
            </c:strRef>
          </c:tx>
          <c:spPr>
            <a:solidFill>
              <a:schemeClr val="accent6"/>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Feuil1!$E$2:$E$3</c:f>
              <c:numCache>
                <c:formatCode>0</c:formatCode>
                <c:ptCount val="2"/>
                <c:pt idx="0">
                  <c:v>23</c:v>
                </c:pt>
                <c:pt idx="1">
                  <c:v>22</c:v>
                </c:pt>
              </c:numCache>
            </c:numRef>
          </c:val>
        </c:ser>
        <c:ser>
          <c:idx val="4"/>
          <c:order val="4"/>
          <c:tx>
            <c:strRef>
              <c:f>Feuil1!$F$1</c:f>
              <c:strCache>
                <c:ptCount val="1"/>
                <c:pt idx="0">
                  <c:v>&gt; 55 ans</c:v>
                </c:pt>
              </c:strCache>
            </c:strRef>
          </c:tx>
          <c:spPr>
            <a:solidFill>
              <a:schemeClr val="accent4"/>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Feuil1!$F$2:$F$3</c:f>
              <c:numCache>
                <c:formatCode>0</c:formatCode>
                <c:ptCount val="2"/>
                <c:pt idx="0">
                  <c:v>15</c:v>
                </c:pt>
                <c:pt idx="1">
                  <c:v>26</c:v>
                </c:pt>
              </c:numCache>
            </c:numRef>
          </c:val>
        </c:ser>
        <c:dLbls>
          <c:dLblPos val="ctr"/>
          <c:showLegendKey val="0"/>
          <c:showVal val="1"/>
          <c:showCatName val="0"/>
          <c:showSerName val="0"/>
          <c:showPercent val="0"/>
          <c:showBubbleSize val="0"/>
        </c:dLbls>
        <c:gapWidth val="75"/>
        <c:overlap val="100"/>
        <c:axId val="382325120"/>
        <c:axId val="382327040"/>
      </c:barChart>
      <c:catAx>
        <c:axId val="382325120"/>
        <c:scaling>
          <c:orientation val="minMax"/>
        </c:scaling>
        <c:delete val="0"/>
        <c:axPos val="b"/>
        <c:numFmt formatCode="General" sourceLinked="1"/>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82327040"/>
        <c:crosses val="autoZero"/>
        <c:auto val="1"/>
        <c:lblAlgn val="ctr"/>
        <c:lblOffset val="100"/>
        <c:noMultiLvlLbl val="0"/>
      </c:catAx>
      <c:valAx>
        <c:axId val="382327040"/>
        <c:scaling>
          <c:orientation val="minMax"/>
        </c:scaling>
        <c:delete val="1"/>
        <c:axPos val="l"/>
        <c:numFmt formatCode="0%" sourceLinked="1"/>
        <c:majorTickMark val="out"/>
        <c:minorTickMark val="none"/>
        <c:tickLblPos val="nextTo"/>
        <c:crossAx val="382325120"/>
        <c:crosses val="autoZero"/>
        <c:crossBetween val="between"/>
      </c:valAx>
    </c:plotArea>
    <c:legend>
      <c:legendPos val="r"/>
      <c:layout>
        <c:manualLayout>
          <c:xMode val="edge"/>
          <c:yMode val="edge"/>
          <c:x val="4.4416998396881562E-2"/>
          <c:y val="0.27817403961961623"/>
          <c:w val="0.32147051753821976"/>
          <c:h val="0.4385177741489763"/>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Feuil1!$A$2</c:f>
              <c:strCache>
                <c:ptCount val="1"/>
                <c:pt idx="0">
                  <c:v>Hommes</c:v>
                </c:pt>
              </c:strCache>
            </c:strRef>
          </c:tx>
          <c:spPr>
            <a:solidFill>
              <a:srgbClr val="131C6B"/>
            </a:solidFill>
            <a:ln w="42009">
              <a:noFill/>
            </a:ln>
          </c:spPr>
          <c:invertIfNegative val="0"/>
          <c:dPt>
            <c:idx val="0"/>
            <c:invertIfNegative val="0"/>
            <c:bubble3D val="0"/>
            <c:spPr>
              <a:solidFill>
                <a:schemeClr val="accent6">
                  <a:lumMod val="75000"/>
                </a:schemeClr>
              </a:solidFill>
              <a:ln w="42009">
                <a:noFill/>
              </a:ln>
            </c:spPr>
          </c:dPt>
          <c:dPt>
            <c:idx val="1"/>
            <c:invertIfNegative val="0"/>
            <c:bubble3D val="0"/>
            <c:spPr>
              <a:solidFill>
                <a:schemeClr val="accent6">
                  <a:lumMod val="75000"/>
                </a:schemeClr>
              </a:solidFill>
              <a:ln w="42009">
                <a:noFill/>
              </a:ln>
            </c:spPr>
          </c:dPt>
          <c:dPt>
            <c:idx val="2"/>
            <c:invertIfNegative val="0"/>
            <c:bubble3D val="0"/>
            <c:spPr>
              <a:solidFill>
                <a:schemeClr val="accent2">
                  <a:lumMod val="75000"/>
                </a:schemeClr>
              </a:solidFill>
              <a:ln w="42009">
                <a:noFill/>
              </a:ln>
            </c:spPr>
          </c:dPt>
          <c:dPt>
            <c:idx val="3"/>
            <c:invertIfNegative val="0"/>
            <c:bubble3D val="0"/>
            <c:spPr>
              <a:solidFill>
                <a:schemeClr val="accent2">
                  <a:lumMod val="75000"/>
                </a:schemeClr>
              </a:solidFill>
              <a:ln w="42009">
                <a:noFill/>
              </a:ln>
            </c:spPr>
          </c:dPt>
          <c:dLbls>
            <c:txPr>
              <a:bodyPr/>
              <a:lstStyle/>
              <a:p>
                <a:pPr>
                  <a:defRPr sz="1103" b="1" i="0" u="none" strike="noStrike" baseline="0">
                    <a:solidFill>
                      <a:srgbClr val="FFFFFF"/>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2010</c:v>
                </c:pt>
                <c:pt idx="1">
                  <c:v>2017</c:v>
                </c:pt>
              </c:strCache>
            </c:strRef>
          </c:cat>
          <c:val>
            <c:numRef>
              <c:f>Feuil1!$B$2:$C$2</c:f>
              <c:numCache>
                <c:formatCode>0</c:formatCode>
                <c:ptCount val="2"/>
                <c:pt idx="0" formatCode="General">
                  <c:v>87</c:v>
                </c:pt>
                <c:pt idx="1">
                  <c:v>85</c:v>
                </c:pt>
              </c:numCache>
            </c:numRef>
          </c:val>
        </c:ser>
        <c:ser>
          <c:idx val="1"/>
          <c:order val="1"/>
          <c:tx>
            <c:strRef>
              <c:f>Feuil1!$A$3</c:f>
              <c:strCache>
                <c:ptCount val="1"/>
                <c:pt idx="0">
                  <c:v>Femmes</c:v>
                </c:pt>
              </c:strCache>
            </c:strRef>
          </c:tx>
          <c:spPr>
            <a:solidFill>
              <a:schemeClr val="accent6">
                <a:lumMod val="40000"/>
                <a:lumOff val="60000"/>
              </a:schemeClr>
            </a:solidFill>
            <a:ln>
              <a:noFill/>
            </a:ln>
          </c:spPr>
          <c:invertIfNegative val="0"/>
          <c:dPt>
            <c:idx val="0"/>
            <c:invertIfNegative val="0"/>
            <c:bubble3D val="0"/>
          </c:dPt>
          <c:dPt>
            <c:idx val="1"/>
            <c:invertIfNegative val="0"/>
            <c:bubble3D val="0"/>
          </c:dPt>
          <c:dPt>
            <c:idx val="2"/>
            <c:invertIfNegative val="0"/>
            <c:bubble3D val="0"/>
            <c:spPr>
              <a:solidFill>
                <a:schemeClr val="accent2">
                  <a:lumMod val="40000"/>
                  <a:lumOff val="60000"/>
                </a:schemeClr>
              </a:solidFill>
              <a:ln>
                <a:noFill/>
              </a:ln>
            </c:spPr>
          </c:dPt>
          <c:dPt>
            <c:idx val="3"/>
            <c:invertIfNegative val="0"/>
            <c:bubble3D val="0"/>
            <c:spPr>
              <a:solidFill>
                <a:schemeClr val="accent2">
                  <a:lumMod val="40000"/>
                  <a:lumOff val="60000"/>
                </a:schemeClr>
              </a:solidFill>
              <a:ln>
                <a:noFill/>
              </a:ln>
            </c:spPr>
          </c:dPt>
          <c:dLbls>
            <c:txPr>
              <a:bodyPr/>
              <a:lstStyle/>
              <a:p>
                <a:pPr>
                  <a:defRPr sz="1103" b="1" i="0" u="none" strike="noStrike" baseline="0">
                    <a:solidFill>
                      <a:srgbClr val="000000"/>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2010</c:v>
                </c:pt>
                <c:pt idx="1">
                  <c:v>2017</c:v>
                </c:pt>
              </c:strCache>
            </c:strRef>
          </c:cat>
          <c:val>
            <c:numRef>
              <c:f>Feuil1!$B$3:$C$3</c:f>
              <c:numCache>
                <c:formatCode>0</c:formatCode>
                <c:ptCount val="2"/>
                <c:pt idx="0" formatCode="General">
                  <c:v>13</c:v>
                </c:pt>
                <c:pt idx="1">
                  <c:v>15</c:v>
                </c:pt>
              </c:numCache>
            </c:numRef>
          </c:val>
        </c:ser>
        <c:dLbls>
          <c:showLegendKey val="0"/>
          <c:showVal val="0"/>
          <c:showCatName val="0"/>
          <c:showSerName val="0"/>
          <c:showPercent val="0"/>
          <c:showBubbleSize val="0"/>
        </c:dLbls>
        <c:gapWidth val="100"/>
        <c:overlap val="100"/>
        <c:axId val="382581376"/>
        <c:axId val="382629760"/>
      </c:barChart>
      <c:catAx>
        <c:axId val="382581376"/>
        <c:scaling>
          <c:orientation val="minMax"/>
        </c:scaling>
        <c:delete val="0"/>
        <c:axPos val="b"/>
        <c:numFmt formatCode="General" sourceLinked="1"/>
        <c:majorTickMark val="out"/>
        <c:minorTickMark val="none"/>
        <c:tickLblPos val="nextTo"/>
        <c:spPr>
          <a:ln>
            <a:noFill/>
          </a:ln>
        </c:spPr>
        <c:txPr>
          <a:bodyPr rot="0" vert="horz"/>
          <a:lstStyle/>
          <a:p>
            <a:pPr>
              <a:defRPr sz="1213" b="0" i="0" u="none" strike="noStrike" baseline="0">
                <a:solidFill>
                  <a:schemeClr val="tx1"/>
                </a:solidFill>
                <a:latin typeface="Arial" panose="020B0604020202020204" pitchFamily="34" charset="0"/>
                <a:ea typeface="Verdana"/>
                <a:cs typeface="Arial" panose="020B0604020202020204" pitchFamily="34" charset="0"/>
              </a:defRPr>
            </a:pPr>
            <a:endParaRPr lang="en-US"/>
          </a:p>
        </c:txPr>
        <c:crossAx val="382629760"/>
        <c:crosses val="autoZero"/>
        <c:auto val="1"/>
        <c:lblAlgn val="ctr"/>
        <c:lblOffset val="100"/>
        <c:noMultiLvlLbl val="0"/>
      </c:catAx>
      <c:valAx>
        <c:axId val="382629760"/>
        <c:scaling>
          <c:orientation val="minMax"/>
          <c:max val="1"/>
          <c:min val="0"/>
        </c:scaling>
        <c:delete val="1"/>
        <c:axPos val="l"/>
        <c:numFmt formatCode="0%" sourceLinked="1"/>
        <c:majorTickMark val="out"/>
        <c:minorTickMark val="none"/>
        <c:tickLblPos val="nextTo"/>
        <c:crossAx val="382581376"/>
        <c:crosses val="autoZero"/>
        <c:crossBetween val="between"/>
      </c:valAx>
      <c:spPr>
        <a:noFill/>
        <a:ln w="28006">
          <a:noFill/>
        </a:ln>
      </c:spPr>
    </c:plotArea>
    <c:plotVisOnly val="1"/>
    <c:dispBlanksAs val="gap"/>
    <c:showDLblsOverMax val="0"/>
  </c:chart>
  <c:spPr>
    <a:ln>
      <a:noFill/>
    </a:ln>
  </c:spPr>
  <c:txPr>
    <a:bodyPr/>
    <a:lstStyle/>
    <a:p>
      <a:pPr>
        <a:defRPr sz="1985" b="0" i="0" u="none" strike="noStrike" baseline="0">
          <a:solidFill>
            <a:srgbClr val="000000"/>
          </a:solidFill>
          <a:latin typeface="Verdana"/>
          <a:ea typeface="Verdana"/>
          <a:cs typeface="Verdana"/>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014269999789974"/>
          <c:y val="3.5578530393352868E-2"/>
          <c:w val="0.57363042918950702"/>
          <c:h val="0.80609179789592633"/>
        </c:manualLayout>
      </c:layout>
      <c:barChart>
        <c:barDir val="col"/>
        <c:grouping val="percentStacked"/>
        <c:varyColors val="0"/>
        <c:ser>
          <c:idx val="0"/>
          <c:order val="0"/>
          <c:tx>
            <c:strRef>
              <c:f>Feuil1!$B$1</c:f>
              <c:strCache>
                <c:ptCount val="1"/>
                <c:pt idx="0">
                  <c:v>PCS +</c:v>
                </c:pt>
              </c:strCache>
            </c:strRef>
          </c:tx>
          <c:spPr>
            <a:solidFill>
              <a:schemeClr val="accent2"/>
            </a:solidFill>
          </c:spPr>
          <c:invertIfNegative val="0"/>
          <c:dLbls>
            <c:dLbl>
              <c:idx val="3"/>
              <c:layout>
                <c:manualLayout>
                  <c:x val="0"/>
                  <c:y val="-1.6420860181547477E-2"/>
                </c:manualLayout>
              </c:layout>
              <c:dLblPos val="ctr"/>
              <c:showLegendKey val="0"/>
              <c:showVal val="1"/>
              <c:showCatName val="0"/>
              <c:showSerName val="0"/>
              <c:showPercent val="0"/>
              <c:showBubbleSize val="0"/>
            </c:dLbl>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Feuil1!$B$2:$B$3</c:f>
              <c:numCache>
                <c:formatCode>0</c:formatCode>
                <c:ptCount val="2"/>
                <c:pt idx="0">
                  <c:v>38</c:v>
                </c:pt>
                <c:pt idx="1">
                  <c:v>37</c:v>
                </c:pt>
              </c:numCache>
            </c:numRef>
          </c:val>
        </c:ser>
        <c:ser>
          <c:idx val="1"/>
          <c:order val="1"/>
          <c:tx>
            <c:strRef>
              <c:f>Feuil1!$C$1</c:f>
              <c:strCache>
                <c:ptCount val="1"/>
                <c:pt idx="0">
                  <c:v>PCS -</c:v>
                </c:pt>
              </c:strCache>
            </c:strRef>
          </c:tx>
          <c:spPr>
            <a:solidFill>
              <a:schemeClr val="accent1">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Feuil1!$C$2:$C$3</c:f>
              <c:numCache>
                <c:formatCode>0</c:formatCode>
                <c:ptCount val="2"/>
                <c:pt idx="0">
                  <c:v>38</c:v>
                </c:pt>
                <c:pt idx="1">
                  <c:v>37</c:v>
                </c:pt>
              </c:numCache>
            </c:numRef>
          </c:val>
        </c:ser>
        <c:ser>
          <c:idx val="2"/>
          <c:order val="2"/>
          <c:tx>
            <c:strRef>
              <c:f>Feuil1!$D$1</c:f>
              <c:strCache>
                <c:ptCount val="1"/>
                <c:pt idx="0">
                  <c:v>Inactifs</c:v>
                </c:pt>
              </c:strCache>
            </c:strRef>
          </c:tx>
          <c:spPr>
            <a:solidFill>
              <a:schemeClr val="tx1"/>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numRef>
              <c:f>Feuil1!$A$2:$A$3</c:f>
              <c:numCache>
                <c:formatCode>General</c:formatCode>
                <c:ptCount val="2"/>
                <c:pt idx="0">
                  <c:v>2010</c:v>
                </c:pt>
                <c:pt idx="1">
                  <c:v>2017</c:v>
                </c:pt>
              </c:numCache>
            </c:numRef>
          </c:cat>
          <c:val>
            <c:numRef>
              <c:f>Feuil1!$D$2:$D$3</c:f>
              <c:numCache>
                <c:formatCode>0</c:formatCode>
                <c:ptCount val="2"/>
                <c:pt idx="0">
                  <c:v>24</c:v>
                </c:pt>
                <c:pt idx="1">
                  <c:v>26</c:v>
                </c:pt>
              </c:numCache>
            </c:numRef>
          </c:val>
        </c:ser>
        <c:dLbls>
          <c:dLblPos val="ctr"/>
          <c:showLegendKey val="0"/>
          <c:showVal val="1"/>
          <c:showCatName val="0"/>
          <c:showSerName val="0"/>
          <c:showPercent val="0"/>
          <c:showBubbleSize val="0"/>
        </c:dLbls>
        <c:gapWidth val="75"/>
        <c:overlap val="100"/>
        <c:axId val="383136128"/>
        <c:axId val="383138048"/>
      </c:barChart>
      <c:catAx>
        <c:axId val="383136128"/>
        <c:scaling>
          <c:orientation val="minMax"/>
        </c:scaling>
        <c:delete val="0"/>
        <c:axPos val="b"/>
        <c:numFmt formatCode="General" sourceLinked="1"/>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83138048"/>
        <c:crosses val="autoZero"/>
        <c:auto val="1"/>
        <c:lblAlgn val="ctr"/>
        <c:lblOffset val="100"/>
        <c:noMultiLvlLbl val="0"/>
      </c:catAx>
      <c:valAx>
        <c:axId val="383138048"/>
        <c:scaling>
          <c:orientation val="minMax"/>
        </c:scaling>
        <c:delete val="1"/>
        <c:axPos val="l"/>
        <c:numFmt formatCode="0%" sourceLinked="1"/>
        <c:majorTickMark val="out"/>
        <c:minorTickMark val="none"/>
        <c:tickLblPos val="nextTo"/>
        <c:crossAx val="383136128"/>
        <c:crosses val="autoZero"/>
        <c:crossBetween val="between"/>
      </c:valAx>
    </c:plotArea>
    <c:legend>
      <c:legendPos val="r"/>
      <c:layout>
        <c:manualLayout>
          <c:xMode val="edge"/>
          <c:yMode val="edge"/>
          <c:x val="9.7220690777728769E-2"/>
          <c:y val="0.32303386059120764"/>
          <c:w val="0.25868493111125113"/>
          <c:h val="0.28692837955356321"/>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2017</c:v>
                </c:pt>
              </c:strCache>
            </c:strRef>
          </c:tx>
          <c:dPt>
            <c:idx val="0"/>
            <c:bubble3D val="0"/>
            <c:spPr>
              <a:solidFill>
                <a:schemeClr val="accent4"/>
              </a:solidFill>
            </c:spPr>
          </c:dPt>
          <c:dPt>
            <c:idx val="1"/>
            <c:bubble3D val="0"/>
            <c:spPr>
              <a:solidFill>
                <a:schemeClr val="accent3"/>
              </a:solidFill>
            </c:spPr>
          </c:dPt>
          <c:cat>
            <c:strRef>
              <c:f>Feuil1!$A$2:$A$3</c:f>
              <c:strCache>
                <c:ptCount val="2"/>
                <c:pt idx="0">
                  <c:v>toute lannée</c:v>
                </c:pt>
                <c:pt idx="1">
                  <c:v>belle saison</c:v>
                </c:pt>
              </c:strCache>
            </c:strRef>
          </c:cat>
          <c:val>
            <c:numRef>
              <c:f>Feuil1!$B$2:$B$3</c:f>
              <c:numCache>
                <c:formatCode>General</c:formatCode>
                <c:ptCount val="2"/>
                <c:pt idx="0">
                  <c:v>48</c:v>
                </c:pt>
                <c:pt idx="1">
                  <c:v>52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44834085809839"/>
          <c:y val="3.5578530393352868E-2"/>
          <c:w val="0.72932461128582426"/>
          <c:h val="0.78840332236972677"/>
        </c:manualLayout>
      </c:layout>
      <c:barChart>
        <c:barDir val="col"/>
        <c:grouping val="percentStacked"/>
        <c:varyColors val="0"/>
        <c:ser>
          <c:idx val="0"/>
          <c:order val="0"/>
          <c:tx>
            <c:strRef>
              <c:f>Feuil1!$B$1</c:f>
              <c:strCache>
                <c:ptCount val="1"/>
                <c:pt idx="0">
                  <c:v>0 km</c:v>
                </c:pt>
              </c:strCache>
            </c:strRef>
          </c:tx>
          <c:spPr>
            <a:pattFill prst="ltDnDiag">
              <a:fgClr>
                <a:schemeClr val="tx1"/>
              </a:fgClr>
              <a:bgClr>
                <a:schemeClr val="bg1"/>
              </a:bgClr>
            </a:pattFill>
          </c:spPr>
          <c:invertIfNegative val="0"/>
          <c:dLbls>
            <c:dLbl>
              <c:idx val="3"/>
              <c:layout>
                <c:manualLayout>
                  <c:x val="0"/>
                  <c:y val="-1.6420860181547477E-2"/>
                </c:manualLayout>
              </c:layout>
              <c:dLblPos val="ctr"/>
              <c:showLegendKey val="0"/>
              <c:showVal val="1"/>
              <c:showCatName val="0"/>
              <c:showSerName val="0"/>
              <c:showPercent val="0"/>
              <c:showBubbleSize val="0"/>
            </c:dLbl>
            <c:txPr>
              <a:bodyPr/>
              <a:lstStyle/>
              <a:p>
                <a:pPr>
                  <a:defRPr sz="1200" b="1">
                    <a:solidFill>
                      <a:schemeClr val="tx1">
                        <a:lumMod val="50000"/>
                      </a:schemeClr>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Feuil1!$B$2:$B$5</c:f>
              <c:numCache>
                <c:formatCode>0</c:formatCode>
                <c:ptCount val="4"/>
                <c:pt idx="0">
                  <c:v>18.8</c:v>
                </c:pt>
                <c:pt idx="1">
                  <c:v>34</c:v>
                </c:pt>
                <c:pt idx="2">
                  <c:v>20</c:v>
                </c:pt>
                <c:pt idx="3">
                  <c:v>12</c:v>
                </c:pt>
              </c:numCache>
            </c:numRef>
          </c:val>
        </c:ser>
        <c:ser>
          <c:idx val="1"/>
          <c:order val="1"/>
          <c:tx>
            <c:strRef>
              <c:f>Feuil1!$C$1</c:f>
              <c:strCache>
                <c:ptCount val="1"/>
                <c:pt idx="0">
                  <c:v>1 à 999 km</c:v>
                </c:pt>
              </c:strCache>
            </c:strRef>
          </c:tx>
          <c:spPr>
            <a:solidFill>
              <a:schemeClr val="accent5">
                <a:lumMod val="50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Feuil1!$C$2:$C$5</c:f>
              <c:numCache>
                <c:formatCode>0</c:formatCode>
                <c:ptCount val="4"/>
                <c:pt idx="0">
                  <c:v>25.5</c:v>
                </c:pt>
                <c:pt idx="1">
                  <c:v>24</c:v>
                </c:pt>
                <c:pt idx="2">
                  <c:v>31</c:v>
                </c:pt>
                <c:pt idx="3">
                  <c:v>24</c:v>
                </c:pt>
              </c:numCache>
            </c:numRef>
          </c:val>
        </c:ser>
        <c:ser>
          <c:idx val="2"/>
          <c:order val="2"/>
          <c:tx>
            <c:strRef>
              <c:f>Feuil1!$D$1</c:f>
              <c:strCache>
                <c:ptCount val="1"/>
                <c:pt idx="0">
                  <c:v>1000 à 2999 km</c:v>
                </c:pt>
              </c:strCache>
            </c:strRef>
          </c:tx>
          <c:spPr>
            <a:solidFill>
              <a:schemeClr val="accent5">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Feuil1!$D$2:$D$5</c:f>
              <c:numCache>
                <c:formatCode>0</c:formatCode>
                <c:ptCount val="4"/>
                <c:pt idx="0">
                  <c:v>25.8</c:v>
                </c:pt>
                <c:pt idx="1">
                  <c:v>21</c:v>
                </c:pt>
                <c:pt idx="2">
                  <c:v>28</c:v>
                </c:pt>
                <c:pt idx="3">
                  <c:v>27</c:v>
                </c:pt>
              </c:numCache>
            </c:numRef>
          </c:val>
        </c:ser>
        <c:ser>
          <c:idx val="3"/>
          <c:order val="3"/>
          <c:tx>
            <c:strRef>
              <c:f>Feuil1!$E$1</c:f>
              <c:strCache>
                <c:ptCount val="1"/>
                <c:pt idx="0">
                  <c:v>3000 à 9999 km</c:v>
                </c:pt>
              </c:strCache>
            </c:strRef>
          </c:tx>
          <c:spPr>
            <a:solidFill>
              <a:schemeClr val="accent5">
                <a:lumMod val="60000"/>
                <a:lumOff val="40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Feuil1!$E$2:$E$5</c:f>
              <c:numCache>
                <c:formatCode>0</c:formatCode>
                <c:ptCount val="4"/>
                <c:pt idx="0">
                  <c:v>19.3</c:v>
                </c:pt>
                <c:pt idx="1">
                  <c:v>12</c:v>
                </c:pt>
                <c:pt idx="2">
                  <c:v>15</c:v>
                </c:pt>
                <c:pt idx="3">
                  <c:v>24</c:v>
                </c:pt>
              </c:numCache>
            </c:numRef>
          </c:val>
        </c:ser>
        <c:ser>
          <c:idx val="4"/>
          <c:order val="4"/>
          <c:tx>
            <c:strRef>
              <c:f>Feuil1!$F$1</c:f>
              <c:strCache>
                <c:ptCount val="1"/>
                <c:pt idx="0">
                  <c:v>10 000km et plus</c:v>
                </c:pt>
              </c:strCache>
            </c:strRef>
          </c:tx>
          <c:spPr>
            <a:solidFill>
              <a:schemeClr val="accent5">
                <a:lumMod val="40000"/>
                <a:lumOff val="60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Feuil1!$A$2:$A$5</c:f>
              <c:strCache>
                <c:ptCount val="4"/>
                <c:pt idx="0">
                  <c:v>Total utilisateurs 
principaux 2RM</c:v>
                </c:pt>
                <c:pt idx="1">
                  <c:v>Cyclomoteurs</c:v>
                </c:pt>
                <c:pt idx="2">
                  <c:v>Motocyclettes 
légères</c:v>
                </c:pt>
                <c:pt idx="3">
                  <c:v>Motocyclettes 
lourdes</c:v>
                </c:pt>
              </c:strCache>
            </c:strRef>
          </c:cat>
          <c:val>
            <c:numRef>
              <c:f>Feuil1!$F$2:$F$5</c:f>
              <c:numCache>
                <c:formatCode>0</c:formatCode>
                <c:ptCount val="4"/>
                <c:pt idx="0">
                  <c:v>10.5</c:v>
                </c:pt>
                <c:pt idx="1">
                  <c:v>9</c:v>
                </c:pt>
                <c:pt idx="2">
                  <c:v>6</c:v>
                </c:pt>
                <c:pt idx="3">
                  <c:v>13</c:v>
                </c:pt>
              </c:numCache>
            </c:numRef>
          </c:val>
        </c:ser>
        <c:dLbls>
          <c:dLblPos val="ctr"/>
          <c:showLegendKey val="0"/>
          <c:showVal val="1"/>
          <c:showCatName val="0"/>
          <c:showSerName val="0"/>
          <c:showPercent val="0"/>
          <c:showBubbleSize val="0"/>
        </c:dLbls>
        <c:gapWidth val="100"/>
        <c:overlap val="100"/>
        <c:axId val="400827904"/>
        <c:axId val="400829440"/>
      </c:barChart>
      <c:catAx>
        <c:axId val="400827904"/>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400829440"/>
        <c:crosses val="autoZero"/>
        <c:auto val="1"/>
        <c:lblAlgn val="ctr"/>
        <c:lblOffset val="100"/>
        <c:noMultiLvlLbl val="0"/>
      </c:catAx>
      <c:valAx>
        <c:axId val="400829440"/>
        <c:scaling>
          <c:orientation val="minMax"/>
        </c:scaling>
        <c:delete val="1"/>
        <c:axPos val="l"/>
        <c:numFmt formatCode="0%" sourceLinked="1"/>
        <c:majorTickMark val="out"/>
        <c:minorTickMark val="none"/>
        <c:tickLblPos val="nextTo"/>
        <c:crossAx val="400827904"/>
        <c:crosses val="autoZero"/>
        <c:crossBetween val="between"/>
      </c:valAx>
    </c:plotArea>
    <c:legend>
      <c:legendPos val="r"/>
      <c:layout>
        <c:manualLayout>
          <c:xMode val="edge"/>
          <c:yMode val="edge"/>
          <c:x val="1.3630893281799622E-3"/>
          <c:y val="0.22842832754297046"/>
          <c:w val="0.17176342335456293"/>
          <c:h val="0.58142062156197605"/>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Feuil1!$B$1</c:f>
              <c:strCache>
                <c:ptCount val="1"/>
                <c:pt idx="0">
                  <c:v>En ville</c:v>
                </c:pt>
              </c:strCache>
            </c:strRef>
          </c:tx>
          <c:spPr>
            <a:solidFill>
              <a:schemeClr val="accent4"/>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Feuil1!$A$2:$A$12</c:f>
              <c:numCache>
                <c:formatCode>General</c:formatCode>
                <c:ptCount val="11"/>
                <c:pt idx="0">
                  <c:v>2016</c:v>
                </c:pt>
                <c:pt idx="1">
                  <c:v>2017</c:v>
                </c:pt>
                <c:pt idx="3">
                  <c:v>2016</c:v>
                </c:pt>
                <c:pt idx="4">
                  <c:v>2017</c:v>
                </c:pt>
                <c:pt idx="6">
                  <c:v>2016</c:v>
                </c:pt>
                <c:pt idx="7">
                  <c:v>2017</c:v>
                </c:pt>
                <c:pt idx="9">
                  <c:v>2016</c:v>
                </c:pt>
                <c:pt idx="10">
                  <c:v>2017</c:v>
                </c:pt>
              </c:numCache>
            </c:numRef>
          </c:cat>
          <c:val>
            <c:numRef>
              <c:f>Feuil1!$B$2:$B$12</c:f>
              <c:numCache>
                <c:formatCode>0</c:formatCode>
                <c:ptCount val="11"/>
                <c:pt idx="0">
                  <c:v>41</c:v>
                </c:pt>
                <c:pt idx="1">
                  <c:v>37</c:v>
                </c:pt>
                <c:pt idx="3">
                  <c:v>57</c:v>
                </c:pt>
                <c:pt idx="4">
                  <c:v>46</c:v>
                </c:pt>
                <c:pt idx="6">
                  <c:v>53</c:v>
                </c:pt>
                <c:pt idx="7">
                  <c:v>51</c:v>
                </c:pt>
                <c:pt idx="9">
                  <c:v>30</c:v>
                </c:pt>
                <c:pt idx="10">
                  <c:v>30</c:v>
                </c:pt>
              </c:numCache>
            </c:numRef>
          </c:val>
        </c:ser>
        <c:ser>
          <c:idx val="1"/>
          <c:order val="1"/>
          <c:tx>
            <c:strRef>
              <c:f>Feuil1!$C$1</c:f>
              <c:strCache>
                <c:ptCount val="1"/>
                <c:pt idx="0">
                  <c:v>Sur Route</c:v>
                </c:pt>
              </c:strCache>
            </c:strRef>
          </c:tx>
          <c:spPr>
            <a:solidFill>
              <a:schemeClr val="accent1"/>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Feuil1!$A$2:$A$12</c:f>
              <c:numCache>
                <c:formatCode>General</c:formatCode>
                <c:ptCount val="11"/>
                <c:pt idx="0">
                  <c:v>2016</c:v>
                </c:pt>
                <c:pt idx="1">
                  <c:v>2017</c:v>
                </c:pt>
                <c:pt idx="3">
                  <c:v>2016</c:v>
                </c:pt>
                <c:pt idx="4">
                  <c:v>2017</c:v>
                </c:pt>
                <c:pt idx="6">
                  <c:v>2016</c:v>
                </c:pt>
                <c:pt idx="7">
                  <c:v>2017</c:v>
                </c:pt>
                <c:pt idx="9">
                  <c:v>2016</c:v>
                </c:pt>
                <c:pt idx="10">
                  <c:v>2017</c:v>
                </c:pt>
              </c:numCache>
            </c:numRef>
          </c:cat>
          <c:val>
            <c:numRef>
              <c:f>Feuil1!$C$2:$C$12</c:f>
              <c:numCache>
                <c:formatCode>0</c:formatCode>
                <c:ptCount val="11"/>
                <c:pt idx="0">
                  <c:v>52</c:v>
                </c:pt>
                <c:pt idx="1">
                  <c:v>56</c:v>
                </c:pt>
                <c:pt idx="3">
                  <c:v>42</c:v>
                </c:pt>
                <c:pt idx="4">
                  <c:v>53</c:v>
                </c:pt>
                <c:pt idx="6">
                  <c:v>43</c:v>
                </c:pt>
                <c:pt idx="7">
                  <c:v>45</c:v>
                </c:pt>
                <c:pt idx="9">
                  <c:v>60</c:v>
                </c:pt>
                <c:pt idx="10">
                  <c:v>60</c:v>
                </c:pt>
              </c:numCache>
            </c:numRef>
          </c:val>
        </c:ser>
        <c:ser>
          <c:idx val="2"/>
          <c:order val="2"/>
          <c:tx>
            <c:strRef>
              <c:f>Feuil1!$D$1</c:f>
              <c:strCache>
                <c:ptCount val="1"/>
                <c:pt idx="0">
                  <c:v>Sur Autoroute</c:v>
                </c:pt>
              </c:strCache>
            </c:strRef>
          </c:tx>
          <c:spPr>
            <a:solidFill>
              <a:schemeClr val="accent6"/>
            </a:solidFill>
          </c:spPr>
          <c:invertIfNegative val="0"/>
          <c:dLbls>
            <c:dLbl>
              <c:idx val="1"/>
              <c:layout>
                <c:manualLayout>
                  <c:x val="1.3413717057178345E-3"/>
                  <c:y val="2.1894480242063304E-2"/>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numRef>
              <c:f>Feuil1!$A$2:$A$12</c:f>
              <c:numCache>
                <c:formatCode>General</c:formatCode>
                <c:ptCount val="11"/>
                <c:pt idx="0">
                  <c:v>2016</c:v>
                </c:pt>
                <c:pt idx="1">
                  <c:v>2017</c:v>
                </c:pt>
                <c:pt idx="3">
                  <c:v>2016</c:v>
                </c:pt>
                <c:pt idx="4">
                  <c:v>2017</c:v>
                </c:pt>
                <c:pt idx="6">
                  <c:v>2016</c:v>
                </c:pt>
                <c:pt idx="7">
                  <c:v>2017</c:v>
                </c:pt>
                <c:pt idx="9">
                  <c:v>2016</c:v>
                </c:pt>
                <c:pt idx="10">
                  <c:v>2017</c:v>
                </c:pt>
              </c:numCache>
            </c:numRef>
          </c:cat>
          <c:val>
            <c:numRef>
              <c:f>Feuil1!$D$2:$D$12</c:f>
              <c:numCache>
                <c:formatCode>0</c:formatCode>
                <c:ptCount val="11"/>
                <c:pt idx="0">
                  <c:v>7</c:v>
                </c:pt>
                <c:pt idx="1">
                  <c:v>7</c:v>
                </c:pt>
                <c:pt idx="3">
                  <c:v>1</c:v>
                </c:pt>
                <c:pt idx="4">
                  <c:v>1</c:v>
                </c:pt>
                <c:pt idx="6">
                  <c:v>4</c:v>
                </c:pt>
                <c:pt idx="7">
                  <c:v>4</c:v>
                </c:pt>
                <c:pt idx="9">
                  <c:v>9</c:v>
                </c:pt>
                <c:pt idx="10">
                  <c:v>10</c:v>
                </c:pt>
              </c:numCache>
            </c:numRef>
          </c:val>
        </c:ser>
        <c:dLbls>
          <c:showLegendKey val="0"/>
          <c:showVal val="0"/>
          <c:showCatName val="0"/>
          <c:showSerName val="0"/>
          <c:showPercent val="0"/>
          <c:showBubbleSize val="0"/>
        </c:dLbls>
        <c:gapWidth val="39"/>
        <c:overlap val="100"/>
        <c:axId val="403235584"/>
        <c:axId val="403237120"/>
      </c:barChart>
      <c:catAx>
        <c:axId val="403235584"/>
        <c:scaling>
          <c:orientation val="minMax"/>
        </c:scaling>
        <c:delete val="0"/>
        <c:axPos val="b"/>
        <c:numFmt formatCode="General" sourceLinked="1"/>
        <c:majorTickMark val="out"/>
        <c:minorTickMark val="none"/>
        <c:tickLblPos val="nextTo"/>
        <c:crossAx val="403237120"/>
        <c:crosses val="autoZero"/>
        <c:auto val="1"/>
        <c:lblAlgn val="ctr"/>
        <c:lblOffset val="100"/>
        <c:noMultiLvlLbl val="0"/>
      </c:catAx>
      <c:valAx>
        <c:axId val="403237120"/>
        <c:scaling>
          <c:orientation val="minMax"/>
        </c:scaling>
        <c:delete val="1"/>
        <c:axPos val="l"/>
        <c:numFmt formatCode="0%" sourceLinked="1"/>
        <c:majorTickMark val="out"/>
        <c:minorTickMark val="none"/>
        <c:tickLblPos val="nextTo"/>
        <c:crossAx val="403235584"/>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Feuil1!$B$1</c:f>
              <c:strCache>
                <c:ptCount val="1"/>
                <c:pt idx="0">
                  <c:v>2014</c:v>
                </c:pt>
              </c:strCache>
            </c:strRef>
          </c:tx>
          <c:spPr>
            <a:solidFill>
              <a:schemeClr val="tx1">
                <a:lumMod val="40000"/>
                <a:lumOff val="60000"/>
              </a:schemeClr>
            </a:solidFill>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Feuil1!$A$2:$A$8</c:f>
              <c:strCache>
                <c:ptCount val="7"/>
                <c:pt idx="0">
                  <c:v>Partir en vacances</c:v>
                </c:pt>
                <c:pt idx="1">
                  <c:v>Déplacement professionnels autres que les trajets domicile-travail</c:v>
                </c:pt>
                <c:pt idx="2">
                  <c:v>Partir en week-end</c:v>
                </c:pt>
                <c:pt idx="3">
                  <c:v>Les sorties, le soir</c:v>
                </c:pt>
                <c:pt idx="4">
                  <c:v>Faire des achats</c:v>
                </c:pt>
                <c:pt idx="5">
                  <c:v>Trajets domicile travail</c:v>
                </c:pt>
                <c:pt idx="6">
                  <c:v>Promenades, loisirs</c:v>
                </c:pt>
              </c:strCache>
            </c:strRef>
          </c:cat>
          <c:val>
            <c:numRef>
              <c:f>Feuil1!$B$2:$B$8</c:f>
              <c:numCache>
                <c:formatCode>General</c:formatCode>
                <c:ptCount val="7"/>
                <c:pt idx="0">
                  <c:v>6</c:v>
                </c:pt>
                <c:pt idx="1">
                  <c:v>8</c:v>
                </c:pt>
                <c:pt idx="2">
                  <c:v>15</c:v>
                </c:pt>
                <c:pt idx="3">
                  <c:v>22</c:v>
                </c:pt>
                <c:pt idx="4">
                  <c:v>28</c:v>
                </c:pt>
                <c:pt idx="5">
                  <c:v>53</c:v>
                </c:pt>
                <c:pt idx="6">
                  <c:v>66</c:v>
                </c:pt>
              </c:numCache>
            </c:numRef>
          </c:val>
        </c:ser>
        <c:ser>
          <c:idx val="1"/>
          <c:order val="1"/>
          <c:tx>
            <c:strRef>
              <c:f>Feuil1!$C$1</c:f>
              <c:strCache>
                <c:ptCount val="1"/>
                <c:pt idx="0">
                  <c:v>2015</c:v>
                </c:pt>
              </c:strCache>
            </c:strRef>
          </c:tx>
          <c:spPr>
            <a:solidFill>
              <a:schemeClr val="tx1">
                <a:lumMod val="60000"/>
                <a:lumOff val="40000"/>
              </a:schemeClr>
            </a:solidFill>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Feuil1!$A$2:$A$8</c:f>
              <c:strCache>
                <c:ptCount val="7"/>
                <c:pt idx="0">
                  <c:v>Partir en vacances</c:v>
                </c:pt>
                <c:pt idx="1">
                  <c:v>Déplacement professionnels autres que les trajets domicile-travail</c:v>
                </c:pt>
                <c:pt idx="2">
                  <c:v>Partir en week-end</c:v>
                </c:pt>
                <c:pt idx="3">
                  <c:v>Les sorties, le soir</c:v>
                </c:pt>
                <c:pt idx="4">
                  <c:v>Faire des achats</c:v>
                </c:pt>
                <c:pt idx="5">
                  <c:v>Trajets domicile travail</c:v>
                </c:pt>
                <c:pt idx="6">
                  <c:v>Promenades, loisirs</c:v>
                </c:pt>
              </c:strCache>
            </c:strRef>
          </c:cat>
          <c:val>
            <c:numRef>
              <c:f>Feuil1!$C$2:$C$8</c:f>
              <c:numCache>
                <c:formatCode>General</c:formatCode>
                <c:ptCount val="7"/>
                <c:pt idx="0">
                  <c:v>8</c:v>
                </c:pt>
                <c:pt idx="1">
                  <c:v>8</c:v>
                </c:pt>
                <c:pt idx="2">
                  <c:v>16</c:v>
                </c:pt>
                <c:pt idx="3">
                  <c:v>25</c:v>
                </c:pt>
                <c:pt idx="4">
                  <c:v>27</c:v>
                </c:pt>
                <c:pt idx="5">
                  <c:v>51</c:v>
                </c:pt>
                <c:pt idx="6">
                  <c:v>70</c:v>
                </c:pt>
              </c:numCache>
            </c:numRef>
          </c:val>
        </c:ser>
        <c:ser>
          <c:idx val="2"/>
          <c:order val="2"/>
          <c:tx>
            <c:strRef>
              <c:f>Feuil1!$D$1</c:f>
              <c:strCache>
                <c:ptCount val="1"/>
                <c:pt idx="0">
                  <c:v>2016</c:v>
                </c:pt>
              </c:strCache>
            </c:strRef>
          </c:tx>
          <c:spPr>
            <a:solidFill>
              <a:schemeClr val="tx1">
                <a:lumMod val="75000"/>
              </a:schemeClr>
            </a:solidFill>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Feuil1!$A$2:$A$8</c:f>
              <c:strCache>
                <c:ptCount val="7"/>
                <c:pt idx="0">
                  <c:v>Partir en vacances</c:v>
                </c:pt>
                <c:pt idx="1">
                  <c:v>Déplacement professionnels autres que les trajets domicile-travail</c:v>
                </c:pt>
                <c:pt idx="2">
                  <c:v>Partir en week-end</c:v>
                </c:pt>
                <c:pt idx="3">
                  <c:v>Les sorties, le soir</c:v>
                </c:pt>
                <c:pt idx="4">
                  <c:v>Faire des achats</c:v>
                </c:pt>
                <c:pt idx="5">
                  <c:v>Trajets domicile travail</c:v>
                </c:pt>
                <c:pt idx="6">
                  <c:v>Promenades, loisirs</c:v>
                </c:pt>
              </c:strCache>
            </c:strRef>
          </c:cat>
          <c:val>
            <c:numRef>
              <c:f>Feuil1!$D$2:$D$8</c:f>
              <c:numCache>
                <c:formatCode>General</c:formatCode>
                <c:ptCount val="7"/>
                <c:pt idx="0">
                  <c:v>7</c:v>
                </c:pt>
                <c:pt idx="1">
                  <c:v>8</c:v>
                </c:pt>
                <c:pt idx="2">
                  <c:v>14</c:v>
                </c:pt>
                <c:pt idx="3">
                  <c:v>26</c:v>
                </c:pt>
                <c:pt idx="4">
                  <c:v>26</c:v>
                </c:pt>
                <c:pt idx="5">
                  <c:v>49</c:v>
                </c:pt>
                <c:pt idx="6">
                  <c:v>67</c:v>
                </c:pt>
              </c:numCache>
            </c:numRef>
          </c:val>
        </c:ser>
        <c:ser>
          <c:idx val="3"/>
          <c:order val="3"/>
          <c:tx>
            <c:strRef>
              <c:f>Feuil1!$E$1</c:f>
              <c:strCache>
                <c:ptCount val="1"/>
                <c:pt idx="0">
                  <c:v>2017</c:v>
                </c:pt>
              </c:strCache>
            </c:strRef>
          </c:tx>
          <c:spPr>
            <a:solidFill>
              <a:schemeClr val="accent4">
                <a:lumMod val="75000"/>
              </a:schemeClr>
            </a:solidFill>
          </c:spPr>
          <c:invertIfNegative val="0"/>
          <c:dLbls>
            <c:txPr>
              <a:bodyPr/>
              <a:lstStyle/>
              <a:p>
                <a:pPr>
                  <a:defRPr sz="1400">
                    <a:solidFill>
                      <a:schemeClr val="accent4">
                        <a:lumMod val="75000"/>
                      </a:schemeClr>
                    </a:solidFill>
                  </a:defRPr>
                </a:pPr>
                <a:endParaRPr lang="en-US"/>
              </a:p>
            </c:txPr>
            <c:dLblPos val="outEnd"/>
            <c:showLegendKey val="0"/>
            <c:showVal val="1"/>
            <c:showCatName val="0"/>
            <c:showSerName val="0"/>
            <c:showPercent val="0"/>
            <c:showBubbleSize val="0"/>
            <c:showLeaderLines val="0"/>
          </c:dLbls>
          <c:cat>
            <c:strRef>
              <c:f>Feuil1!$A$2:$A$8</c:f>
              <c:strCache>
                <c:ptCount val="7"/>
                <c:pt idx="0">
                  <c:v>Partir en vacances</c:v>
                </c:pt>
                <c:pt idx="1">
                  <c:v>Déplacement professionnels autres que les trajets domicile-travail</c:v>
                </c:pt>
                <c:pt idx="2">
                  <c:v>Partir en week-end</c:v>
                </c:pt>
                <c:pt idx="3">
                  <c:v>Les sorties, le soir</c:v>
                </c:pt>
                <c:pt idx="4">
                  <c:v>Faire des achats</c:v>
                </c:pt>
                <c:pt idx="5">
                  <c:v>Trajets domicile travail</c:v>
                </c:pt>
                <c:pt idx="6">
                  <c:v>Promenades, loisirs</c:v>
                </c:pt>
              </c:strCache>
            </c:strRef>
          </c:cat>
          <c:val>
            <c:numRef>
              <c:f>Feuil1!$E$2:$E$8</c:f>
              <c:numCache>
                <c:formatCode>General</c:formatCode>
                <c:ptCount val="7"/>
                <c:pt idx="0">
                  <c:v>8</c:v>
                </c:pt>
                <c:pt idx="1">
                  <c:v>9</c:v>
                </c:pt>
                <c:pt idx="2">
                  <c:v>15</c:v>
                </c:pt>
                <c:pt idx="3">
                  <c:v>25</c:v>
                </c:pt>
                <c:pt idx="4">
                  <c:v>27</c:v>
                </c:pt>
                <c:pt idx="5">
                  <c:v>45</c:v>
                </c:pt>
                <c:pt idx="6">
                  <c:v>73</c:v>
                </c:pt>
              </c:numCache>
            </c:numRef>
          </c:val>
        </c:ser>
        <c:dLbls>
          <c:dLblPos val="outEnd"/>
          <c:showLegendKey val="0"/>
          <c:showVal val="1"/>
          <c:showCatName val="0"/>
          <c:showSerName val="0"/>
          <c:showPercent val="0"/>
          <c:showBubbleSize val="0"/>
        </c:dLbls>
        <c:gapWidth val="150"/>
        <c:axId val="403708160"/>
        <c:axId val="403726336"/>
      </c:barChart>
      <c:catAx>
        <c:axId val="403708160"/>
        <c:scaling>
          <c:orientation val="minMax"/>
        </c:scaling>
        <c:delete val="0"/>
        <c:axPos val="l"/>
        <c:majorTickMark val="out"/>
        <c:minorTickMark val="none"/>
        <c:tickLblPos val="nextTo"/>
        <c:spPr>
          <a:ln>
            <a:noFill/>
          </a:ln>
        </c:spPr>
        <c:crossAx val="403726336"/>
        <c:crosses val="autoZero"/>
        <c:auto val="1"/>
        <c:lblAlgn val="ctr"/>
        <c:lblOffset val="100"/>
        <c:noMultiLvlLbl val="0"/>
      </c:catAx>
      <c:valAx>
        <c:axId val="403726336"/>
        <c:scaling>
          <c:orientation val="minMax"/>
        </c:scaling>
        <c:delete val="1"/>
        <c:axPos val="b"/>
        <c:numFmt formatCode="General" sourceLinked="1"/>
        <c:majorTickMark val="out"/>
        <c:minorTickMark val="none"/>
        <c:tickLblPos val="nextTo"/>
        <c:crossAx val="403708160"/>
        <c:crosses val="autoZero"/>
        <c:crossBetween val="between"/>
      </c:valAx>
    </c:plotArea>
    <c:legend>
      <c:legendPos val="r"/>
      <c:layout>
        <c:manualLayout>
          <c:xMode val="edge"/>
          <c:yMode val="edge"/>
          <c:x val="0.80348093702481116"/>
          <c:y val="0.35468777804334767"/>
          <c:w val="9.3875382027310841E-2"/>
          <c:h val="0.25424641705648843"/>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Feuil1!$B$1</c:f>
              <c:strCache>
                <c:ptCount val="1"/>
                <c:pt idx="0">
                  <c:v>50cc et moins</c:v>
                </c:pt>
              </c:strCache>
            </c:strRef>
          </c:tx>
          <c:spPr>
            <a:solidFill>
              <a:schemeClr val="accent2">
                <a:lumMod val="40000"/>
                <a:lumOff val="60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Feuil1!$B$2</c:f>
              <c:numCache>
                <c:formatCode>General</c:formatCode>
                <c:ptCount val="1"/>
                <c:pt idx="0">
                  <c:v>25</c:v>
                </c:pt>
              </c:numCache>
            </c:numRef>
          </c:val>
        </c:ser>
        <c:ser>
          <c:idx val="1"/>
          <c:order val="1"/>
          <c:tx>
            <c:strRef>
              <c:f>Feuil1!$C$1</c:f>
              <c:strCache>
                <c:ptCount val="1"/>
                <c:pt idx="0">
                  <c:v>125cc</c:v>
                </c:pt>
              </c:strCache>
            </c:strRef>
          </c:tx>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Feuil1!$C$2</c:f>
              <c:numCache>
                <c:formatCode>General</c:formatCode>
                <c:ptCount val="1"/>
                <c:pt idx="0">
                  <c:v>29</c:v>
                </c:pt>
              </c:numCache>
            </c:numRef>
          </c:val>
        </c:ser>
        <c:ser>
          <c:idx val="2"/>
          <c:order val="2"/>
          <c:tx>
            <c:strRef>
              <c:f>Feuil1!$D$1</c:f>
              <c:strCache>
                <c:ptCount val="1"/>
                <c:pt idx="0">
                  <c:v>125 à 500 cc</c:v>
                </c:pt>
              </c:strCache>
            </c:strRef>
          </c:tx>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Feuil1!$D$2</c:f>
              <c:numCache>
                <c:formatCode>General</c:formatCode>
                <c:ptCount val="1"/>
                <c:pt idx="0">
                  <c:v>7</c:v>
                </c:pt>
              </c:numCache>
            </c:numRef>
          </c:val>
        </c:ser>
        <c:ser>
          <c:idx val="3"/>
          <c:order val="3"/>
          <c:tx>
            <c:strRef>
              <c:f>Feuil1!$E$1</c:f>
              <c:strCache>
                <c:ptCount val="1"/>
                <c:pt idx="0">
                  <c:v>500 à 750 cc</c:v>
                </c:pt>
              </c:strCache>
            </c:strRef>
          </c:tx>
          <c:spPr>
            <a:solidFill>
              <a:schemeClr val="accent1"/>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Feuil1!$E$2</c:f>
              <c:numCache>
                <c:formatCode>General</c:formatCode>
                <c:ptCount val="1"/>
                <c:pt idx="0">
                  <c:v>30</c:v>
                </c:pt>
              </c:numCache>
            </c:numRef>
          </c:val>
        </c:ser>
        <c:ser>
          <c:idx val="4"/>
          <c:order val="4"/>
          <c:tx>
            <c:strRef>
              <c:f>Feuil1!$F$1</c:f>
              <c:strCache>
                <c:ptCount val="1"/>
                <c:pt idx="0">
                  <c:v>plus de 750 cc</c:v>
                </c:pt>
              </c:strCache>
            </c:strRef>
          </c:tx>
          <c:spPr>
            <a:solidFill>
              <a:schemeClr val="accent1">
                <a:lumMod val="50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Feuil1!$F$2</c:f>
              <c:numCache>
                <c:formatCode>General</c:formatCode>
                <c:ptCount val="1"/>
                <c:pt idx="0">
                  <c:v>9</c:v>
                </c:pt>
              </c:numCache>
            </c:numRef>
          </c:val>
        </c:ser>
        <c:dLbls>
          <c:dLblPos val="ctr"/>
          <c:showLegendKey val="0"/>
          <c:showVal val="1"/>
          <c:showCatName val="0"/>
          <c:showSerName val="0"/>
          <c:showPercent val="0"/>
          <c:showBubbleSize val="0"/>
        </c:dLbls>
        <c:gapWidth val="150"/>
        <c:overlap val="100"/>
        <c:axId val="401321984"/>
        <c:axId val="401323520"/>
      </c:barChart>
      <c:catAx>
        <c:axId val="401321984"/>
        <c:scaling>
          <c:orientation val="minMax"/>
        </c:scaling>
        <c:delete val="1"/>
        <c:axPos val="l"/>
        <c:majorTickMark val="out"/>
        <c:minorTickMark val="none"/>
        <c:tickLblPos val="nextTo"/>
        <c:crossAx val="401323520"/>
        <c:crosses val="autoZero"/>
        <c:auto val="1"/>
        <c:lblAlgn val="ctr"/>
        <c:lblOffset val="100"/>
        <c:noMultiLvlLbl val="0"/>
      </c:catAx>
      <c:valAx>
        <c:axId val="401323520"/>
        <c:scaling>
          <c:orientation val="minMax"/>
        </c:scaling>
        <c:delete val="1"/>
        <c:axPos val="b"/>
        <c:numFmt formatCode="0%" sourceLinked="1"/>
        <c:majorTickMark val="out"/>
        <c:minorTickMark val="none"/>
        <c:tickLblPos val="nextTo"/>
        <c:crossAx val="401321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38863772556538E-2"/>
          <c:y val="2.626711843965503E-2"/>
          <c:w val="0.93484174726696512"/>
          <c:h val="0.80970012740586583"/>
        </c:manualLayout>
      </c:layout>
      <c:lineChart>
        <c:grouping val="standard"/>
        <c:varyColors val="0"/>
        <c:ser>
          <c:idx val="0"/>
          <c:order val="0"/>
          <c:tx>
            <c:strRef>
              <c:f>Feuil1!$A$2</c:f>
              <c:strCache>
                <c:ptCount val="1"/>
                <c:pt idx="0">
                  <c:v>Parc total</c:v>
                </c:pt>
              </c:strCache>
            </c:strRef>
          </c:tx>
          <c:spPr>
            <a:ln w="38100">
              <a:solidFill>
                <a:schemeClr val="tx2"/>
              </a:solidFill>
            </a:ln>
          </c:spPr>
          <c:marker>
            <c:symbol val="diamond"/>
            <c:size val="3"/>
            <c:spPr>
              <a:solidFill>
                <a:schemeClr val="tx2"/>
              </a:solidFill>
              <a:ln w="38100">
                <a:solidFill>
                  <a:schemeClr val="tx2"/>
                </a:solidFill>
              </a:ln>
            </c:spPr>
          </c:marker>
          <c:dLbls>
            <c:dLbl>
              <c:idx val="9"/>
              <c:layout>
                <c:manualLayout>
                  <c:x val="-3.4760291619779116E-2"/>
                  <c:y val="-4.0458716270997605E-2"/>
                </c:manualLayout>
              </c:layout>
              <c:dLblPos val="r"/>
              <c:showLegendKey val="0"/>
              <c:showVal val="1"/>
              <c:showCatName val="0"/>
              <c:showSerName val="0"/>
              <c:showPercent val="0"/>
              <c:showBubbleSize val="0"/>
            </c:dLbl>
            <c:dLbl>
              <c:idx val="20"/>
              <c:layout>
                <c:manualLayout>
                  <c:x val="-3.6892117653727984E-2"/>
                  <c:y val="-3.3475983166982574E-2"/>
                </c:manualLayout>
              </c:layout>
              <c:dLblPos val="r"/>
              <c:showLegendKey val="0"/>
              <c:showVal val="1"/>
              <c:showCatName val="0"/>
              <c:showSerName val="0"/>
              <c:showPercent val="0"/>
              <c:showBubbleSize val="0"/>
            </c:dLbl>
            <c:dLbl>
              <c:idx val="21"/>
              <c:spPr>
                <a:noFill/>
                <a:ln w="28575">
                  <a:noFill/>
                </a:ln>
              </c:spPr>
              <c:txPr>
                <a:bodyPr/>
                <a:lstStyle/>
                <a:p>
                  <a:pPr>
                    <a:defRPr/>
                  </a:pPr>
                  <a:endParaRPr lang="en-US"/>
                </a:p>
              </c:txPr>
              <c:dLblPos val="t"/>
              <c:showLegendKey val="0"/>
              <c:showVal val="1"/>
              <c:showCatName val="0"/>
              <c:showSerName val="0"/>
              <c:showPercent val="0"/>
              <c:showBubbleSize val="0"/>
            </c:dLbl>
            <c:dLbl>
              <c:idx val="22"/>
              <c:layout>
                <c:manualLayout>
                  <c:x val="-2.2543615212753151E-2"/>
                  <c:y val="-3.5022824586206709E-2"/>
                </c:manualLayout>
              </c:layout>
              <c:spPr>
                <a:noFill/>
                <a:ln>
                  <a:noFill/>
                </a:ln>
              </c:spPr>
              <c:txPr>
                <a:bodyPr/>
                <a:lstStyle/>
                <a:p>
                  <a:pPr algn="ctr" rtl="0">
                    <a:defRPr/>
                  </a:pPr>
                  <a:endParaRPr lang="en-US"/>
                </a:p>
              </c:txPr>
              <c:showLegendKey val="0"/>
              <c:showVal val="1"/>
              <c:showCatName val="0"/>
              <c:showSerName val="0"/>
              <c:showPercent val="0"/>
              <c:showBubbleSize val="0"/>
            </c:dLbl>
            <c:dLbl>
              <c:idx val="23"/>
              <c:layout>
                <c:manualLayout>
                  <c:x val="-1.6576187656436141E-2"/>
                  <c:y val="-3.9313120598017025E-2"/>
                </c:manualLayout>
              </c:layout>
              <c:spPr>
                <a:noFill/>
                <a:ln>
                  <a:noFill/>
                </a:ln>
              </c:spPr>
              <c:txPr>
                <a:bodyPr/>
                <a:lstStyle/>
                <a:p>
                  <a:pPr algn="ctr" rtl="0">
                    <a:defRPr/>
                  </a:pPr>
                  <a:endParaRPr lang="en-US"/>
                </a:p>
              </c:txPr>
              <c:dLblPos val="r"/>
              <c:showLegendKey val="0"/>
              <c:showVal val="1"/>
              <c:showCatName val="0"/>
              <c:showSerName val="0"/>
              <c:showPercent val="0"/>
              <c:showBubbleSize val="0"/>
            </c:dLbl>
            <c:dLbl>
              <c:idx val="24"/>
              <c:layout>
                <c:manualLayout>
                  <c:x val="-1.3260950125148911E-2"/>
                  <c:y val="-3.5022824586206709E-2"/>
                </c:manualLayout>
              </c:layout>
              <c:showLegendKey val="0"/>
              <c:showVal val="1"/>
              <c:showCatName val="0"/>
              <c:showSerName val="0"/>
              <c:showPercent val="0"/>
              <c:showBubbleSize val="0"/>
            </c:dLbl>
            <c:dLbl>
              <c:idx val="25"/>
              <c:layout>
                <c:manualLayout>
                  <c:x val="-1.193485511263402E-2"/>
                  <c:y val="-3.2104255870689484E-2"/>
                </c:manualLayout>
              </c:layout>
              <c:showLegendKey val="0"/>
              <c:showVal val="1"/>
              <c:showCatName val="0"/>
              <c:showSerName val="0"/>
              <c:showPercent val="0"/>
              <c:showBubbleSize val="0"/>
            </c:dLbl>
            <c:dLbl>
              <c:idx val="26"/>
              <c:delete val="1"/>
            </c:dLbl>
            <c:dLbl>
              <c:idx val="27"/>
              <c:delete val="1"/>
            </c:dLbl>
            <c:spPr>
              <a:noFill/>
              <a:ln>
                <a:noFill/>
              </a:ln>
            </c:spPr>
            <c:dLblPos val="t"/>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Feuil1!$B$2:$AC$2</c:f>
              <c:numCache>
                <c:formatCode>General</c:formatCode>
                <c:ptCount val="28"/>
                <c:pt idx="9">
                  <c:v>27509</c:v>
                </c:pt>
                <c:pt idx="10">
                  <c:v>27415</c:v>
                </c:pt>
                <c:pt idx="11">
                  <c:v>28415</c:v>
                </c:pt>
                <c:pt idx="12">
                  <c:v>29140</c:v>
                </c:pt>
                <c:pt idx="13">
                  <c:v>29762</c:v>
                </c:pt>
                <c:pt idx="14">
                  <c:v>30638</c:v>
                </c:pt>
                <c:pt idx="15">
                  <c:v>31247</c:v>
                </c:pt>
                <c:pt idx="16">
                  <c:v>32194</c:v>
                </c:pt>
                <c:pt idx="17">
                  <c:v>32678</c:v>
                </c:pt>
                <c:pt idx="18">
                  <c:v>32959</c:v>
                </c:pt>
                <c:pt idx="19">
                  <c:v>33150</c:v>
                </c:pt>
                <c:pt idx="20">
                  <c:v>33578</c:v>
                </c:pt>
                <c:pt idx="21">
                  <c:v>33726</c:v>
                </c:pt>
                <c:pt idx="22">
                  <c:v>33843</c:v>
                </c:pt>
                <c:pt idx="23">
                  <c:v>33807</c:v>
                </c:pt>
                <c:pt idx="24">
                  <c:v>33823</c:v>
                </c:pt>
                <c:pt idx="25">
                  <c:v>34140</c:v>
                </c:pt>
                <c:pt idx="26">
                  <c:v>34633</c:v>
                </c:pt>
                <c:pt idx="27">
                  <c:v>35138</c:v>
                </c:pt>
              </c:numCache>
            </c:numRef>
          </c:val>
          <c:smooth val="0"/>
        </c:ser>
        <c:ser>
          <c:idx val="1"/>
          <c:order val="1"/>
          <c:tx>
            <c:strRef>
              <c:f>Feuil1!$A$3</c:f>
              <c:strCache>
                <c:ptCount val="1"/>
                <c:pt idx="0">
                  <c:v>Parc total (hors gros utilitaires)</c:v>
                </c:pt>
              </c:strCache>
            </c:strRef>
          </c:tx>
          <c:spPr>
            <a:ln w="38100">
              <a:solidFill>
                <a:schemeClr val="bg1">
                  <a:lumMod val="50000"/>
                </a:schemeClr>
              </a:solidFill>
            </a:ln>
          </c:spPr>
          <c:marker>
            <c:symbol val="diamond"/>
            <c:size val="3"/>
            <c:spPr>
              <a:solidFill>
                <a:schemeClr val="accent4"/>
              </a:solidFill>
              <a:ln w="38100">
                <a:solidFill>
                  <a:schemeClr val="bg1">
                    <a:lumMod val="50000"/>
                  </a:schemeClr>
                </a:solidFill>
              </a:ln>
            </c:spPr>
          </c:marker>
          <c:dLbls>
            <c:dLbl>
              <c:idx val="21"/>
              <c:spPr>
                <a:ln w="28575">
                  <a:noFill/>
                </a:ln>
              </c:spPr>
              <c:txPr>
                <a:bodyPr/>
                <a:lstStyle/>
                <a:p>
                  <a:pPr>
                    <a:defRPr/>
                  </a:pPr>
                  <a:endParaRPr lang="en-US"/>
                </a:p>
              </c:txPr>
              <c:dLblPos val="b"/>
              <c:showLegendKey val="0"/>
              <c:showVal val="1"/>
              <c:showCatName val="0"/>
              <c:showSerName val="0"/>
              <c:showPercent val="0"/>
              <c:showBubbleSize val="0"/>
            </c:dLbl>
            <c:dLbl>
              <c:idx val="26"/>
              <c:spPr>
                <a:ln>
                  <a:noFill/>
                </a:ln>
              </c:spPr>
              <c:txPr>
                <a:bodyPr/>
                <a:lstStyle/>
                <a:p>
                  <a:pPr>
                    <a:defRPr>
                      <a:solidFill>
                        <a:schemeClr val="tx1"/>
                      </a:solidFill>
                    </a:defRPr>
                  </a:pPr>
                  <a:endParaRPr lang="en-US"/>
                </a:p>
              </c:txPr>
              <c:dLblPos val="b"/>
              <c:showLegendKey val="0"/>
              <c:showVal val="1"/>
              <c:showCatName val="0"/>
              <c:showSerName val="0"/>
              <c:showPercent val="0"/>
              <c:showBubbleSize val="0"/>
            </c:dLbl>
            <c:dLbl>
              <c:idx val="27"/>
              <c:delete val="1"/>
            </c:dLbl>
            <c:spPr>
              <a:ln>
                <a:noFill/>
              </a:ln>
            </c:spPr>
            <c:dLblPos val="b"/>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Feuil1!$B$3:$AC$3</c:f>
              <c:numCache>
                <c:formatCode>General</c:formatCode>
                <c:ptCount val="28"/>
                <c:pt idx="0">
                  <c:v>22989</c:v>
                </c:pt>
                <c:pt idx="1">
                  <c:v>23195</c:v>
                </c:pt>
                <c:pt idx="2">
                  <c:v>23591</c:v>
                </c:pt>
                <c:pt idx="3">
                  <c:v>24117</c:v>
                </c:pt>
                <c:pt idx="4">
                  <c:v>24684</c:v>
                </c:pt>
                <c:pt idx="5">
                  <c:v>25093</c:v>
                </c:pt>
                <c:pt idx="6">
                  <c:v>25560</c:v>
                </c:pt>
                <c:pt idx="7">
                  <c:v>25877</c:v>
                </c:pt>
                <c:pt idx="8">
                  <c:v>26395</c:v>
                </c:pt>
                <c:pt idx="9">
                  <c:v>27077</c:v>
                </c:pt>
                <c:pt idx="10">
                  <c:v>27400</c:v>
                </c:pt>
                <c:pt idx="11">
                  <c:v>28000</c:v>
                </c:pt>
                <c:pt idx="12">
                  <c:v>28475</c:v>
                </c:pt>
                <c:pt idx="13">
                  <c:v>29119</c:v>
                </c:pt>
                <c:pt idx="14">
                  <c:v>30013</c:v>
                </c:pt>
                <c:pt idx="15">
                  <c:v>30641</c:v>
                </c:pt>
                <c:pt idx="16">
                  <c:v>31383</c:v>
                </c:pt>
                <c:pt idx="17">
                  <c:v>31731</c:v>
                </c:pt>
                <c:pt idx="18">
                  <c:v>31979</c:v>
                </c:pt>
                <c:pt idx="19">
                  <c:v>32217</c:v>
                </c:pt>
                <c:pt idx="20">
                  <c:v>32508</c:v>
                </c:pt>
                <c:pt idx="21">
                  <c:v>32636</c:v>
                </c:pt>
                <c:pt idx="22" formatCode="#,##0">
                  <c:v>32661</c:v>
                </c:pt>
                <c:pt idx="23">
                  <c:v>32736</c:v>
                </c:pt>
                <c:pt idx="24">
                  <c:v>32639</c:v>
                </c:pt>
                <c:pt idx="25">
                  <c:v>32855</c:v>
                </c:pt>
                <c:pt idx="26">
                  <c:v>33505</c:v>
                </c:pt>
                <c:pt idx="27">
                  <c:v>33883</c:v>
                </c:pt>
              </c:numCache>
            </c:numRef>
          </c:val>
          <c:smooth val="0"/>
        </c:ser>
        <c:ser>
          <c:idx val="2"/>
          <c:order val="2"/>
          <c:tx>
            <c:strRef>
              <c:f>Feuil1!$A$4</c:f>
              <c:strCache>
                <c:ptCount val="1"/>
                <c:pt idx="0">
                  <c:v>Population des ménages</c:v>
                </c:pt>
              </c:strCache>
            </c:strRef>
          </c:tx>
          <c:spPr>
            <a:ln w="38100">
              <a:solidFill>
                <a:schemeClr val="accent1"/>
              </a:solidFill>
            </a:ln>
          </c:spPr>
          <c:marker>
            <c:symbol val="diamond"/>
            <c:size val="3"/>
            <c:spPr>
              <a:solidFill>
                <a:schemeClr val="accent1"/>
              </a:solidFill>
              <a:ln w="38100">
                <a:solidFill>
                  <a:schemeClr val="accent1"/>
                </a:solidFill>
              </a:ln>
            </c:spPr>
          </c:marker>
          <c:dLbls>
            <c:dLbl>
              <c:idx val="21"/>
              <c:layout>
                <c:manualLayout>
                  <c:x val="-2.8489503208332947E-2"/>
                  <c:y val="2.9334832910791996E-2"/>
                </c:manualLayout>
              </c:layout>
              <c:spPr>
                <a:ln w="28575">
                  <a:noFill/>
                </a:ln>
              </c:spPr>
              <c:txPr>
                <a:bodyPr/>
                <a:lstStyle/>
                <a:p>
                  <a:pPr>
                    <a:defRPr/>
                  </a:pPr>
                  <a:endParaRPr lang="en-US"/>
                </a:p>
              </c:txPr>
              <c:dLblPos val="r"/>
              <c:showLegendKey val="0"/>
              <c:showVal val="1"/>
              <c:showCatName val="0"/>
              <c:showSerName val="0"/>
              <c:showPercent val="0"/>
              <c:showBubbleSize val="0"/>
            </c:dLbl>
            <c:dLbl>
              <c:idx val="22"/>
              <c:layout>
                <c:manualLayout>
                  <c:x val="-2.2543615212753151E-2"/>
                  <c:y val="2.3348549724137805E-2"/>
                </c:manualLayout>
              </c:layout>
              <c:showLegendKey val="0"/>
              <c:showVal val="1"/>
              <c:showCatName val="0"/>
              <c:showSerName val="0"/>
              <c:showPercent val="0"/>
              <c:showBubbleSize val="0"/>
            </c:dLbl>
            <c:dLbl>
              <c:idx val="23"/>
              <c:layout>
                <c:manualLayout>
                  <c:x val="-1.8300111172705497E-2"/>
                  <c:y val="3.347598316698263E-2"/>
                </c:manualLayout>
              </c:layout>
              <c:dLblPos val="r"/>
              <c:showLegendKey val="0"/>
              <c:showVal val="1"/>
              <c:showCatName val="0"/>
              <c:showSerName val="0"/>
              <c:showPercent val="0"/>
              <c:showBubbleSize val="0"/>
            </c:dLbl>
            <c:dLbl>
              <c:idx val="24"/>
              <c:layout>
                <c:manualLayout>
                  <c:x val="-2.2278500627180193E-2"/>
                  <c:y val="1.8883139589396448E-2"/>
                </c:manualLayout>
              </c:layout>
              <c:dLblPos val="r"/>
              <c:showLegendKey val="0"/>
              <c:showVal val="1"/>
              <c:showCatName val="0"/>
              <c:showSerName val="0"/>
              <c:showPercent val="0"/>
              <c:showBubbleSize val="0"/>
            </c:dLbl>
            <c:dLbl>
              <c:idx val="26"/>
              <c:layout>
                <c:manualLayout>
                  <c:x val="-2.3604491222765062E-2"/>
                  <c:y val="3.9313120598017025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Feuil1!$B$4:$AC$4</c:f>
              <c:numCache>
                <c:formatCode>General</c:formatCode>
                <c:ptCount val="28"/>
                <c:pt idx="0">
                  <c:v>21060</c:v>
                </c:pt>
                <c:pt idx="1">
                  <c:v>21270</c:v>
                </c:pt>
                <c:pt idx="2">
                  <c:v>22020</c:v>
                </c:pt>
                <c:pt idx="3">
                  <c:v>22300</c:v>
                </c:pt>
                <c:pt idx="4">
                  <c:v>22520</c:v>
                </c:pt>
                <c:pt idx="5">
                  <c:v>22750</c:v>
                </c:pt>
                <c:pt idx="6">
                  <c:v>23000</c:v>
                </c:pt>
                <c:pt idx="7">
                  <c:v>23250</c:v>
                </c:pt>
                <c:pt idx="8">
                  <c:v>23480</c:v>
                </c:pt>
                <c:pt idx="9">
                  <c:v>23710</c:v>
                </c:pt>
                <c:pt idx="10">
                  <c:v>23930</c:v>
                </c:pt>
                <c:pt idx="11">
                  <c:v>24160</c:v>
                </c:pt>
                <c:pt idx="12">
                  <c:v>24400</c:v>
                </c:pt>
                <c:pt idx="13">
                  <c:v>24740</c:v>
                </c:pt>
                <c:pt idx="14">
                  <c:v>24990</c:v>
                </c:pt>
                <c:pt idx="15">
                  <c:v>25240</c:v>
                </c:pt>
                <c:pt idx="16">
                  <c:v>25473</c:v>
                </c:pt>
                <c:pt idx="17">
                  <c:v>25652</c:v>
                </c:pt>
                <c:pt idx="18">
                  <c:v>25831</c:v>
                </c:pt>
                <c:pt idx="19">
                  <c:v>25961</c:v>
                </c:pt>
                <c:pt idx="20">
                  <c:v>26091</c:v>
                </c:pt>
                <c:pt idx="21">
                  <c:v>26404</c:v>
                </c:pt>
                <c:pt idx="22">
                  <c:v>26510</c:v>
                </c:pt>
                <c:pt idx="23">
                  <c:v>26616</c:v>
                </c:pt>
                <c:pt idx="24">
                  <c:v>26775</c:v>
                </c:pt>
                <c:pt idx="25">
                  <c:v>26842</c:v>
                </c:pt>
                <c:pt idx="26">
                  <c:v>26909</c:v>
                </c:pt>
                <c:pt idx="27">
                  <c:v>26997</c:v>
                </c:pt>
              </c:numCache>
            </c:numRef>
          </c:val>
          <c:smooth val="0"/>
        </c:ser>
        <c:dLbls>
          <c:showLegendKey val="0"/>
          <c:showVal val="0"/>
          <c:showCatName val="0"/>
          <c:showSerName val="0"/>
          <c:showPercent val="0"/>
          <c:showBubbleSize val="0"/>
        </c:dLbls>
        <c:marker val="1"/>
        <c:smooth val="0"/>
        <c:axId val="373429376"/>
        <c:axId val="373430912"/>
      </c:lineChart>
      <c:catAx>
        <c:axId val="373429376"/>
        <c:scaling>
          <c:orientation val="minMax"/>
        </c:scaling>
        <c:delete val="0"/>
        <c:axPos val="b"/>
        <c:majorTickMark val="none"/>
        <c:minorTickMark val="none"/>
        <c:tickLblPos val="nextTo"/>
        <c:crossAx val="373430912"/>
        <c:crosses val="autoZero"/>
        <c:auto val="1"/>
        <c:lblAlgn val="ctr"/>
        <c:lblOffset val="100"/>
        <c:noMultiLvlLbl val="0"/>
      </c:catAx>
      <c:valAx>
        <c:axId val="373430912"/>
        <c:scaling>
          <c:orientation val="minMax"/>
          <c:max val="35200"/>
          <c:min val="18000"/>
        </c:scaling>
        <c:delete val="1"/>
        <c:axPos val="l"/>
        <c:majorGridlines>
          <c:spPr>
            <a:ln>
              <a:noFill/>
            </a:ln>
          </c:spPr>
        </c:majorGridlines>
        <c:numFmt formatCode="General" sourceLinked="1"/>
        <c:majorTickMark val="out"/>
        <c:minorTickMark val="none"/>
        <c:tickLblPos val="nextTo"/>
        <c:crossAx val="373429376"/>
        <c:crosses val="autoZero"/>
        <c:crossBetween val="between"/>
        <c:majorUnit val="10000"/>
      </c:valAx>
    </c:plotArea>
    <c:legend>
      <c:legendPos val="b"/>
      <c:layout/>
      <c:overlay val="0"/>
      <c:txPr>
        <a:bodyPr/>
        <a:lstStyle/>
        <a:p>
          <a:pPr>
            <a:defRPr sz="1000"/>
          </a:pPr>
          <a:endParaRPr lang="en-US"/>
        </a:p>
      </c:txPr>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Feuil1!$B$1</c:f>
              <c:strCache>
                <c:ptCount val="1"/>
                <c:pt idx="0">
                  <c:v>Cyclomoteurs</c:v>
                </c:pt>
              </c:strCache>
            </c:strRef>
          </c:tx>
          <c:spPr>
            <a:solidFill>
              <a:schemeClr val="accent5">
                <a:lumMod val="75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Feuil1!$B$2</c:f>
              <c:numCache>
                <c:formatCode>General</c:formatCode>
                <c:ptCount val="1"/>
                <c:pt idx="0">
                  <c:v>15</c:v>
                </c:pt>
              </c:numCache>
            </c:numRef>
          </c:val>
        </c:ser>
        <c:ser>
          <c:idx val="1"/>
          <c:order val="1"/>
          <c:tx>
            <c:strRef>
              <c:f>Feuil1!$C$1</c:f>
              <c:strCache>
                <c:ptCount val="1"/>
                <c:pt idx="0">
                  <c:v>Motocyclettes</c:v>
                </c:pt>
              </c:strCache>
            </c:strRef>
          </c:tx>
          <c:spPr>
            <a:solidFill>
              <a:schemeClr val="accent2">
                <a:lumMod val="75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Feuil1!$C$2</c:f>
              <c:numCache>
                <c:formatCode>General</c:formatCode>
                <c:ptCount val="1"/>
                <c:pt idx="0">
                  <c:v>85</c:v>
                </c:pt>
              </c:numCache>
            </c:numRef>
          </c:val>
        </c:ser>
        <c:dLbls>
          <c:showLegendKey val="0"/>
          <c:showVal val="0"/>
          <c:showCatName val="0"/>
          <c:showSerName val="0"/>
          <c:showPercent val="0"/>
          <c:showBubbleSize val="0"/>
        </c:dLbls>
        <c:gapWidth val="150"/>
        <c:overlap val="100"/>
        <c:axId val="401548800"/>
        <c:axId val="401550336"/>
      </c:barChart>
      <c:catAx>
        <c:axId val="401548800"/>
        <c:scaling>
          <c:orientation val="minMax"/>
        </c:scaling>
        <c:delete val="1"/>
        <c:axPos val="l"/>
        <c:majorTickMark val="out"/>
        <c:minorTickMark val="none"/>
        <c:tickLblPos val="nextTo"/>
        <c:crossAx val="401550336"/>
        <c:crosses val="autoZero"/>
        <c:auto val="1"/>
        <c:lblAlgn val="ctr"/>
        <c:lblOffset val="100"/>
        <c:noMultiLvlLbl val="0"/>
      </c:catAx>
      <c:valAx>
        <c:axId val="401550336"/>
        <c:scaling>
          <c:orientation val="minMax"/>
        </c:scaling>
        <c:delete val="1"/>
        <c:axPos val="b"/>
        <c:numFmt formatCode="0%" sourceLinked="1"/>
        <c:majorTickMark val="out"/>
        <c:minorTickMark val="none"/>
        <c:tickLblPos val="nextTo"/>
        <c:crossAx val="401548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Feuil1!$B$1</c:f>
              <c:strCache>
                <c:ptCount val="1"/>
                <c:pt idx="0">
                  <c:v>50cc et moins</c:v>
                </c:pt>
              </c:strCache>
            </c:strRef>
          </c:tx>
          <c:spPr>
            <a:solidFill>
              <a:schemeClr val="accent2">
                <a:lumMod val="40000"/>
                <a:lumOff val="60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Feuil1!$B$2</c:f>
              <c:numCache>
                <c:formatCode>General</c:formatCode>
                <c:ptCount val="1"/>
                <c:pt idx="0">
                  <c:v>15</c:v>
                </c:pt>
              </c:numCache>
            </c:numRef>
          </c:val>
        </c:ser>
        <c:ser>
          <c:idx val="1"/>
          <c:order val="1"/>
          <c:tx>
            <c:strRef>
              <c:f>Feuil1!$C$1</c:f>
              <c:strCache>
                <c:ptCount val="1"/>
                <c:pt idx="0">
                  <c:v>125cc</c:v>
                </c:pt>
              </c:strCache>
            </c:strRef>
          </c:tx>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Feuil1!$C$2</c:f>
              <c:numCache>
                <c:formatCode>General</c:formatCode>
                <c:ptCount val="1"/>
                <c:pt idx="0">
                  <c:v>26</c:v>
                </c:pt>
              </c:numCache>
            </c:numRef>
          </c:val>
        </c:ser>
        <c:ser>
          <c:idx val="2"/>
          <c:order val="2"/>
          <c:tx>
            <c:strRef>
              <c:f>Feuil1!$D$1</c:f>
              <c:strCache>
                <c:ptCount val="1"/>
                <c:pt idx="0">
                  <c:v>125 à 500 cc</c:v>
                </c:pt>
              </c:strCache>
            </c:strRef>
          </c:tx>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Feuil1!$D$2</c:f>
              <c:numCache>
                <c:formatCode>General</c:formatCode>
                <c:ptCount val="1"/>
                <c:pt idx="0">
                  <c:v>10</c:v>
                </c:pt>
              </c:numCache>
            </c:numRef>
          </c:val>
        </c:ser>
        <c:ser>
          <c:idx val="3"/>
          <c:order val="3"/>
          <c:tx>
            <c:strRef>
              <c:f>Feuil1!$E$1</c:f>
              <c:strCache>
                <c:ptCount val="1"/>
                <c:pt idx="0">
                  <c:v>500 à 750 cc</c:v>
                </c:pt>
              </c:strCache>
            </c:strRef>
          </c:tx>
          <c:spPr>
            <a:solidFill>
              <a:schemeClr val="accent1"/>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Feuil1!$E$2</c:f>
              <c:numCache>
                <c:formatCode>General</c:formatCode>
                <c:ptCount val="1"/>
                <c:pt idx="0">
                  <c:v>22</c:v>
                </c:pt>
              </c:numCache>
            </c:numRef>
          </c:val>
        </c:ser>
        <c:ser>
          <c:idx val="4"/>
          <c:order val="4"/>
          <c:tx>
            <c:strRef>
              <c:f>Feuil1!$F$1</c:f>
              <c:strCache>
                <c:ptCount val="1"/>
                <c:pt idx="0">
                  <c:v>plus de 750 cc</c:v>
                </c:pt>
              </c:strCache>
            </c:strRef>
          </c:tx>
          <c:spPr>
            <a:solidFill>
              <a:schemeClr val="accent1">
                <a:lumMod val="50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Feuil1!$F$2</c:f>
              <c:numCache>
                <c:formatCode>General</c:formatCode>
                <c:ptCount val="1"/>
                <c:pt idx="0">
                  <c:v>27</c:v>
                </c:pt>
              </c:numCache>
            </c:numRef>
          </c:val>
        </c:ser>
        <c:dLbls>
          <c:dLblPos val="ctr"/>
          <c:showLegendKey val="0"/>
          <c:showVal val="1"/>
          <c:showCatName val="0"/>
          <c:showSerName val="0"/>
          <c:showPercent val="0"/>
          <c:showBubbleSize val="0"/>
        </c:dLbls>
        <c:gapWidth val="150"/>
        <c:overlap val="100"/>
        <c:axId val="401655680"/>
        <c:axId val="401657216"/>
      </c:barChart>
      <c:catAx>
        <c:axId val="401655680"/>
        <c:scaling>
          <c:orientation val="minMax"/>
        </c:scaling>
        <c:delete val="1"/>
        <c:axPos val="l"/>
        <c:majorTickMark val="out"/>
        <c:minorTickMark val="none"/>
        <c:tickLblPos val="nextTo"/>
        <c:crossAx val="401657216"/>
        <c:crosses val="autoZero"/>
        <c:auto val="1"/>
        <c:lblAlgn val="ctr"/>
        <c:lblOffset val="100"/>
        <c:noMultiLvlLbl val="0"/>
      </c:catAx>
      <c:valAx>
        <c:axId val="401657216"/>
        <c:scaling>
          <c:orientation val="minMax"/>
        </c:scaling>
        <c:delete val="1"/>
        <c:axPos val="b"/>
        <c:numFmt formatCode="0%" sourceLinked="1"/>
        <c:majorTickMark val="out"/>
        <c:minorTickMark val="none"/>
        <c:tickLblPos val="nextTo"/>
        <c:crossAx val="401655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Feuil1!$B$1</c:f>
              <c:strCache>
                <c:ptCount val="1"/>
                <c:pt idx="0">
                  <c:v>Cyclomoteurs</c:v>
                </c:pt>
              </c:strCache>
            </c:strRef>
          </c:tx>
          <c:spPr>
            <a:solidFill>
              <a:schemeClr val="accent5">
                <a:lumMod val="75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Feuil1!$B$2</c:f>
              <c:numCache>
                <c:formatCode>General</c:formatCode>
                <c:ptCount val="1"/>
                <c:pt idx="0">
                  <c:v>25</c:v>
                </c:pt>
              </c:numCache>
            </c:numRef>
          </c:val>
        </c:ser>
        <c:ser>
          <c:idx val="1"/>
          <c:order val="1"/>
          <c:tx>
            <c:strRef>
              <c:f>Feuil1!$C$1</c:f>
              <c:strCache>
                <c:ptCount val="1"/>
                <c:pt idx="0">
                  <c:v>Motocyclettes</c:v>
                </c:pt>
              </c:strCache>
            </c:strRef>
          </c:tx>
          <c:spPr>
            <a:solidFill>
              <a:schemeClr val="accent2">
                <a:lumMod val="75000"/>
              </a:schemeClr>
            </a:solidFill>
          </c:spPr>
          <c:invertIfNegative val="0"/>
          <c:dLbls>
            <c:txPr>
              <a:bodyPr/>
              <a:lstStyle/>
              <a:p>
                <a:pPr>
                  <a:defRPr sz="14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hommes</c:v>
                </c:pt>
              </c:strCache>
            </c:strRef>
          </c:cat>
          <c:val>
            <c:numRef>
              <c:f>Feuil1!$C$2</c:f>
              <c:numCache>
                <c:formatCode>General</c:formatCode>
                <c:ptCount val="1"/>
                <c:pt idx="0">
                  <c:v>75</c:v>
                </c:pt>
              </c:numCache>
            </c:numRef>
          </c:val>
        </c:ser>
        <c:dLbls>
          <c:showLegendKey val="0"/>
          <c:showVal val="0"/>
          <c:showCatName val="0"/>
          <c:showSerName val="0"/>
          <c:showPercent val="0"/>
          <c:showBubbleSize val="0"/>
        </c:dLbls>
        <c:gapWidth val="150"/>
        <c:overlap val="100"/>
        <c:axId val="402832000"/>
        <c:axId val="402833792"/>
      </c:barChart>
      <c:catAx>
        <c:axId val="402832000"/>
        <c:scaling>
          <c:orientation val="minMax"/>
        </c:scaling>
        <c:delete val="1"/>
        <c:axPos val="l"/>
        <c:majorTickMark val="out"/>
        <c:minorTickMark val="none"/>
        <c:tickLblPos val="nextTo"/>
        <c:crossAx val="402833792"/>
        <c:crosses val="autoZero"/>
        <c:auto val="1"/>
        <c:lblAlgn val="ctr"/>
        <c:lblOffset val="100"/>
        <c:noMultiLvlLbl val="0"/>
      </c:catAx>
      <c:valAx>
        <c:axId val="402833792"/>
        <c:scaling>
          <c:orientation val="minMax"/>
        </c:scaling>
        <c:delete val="1"/>
        <c:axPos val="b"/>
        <c:numFmt formatCode="0%" sourceLinked="1"/>
        <c:majorTickMark val="out"/>
        <c:minorTickMark val="none"/>
        <c:tickLblPos val="nextTo"/>
        <c:crossAx val="402832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38717309582869"/>
          <c:y val="8.0491874051397919E-2"/>
          <c:w val="0.6534906970940032"/>
          <c:h val="0.91119251149453628"/>
        </c:manualLayout>
      </c:layout>
      <c:barChart>
        <c:barDir val="col"/>
        <c:grouping val="stacked"/>
        <c:varyColors val="0"/>
        <c:ser>
          <c:idx val="0"/>
          <c:order val="0"/>
          <c:tx>
            <c:strRef>
              <c:f>Feuil1!$A$2</c:f>
              <c:strCache>
                <c:ptCount val="1"/>
                <c:pt idx="0">
                  <c:v>Permis A </c:v>
                </c:pt>
              </c:strCache>
            </c:strRef>
          </c:tx>
          <c:spPr>
            <a:solidFill>
              <a:schemeClr val="accent2">
                <a:lumMod val="50000"/>
              </a:schemeClr>
            </a:solidFill>
          </c:spPr>
          <c:invertIfNegative val="0"/>
          <c:dPt>
            <c:idx val="4"/>
            <c:invertIfNegative val="0"/>
            <c:bubble3D val="0"/>
          </c:dPt>
          <c:dLbls>
            <c:dLbl>
              <c:idx val="0"/>
              <c:layout>
                <c:manualLayout>
                  <c:x val="-1.4590152587590171E-2"/>
                  <c:y val="8.3160509692601636E-3"/>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2017</c:v>
                </c:pt>
              </c:strCache>
            </c:strRef>
          </c:cat>
          <c:val>
            <c:numRef>
              <c:f>Feuil1!$B$2</c:f>
              <c:numCache>
                <c:formatCode>0%</c:formatCode>
                <c:ptCount val="1"/>
                <c:pt idx="0">
                  <c:v>0.1</c:v>
                </c:pt>
              </c:numCache>
            </c:numRef>
          </c:val>
        </c:ser>
        <c:ser>
          <c:idx val="1"/>
          <c:order val="1"/>
          <c:tx>
            <c:strRef>
              <c:f>Feuil1!$A$3</c:f>
              <c:strCache>
                <c:ptCount val="1"/>
                <c:pt idx="0">
                  <c:v>Permis A2 </c:v>
                </c:pt>
              </c:strCache>
            </c:strRef>
          </c:tx>
          <c:spPr>
            <a:solidFill>
              <a:schemeClr val="accent2">
                <a:lumMod val="75000"/>
              </a:schemeClr>
            </a:solidFill>
          </c:spPr>
          <c:invertIfNegative val="0"/>
          <c:dLbls>
            <c:dLbl>
              <c:idx val="0"/>
              <c:layout>
                <c:manualLayout>
                  <c:x val="7.2949326927578932E-3"/>
                  <c:y val="2.772307999883014E-3"/>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2017</c:v>
                </c:pt>
              </c:strCache>
            </c:strRef>
          </c:cat>
          <c:val>
            <c:numRef>
              <c:f>Feuil1!$B$3</c:f>
              <c:numCache>
                <c:formatCode>0%</c:formatCode>
                <c:ptCount val="1"/>
                <c:pt idx="0">
                  <c:v>0.01</c:v>
                </c:pt>
              </c:numCache>
            </c:numRef>
          </c:val>
        </c:ser>
        <c:ser>
          <c:idx val="2"/>
          <c:order val="2"/>
          <c:tx>
            <c:strRef>
              <c:f>Feuil1!$A$4</c:f>
              <c:strCache>
                <c:ptCount val="1"/>
                <c:pt idx="0">
                  <c:v>Formation A1 </c:v>
                </c:pt>
              </c:strCache>
            </c:strRef>
          </c:tx>
          <c:spPr>
            <a:solidFill>
              <a:schemeClr val="accent2">
                <a:lumMod val="60000"/>
                <a:lumOff val="40000"/>
              </a:schemeClr>
            </a:solidFill>
          </c:spPr>
          <c:invertIfNegative val="0"/>
          <c:dLbls>
            <c:dLbl>
              <c:idx val="0"/>
              <c:layout>
                <c:manualLayout>
                  <c:x val="7.2949326927578932E-3"/>
                  <c:y val="0"/>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2017</c:v>
                </c:pt>
              </c:strCache>
            </c:strRef>
          </c:cat>
          <c:val>
            <c:numRef>
              <c:f>Feuil1!$B$4</c:f>
              <c:numCache>
                <c:formatCode>0%</c:formatCode>
                <c:ptCount val="1"/>
                <c:pt idx="0">
                  <c:v>4.4999999999999998E-2</c:v>
                </c:pt>
              </c:numCache>
            </c:numRef>
          </c:val>
        </c:ser>
        <c:ser>
          <c:idx val="3"/>
          <c:order val="3"/>
          <c:tx>
            <c:strRef>
              <c:f>Feuil1!$A$5</c:f>
              <c:strCache>
                <c:ptCount val="1"/>
                <c:pt idx="0">
                  <c:v>Formation AM</c:v>
                </c:pt>
              </c:strCache>
            </c:strRef>
          </c:tx>
          <c:spPr>
            <a:solidFill>
              <a:schemeClr val="accent5"/>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2017</c:v>
                </c:pt>
              </c:strCache>
            </c:strRef>
          </c:cat>
          <c:val>
            <c:numRef>
              <c:f>Feuil1!$B$5</c:f>
              <c:numCache>
                <c:formatCode>0%</c:formatCode>
                <c:ptCount val="1"/>
                <c:pt idx="0">
                  <c:v>6.5000000000000002E-2</c:v>
                </c:pt>
              </c:numCache>
            </c:numRef>
          </c:val>
        </c:ser>
        <c:ser>
          <c:idx val="4"/>
          <c:order val="4"/>
          <c:tx>
            <c:strRef>
              <c:f>Feuil1!$A$6</c:f>
              <c:strCache>
                <c:ptCount val="1"/>
                <c:pt idx="0">
                  <c:v>Aucun</c:v>
                </c:pt>
              </c:strCache>
            </c:strRef>
          </c:tx>
          <c:spPr>
            <a:solidFill>
              <a:schemeClr val="bg1">
                <a:lumMod val="75000"/>
              </a:schemeClr>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2017</c:v>
                </c:pt>
              </c:strCache>
            </c:strRef>
          </c:cat>
          <c:val>
            <c:numRef>
              <c:f>Feuil1!$B$6</c:f>
              <c:numCache>
                <c:formatCode>0%</c:formatCode>
                <c:ptCount val="1"/>
                <c:pt idx="0">
                  <c:v>0.77600000000000002</c:v>
                </c:pt>
              </c:numCache>
            </c:numRef>
          </c:val>
        </c:ser>
        <c:dLbls>
          <c:showLegendKey val="0"/>
          <c:showVal val="1"/>
          <c:showCatName val="0"/>
          <c:showSerName val="0"/>
          <c:showPercent val="0"/>
          <c:showBubbleSize val="0"/>
        </c:dLbls>
        <c:gapWidth val="100"/>
        <c:overlap val="100"/>
        <c:axId val="405137664"/>
        <c:axId val="405155840"/>
      </c:barChart>
      <c:catAx>
        <c:axId val="405137664"/>
        <c:scaling>
          <c:orientation val="minMax"/>
        </c:scaling>
        <c:delete val="1"/>
        <c:axPos val="t"/>
        <c:majorTickMark val="out"/>
        <c:minorTickMark val="none"/>
        <c:tickLblPos val="nextTo"/>
        <c:crossAx val="405155840"/>
        <c:crosses val="autoZero"/>
        <c:auto val="1"/>
        <c:lblAlgn val="ctr"/>
        <c:lblOffset val="100"/>
        <c:noMultiLvlLbl val="0"/>
      </c:catAx>
      <c:valAx>
        <c:axId val="405155840"/>
        <c:scaling>
          <c:orientation val="maxMin"/>
        </c:scaling>
        <c:delete val="1"/>
        <c:axPos val="l"/>
        <c:numFmt formatCode="0%" sourceLinked="1"/>
        <c:majorTickMark val="out"/>
        <c:minorTickMark val="none"/>
        <c:tickLblPos val="nextTo"/>
        <c:crossAx val="405137664"/>
        <c:crosses val="autoZero"/>
        <c:crossBetween val="between"/>
      </c:valAx>
    </c:plotArea>
    <c:legend>
      <c:legendPos val="t"/>
      <c:layout>
        <c:manualLayout>
          <c:xMode val="edge"/>
          <c:yMode val="edge"/>
          <c:x val="1.7893550848696489E-2"/>
          <c:y val="0.20915311482092935"/>
          <c:w val="0.45687129527274001"/>
          <c:h val="0.58603369074118816"/>
        </c:manualLayout>
      </c:layout>
      <c:overlay val="0"/>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02756639726253"/>
          <c:y val="5.3486848629155426E-2"/>
          <c:w val="0.608790761348317"/>
          <c:h val="0.89302630274168915"/>
        </c:manualLayout>
      </c:layout>
      <c:doughnutChart>
        <c:varyColors val="1"/>
        <c:ser>
          <c:idx val="0"/>
          <c:order val="0"/>
          <c:tx>
            <c:strRef>
              <c:f>Feuil1!$B$1</c:f>
              <c:strCache>
                <c:ptCount val="1"/>
                <c:pt idx="0">
                  <c:v>Ventes</c:v>
                </c:pt>
              </c:strCache>
            </c:strRef>
          </c:tx>
          <c:dPt>
            <c:idx val="0"/>
            <c:bubble3D val="0"/>
            <c:spPr>
              <a:solidFill>
                <a:schemeClr val="accent5"/>
              </a:solidFill>
            </c:spPr>
          </c:dPt>
          <c:dPt>
            <c:idx val="1"/>
            <c:bubble3D val="0"/>
            <c:spPr>
              <a:solidFill>
                <a:schemeClr val="accent4"/>
              </a:solidFill>
            </c:spPr>
          </c:dPt>
          <c:dLbls>
            <c:dLbl>
              <c:idx val="2"/>
              <c:layout>
                <c:manualLayout>
                  <c:x val="-2.5621154485186277E-2"/>
                  <c:y val="6.8510829358653991E-2"/>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1"/>
          </c:dLbls>
          <c:cat>
            <c:strRef>
              <c:f>Feuil1!$A$2:$A$4</c:f>
              <c:strCache>
                <c:ptCount val="3"/>
                <c:pt idx="0">
                  <c:v>Oui</c:v>
                </c:pt>
                <c:pt idx="1">
                  <c:v>Non mais a conduit par le passé</c:v>
                </c:pt>
                <c:pt idx="2">
                  <c:v>Non n'a jamais conduit</c:v>
                </c:pt>
              </c:strCache>
            </c:strRef>
          </c:cat>
          <c:val>
            <c:numRef>
              <c:f>Feuil1!$B$2:$B$4</c:f>
              <c:numCache>
                <c:formatCode>0%</c:formatCode>
                <c:ptCount val="3"/>
                <c:pt idx="0">
                  <c:v>0.21</c:v>
                </c:pt>
                <c:pt idx="1">
                  <c:v>0.37</c:v>
                </c:pt>
                <c:pt idx="2">
                  <c:v>0.42</c:v>
                </c:pt>
              </c:numCache>
            </c:numRef>
          </c:val>
        </c:ser>
        <c:dLbls>
          <c:showLegendKey val="0"/>
          <c:showVal val="1"/>
          <c:showCatName val="0"/>
          <c:showSerName val="0"/>
          <c:showPercent val="0"/>
          <c:showBubbleSize val="0"/>
          <c:showLeaderLines val="1"/>
        </c:dLbls>
        <c:firstSliceAng val="32"/>
        <c:holeSize val="50"/>
      </c:doughnutChart>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231753652077074E-2"/>
          <c:y val="3.0104910332837045E-2"/>
          <c:w val="0.91196154674003571"/>
          <c:h val="0.85922301747744123"/>
        </c:manualLayout>
      </c:layout>
      <c:barChart>
        <c:barDir val="bar"/>
        <c:grouping val="percentStacked"/>
        <c:varyColors val="0"/>
        <c:ser>
          <c:idx val="0"/>
          <c:order val="0"/>
          <c:tx>
            <c:strRef>
              <c:f>Feuil1!$A$2</c:f>
              <c:strCache>
                <c:ptCount val="1"/>
                <c:pt idx="0">
                  <c:v>3 ans et moins </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Feuil1!$B$2</c:f>
              <c:numCache>
                <c:formatCode>General</c:formatCode>
                <c:ptCount val="1"/>
                <c:pt idx="0">
                  <c:v>13</c:v>
                </c:pt>
              </c:numCache>
            </c:numRef>
          </c:val>
        </c:ser>
        <c:ser>
          <c:idx val="1"/>
          <c:order val="1"/>
          <c:tx>
            <c:strRef>
              <c:f>Feuil1!$A$3</c:f>
              <c:strCache>
                <c:ptCount val="1"/>
                <c:pt idx="0">
                  <c:v>4 à 5 ans </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Feuil1!$B$3</c:f>
              <c:numCache>
                <c:formatCode>General</c:formatCode>
                <c:ptCount val="1"/>
                <c:pt idx="0">
                  <c:v>5</c:v>
                </c:pt>
              </c:numCache>
            </c:numRef>
          </c:val>
        </c:ser>
        <c:ser>
          <c:idx val="2"/>
          <c:order val="2"/>
          <c:tx>
            <c:strRef>
              <c:f>Feuil1!$A$4</c:f>
              <c:strCache>
                <c:ptCount val="1"/>
                <c:pt idx="0">
                  <c:v>6 à 10 ans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Feuil1!$B$4</c:f>
              <c:numCache>
                <c:formatCode>General</c:formatCode>
                <c:ptCount val="1"/>
                <c:pt idx="0">
                  <c:v>11</c:v>
                </c:pt>
              </c:numCache>
            </c:numRef>
          </c:val>
        </c:ser>
        <c:ser>
          <c:idx val="3"/>
          <c:order val="3"/>
          <c:tx>
            <c:strRef>
              <c:f>Feuil1!$A$5</c:f>
              <c:strCache>
                <c:ptCount val="1"/>
                <c:pt idx="0">
                  <c:v>11 à 20 ans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Feuil1!$B$5</c:f>
              <c:numCache>
                <c:formatCode>General</c:formatCode>
                <c:ptCount val="1"/>
                <c:pt idx="0">
                  <c:v>26</c:v>
                </c:pt>
              </c:numCache>
            </c:numRef>
          </c:val>
        </c:ser>
        <c:ser>
          <c:idx val="4"/>
          <c:order val="4"/>
          <c:tx>
            <c:strRef>
              <c:f>Feuil1!$A$6</c:f>
              <c:strCache>
                <c:ptCount val="1"/>
                <c:pt idx="0">
                  <c:v>plus de 20 ans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Feuil1!$B$6</c:f>
              <c:numCache>
                <c:formatCode>General</c:formatCode>
                <c:ptCount val="1"/>
                <c:pt idx="0">
                  <c:v>45</c:v>
                </c:pt>
              </c:numCache>
            </c:numRef>
          </c:val>
        </c:ser>
        <c:dLbls>
          <c:showLegendKey val="0"/>
          <c:showVal val="0"/>
          <c:showCatName val="0"/>
          <c:showSerName val="0"/>
          <c:showPercent val="0"/>
          <c:showBubbleSize val="0"/>
        </c:dLbls>
        <c:gapWidth val="150"/>
        <c:overlap val="100"/>
        <c:axId val="405380480"/>
        <c:axId val="405398656"/>
      </c:barChart>
      <c:catAx>
        <c:axId val="405380480"/>
        <c:scaling>
          <c:orientation val="minMax"/>
        </c:scaling>
        <c:delete val="1"/>
        <c:axPos val="l"/>
        <c:majorTickMark val="out"/>
        <c:minorTickMark val="none"/>
        <c:tickLblPos val="nextTo"/>
        <c:crossAx val="405398656"/>
        <c:crosses val="autoZero"/>
        <c:auto val="1"/>
        <c:lblAlgn val="ctr"/>
        <c:lblOffset val="100"/>
        <c:noMultiLvlLbl val="0"/>
      </c:catAx>
      <c:valAx>
        <c:axId val="405398656"/>
        <c:scaling>
          <c:orientation val="minMax"/>
        </c:scaling>
        <c:delete val="1"/>
        <c:axPos val="b"/>
        <c:numFmt formatCode="0%" sourceLinked="1"/>
        <c:majorTickMark val="out"/>
        <c:minorTickMark val="none"/>
        <c:tickLblPos val="nextTo"/>
        <c:crossAx val="405380480"/>
        <c:crosses val="autoZero"/>
        <c:crossBetween val="between"/>
      </c:valAx>
    </c:plotArea>
    <c:legend>
      <c:legendPos val="r"/>
      <c:layout>
        <c:manualLayout>
          <c:xMode val="edge"/>
          <c:yMode val="edge"/>
          <c:x val="1.0269352135965741E-2"/>
          <c:y val="0.65107788981753723"/>
          <c:w val="0.97159566216853965"/>
          <c:h val="0.34614988773610617"/>
        </c:manualLayout>
      </c:layout>
      <c:overlay val="0"/>
      <c:txPr>
        <a:bodyPr/>
        <a:lstStyle/>
        <a:p>
          <a:pPr>
            <a:defRPr sz="105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8296508562014"/>
          <c:y val="0.1093964721132584"/>
          <c:w val="0.69305493669954665"/>
          <c:h val="0.76775719937982401"/>
        </c:manualLayout>
      </c:layout>
      <c:barChart>
        <c:barDir val="bar"/>
        <c:grouping val="stacked"/>
        <c:varyColors val="0"/>
        <c:ser>
          <c:idx val="0"/>
          <c:order val="0"/>
          <c:tx>
            <c:strRef>
              <c:f>Feuil1!$B$1</c:f>
              <c:strCache>
                <c:ptCount val="1"/>
                <c:pt idx="0">
                  <c:v>Oui</c:v>
                </c:pt>
              </c:strCache>
            </c:strRef>
          </c:tx>
          <c:spPr>
            <a:solidFill>
              <a:schemeClr val="accent5"/>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Feuil1!$A$2:$A$10</c:f>
              <c:strCache>
                <c:ptCount val="9"/>
                <c:pt idx="0">
                  <c:v>Ensemble</c:v>
                </c:pt>
                <c:pt idx="1">
                  <c:v>Région parisienne</c:v>
                </c:pt>
                <c:pt idx="2">
                  <c:v>Nord</c:v>
                </c:pt>
                <c:pt idx="3">
                  <c:v>Est</c:v>
                </c:pt>
                <c:pt idx="4">
                  <c:v>Bassin parisien</c:v>
                </c:pt>
                <c:pt idx="5">
                  <c:v>Ouest</c:v>
                </c:pt>
                <c:pt idx="6">
                  <c:v>Sud ouest</c:v>
                </c:pt>
                <c:pt idx="7">
                  <c:v>Sud est</c:v>
                </c:pt>
                <c:pt idx="8">
                  <c:v>Méditerranée</c:v>
                </c:pt>
              </c:strCache>
            </c:strRef>
          </c:cat>
          <c:val>
            <c:numRef>
              <c:f>Feuil1!$B$2:$B$10</c:f>
              <c:numCache>
                <c:formatCode>General</c:formatCode>
                <c:ptCount val="9"/>
                <c:pt idx="0">
                  <c:v>21</c:v>
                </c:pt>
                <c:pt idx="1">
                  <c:v>23</c:v>
                </c:pt>
                <c:pt idx="2">
                  <c:v>22</c:v>
                </c:pt>
                <c:pt idx="3">
                  <c:v>22</c:v>
                </c:pt>
                <c:pt idx="4">
                  <c:v>18</c:v>
                </c:pt>
                <c:pt idx="5">
                  <c:v>20</c:v>
                </c:pt>
                <c:pt idx="6">
                  <c:v>22</c:v>
                </c:pt>
                <c:pt idx="7">
                  <c:v>21</c:v>
                </c:pt>
                <c:pt idx="8">
                  <c:v>23</c:v>
                </c:pt>
              </c:numCache>
            </c:numRef>
          </c:val>
        </c:ser>
        <c:ser>
          <c:idx val="1"/>
          <c:order val="1"/>
          <c:tx>
            <c:strRef>
              <c:f>Feuil1!$C$1</c:f>
              <c:strCache>
                <c:ptCount val="1"/>
                <c:pt idx="0">
                  <c:v>Non mais a conduit par le passé</c:v>
                </c:pt>
              </c:strCache>
            </c:strRef>
          </c:tx>
          <c:spPr>
            <a:solidFill>
              <a:schemeClr val="accent4"/>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Feuil1!$A$2:$A$10</c:f>
              <c:strCache>
                <c:ptCount val="9"/>
                <c:pt idx="0">
                  <c:v>Ensemble</c:v>
                </c:pt>
                <c:pt idx="1">
                  <c:v>Région parisienne</c:v>
                </c:pt>
                <c:pt idx="2">
                  <c:v>Nord</c:v>
                </c:pt>
                <c:pt idx="3">
                  <c:v>Est</c:v>
                </c:pt>
                <c:pt idx="4">
                  <c:v>Bassin parisien</c:v>
                </c:pt>
                <c:pt idx="5">
                  <c:v>Ouest</c:v>
                </c:pt>
                <c:pt idx="6">
                  <c:v>Sud ouest</c:v>
                </c:pt>
                <c:pt idx="7">
                  <c:v>Sud est</c:v>
                </c:pt>
                <c:pt idx="8">
                  <c:v>Méditerranée</c:v>
                </c:pt>
              </c:strCache>
            </c:strRef>
          </c:cat>
          <c:val>
            <c:numRef>
              <c:f>Feuil1!$C$2:$C$10</c:f>
              <c:numCache>
                <c:formatCode>General</c:formatCode>
                <c:ptCount val="9"/>
                <c:pt idx="0">
                  <c:v>37</c:v>
                </c:pt>
                <c:pt idx="1">
                  <c:v>30</c:v>
                </c:pt>
                <c:pt idx="2">
                  <c:v>27</c:v>
                </c:pt>
                <c:pt idx="3">
                  <c:v>29</c:v>
                </c:pt>
                <c:pt idx="4">
                  <c:v>39</c:v>
                </c:pt>
                <c:pt idx="5">
                  <c:v>40</c:v>
                </c:pt>
                <c:pt idx="6">
                  <c:v>40</c:v>
                </c:pt>
                <c:pt idx="7">
                  <c:v>37</c:v>
                </c:pt>
                <c:pt idx="8">
                  <c:v>40</c:v>
                </c:pt>
              </c:numCache>
            </c:numRef>
          </c:val>
        </c:ser>
        <c:ser>
          <c:idx val="2"/>
          <c:order val="2"/>
          <c:tx>
            <c:strRef>
              <c:f>Feuil1!$D$1</c:f>
              <c:strCache>
                <c:ptCount val="1"/>
                <c:pt idx="0">
                  <c:v>Non n'a jamais conduit</c:v>
                </c:pt>
              </c:strCache>
            </c:strRef>
          </c:tx>
          <c:spPr>
            <a:solidFill>
              <a:schemeClr val="accent3"/>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Feuil1!$A$2:$A$10</c:f>
              <c:strCache>
                <c:ptCount val="9"/>
                <c:pt idx="0">
                  <c:v>Ensemble</c:v>
                </c:pt>
                <c:pt idx="1">
                  <c:v>Région parisienne</c:v>
                </c:pt>
                <c:pt idx="2">
                  <c:v>Nord</c:v>
                </c:pt>
                <c:pt idx="3">
                  <c:v>Est</c:v>
                </c:pt>
                <c:pt idx="4">
                  <c:v>Bassin parisien</c:v>
                </c:pt>
                <c:pt idx="5">
                  <c:v>Ouest</c:v>
                </c:pt>
                <c:pt idx="6">
                  <c:v>Sud ouest</c:v>
                </c:pt>
                <c:pt idx="7">
                  <c:v>Sud est</c:v>
                </c:pt>
                <c:pt idx="8">
                  <c:v>Méditerranée</c:v>
                </c:pt>
              </c:strCache>
            </c:strRef>
          </c:cat>
          <c:val>
            <c:numRef>
              <c:f>Feuil1!$D$2:$D$10</c:f>
              <c:numCache>
                <c:formatCode>General</c:formatCode>
                <c:ptCount val="9"/>
                <c:pt idx="0">
                  <c:v>42</c:v>
                </c:pt>
                <c:pt idx="1">
                  <c:v>47</c:v>
                </c:pt>
                <c:pt idx="2">
                  <c:v>51</c:v>
                </c:pt>
                <c:pt idx="3">
                  <c:v>49</c:v>
                </c:pt>
                <c:pt idx="4">
                  <c:v>43</c:v>
                </c:pt>
                <c:pt idx="5">
                  <c:v>40</c:v>
                </c:pt>
                <c:pt idx="6">
                  <c:v>38</c:v>
                </c:pt>
                <c:pt idx="7">
                  <c:v>42</c:v>
                </c:pt>
                <c:pt idx="8">
                  <c:v>37</c:v>
                </c:pt>
              </c:numCache>
            </c:numRef>
          </c:val>
        </c:ser>
        <c:dLbls>
          <c:showLegendKey val="0"/>
          <c:showVal val="1"/>
          <c:showCatName val="0"/>
          <c:showSerName val="0"/>
          <c:showPercent val="0"/>
          <c:showBubbleSize val="0"/>
        </c:dLbls>
        <c:gapWidth val="50"/>
        <c:overlap val="100"/>
        <c:axId val="405749120"/>
        <c:axId val="405763200"/>
      </c:barChart>
      <c:catAx>
        <c:axId val="405749120"/>
        <c:scaling>
          <c:orientation val="maxMin"/>
        </c:scaling>
        <c:delete val="0"/>
        <c:axPos val="l"/>
        <c:majorTickMark val="out"/>
        <c:minorTickMark val="none"/>
        <c:tickLblPos val="nextTo"/>
        <c:spPr>
          <a:ln>
            <a:noFill/>
          </a:ln>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crossAx val="405763200"/>
        <c:crosses val="autoZero"/>
        <c:auto val="1"/>
        <c:lblAlgn val="ctr"/>
        <c:lblOffset val="100"/>
        <c:noMultiLvlLbl val="0"/>
      </c:catAx>
      <c:valAx>
        <c:axId val="405763200"/>
        <c:scaling>
          <c:orientation val="minMax"/>
          <c:max val="100"/>
        </c:scaling>
        <c:delete val="1"/>
        <c:axPos val="t"/>
        <c:numFmt formatCode="General" sourceLinked="1"/>
        <c:majorTickMark val="out"/>
        <c:minorTickMark val="none"/>
        <c:tickLblPos val="nextTo"/>
        <c:crossAx val="405749120"/>
        <c:crosses val="autoZero"/>
        <c:crossBetween val="between"/>
      </c:valAx>
    </c:plotArea>
    <c:legend>
      <c:legendPos val="t"/>
      <c:layout>
        <c:manualLayout>
          <c:xMode val="edge"/>
          <c:yMode val="edge"/>
          <c:x val="0.26329571824078746"/>
          <c:y val="2.9589711093498793E-2"/>
          <c:w val="0.70497014339315145"/>
          <c:h val="4.9863905131396775E-2"/>
        </c:manualLayout>
      </c:layout>
      <c:overlay val="0"/>
      <c:txPr>
        <a:bodyPr/>
        <a:lstStyle/>
        <a:p>
          <a:pPr>
            <a:defRPr sz="1200">
              <a:solidFill>
                <a:schemeClr val="tx1">
                  <a:lumMod val="50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018938775463354"/>
          <c:y val="3.5578530393352868E-2"/>
          <c:w val="0.54358351739136801"/>
          <c:h val="0.77792857828975082"/>
        </c:manualLayout>
      </c:layout>
      <c:barChart>
        <c:barDir val="col"/>
        <c:grouping val="percentStacked"/>
        <c:varyColors val="0"/>
        <c:ser>
          <c:idx val="0"/>
          <c:order val="0"/>
          <c:tx>
            <c:strRef>
              <c:f>Feuil1!$B$1</c:f>
              <c:strCache>
                <c:ptCount val="1"/>
                <c:pt idx="0">
                  <c:v>&lt;  18 ans</c:v>
                </c:pt>
              </c:strCache>
            </c:strRef>
          </c:tx>
          <c:spPr>
            <a:solidFill>
              <a:schemeClr val="accent2"/>
            </a:solidFill>
          </c:spPr>
          <c:invertIfNegative val="0"/>
          <c:dLbls>
            <c:dLbl>
              <c:idx val="1"/>
              <c:delete val="1"/>
            </c:dLbl>
            <c:dLbl>
              <c:idx val="2"/>
              <c:layout/>
              <c:showLegendKey val="0"/>
              <c:showVal val="1"/>
              <c:showCatName val="0"/>
              <c:showSerName val="0"/>
              <c:showPercent val="0"/>
              <c:showBubbleSize val="0"/>
            </c:dLbl>
            <c:dLbl>
              <c:idx val="3"/>
              <c:layout>
                <c:manualLayout>
                  <c:x val="0"/>
                  <c:y val="-1.6420860181547477E-2"/>
                </c:manualLayout>
              </c:layout>
              <c:dLblPos val="ctr"/>
              <c:showLegendKey val="0"/>
              <c:showVal val="1"/>
              <c:showCatName val="0"/>
              <c:showSerName val="0"/>
              <c:showPercent val="0"/>
              <c:showBubbleSize val="0"/>
            </c:dLbl>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Feuil1!$B$2:$B$4</c:f>
              <c:numCache>
                <c:formatCode>0%</c:formatCode>
                <c:ptCount val="3"/>
                <c:pt idx="0">
                  <c:v>7.0000000000000007E-2</c:v>
                </c:pt>
                <c:pt idx="1">
                  <c:v>2E-3</c:v>
                </c:pt>
                <c:pt idx="2">
                  <c:v>5.8000000000000003E-2</c:v>
                </c:pt>
              </c:numCache>
            </c:numRef>
          </c:val>
        </c:ser>
        <c:ser>
          <c:idx val="1"/>
          <c:order val="1"/>
          <c:tx>
            <c:strRef>
              <c:f>Feuil1!$C$1</c:f>
              <c:strCache>
                <c:ptCount val="1"/>
                <c:pt idx="0">
                  <c:v>18-34 ans</c:v>
                </c:pt>
              </c:strCache>
            </c:strRef>
          </c:tx>
          <c:spPr>
            <a:solidFill>
              <a:schemeClr val="accent2">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Feuil1!$C$2:$C$4</c:f>
              <c:numCache>
                <c:formatCode>0%</c:formatCode>
                <c:ptCount val="3"/>
                <c:pt idx="0">
                  <c:v>0.34</c:v>
                </c:pt>
                <c:pt idx="1">
                  <c:v>0.34</c:v>
                </c:pt>
                <c:pt idx="2">
                  <c:v>0.44000000000000006</c:v>
                </c:pt>
              </c:numCache>
            </c:numRef>
          </c:val>
        </c:ser>
        <c:ser>
          <c:idx val="2"/>
          <c:order val="2"/>
          <c:tx>
            <c:strRef>
              <c:f>Feuil1!$D$1</c:f>
              <c:strCache>
                <c:ptCount val="1"/>
                <c:pt idx="0">
                  <c:v>35-44 ans</c:v>
                </c:pt>
              </c:strCache>
            </c:strRef>
          </c:tx>
          <c:spPr>
            <a:solidFill>
              <a:schemeClr val="accent1">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Feuil1!$D$2:$D$4</c:f>
              <c:numCache>
                <c:formatCode>0%</c:formatCode>
                <c:ptCount val="3"/>
                <c:pt idx="0">
                  <c:v>0.18</c:v>
                </c:pt>
                <c:pt idx="1">
                  <c:v>0.14000000000000001</c:v>
                </c:pt>
                <c:pt idx="2">
                  <c:v>0.14899999999999999</c:v>
                </c:pt>
              </c:numCache>
            </c:numRef>
          </c:val>
        </c:ser>
        <c:ser>
          <c:idx val="3"/>
          <c:order val="3"/>
          <c:tx>
            <c:strRef>
              <c:f>Feuil1!$E$1</c:f>
              <c:strCache>
                <c:ptCount val="1"/>
                <c:pt idx="0">
                  <c:v>45-54 ans</c:v>
                </c:pt>
              </c:strCache>
            </c:strRef>
          </c:tx>
          <c:spPr>
            <a:solidFill>
              <a:schemeClr val="accent6"/>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Feuil1!$E$2:$E$4</c:f>
              <c:numCache>
                <c:formatCode>0%</c:formatCode>
                <c:ptCount val="3"/>
                <c:pt idx="0">
                  <c:v>0.21</c:v>
                </c:pt>
                <c:pt idx="1">
                  <c:v>0.16</c:v>
                </c:pt>
                <c:pt idx="2">
                  <c:v>0.14000000000000001</c:v>
                </c:pt>
              </c:numCache>
            </c:numRef>
          </c:val>
        </c:ser>
        <c:ser>
          <c:idx val="4"/>
          <c:order val="4"/>
          <c:tx>
            <c:strRef>
              <c:f>Feuil1!$F$1</c:f>
              <c:strCache>
                <c:ptCount val="1"/>
                <c:pt idx="0">
                  <c:v>&gt; 55 ans</c:v>
                </c:pt>
              </c:strCache>
            </c:strRef>
          </c:tx>
          <c:spPr>
            <a:solidFill>
              <a:schemeClr val="accent4"/>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Feuil1!$F$2:$F$4</c:f>
              <c:numCache>
                <c:formatCode>0%</c:formatCode>
                <c:ptCount val="3"/>
                <c:pt idx="0">
                  <c:v>0.2</c:v>
                </c:pt>
                <c:pt idx="1">
                  <c:v>0.35900000000000004</c:v>
                </c:pt>
                <c:pt idx="2">
                  <c:v>0.20800000000000002</c:v>
                </c:pt>
              </c:numCache>
            </c:numRef>
          </c:val>
        </c:ser>
        <c:dLbls>
          <c:dLblPos val="ctr"/>
          <c:showLegendKey val="0"/>
          <c:showVal val="1"/>
          <c:showCatName val="0"/>
          <c:showSerName val="0"/>
          <c:showPercent val="0"/>
          <c:showBubbleSize val="0"/>
        </c:dLbls>
        <c:gapWidth val="75"/>
        <c:overlap val="100"/>
        <c:axId val="406362752"/>
        <c:axId val="406380928"/>
      </c:barChart>
      <c:catAx>
        <c:axId val="406362752"/>
        <c:scaling>
          <c:orientation val="minMax"/>
        </c:scaling>
        <c:delete val="0"/>
        <c:axPos val="b"/>
        <c:numFmt formatCode="General" sourceLinked="1"/>
        <c:majorTickMark val="out"/>
        <c:minorTickMark val="none"/>
        <c:tickLblPos val="high"/>
        <c:spPr>
          <a:ln>
            <a:noFill/>
          </a:ln>
        </c:spPr>
        <c:txPr>
          <a:bodyPr/>
          <a:lstStyle/>
          <a:p>
            <a:pPr>
              <a:defRPr sz="1100">
                <a:solidFill>
                  <a:schemeClr val="tx1">
                    <a:lumMod val="50000"/>
                  </a:schemeClr>
                </a:solidFill>
                <a:latin typeface="Arial" panose="020B0604020202020204" pitchFamily="34" charset="0"/>
                <a:cs typeface="Arial" panose="020B0604020202020204" pitchFamily="34" charset="0"/>
              </a:defRPr>
            </a:pPr>
            <a:endParaRPr lang="en-US"/>
          </a:p>
        </c:txPr>
        <c:crossAx val="406380928"/>
        <c:crosses val="autoZero"/>
        <c:auto val="1"/>
        <c:lblAlgn val="ctr"/>
        <c:lblOffset val="100"/>
        <c:noMultiLvlLbl val="0"/>
      </c:catAx>
      <c:valAx>
        <c:axId val="406380928"/>
        <c:scaling>
          <c:orientation val="minMax"/>
        </c:scaling>
        <c:delete val="1"/>
        <c:axPos val="l"/>
        <c:numFmt formatCode="0%" sourceLinked="1"/>
        <c:majorTickMark val="out"/>
        <c:minorTickMark val="none"/>
        <c:tickLblPos val="nextTo"/>
        <c:crossAx val="406362752"/>
        <c:crosses val="autoZero"/>
        <c:crossBetween val="between"/>
      </c:valAx>
    </c:plotArea>
    <c:legend>
      <c:legendPos val="r"/>
      <c:layout>
        <c:manualLayout>
          <c:xMode val="edge"/>
          <c:yMode val="edge"/>
          <c:x val="0"/>
          <c:y val="0.2856812253855191"/>
          <c:w val="0.32147051753821976"/>
          <c:h val="0.4385177741489763"/>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Feuil1!$A$2</c:f>
              <c:strCache>
                <c:ptCount val="1"/>
                <c:pt idx="0">
                  <c:v>Homme</c:v>
                </c:pt>
              </c:strCache>
            </c:strRef>
          </c:tx>
          <c:spPr>
            <a:solidFill>
              <a:schemeClr val="accent6"/>
            </a:solidFill>
            <a:ln w="42009">
              <a:noFill/>
            </a:ln>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Oui</c:v>
                </c:pt>
                <c:pt idx="1">
                  <c:v>Non mais a conduit par le passé</c:v>
                </c:pt>
                <c:pt idx="2">
                  <c:v>Non n'a jamais conduit</c:v>
                </c:pt>
              </c:strCache>
            </c:strRef>
          </c:cat>
          <c:val>
            <c:numRef>
              <c:f>Feuil1!$B$2:$D$2</c:f>
              <c:numCache>
                <c:formatCode>0%</c:formatCode>
                <c:ptCount val="3"/>
                <c:pt idx="0">
                  <c:v>0.82</c:v>
                </c:pt>
                <c:pt idx="1">
                  <c:v>0.68</c:v>
                </c:pt>
                <c:pt idx="2">
                  <c:v>0.43</c:v>
                </c:pt>
              </c:numCache>
            </c:numRef>
          </c:val>
        </c:ser>
        <c:ser>
          <c:idx val="1"/>
          <c:order val="1"/>
          <c:tx>
            <c:strRef>
              <c:f>Feuil1!$A$3</c:f>
              <c:strCache>
                <c:ptCount val="1"/>
                <c:pt idx="0">
                  <c:v>Femme</c:v>
                </c:pt>
              </c:strCache>
            </c:strRef>
          </c:tx>
          <c:spPr>
            <a:solidFill>
              <a:schemeClr val="accent6">
                <a:lumMod val="40000"/>
                <a:lumOff val="60000"/>
              </a:schemeClr>
            </a:solid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Lbls>
            <c:numFmt formatCode="0%" sourceLinked="0"/>
            <c:txPr>
              <a:bodyPr/>
              <a:lstStyle/>
              <a:p>
                <a:pPr>
                  <a:defRPr sz="1103" b="1" i="0" u="none" strike="noStrike" baseline="0">
                    <a:solidFill>
                      <a:schemeClr val="bg1"/>
                    </a:solidFill>
                    <a:latin typeface="Arial" panose="020B0604020202020204" pitchFamily="34" charset="0"/>
                    <a:ea typeface="Verdana"/>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Oui</c:v>
                </c:pt>
                <c:pt idx="1">
                  <c:v>Non mais a conduit par le passé</c:v>
                </c:pt>
                <c:pt idx="2">
                  <c:v>Non n'a jamais conduit</c:v>
                </c:pt>
              </c:strCache>
            </c:strRef>
          </c:cat>
          <c:val>
            <c:numRef>
              <c:f>Feuil1!$B$3:$D$3</c:f>
              <c:numCache>
                <c:formatCode>0%</c:formatCode>
                <c:ptCount val="3"/>
                <c:pt idx="0">
                  <c:v>0.18</c:v>
                </c:pt>
                <c:pt idx="1">
                  <c:v>0.32</c:v>
                </c:pt>
                <c:pt idx="2">
                  <c:v>0.56999999999999995</c:v>
                </c:pt>
              </c:numCache>
            </c:numRef>
          </c:val>
        </c:ser>
        <c:dLbls>
          <c:showLegendKey val="0"/>
          <c:showVal val="0"/>
          <c:showCatName val="0"/>
          <c:showSerName val="0"/>
          <c:showPercent val="0"/>
          <c:showBubbleSize val="0"/>
        </c:dLbls>
        <c:gapWidth val="100"/>
        <c:overlap val="100"/>
        <c:axId val="406526976"/>
        <c:axId val="406536960"/>
      </c:barChart>
      <c:catAx>
        <c:axId val="406526976"/>
        <c:scaling>
          <c:orientation val="minMax"/>
        </c:scaling>
        <c:delete val="0"/>
        <c:axPos val="b"/>
        <c:numFmt formatCode="General" sourceLinked="1"/>
        <c:majorTickMark val="out"/>
        <c:minorTickMark val="none"/>
        <c:tickLblPos val="high"/>
        <c:spPr>
          <a:ln>
            <a:noFill/>
          </a:ln>
        </c:spPr>
        <c:txPr>
          <a:bodyPr rot="0" vert="horz"/>
          <a:lstStyle/>
          <a:p>
            <a:pPr>
              <a:defRPr sz="1100" b="0" i="0" u="none" strike="noStrike" baseline="0">
                <a:solidFill>
                  <a:schemeClr val="tx1">
                    <a:lumMod val="50000"/>
                  </a:schemeClr>
                </a:solidFill>
                <a:latin typeface="Arial" panose="020B0604020202020204" pitchFamily="34" charset="0"/>
                <a:ea typeface="Verdana"/>
                <a:cs typeface="Arial" panose="020B0604020202020204" pitchFamily="34" charset="0"/>
              </a:defRPr>
            </a:pPr>
            <a:endParaRPr lang="en-US"/>
          </a:p>
        </c:txPr>
        <c:crossAx val="406536960"/>
        <c:crosses val="autoZero"/>
        <c:auto val="1"/>
        <c:lblAlgn val="ctr"/>
        <c:lblOffset val="100"/>
        <c:noMultiLvlLbl val="0"/>
      </c:catAx>
      <c:valAx>
        <c:axId val="406536960"/>
        <c:scaling>
          <c:orientation val="minMax"/>
          <c:max val="1"/>
          <c:min val="0"/>
        </c:scaling>
        <c:delete val="1"/>
        <c:axPos val="l"/>
        <c:numFmt formatCode="0%" sourceLinked="1"/>
        <c:majorTickMark val="out"/>
        <c:minorTickMark val="none"/>
        <c:tickLblPos val="nextTo"/>
        <c:crossAx val="406526976"/>
        <c:crosses val="autoZero"/>
        <c:crossBetween val="between"/>
      </c:valAx>
      <c:spPr>
        <a:noFill/>
        <a:ln w="28006">
          <a:noFill/>
        </a:ln>
      </c:spPr>
    </c:plotArea>
    <c:plotVisOnly val="1"/>
    <c:dispBlanksAs val="gap"/>
    <c:showDLblsOverMax val="0"/>
  </c:chart>
  <c:spPr>
    <a:ln>
      <a:noFill/>
    </a:ln>
  </c:spPr>
  <c:txPr>
    <a:bodyPr/>
    <a:lstStyle/>
    <a:p>
      <a:pPr>
        <a:defRPr sz="1985" b="0" i="0" u="none" strike="noStrike" baseline="0">
          <a:solidFill>
            <a:srgbClr val="000000"/>
          </a:solidFill>
          <a:latin typeface="Verdana"/>
          <a:ea typeface="Verdana"/>
          <a:cs typeface="Verdana"/>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014269999789974"/>
          <c:y val="3.5578530393352868E-2"/>
          <c:w val="0.57363042918950702"/>
          <c:h val="0.75218185161869466"/>
        </c:manualLayout>
      </c:layout>
      <c:barChart>
        <c:barDir val="col"/>
        <c:grouping val="percentStacked"/>
        <c:varyColors val="0"/>
        <c:ser>
          <c:idx val="0"/>
          <c:order val="0"/>
          <c:tx>
            <c:strRef>
              <c:f>Feuil1!$B$1</c:f>
              <c:strCache>
                <c:ptCount val="1"/>
                <c:pt idx="0">
                  <c:v>PCS+</c:v>
                </c:pt>
              </c:strCache>
            </c:strRef>
          </c:tx>
          <c:spPr>
            <a:solidFill>
              <a:schemeClr val="accent2"/>
            </a:solidFill>
          </c:spPr>
          <c:invertIfNegative val="0"/>
          <c:dLbls>
            <c:dLbl>
              <c:idx val="3"/>
              <c:layout>
                <c:manualLayout>
                  <c:x val="0"/>
                  <c:y val="-1.6420860181547477E-2"/>
                </c:manualLayout>
              </c:layout>
              <c:dLblPos val="ctr"/>
              <c:showLegendKey val="0"/>
              <c:showVal val="1"/>
              <c:showCatName val="0"/>
              <c:showSerName val="0"/>
              <c:showPercent val="0"/>
              <c:showBubbleSize val="0"/>
            </c:dLbl>
            <c:numFmt formatCode="0%" sourceLinked="0"/>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Feuil1!$B$2:$B$4</c:f>
              <c:numCache>
                <c:formatCode>0%</c:formatCode>
                <c:ptCount val="3"/>
                <c:pt idx="0">
                  <c:v>0.45</c:v>
                </c:pt>
                <c:pt idx="1">
                  <c:v>0.37</c:v>
                </c:pt>
                <c:pt idx="2">
                  <c:v>0.44</c:v>
                </c:pt>
              </c:numCache>
            </c:numRef>
          </c:val>
        </c:ser>
        <c:ser>
          <c:idx val="1"/>
          <c:order val="1"/>
          <c:tx>
            <c:strRef>
              <c:f>Feuil1!$C$1</c:f>
              <c:strCache>
                <c:ptCount val="1"/>
                <c:pt idx="0">
                  <c:v>PCS-</c:v>
                </c:pt>
              </c:strCache>
            </c:strRef>
          </c:tx>
          <c:spPr>
            <a:solidFill>
              <a:schemeClr val="accent1">
                <a:lumMod val="75000"/>
              </a:schemeClr>
            </a:solidFill>
          </c:spPr>
          <c:invertIfNegative val="0"/>
          <c:dLbls>
            <c:numFmt formatCode="0%" sourceLinked="0"/>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Feuil1!$C$2:$C$4</c:f>
              <c:numCache>
                <c:formatCode>0%</c:formatCode>
                <c:ptCount val="3"/>
                <c:pt idx="0">
                  <c:v>0.4</c:v>
                </c:pt>
                <c:pt idx="1">
                  <c:v>0.36</c:v>
                </c:pt>
                <c:pt idx="2">
                  <c:v>0.37</c:v>
                </c:pt>
              </c:numCache>
            </c:numRef>
          </c:val>
        </c:ser>
        <c:ser>
          <c:idx val="2"/>
          <c:order val="2"/>
          <c:tx>
            <c:strRef>
              <c:f>Feuil1!$D$1</c:f>
              <c:strCache>
                <c:ptCount val="1"/>
                <c:pt idx="0">
                  <c:v>Inactifs</c:v>
                </c:pt>
              </c:strCache>
            </c:strRef>
          </c:tx>
          <c:spPr>
            <a:solidFill>
              <a:schemeClr val="tx1"/>
            </a:solidFill>
          </c:spPr>
          <c:invertIfNegative val="0"/>
          <c:dLbls>
            <c:numFmt formatCode="0%" sourceLinked="0"/>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Feuil1!$A$2:$A$4</c:f>
              <c:strCache>
                <c:ptCount val="3"/>
                <c:pt idx="0">
                  <c:v>Oui</c:v>
                </c:pt>
                <c:pt idx="1">
                  <c:v>Non mais a conduit par le passé</c:v>
                </c:pt>
                <c:pt idx="2">
                  <c:v>Non n'a jamais conduit</c:v>
                </c:pt>
              </c:strCache>
            </c:strRef>
          </c:cat>
          <c:val>
            <c:numRef>
              <c:f>Feuil1!$D$2:$D$4</c:f>
              <c:numCache>
                <c:formatCode>0%</c:formatCode>
                <c:ptCount val="3"/>
                <c:pt idx="0">
                  <c:v>0.15</c:v>
                </c:pt>
                <c:pt idx="1">
                  <c:v>0.27</c:v>
                </c:pt>
                <c:pt idx="2">
                  <c:v>0.19</c:v>
                </c:pt>
              </c:numCache>
            </c:numRef>
          </c:val>
        </c:ser>
        <c:dLbls>
          <c:dLblPos val="ctr"/>
          <c:showLegendKey val="0"/>
          <c:showVal val="1"/>
          <c:showCatName val="0"/>
          <c:showSerName val="0"/>
          <c:showPercent val="0"/>
          <c:showBubbleSize val="0"/>
        </c:dLbls>
        <c:gapWidth val="75"/>
        <c:overlap val="100"/>
        <c:axId val="407135360"/>
        <c:axId val="407136896"/>
      </c:barChart>
      <c:catAx>
        <c:axId val="407135360"/>
        <c:scaling>
          <c:orientation val="minMax"/>
        </c:scaling>
        <c:delete val="0"/>
        <c:axPos val="b"/>
        <c:numFmt formatCode="General" sourceLinked="1"/>
        <c:majorTickMark val="out"/>
        <c:minorTickMark val="none"/>
        <c:tickLblPos val="high"/>
        <c:spPr>
          <a:ln>
            <a:noFill/>
          </a:ln>
        </c:spPr>
        <c:txPr>
          <a:bodyPr/>
          <a:lstStyle/>
          <a:p>
            <a:pPr>
              <a:defRPr sz="1100">
                <a:solidFill>
                  <a:schemeClr val="tx1">
                    <a:lumMod val="50000"/>
                  </a:schemeClr>
                </a:solidFill>
                <a:latin typeface="Arial" panose="020B0604020202020204" pitchFamily="34" charset="0"/>
                <a:cs typeface="Arial" panose="020B0604020202020204" pitchFamily="34" charset="0"/>
              </a:defRPr>
            </a:pPr>
            <a:endParaRPr lang="en-US"/>
          </a:p>
        </c:txPr>
        <c:crossAx val="407136896"/>
        <c:crosses val="autoZero"/>
        <c:auto val="1"/>
        <c:lblAlgn val="ctr"/>
        <c:lblOffset val="100"/>
        <c:noMultiLvlLbl val="0"/>
      </c:catAx>
      <c:valAx>
        <c:axId val="407136896"/>
        <c:scaling>
          <c:orientation val="minMax"/>
        </c:scaling>
        <c:delete val="1"/>
        <c:axPos val="l"/>
        <c:numFmt formatCode="0%" sourceLinked="1"/>
        <c:majorTickMark val="out"/>
        <c:minorTickMark val="none"/>
        <c:tickLblPos val="nextTo"/>
        <c:crossAx val="407135360"/>
        <c:crosses val="autoZero"/>
        <c:crossBetween val="between"/>
      </c:valAx>
    </c:plotArea>
    <c:legend>
      <c:legendPos val="r"/>
      <c:layout>
        <c:manualLayout>
          <c:xMode val="edge"/>
          <c:yMode val="edge"/>
          <c:x val="0"/>
          <c:y val="0.28172020707476642"/>
          <c:w val="0.25868493111125113"/>
          <c:h val="0.28692837955356321"/>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81161176924689E-2"/>
          <c:y val="5.2198716815796069E-2"/>
          <c:w val="0.88593601516932696"/>
          <c:h val="0.64059371276357646"/>
        </c:manualLayout>
      </c:layout>
      <c:lineChart>
        <c:grouping val="standard"/>
        <c:varyColors val="0"/>
        <c:ser>
          <c:idx val="0"/>
          <c:order val="0"/>
          <c:tx>
            <c:strRef>
              <c:f>Feuil1!$A$2</c:f>
              <c:strCache>
                <c:ptCount val="1"/>
                <c:pt idx="0">
                  <c:v>Moyenne</c:v>
                </c:pt>
              </c:strCache>
            </c:strRef>
          </c:tx>
          <c:spPr>
            <a:ln>
              <a:solidFill>
                <a:schemeClr val="bg1">
                  <a:lumMod val="50000"/>
                </a:schemeClr>
              </a:solidFill>
            </a:ln>
          </c:spPr>
          <c:marker>
            <c:symbol val="square"/>
            <c:size val="5"/>
            <c:spPr>
              <a:solidFill>
                <a:schemeClr val="bg1">
                  <a:lumMod val="50000"/>
                </a:schemeClr>
              </a:solidFill>
              <a:ln>
                <a:solidFill>
                  <a:schemeClr val="bg1">
                    <a:lumMod val="50000"/>
                  </a:schemeClr>
                </a:solidFill>
              </a:ln>
            </c:spPr>
          </c:marker>
          <c:dLbls>
            <c:dLbl>
              <c:idx val="10"/>
              <c:layout>
                <c:manualLayout>
                  <c:x val="-1.3714539007092198E-3"/>
                  <c:y val="-2.454535366031825E-2"/>
                </c:manualLayout>
              </c:layout>
              <c:dLblPos val="r"/>
              <c:showLegendKey val="0"/>
              <c:showVal val="1"/>
              <c:showCatName val="0"/>
              <c:showSerName val="0"/>
              <c:showPercent val="0"/>
              <c:showBubbleSize val="0"/>
            </c:dLbl>
            <c:numFmt formatCode="#,##0.0" sourceLinked="0"/>
            <c:txPr>
              <a:bodyPr/>
              <a:lstStyle/>
              <a:p>
                <a:pPr>
                  <a:defRPr sz="900" b="1" i="1">
                    <a:solidFill>
                      <a:schemeClr val="bg1">
                        <a:lumMod val="50000"/>
                      </a:schemeClr>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Feuil1!$B$2:$L$2</c:f>
              <c:numCache>
                <c:formatCode>General</c:formatCode>
                <c:ptCount val="11"/>
                <c:pt idx="0">
                  <c:v>8.11</c:v>
                </c:pt>
                <c:pt idx="1">
                  <c:v>7.99</c:v>
                </c:pt>
                <c:pt idx="2">
                  <c:v>8.0299999999999994</c:v>
                </c:pt>
                <c:pt idx="3">
                  <c:v>8.1199999999999992</c:v>
                </c:pt>
                <c:pt idx="4">
                  <c:v>8.2799999999999994</c:v>
                </c:pt>
                <c:pt idx="5">
                  <c:v>8.3000000000000007</c:v>
                </c:pt>
                <c:pt idx="6">
                  <c:v>8.6</c:v>
                </c:pt>
                <c:pt idx="7">
                  <c:v>8.7200000000000006</c:v>
                </c:pt>
                <c:pt idx="8">
                  <c:v>8.85</c:v>
                </c:pt>
                <c:pt idx="9">
                  <c:v>8.98</c:v>
                </c:pt>
                <c:pt idx="10">
                  <c:v>9.07</c:v>
                </c:pt>
              </c:numCache>
            </c:numRef>
          </c:val>
          <c:smooth val="0"/>
        </c:ser>
        <c:ser>
          <c:idx val="1"/>
          <c:order val="1"/>
          <c:tx>
            <c:strRef>
              <c:f>Feuil1!$A$3</c:f>
              <c:strCache>
                <c:ptCount val="1"/>
                <c:pt idx="0">
                  <c:v>Essence</c:v>
                </c:pt>
              </c:strCache>
            </c:strRef>
          </c:tx>
          <c:spPr>
            <a:ln>
              <a:solidFill>
                <a:schemeClr val="accent5"/>
              </a:solidFill>
            </a:ln>
          </c:spPr>
          <c:marker>
            <c:symbol val="square"/>
            <c:size val="6"/>
            <c:spPr>
              <a:solidFill>
                <a:schemeClr val="accent5"/>
              </a:solidFill>
              <a:ln>
                <a:solidFill>
                  <a:schemeClr val="accent5"/>
                </a:solidFill>
              </a:ln>
            </c:spPr>
          </c:marker>
          <c:dLbls>
            <c:numFmt formatCode="#,##0.0" sourceLinked="0"/>
            <c:txPr>
              <a:bodyPr/>
              <a:lstStyle/>
              <a:p>
                <a:pPr>
                  <a:defRPr sz="900" b="1">
                    <a:solidFill>
                      <a:schemeClr val="accent5"/>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Feuil1!$B$3:$L$3</c:f>
              <c:numCache>
                <c:formatCode>General</c:formatCode>
                <c:ptCount val="11"/>
                <c:pt idx="0">
                  <c:v>9.6999999999999993</c:v>
                </c:pt>
                <c:pt idx="1">
                  <c:v>9.76</c:v>
                </c:pt>
                <c:pt idx="2">
                  <c:v>9.7100000000000009</c:v>
                </c:pt>
                <c:pt idx="3">
                  <c:v>9.9700000000000006</c:v>
                </c:pt>
                <c:pt idx="4">
                  <c:v>10.18</c:v>
                </c:pt>
                <c:pt idx="5">
                  <c:v>10.220000000000001</c:v>
                </c:pt>
                <c:pt idx="6">
                  <c:v>10.33</c:v>
                </c:pt>
                <c:pt idx="7">
                  <c:v>10.29</c:v>
                </c:pt>
                <c:pt idx="8">
                  <c:v>9.98</c:v>
                </c:pt>
                <c:pt idx="9">
                  <c:v>9.69</c:v>
                </c:pt>
                <c:pt idx="10">
                  <c:v>9.43</c:v>
                </c:pt>
              </c:numCache>
            </c:numRef>
          </c:val>
          <c:smooth val="0"/>
        </c:ser>
        <c:ser>
          <c:idx val="2"/>
          <c:order val="2"/>
          <c:tx>
            <c:strRef>
              <c:f>Feuil1!$A$4</c:f>
              <c:strCache>
                <c:ptCount val="1"/>
                <c:pt idx="0">
                  <c:v>Diesel</c:v>
                </c:pt>
              </c:strCache>
            </c:strRef>
          </c:tx>
          <c:spPr>
            <a:ln>
              <a:solidFill>
                <a:schemeClr val="accent2"/>
              </a:solidFill>
            </a:ln>
          </c:spPr>
          <c:marker>
            <c:symbol val="square"/>
            <c:size val="5"/>
            <c:spPr>
              <a:solidFill>
                <a:schemeClr val="accent2"/>
              </a:solidFill>
              <a:ln>
                <a:solidFill>
                  <a:schemeClr val="accent2"/>
                </a:solidFill>
              </a:ln>
            </c:spPr>
          </c:marker>
          <c:dLbls>
            <c:numFmt formatCode="#,##0.0" sourceLinked="0"/>
            <c:txPr>
              <a:bodyPr/>
              <a:lstStyle/>
              <a:p>
                <a:pPr>
                  <a:defRPr sz="900" b="1">
                    <a:solidFill>
                      <a:schemeClr val="accent2"/>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Feuil1!$B$4:$L$4</c:f>
              <c:numCache>
                <c:formatCode>General</c:formatCode>
                <c:ptCount val="11"/>
                <c:pt idx="0">
                  <c:v>6.89</c:v>
                </c:pt>
                <c:pt idx="1">
                  <c:v>6.76</c:v>
                </c:pt>
                <c:pt idx="2">
                  <c:v>6.96</c:v>
                </c:pt>
                <c:pt idx="3">
                  <c:v>6.95</c:v>
                </c:pt>
                <c:pt idx="4">
                  <c:v>7.17</c:v>
                </c:pt>
                <c:pt idx="5">
                  <c:v>7.16</c:v>
                </c:pt>
                <c:pt idx="6">
                  <c:v>7.56</c:v>
                </c:pt>
                <c:pt idx="7">
                  <c:v>7.77</c:v>
                </c:pt>
                <c:pt idx="8">
                  <c:v>8.14</c:v>
                </c:pt>
                <c:pt idx="9">
                  <c:v>8.4700000000000006</c:v>
                </c:pt>
                <c:pt idx="10">
                  <c:v>8.84</c:v>
                </c:pt>
              </c:numCache>
            </c:numRef>
          </c:val>
          <c:smooth val="0"/>
        </c:ser>
        <c:dLbls>
          <c:showLegendKey val="0"/>
          <c:showVal val="0"/>
          <c:showCatName val="0"/>
          <c:showSerName val="0"/>
          <c:showPercent val="0"/>
          <c:showBubbleSize val="0"/>
        </c:dLbls>
        <c:marker val="1"/>
        <c:smooth val="0"/>
        <c:axId val="373516160"/>
        <c:axId val="374153216"/>
      </c:lineChart>
      <c:catAx>
        <c:axId val="373516160"/>
        <c:scaling>
          <c:orientation val="minMax"/>
        </c:scaling>
        <c:delete val="0"/>
        <c:axPos val="b"/>
        <c:majorTickMark val="out"/>
        <c:minorTickMark val="none"/>
        <c:tickLblPos val="nextTo"/>
        <c:txPr>
          <a:bodyPr/>
          <a:lstStyle/>
          <a:p>
            <a:pPr>
              <a:defRPr sz="900" b="0">
                <a:latin typeface="Arial" panose="020B0604020202020204" pitchFamily="34" charset="0"/>
                <a:cs typeface="Arial" panose="020B0604020202020204" pitchFamily="34" charset="0"/>
              </a:defRPr>
            </a:pPr>
            <a:endParaRPr lang="en-US"/>
          </a:p>
        </c:txPr>
        <c:crossAx val="374153216"/>
        <c:crosses val="autoZero"/>
        <c:auto val="1"/>
        <c:lblAlgn val="ctr"/>
        <c:lblOffset val="100"/>
        <c:noMultiLvlLbl val="0"/>
      </c:catAx>
      <c:valAx>
        <c:axId val="374153216"/>
        <c:scaling>
          <c:orientation val="minMax"/>
          <c:max val="11"/>
          <c:min val="6"/>
        </c:scaling>
        <c:delete val="1"/>
        <c:axPos val="l"/>
        <c:majorGridlines>
          <c:spPr>
            <a:ln>
              <a:prstDash val="sysDash"/>
            </a:ln>
          </c:spPr>
        </c:majorGridlines>
        <c:numFmt formatCode="General" sourceLinked="1"/>
        <c:majorTickMark val="out"/>
        <c:minorTickMark val="none"/>
        <c:tickLblPos val="nextTo"/>
        <c:crossAx val="373516160"/>
        <c:crosses val="autoZero"/>
        <c:crossBetween val="between"/>
      </c:valAx>
    </c:plotArea>
    <c:legend>
      <c:legendPos val="b"/>
      <c:layout/>
      <c:overlay val="0"/>
      <c:spPr>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2757942508071E-2"/>
          <c:y val="0.10944881033030378"/>
          <c:w val="0.8659356458188836"/>
          <c:h val="0.74273379613926405"/>
        </c:manualLayout>
      </c:layout>
      <c:barChart>
        <c:barDir val="bar"/>
        <c:grouping val="percentStacked"/>
        <c:varyColors val="0"/>
        <c:ser>
          <c:idx val="0"/>
          <c:order val="0"/>
          <c:tx>
            <c:strRef>
              <c:f>Feuil1!$B$1</c:f>
              <c:strCache>
                <c:ptCount val="1"/>
                <c:pt idx="0">
                  <c:v>1 an et moins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Feuil1!$B$2</c:f>
              <c:numCache>
                <c:formatCode>General</c:formatCode>
                <c:ptCount val="1"/>
                <c:pt idx="0">
                  <c:v>27</c:v>
                </c:pt>
              </c:numCache>
            </c:numRef>
          </c:val>
        </c:ser>
        <c:ser>
          <c:idx val="1"/>
          <c:order val="1"/>
          <c:tx>
            <c:strRef>
              <c:f>Feuil1!$C$1</c:f>
              <c:strCache>
                <c:ptCount val="1"/>
                <c:pt idx="0">
                  <c:v>2 à 3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Feuil1!$C$2</c:f>
              <c:numCache>
                <c:formatCode>General</c:formatCode>
                <c:ptCount val="1"/>
                <c:pt idx="0">
                  <c:v>25</c:v>
                </c:pt>
              </c:numCache>
            </c:numRef>
          </c:val>
        </c:ser>
        <c:ser>
          <c:idx val="2"/>
          <c:order val="2"/>
          <c:tx>
            <c:strRef>
              <c:f>Feuil1!$D$1</c:f>
              <c:strCache>
                <c:ptCount val="1"/>
                <c:pt idx="0">
                  <c:v>4 à 10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Feuil1!$D$2</c:f>
              <c:numCache>
                <c:formatCode>General</c:formatCode>
                <c:ptCount val="1"/>
                <c:pt idx="0">
                  <c:v>29</c:v>
                </c:pt>
              </c:numCache>
            </c:numRef>
          </c:val>
        </c:ser>
        <c:ser>
          <c:idx val="3"/>
          <c:order val="3"/>
          <c:tx>
            <c:strRef>
              <c:f>Feuil1!$E$1</c:f>
              <c:strCache>
                <c:ptCount val="1"/>
                <c:pt idx="0">
                  <c:v>Plus de 10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Feuil1!$E$2</c:f>
              <c:numCache>
                <c:formatCode>General</c:formatCode>
                <c:ptCount val="1"/>
                <c:pt idx="0">
                  <c:v>19</c:v>
                </c:pt>
              </c:numCache>
            </c:numRef>
          </c:val>
        </c:ser>
        <c:dLbls>
          <c:dLblPos val="ctr"/>
          <c:showLegendKey val="0"/>
          <c:showVal val="1"/>
          <c:showCatName val="0"/>
          <c:showSerName val="0"/>
          <c:showPercent val="0"/>
          <c:showBubbleSize val="0"/>
        </c:dLbls>
        <c:gapWidth val="150"/>
        <c:overlap val="100"/>
        <c:axId val="407260544"/>
        <c:axId val="407299200"/>
      </c:barChart>
      <c:catAx>
        <c:axId val="407260544"/>
        <c:scaling>
          <c:orientation val="minMax"/>
        </c:scaling>
        <c:delete val="1"/>
        <c:axPos val="l"/>
        <c:majorTickMark val="out"/>
        <c:minorTickMark val="none"/>
        <c:tickLblPos val="nextTo"/>
        <c:crossAx val="407299200"/>
        <c:crosses val="autoZero"/>
        <c:auto val="1"/>
        <c:lblAlgn val="ctr"/>
        <c:lblOffset val="100"/>
        <c:noMultiLvlLbl val="0"/>
      </c:catAx>
      <c:valAx>
        <c:axId val="407299200"/>
        <c:scaling>
          <c:orientation val="minMax"/>
        </c:scaling>
        <c:delete val="1"/>
        <c:axPos val="b"/>
        <c:numFmt formatCode="0%" sourceLinked="1"/>
        <c:majorTickMark val="out"/>
        <c:minorTickMark val="none"/>
        <c:tickLblPos val="nextTo"/>
        <c:crossAx val="407260544"/>
        <c:crosses val="autoZero"/>
        <c:crossBetween val="between"/>
      </c:valAx>
    </c:plotArea>
    <c:legend>
      <c:legendPos val="t"/>
      <c:layout>
        <c:manualLayout>
          <c:xMode val="edge"/>
          <c:yMode val="edge"/>
          <c:x val="1.7918864047588287E-2"/>
          <c:y val="9.4545941825899177E-2"/>
          <c:w val="0.86562728474087203"/>
          <c:h val="0.12809285774414872"/>
        </c:manualLayout>
      </c:layout>
      <c:overlay val="0"/>
      <c:txPr>
        <a:bodyPr/>
        <a:lstStyle/>
        <a:p>
          <a:pPr>
            <a:defRPr sz="1050"/>
          </a:pPr>
          <a:endParaRPr lang="en-US"/>
        </a:p>
      </c:txPr>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27493343306387E-2"/>
          <c:y val="6.5812284708560403E-2"/>
          <c:w val="0.8659356458188836"/>
          <c:h val="0.74273379613926405"/>
        </c:manualLayout>
      </c:layout>
      <c:barChart>
        <c:barDir val="bar"/>
        <c:grouping val="percentStacked"/>
        <c:varyColors val="0"/>
        <c:ser>
          <c:idx val="0"/>
          <c:order val="0"/>
          <c:tx>
            <c:strRef>
              <c:f>Feuil1!$B$1</c:f>
              <c:strCache>
                <c:ptCount val="1"/>
                <c:pt idx="0">
                  <c:v>1 an et moins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Feuil1!$B$2</c:f>
              <c:numCache>
                <c:formatCode>General</c:formatCode>
                <c:ptCount val="1"/>
                <c:pt idx="0">
                  <c:v>14</c:v>
                </c:pt>
              </c:numCache>
            </c:numRef>
          </c:val>
        </c:ser>
        <c:ser>
          <c:idx val="1"/>
          <c:order val="1"/>
          <c:tx>
            <c:strRef>
              <c:f>Feuil1!$C$1</c:f>
              <c:strCache>
                <c:ptCount val="1"/>
                <c:pt idx="0">
                  <c:v>2 à 3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Feuil1!$C$2</c:f>
              <c:numCache>
                <c:formatCode>General</c:formatCode>
                <c:ptCount val="1"/>
                <c:pt idx="0">
                  <c:v>17</c:v>
                </c:pt>
              </c:numCache>
            </c:numRef>
          </c:val>
        </c:ser>
        <c:ser>
          <c:idx val="2"/>
          <c:order val="2"/>
          <c:tx>
            <c:strRef>
              <c:f>Feuil1!$D$1</c:f>
              <c:strCache>
                <c:ptCount val="1"/>
                <c:pt idx="0">
                  <c:v>4 à 5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Feuil1!$D$2</c:f>
              <c:numCache>
                <c:formatCode>General</c:formatCode>
                <c:ptCount val="1"/>
                <c:pt idx="0">
                  <c:v>10</c:v>
                </c:pt>
              </c:numCache>
            </c:numRef>
          </c:val>
        </c:ser>
        <c:ser>
          <c:idx val="3"/>
          <c:order val="3"/>
          <c:tx>
            <c:strRef>
              <c:f>Feuil1!$E$1</c:f>
              <c:strCache>
                <c:ptCount val="1"/>
                <c:pt idx="0">
                  <c:v>6 à 10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Feuil1!$E$2</c:f>
              <c:numCache>
                <c:formatCode>General</c:formatCode>
                <c:ptCount val="1"/>
                <c:pt idx="0">
                  <c:v>25</c:v>
                </c:pt>
              </c:numCache>
            </c:numRef>
          </c:val>
        </c:ser>
        <c:ser>
          <c:idx val="4"/>
          <c:order val="4"/>
          <c:tx>
            <c:strRef>
              <c:f>Feuil1!$F$1</c:f>
              <c:strCache>
                <c:ptCount val="1"/>
                <c:pt idx="0">
                  <c:v>Plus de 10 ans</c:v>
                </c:pt>
              </c:strCache>
            </c:strRef>
          </c:tx>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Feuil1!$A$2</c:f>
              <c:strCache>
                <c:ptCount val="1"/>
                <c:pt idx="0">
                  <c:v>Catégorie 1</c:v>
                </c:pt>
              </c:strCache>
            </c:strRef>
          </c:cat>
          <c:val>
            <c:numRef>
              <c:f>Feuil1!$F$2</c:f>
              <c:numCache>
                <c:formatCode>General</c:formatCode>
                <c:ptCount val="1"/>
                <c:pt idx="0">
                  <c:v>34</c:v>
                </c:pt>
              </c:numCache>
            </c:numRef>
          </c:val>
        </c:ser>
        <c:dLbls>
          <c:dLblPos val="ctr"/>
          <c:showLegendKey val="0"/>
          <c:showVal val="1"/>
          <c:showCatName val="0"/>
          <c:showSerName val="0"/>
          <c:showPercent val="0"/>
          <c:showBubbleSize val="0"/>
        </c:dLbls>
        <c:gapWidth val="150"/>
        <c:overlap val="100"/>
        <c:axId val="407447424"/>
        <c:axId val="407448960"/>
      </c:barChart>
      <c:catAx>
        <c:axId val="407447424"/>
        <c:scaling>
          <c:orientation val="minMax"/>
        </c:scaling>
        <c:delete val="1"/>
        <c:axPos val="l"/>
        <c:majorTickMark val="out"/>
        <c:minorTickMark val="none"/>
        <c:tickLblPos val="nextTo"/>
        <c:crossAx val="407448960"/>
        <c:crosses val="autoZero"/>
        <c:auto val="1"/>
        <c:lblAlgn val="ctr"/>
        <c:lblOffset val="100"/>
        <c:noMultiLvlLbl val="0"/>
      </c:catAx>
      <c:valAx>
        <c:axId val="407448960"/>
        <c:scaling>
          <c:orientation val="minMax"/>
        </c:scaling>
        <c:delete val="1"/>
        <c:axPos val="b"/>
        <c:numFmt formatCode="0%" sourceLinked="1"/>
        <c:majorTickMark val="out"/>
        <c:minorTickMark val="none"/>
        <c:tickLblPos val="nextTo"/>
        <c:crossAx val="407447424"/>
        <c:crosses val="autoZero"/>
        <c:crossBetween val="between"/>
      </c:valAx>
    </c:plotArea>
    <c:legend>
      <c:legendPos val="r"/>
      <c:layout>
        <c:manualLayout>
          <c:xMode val="edge"/>
          <c:yMode val="edge"/>
          <c:x val="3.1985650474071328E-2"/>
          <c:y val="2.0329954456458191E-2"/>
          <c:w val="0.85605022839289202"/>
          <c:h val="0.24363532868601756"/>
        </c:manualLayout>
      </c:layout>
      <c:overlay val="0"/>
      <c:txPr>
        <a:bodyPr/>
        <a:lstStyle/>
        <a:p>
          <a:pPr>
            <a:defRPr sz="1050"/>
          </a:pPr>
          <a:endParaRPr lang="en-US"/>
        </a:p>
      </c:txPr>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2018</c:v>
                </c:pt>
              </c:strCache>
            </c:strRef>
          </c:tx>
          <c:dPt>
            <c:idx val="0"/>
            <c:bubble3D val="0"/>
            <c:spPr>
              <a:solidFill>
                <a:schemeClr val="accent4"/>
              </a:solidFill>
            </c:spPr>
          </c:dPt>
          <c:dPt>
            <c:idx val="1"/>
            <c:bubble3D val="0"/>
            <c:spPr>
              <a:solidFill>
                <a:schemeClr val="accent2"/>
              </a:solidFill>
            </c:spPr>
          </c:dPt>
          <c:dLbls>
            <c:dLbl>
              <c:idx val="1"/>
              <c:layout>
                <c:manualLayout>
                  <c:x val="1.7727585910393893E-2"/>
                  <c:y val="3.2058979868114623E-2"/>
                </c:manualLayout>
              </c:layout>
              <c:showLegendKey val="0"/>
              <c:showVal val="1"/>
              <c:showCatName val="0"/>
              <c:showSerName val="0"/>
              <c:showPercent val="0"/>
              <c:showBubbleSize val="0"/>
            </c:dLbl>
            <c:txPr>
              <a:bodyPr/>
              <a:lstStyle/>
              <a:p>
                <a:pPr>
                  <a:defRPr sz="16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Feuil1!$A$2:$A$3</c:f>
              <c:strCache>
                <c:ptCount val="2"/>
                <c:pt idx="0">
                  <c:v>Oui</c:v>
                </c:pt>
                <c:pt idx="1">
                  <c:v>Non</c:v>
                </c:pt>
              </c:strCache>
            </c:strRef>
          </c:cat>
          <c:val>
            <c:numRef>
              <c:f>Feuil1!$B$2:$B$3</c:f>
              <c:numCache>
                <c:formatCode>0%</c:formatCode>
                <c:ptCount val="2"/>
                <c:pt idx="0">
                  <c:v>0.34</c:v>
                </c:pt>
                <c:pt idx="1">
                  <c:v>0.66</c:v>
                </c:pt>
              </c:numCache>
            </c:numRef>
          </c:val>
        </c:ser>
        <c:dLbls>
          <c:showLegendKey val="0"/>
          <c:showVal val="0"/>
          <c:showCatName val="0"/>
          <c:showSerName val="0"/>
          <c:showPercent val="0"/>
          <c:showBubbleSize val="0"/>
          <c:showLeaderLines val="1"/>
        </c:dLbls>
        <c:firstSliceAng val="2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Feuil1!$A$2</c:f>
              <c:strCache>
                <c:ptCount val="1"/>
                <c:pt idx="0">
                  <c:v>Durée de détention</c:v>
                </c:pt>
              </c:strCache>
            </c:strRef>
          </c:tx>
          <c:spPr>
            <a:solidFill>
              <a:schemeClr val="accent4"/>
            </a:solidFill>
            <a:ln>
              <a:noFill/>
            </a:ln>
          </c:spPr>
          <c:invertIfNegative val="0"/>
          <c:dLbls>
            <c:numFmt formatCode="#,##0.0" sourceLinked="0"/>
            <c:spPr>
              <a:noFill/>
              <a:ln>
                <a:noFill/>
              </a:ln>
            </c:spPr>
            <c:txPr>
              <a:bodyPr/>
              <a:lstStyle/>
              <a:p>
                <a:pPr>
                  <a:defRPr sz="90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Feuil1!$B$2:$AB$2</c:f>
              <c:numCache>
                <c:formatCode>0</c:formatCode>
                <c:ptCount val="27"/>
                <c:pt idx="0">
                  <c:v>3.8</c:v>
                </c:pt>
                <c:pt idx="1">
                  <c:v>3.8</c:v>
                </c:pt>
                <c:pt idx="2">
                  <c:v>3.97</c:v>
                </c:pt>
                <c:pt idx="3">
                  <c:v>4.08</c:v>
                </c:pt>
                <c:pt idx="4">
                  <c:v>4.0599999999999996</c:v>
                </c:pt>
                <c:pt idx="5">
                  <c:v>4.1399999999999997</c:v>
                </c:pt>
                <c:pt idx="6">
                  <c:v>4.32</c:v>
                </c:pt>
                <c:pt idx="7">
                  <c:v>4.32</c:v>
                </c:pt>
                <c:pt idx="8">
                  <c:v>4.38</c:v>
                </c:pt>
                <c:pt idx="9" formatCode="General">
                  <c:v>4.43</c:v>
                </c:pt>
                <c:pt idx="10" formatCode="General">
                  <c:v>4.33</c:v>
                </c:pt>
                <c:pt idx="11" formatCode="General">
                  <c:v>4.46</c:v>
                </c:pt>
                <c:pt idx="12" formatCode="General">
                  <c:v>4.55</c:v>
                </c:pt>
                <c:pt idx="13" formatCode="General">
                  <c:v>4.6399999999999997</c:v>
                </c:pt>
                <c:pt idx="14" formatCode="General">
                  <c:v>4.7</c:v>
                </c:pt>
                <c:pt idx="15" formatCode="General">
                  <c:v>4.8099999999999996</c:v>
                </c:pt>
                <c:pt idx="16" formatCode="General">
                  <c:v>4.8600000000000003</c:v>
                </c:pt>
                <c:pt idx="17" formatCode="General">
                  <c:v>4.9400000000000004</c:v>
                </c:pt>
                <c:pt idx="18" formatCode="General">
                  <c:v>4.87</c:v>
                </c:pt>
                <c:pt idx="19" formatCode="General">
                  <c:v>4.97</c:v>
                </c:pt>
                <c:pt idx="20" formatCode="General">
                  <c:v>5.07</c:v>
                </c:pt>
                <c:pt idx="21" formatCode="General">
                  <c:v>5.18</c:v>
                </c:pt>
                <c:pt idx="22" formatCode="General">
                  <c:v>5.28</c:v>
                </c:pt>
                <c:pt idx="23" formatCode="General">
                  <c:v>5.44</c:v>
                </c:pt>
                <c:pt idx="24" formatCode="General">
                  <c:v>5.45</c:v>
                </c:pt>
                <c:pt idx="25" formatCode="General">
                  <c:v>5.58</c:v>
                </c:pt>
                <c:pt idx="26" formatCode="General">
                  <c:v>5.57</c:v>
                </c:pt>
              </c:numCache>
            </c:numRef>
          </c:val>
        </c:ser>
        <c:ser>
          <c:idx val="1"/>
          <c:order val="1"/>
          <c:tx>
            <c:strRef>
              <c:f>Feuil1!$A$3</c:f>
              <c:strCache>
                <c:ptCount val="1"/>
                <c:pt idx="0">
                  <c:v>Age Moyen</c:v>
                </c:pt>
              </c:strCache>
            </c:strRef>
          </c:tx>
          <c:spPr>
            <a:solidFill>
              <a:schemeClr val="bg1">
                <a:lumMod val="50000"/>
              </a:schemeClr>
            </a:solidFill>
          </c:spPr>
          <c:invertIfNegative val="0"/>
          <c:dPt>
            <c:idx val="20"/>
            <c:invertIfNegative val="0"/>
            <c:bubble3D val="0"/>
          </c:dPt>
          <c:dLbls>
            <c:numFmt formatCode="#,##0.0" sourceLinked="0"/>
            <c:txPr>
              <a:bodyPr anchor="t" anchorCtr="0"/>
              <a:lstStyle/>
              <a:p>
                <a:pPr>
                  <a:defRPr sz="90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Feuil1!$B$3:$AB$3</c:f>
              <c:numCache>
                <c:formatCode>General</c:formatCode>
                <c:ptCount val="27"/>
                <c:pt idx="0">
                  <c:v>6.1</c:v>
                </c:pt>
                <c:pt idx="1">
                  <c:v>6.1</c:v>
                </c:pt>
                <c:pt idx="2">
                  <c:v>6.4</c:v>
                </c:pt>
                <c:pt idx="3">
                  <c:v>6.5</c:v>
                </c:pt>
                <c:pt idx="4">
                  <c:v>6.6</c:v>
                </c:pt>
                <c:pt idx="5">
                  <c:v>6.6</c:v>
                </c:pt>
                <c:pt idx="6">
                  <c:v>6.9</c:v>
                </c:pt>
                <c:pt idx="7">
                  <c:v>6.9</c:v>
                </c:pt>
                <c:pt idx="8">
                  <c:v>7.1</c:v>
                </c:pt>
                <c:pt idx="9">
                  <c:v>7.3</c:v>
                </c:pt>
                <c:pt idx="10">
                  <c:v>7.3</c:v>
                </c:pt>
                <c:pt idx="11">
                  <c:v>7.3</c:v>
                </c:pt>
                <c:pt idx="12">
                  <c:v>7.4</c:v>
                </c:pt>
                <c:pt idx="13">
                  <c:v>7.6</c:v>
                </c:pt>
                <c:pt idx="14">
                  <c:v>7.7</c:v>
                </c:pt>
                <c:pt idx="15">
                  <c:v>7.9</c:v>
                </c:pt>
                <c:pt idx="16">
                  <c:v>8.1999999999999993</c:v>
                </c:pt>
                <c:pt idx="17">
                  <c:v>8.1</c:v>
                </c:pt>
                <c:pt idx="18">
                  <c:v>8</c:v>
                </c:pt>
                <c:pt idx="19">
                  <c:v>8</c:v>
                </c:pt>
                <c:pt idx="20">
                  <c:v>8.1</c:v>
                </c:pt>
                <c:pt idx="21">
                  <c:v>8.2799999999999994</c:v>
                </c:pt>
                <c:pt idx="22">
                  <c:v>8.6</c:v>
                </c:pt>
                <c:pt idx="23">
                  <c:v>8.7200000000000006</c:v>
                </c:pt>
                <c:pt idx="24">
                  <c:v>8.85</c:v>
                </c:pt>
                <c:pt idx="25">
                  <c:v>8.98</c:v>
                </c:pt>
                <c:pt idx="26">
                  <c:v>9.07</c:v>
                </c:pt>
              </c:numCache>
            </c:numRef>
          </c:val>
        </c:ser>
        <c:dLbls>
          <c:showLegendKey val="0"/>
          <c:showVal val="0"/>
          <c:showCatName val="0"/>
          <c:showSerName val="0"/>
          <c:showPercent val="0"/>
          <c:showBubbleSize val="0"/>
        </c:dLbls>
        <c:gapWidth val="24"/>
        <c:overlap val="100"/>
        <c:axId val="374690176"/>
        <c:axId val="374691712"/>
      </c:barChart>
      <c:catAx>
        <c:axId val="374690176"/>
        <c:scaling>
          <c:orientation val="minMax"/>
        </c:scaling>
        <c:delete val="0"/>
        <c:axPos val="b"/>
        <c:majorTickMark val="none"/>
        <c:minorTickMark val="none"/>
        <c:tickLblPos val="nextTo"/>
        <c:txPr>
          <a:bodyPr/>
          <a:lstStyle/>
          <a:p>
            <a:pPr>
              <a:defRPr sz="1050" b="0">
                <a:latin typeface="Arial" panose="020B0604020202020204" pitchFamily="34" charset="0"/>
                <a:cs typeface="Arial" panose="020B0604020202020204" pitchFamily="34" charset="0"/>
              </a:defRPr>
            </a:pPr>
            <a:endParaRPr lang="en-US"/>
          </a:p>
        </c:txPr>
        <c:crossAx val="374691712"/>
        <c:crosses val="autoZero"/>
        <c:auto val="1"/>
        <c:lblAlgn val="ctr"/>
        <c:lblOffset val="100"/>
        <c:noMultiLvlLbl val="0"/>
      </c:catAx>
      <c:valAx>
        <c:axId val="374691712"/>
        <c:scaling>
          <c:orientation val="minMax"/>
          <c:max val="15"/>
          <c:min val="0"/>
        </c:scaling>
        <c:delete val="1"/>
        <c:axPos val="l"/>
        <c:numFmt formatCode="0" sourceLinked="1"/>
        <c:majorTickMark val="out"/>
        <c:minorTickMark val="none"/>
        <c:tickLblPos val="nextTo"/>
        <c:crossAx val="374690176"/>
        <c:crosses val="autoZero"/>
        <c:crossBetween val="between"/>
        <c:majorUnit val="1"/>
      </c:valAx>
    </c:plotArea>
    <c:legend>
      <c:legendPos val="b"/>
      <c:layout>
        <c:manualLayout>
          <c:xMode val="edge"/>
          <c:yMode val="edge"/>
          <c:x val="0.29121630185873187"/>
          <c:y val="0.92781167227919115"/>
          <c:w val="0.41093719632591325"/>
          <c:h val="6.1832682229874321E-2"/>
        </c:manualLayout>
      </c:layout>
      <c:overlay val="0"/>
      <c:spPr>
        <a:ln>
          <a:noFill/>
        </a:ln>
      </c:spPr>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Feuil1!$A$2</c:f>
              <c:strCache>
                <c:ptCount val="1"/>
                <c:pt idx="0">
                  <c:v>Parc roulant</c:v>
                </c:pt>
              </c:strCache>
            </c:strRef>
          </c:tx>
          <c:spPr>
            <a:solidFill>
              <a:schemeClr val="accent4"/>
            </a:solidFill>
          </c:spPr>
          <c:invertIfNegative val="0"/>
          <c:dPt>
            <c:idx val="16"/>
            <c:invertIfNegative val="0"/>
            <c:bubble3D val="0"/>
            <c:spPr>
              <a:solidFill>
                <a:schemeClr val="accent4"/>
              </a:solidFill>
              <a:effectLst/>
            </c:spPr>
          </c:dPt>
          <c:dPt>
            <c:idx val="17"/>
            <c:invertIfNegative val="0"/>
            <c:bubble3D val="0"/>
            <c:spPr>
              <a:solidFill>
                <a:schemeClr val="accent4"/>
              </a:solidFill>
              <a:effectLst>
                <a:outerShdw blurRad="50800" dist="38100" dir="2700000" algn="tl" rotWithShape="0">
                  <a:prstClr val="black">
                    <a:alpha val="40000"/>
                  </a:prstClr>
                </a:outerShdw>
              </a:effectLst>
            </c:spPr>
          </c:dPt>
          <c:dPt>
            <c:idx val="18"/>
            <c:invertIfNegative val="0"/>
            <c:bubble3D val="0"/>
          </c:dPt>
          <c:dLbls>
            <c:dLbl>
              <c:idx val="0"/>
              <c:layout>
                <c:manualLayout>
                  <c:x val="1.2995395741521375E-3"/>
                  <c:y val="-3.215823416534995E-2"/>
                </c:manualLayout>
              </c:layout>
              <c:dLblPos val="outEnd"/>
              <c:showLegendKey val="0"/>
              <c:showVal val="1"/>
              <c:showCatName val="0"/>
              <c:showSerName val="0"/>
              <c:showPercent val="0"/>
              <c:showBubbleSize val="0"/>
            </c:dLbl>
            <c:dLbl>
              <c:idx val="1"/>
              <c:layout>
                <c:manualLayout>
                  <c:x val="7.7972374449128247E-3"/>
                  <c:y val="-1.7540854999281791E-2"/>
                </c:manualLayout>
              </c:layout>
              <c:dLblPos val="outEnd"/>
              <c:showLegendKey val="0"/>
              <c:showVal val="1"/>
              <c:showCatName val="0"/>
              <c:showSerName val="0"/>
              <c:showPercent val="0"/>
              <c:showBubbleSize val="0"/>
            </c:dLbl>
            <c:dLbl>
              <c:idx val="2"/>
              <c:layout>
                <c:manualLayout>
                  <c:x val="1.2995395741521375E-3"/>
                  <c:y val="-2.0464330832495423E-2"/>
                </c:manualLayout>
              </c:layout>
              <c:dLblPos val="outEnd"/>
              <c:showLegendKey val="0"/>
              <c:showVal val="1"/>
              <c:showCatName val="0"/>
              <c:showSerName val="0"/>
              <c:showPercent val="0"/>
              <c:showBubbleSize val="0"/>
            </c:dLbl>
            <c:dLbl>
              <c:idx val="6"/>
              <c:layout>
                <c:manualLayout>
                  <c:x val="-1.2995395741521375E-3"/>
                  <c:y val="-2.0464330832495423E-2"/>
                </c:manualLayout>
              </c:layout>
              <c:dLblPos val="outEnd"/>
              <c:showLegendKey val="0"/>
              <c:showVal val="1"/>
              <c:showCatName val="0"/>
              <c:showSerName val="0"/>
              <c:showPercent val="0"/>
              <c:showBubbleSize val="0"/>
            </c:dLbl>
            <c:dLbl>
              <c:idx val="10"/>
              <c:layout>
                <c:manualLayout>
                  <c:x val="0"/>
                  <c:y val="-8.7704274996408954E-3"/>
                </c:manualLayout>
              </c:layout>
              <c:dLblPos val="outEnd"/>
              <c:showLegendKey val="0"/>
              <c:showVal val="1"/>
              <c:showCatName val="0"/>
              <c:showSerName val="0"/>
              <c:showPercent val="0"/>
              <c:showBubbleSize val="0"/>
            </c:dLbl>
            <c:dLbl>
              <c:idx val="12"/>
              <c:layout>
                <c:manualLayout>
                  <c:x val="1.2995395741521375E-3"/>
                  <c:y val="-1.7540854999281846E-2"/>
                </c:manualLayout>
              </c:layout>
              <c:dLblPos val="outEnd"/>
              <c:showLegendKey val="0"/>
              <c:showVal val="1"/>
              <c:showCatName val="0"/>
              <c:showSerName val="0"/>
              <c:showPercent val="0"/>
              <c:showBubbleSize val="0"/>
            </c:dLbl>
            <c:dLbl>
              <c:idx val="13"/>
              <c:layout>
                <c:manualLayout>
                  <c:x val="1.2995395741522326E-3"/>
                  <c:y val="-1.7540854999281791E-2"/>
                </c:manualLayout>
              </c:layout>
              <c:dLblPos val="outEnd"/>
              <c:showLegendKey val="0"/>
              <c:showVal val="1"/>
              <c:showCatName val="0"/>
              <c:showSerName val="0"/>
              <c:showPercent val="0"/>
              <c:showBubbleSize val="0"/>
            </c:dLbl>
            <c:dLbl>
              <c:idx val="14"/>
              <c:layout>
                <c:manualLayout>
                  <c:x val="-2.5990791483042749E-3"/>
                  <c:y val="-2.0464330832495423E-2"/>
                </c:manualLayout>
              </c:layout>
              <c:dLblPos val="outEnd"/>
              <c:showLegendKey val="0"/>
              <c:showVal val="1"/>
              <c:showCatName val="0"/>
              <c:showSerName val="0"/>
              <c:showPercent val="0"/>
              <c:showBubbleSize val="0"/>
            </c:dLbl>
            <c:dLbl>
              <c:idx val="15"/>
              <c:layout>
                <c:manualLayout>
                  <c:x val="1.2995395741521375E-3"/>
                  <c:y val="-2.6311282498922742E-2"/>
                </c:manualLayout>
              </c:layout>
              <c:dLblPos val="outEnd"/>
              <c:showLegendKey val="0"/>
              <c:showVal val="1"/>
              <c:showCatName val="0"/>
              <c:showSerName val="0"/>
              <c:showPercent val="0"/>
              <c:showBubbleSize val="0"/>
            </c:dLbl>
            <c:dLbl>
              <c:idx val="16"/>
              <c:layout>
                <c:manualLayout>
                  <c:x val="0"/>
                  <c:y val="-2.9234758332136318E-2"/>
                </c:manualLayout>
              </c:layout>
              <c:tx>
                <c:rich>
                  <a:bodyPr/>
                  <a:lstStyle/>
                  <a:p>
                    <a:r>
                      <a:rPr lang="en-US" dirty="0" smtClean="0">
                        <a:solidFill>
                          <a:schemeClr val="accent4"/>
                        </a:solidFill>
                        <a:latin typeface="Arial" panose="020B0604020202020204" pitchFamily="34" charset="0"/>
                        <a:cs typeface="Arial" panose="020B0604020202020204" pitchFamily="34" charset="0"/>
                      </a:rPr>
                      <a:t>11 990</a:t>
                    </a:r>
                    <a:endParaRPr lang="en-US" dirty="0"/>
                  </a:p>
                </c:rich>
              </c:tx>
              <c:dLblPos val="outEnd"/>
              <c:showLegendKey val="0"/>
              <c:showVal val="1"/>
              <c:showCatName val="0"/>
              <c:showSerName val="0"/>
              <c:showPercent val="0"/>
              <c:showBubbleSize val="0"/>
            </c:dLbl>
            <c:dLbl>
              <c:idx val="17"/>
              <c:layout>
                <c:manualLayout>
                  <c:x val="6.4976978707606868E-3"/>
                  <c:y val="-2.6311282498922686E-2"/>
                </c:manualLayout>
              </c:layout>
              <c:dLblPos val="outEnd"/>
              <c:showLegendKey val="0"/>
              <c:showVal val="1"/>
              <c:showCatName val="0"/>
              <c:showSerName val="0"/>
              <c:showPercent val="0"/>
              <c:showBubbleSize val="0"/>
            </c:dLbl>
            <c:dLbl>
              <c:idx val="18"/>
              <c:layout>
                <c:manualLayout>
                  <c:x val="-1.2995395741521375E-3"/>
                  <c:y val="-3.5081709998563582E-2"/>
                </c:manualLayout>
              </c:layout>
              <c:dLblPos val="outEnd"/>
              <c:showLegendKey val="0"/>
              <c:showVal val="1"/>
              <c:showCatName val="0"/>
              <c:showSerName val="0"/>
              <c:showPercent val="0"/>
              <c:showBubbleSize val="0"/>
            </c:dLbl>
            <c:dLbl>
              <c:idx val="19"/>
              <c:layout>
                <c:manualLayout>
                  <c:x val="-2.5990791483042749E-3"/>
                  <c:y val="-4.9699089164631741E-2"/>
                </c:manualLayout>
              </c:layout>
              <c:dLblPos val="outEnd"/>
              <c:showLegendKey val="0"/>
              <c:showVal val="1"/>
              <c:showCatName val="0"/>
              <c:showSerName val="0"/>
              <c:showPercent val="0"/>
              <c:showBubbleSize val="0"/>
            </c:dLbl>
            <c:dLbl>
              <c:idx val="20"/>
              <c:layout>
                <c:manualLayout>
                  <c:x val="-5.1981582966084544E-3"/>
                  <c:y val="-2.9234758332136318E-2"/>
                </c:manualLayout>
              </c:layout>
              <c:dLblPos val="outEnd"/>
              <c:showLegendKey val="0"/>
              <c:showVal val="1"/>
              <c:showCatName val="0"/>
              <c:showSerName val="0"/>
              <c:showPercent val="0"/>
              <c:showBubbleSize val="0"/>
            </c:dLbl>
            <c:numFmt formatCode="#,##0" sourceLinked="0"/>
            <c:txPr>
              <a:bodyPr/>
              <a:lstStyle/>
              <a:p>
                <a:pPr>
                  <a:defRPr sz="900" b="1">
                    <a:solidFill>
                      <a:schemeClr val="accent4"/>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Feuil1!$B$1:$X$1</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Feuil1!$B$2:$X$2</c:f>
              <c:numCache>
                <c:formatCode>0</c:formatCode>
                <c:ptCount val="23"/>
                <c:pt idx="0">
                  <c:v>14020</c:v>
                </c:pt>
                <c:pt idx="1">
                  <c:v>13960</c:v>
                </c:pt>
                <c:pt idx="2">
                  <c:v>13820</c:v>
                </c:pt>
                <c:pt idx="3">
                  <c:v>13840</c:v>
                </c:pt>
                <c:pt idx="4">
                  <c:v>13930</c:v>
                </c:pt>
                <c:pt idx="5">
                  <c:v>13670</c:v>
                </c:pt>
                <c:pt idx="6">
                  <c:v>13350</c:v>
                </c:pt>
                <c:pt idx="7">
                  <c:v>13690</c:v>
                </c:pt>
                <c:pt idx="8">
                  <c:v>13340</c:v>
                </c:pt>
                <c:pt idx="9">
                  <c:v>13190</c:v>
                </c:pt>
                <c:pt idx="10">
                  <c:v>12960</c:v>
                </c:pt>
                <c:pt idx="11">
                  <c:v>12890</c:v>
                </c:pt>
                <c:pt idx="12">
                  <c:v>12650</c:v>
                </c:pt>
                <c:pt idx="13" formatCode="General">
                  <c:v>12460</c:v>
                </c:pt>
                <c:pt idx="14" formatCode="General">
                  <c:v>12260</c:v>
                </c:pt>
                <c:pt idx="15">
                  <c:v>12240</c:v>
                </c:pt>
                <c:pt idx="16">
                  <c:v>11990</c:v>
                </c:pt>
                <c:pt idx="17">
                  <c:v>12120</c:v>
                </c:pt>
                <c:pt idx="18">
                  <c:v>11750</c:v>
                </c:pt>
                <c:pt idx="19">
                  <c:v>11540</c:v>
                </c:pt>
                <c:pt idx="20">
                  <c:v>11710</c:v>
                </c:pt>
                <c:pt idx="21" formatCode="General">
                  <c:v>12020</c:v>
                </c:pt>
                <c:pt idx="22" formatCode="General">
                  <c:v>11950</c:v>
                </c:pt>
              </c:numCache>
            </c:numRef>
          </c:val>
        </c:ser>
        <c:dLbls>
          <c:dLblPos val="inEnd"/>
          <c:showLegendKey val="0"/>
          <c:showVal val="1"/>
          <c:showCatName val="0"/>
          <c:showSerName val="0"/>
          <c:showPercent val="0"/>
          <c:showBubbleSize val="0"/>
        </c:dLbls>
        <c:gapWidth val="45"/>
        <c:axId val="374889472"/>
        <c:axId val="374897280"/>
      </c:barChart>
      <c:catAx>
        <c:axId val="374889472"/>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74897280"/>
        <c:crosses val="autoZero"/>
        <c:auto val="1"/>
        <c:lblAlgn val="ctr"/>
        <c:lblOffset val="100"/>
        <c:noMultiLvlLbl val="0"/>
      </c:catAx>
      <c:valAx>
        <c:axId val="374897280"/>
        <c:scaling>
          <c:orientation val="minMax"/>
          <c:max val="15000"/>
          <c:min val="10000"/>
        </c:scaling>
        <c:delete val="1"/>
        <c:axPos val="l"/>
        <c:majorGridlines>
          <c:spPr>
            <a:ln>
              <a:noFill/>
            </a:ln>
          </c:spPr>
        </c:majorGridlines>
        <c:numFmt formatCode="0" sourceLinked="1"/>
        <c:majorTickMark val="out"/>
        <c:minorTickMark val="none"/>
        <c:tickLblPos val="nextTo"/>
        <c:crossAx val="3748894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Population des ménages</c:v>
                </c:pt>
              </c:strCache>
            </c:strRef>
          </c:tx>
          <c:spPr>
            <a:solidFill>
              <a:schemeClr val="accent4"/>
            </a:solidFill>
          </c:spPr>
          <c:invertIfNegative val="0"/>
          <c:dLbls>
            <c:txPr>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dLbls>
          <c:cat>
            <c:numRef>
              <c:f>Feuil1!$A$2:$A$10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Feuil1!$B$2:$B$10</c:f>
              <c:numCache>
                <c:formatCode>#,##0</c:formatCode>
                <c:ptCount val="9"/>
                <c:pt idx="0">
                  <c:v>3016</c:v>
                </c:pt>
                <c:pt idx="1">
                  <c:v>3261</c:v>
                </c:pt>
                <c:pt idx="2">
                  <c:v>3267</c:v>
                </c:pt>
                <c:pt idx="3">
                  <c:v>3135</c:v>
                </c:pt>
                <c:pt idx="4">
                  <c:v>2894</c:v>
                </c:pt>
                <c:pt idx="5">
                  <c:v>2809</c:v>
                </c:pt>
                <c:pt idx="6">
                  <c:v>2834</c:v>
                </c:pt>
                <c:pt idx="7">
                  <c:v>2553</c:v>
                </c:pt>
                <c:pt idx="8">
                  <c:v>3034</c:v>
                </c:pt>
              </c:numCache>
            </c:numRef>
          </c:val>
        </c:ser>
        <c:ser>
          <c:idx val="1"/>
          <c:order val="1"/>
          <c:tx>
            <c:strRef>
              <c:f>Feuil1!$C$1</c:f>
              <c:strCache>
                <c:ptCount val="1"/>
                <c:pt idx="0">
                  <c:v>Taille du parc 2RM</c:v>
                </c:pt>
              </c:strCache>
            </c:strRef>
          </c:tx>
          <c:spPr>
            <a:solidFill>
              <a:schemeClr val="bg1">
                <a:lumMod val="75000"/>
              </a:schemeClr>
            </a:solidFill>
          </c:spPr>
          <c:invertIfNegative val="0"/>
          <c:dLbls>
            <c:dLbl>
              <c:idx val="0"/>
              <c:layout>
                <c:manualLayout>
                  <c:x val="-2.8588494841633809E-3"/>
                  <c:y val="-0.36448669550500473"/>
                </c:manualLayout>
              </c:layout>
              <c:dLblPos val="ctr"/>
              <c:showLegendKey val="0"/>
              <c:showVal val="1"/>
              <c:showCatName val="0"/>
              <c:showSerName val="0"/>
              <c:showPercent val="0"/>
              <c:showBubbleSize val="0"/>
            </c:dLbl>
            <c:dLbl>
              <c:idx val="1"/>
              <c:layout>
                <c:manualLayout>
                  <c:x val="-1.4294247420816905E-3"/>
                  <c:y val="-0.35115846727837347"/>
                </c:manualLayout>
              </c:layout>
              <c:dLblPos val="ctr"/>
              <c:showLegendKey val="0"/>
              <c:showVal val="1"/>
              <c:showCatName val="0"/>
              <c:showSerName val="0"/>
              <c:showPercent val="0"/>
              <c:showBubbleSize val="0"/>
            </c:dLbl>
            <c:dLbl>
              <c:idx val="2"/>
              <c:layout>
                <c:manualLayout>
                  <c:x val="0"/>
                  <c:y val="-0.37271257441746736"/>
                </c:manualLayout>
              </c:layout>
              <c:dLblPos val="ctr"/>
              <c:showLegendKey val="0"/>
              <c:showVal val="1"/>
              <c:showCatName val="0"/>
              <c:showSerName val="0"/>
              <c:showPercent val="0"/>
              <c:showBubbleSize val="0"/>
            </c:dLbl>
            <c:dLbl>
              <c:idx val="3"/>
              <c:layout>
                <c:manualLayout>
                  <c:x val="-2.8588494841633809E-3"/>
                  <c:y val="-0.38658912891950376"/>
                </c:manualLayout>
              </c:layout>
              <c:dLblPos val="ctr"/>
              <c:showLegendKey val="0"/>
              <c:showVal val="1"/>
              <c:showCatName val="0"/>
              <c:showSerName val="0"/>
              <c:showPercent val="0"/>
              <c:showBubbleSize val="0"/>
            </c:dLbl>
            <c:dLbl>
              <c:idx val="4"/>
              <c:layout>
                <c:manualLayout>
                  <c:x val="-2.8588494841633809E-3"/>
                  <c:y val="-0.38045492566968581"/>
                </c:manualLayout>
              </c:layout>
              <c:dLblPos val="ctr"/>
              <c:showLegendKey val="0"/>
              <c:showVal val="1"/>
              <c:showCatName val="0"/>
              <c:showSerName val="0"/>
              <c:showPercent val="0"/>
              <c:showBubbleSize val="0"/>
            </c:dLbl>
            <c:dLbl>
              <c:idx val="5"/>
              <c:layout>
                <c:manualLayout>
                  <c:x val="-1.4294247420816905E-3"/>
                  <c:y val="-0.38000803187697951"/>
                </c:manualLayout>
              </c:layout>
              <c:dLblPos val="ctr"/>
              <c:showLegendKey val="0"/>
              <c:showVal val="1"/>
              <c:showCatName val="0"/>
              <c:showSerName val="0"/>
              <c:showPercent val="0"/>
              <c:showBubbleSize val="0"/>
            </c:dLbl>
            <c:dLbl>
              <c:idx val="6"/>
              <c:layout>
                <c:manualLayout>
                  <c:x val="0"/>
                  <c:y val="-0.37837270390834132"/>
                </c:manualLayout>
              </c:layout>
              <c:dLblPos val="ctr"/>
              <c:showLegendKey val="0"/>
              <c:showVal val="1"/>
              <c:showCatName val="0"/>
              <c:showSerName val="0"/>
              <c:showPercent val="0"/>
              <c:showBubbleSize val="0"/>
            </c:dLbl>
            <c:dLbl>
              <c:idx val="7"/>
              <c:layout>
                <c:manualLayout>
                  <c:x val="-5.717698968326866E-3"/>
                  <c:y val="-0.38424101618409423"/>
                </c:manualLayout>
              </c:layout>
              <c:dLblPos val="ctr"/>
              <c:showLegendKey val="0"/>
              <c:showVal val="1"/>
              <c:showCatName val="0"/>
              <c:showSerName val="0"/>
              <c:showPercent val="0"/>
              <c:showBubbleSize val="0"/>
            </c:dLbl>
            <c:dLbl>
              <c:idx val="8"/>
              <c:layout>
                <c:manualLayout>
                  <c:x val="-4.2882742262450712E-3"/>
                  <c:y val="-0.38537824172798407"/>
                </c:manualLayout>
              </c:layout>
              <c:dLblPos val="ctr"/>
              <c:showLegendKey val="0"/>
              <c:showVal val="1"/>
              <c:showCatName val="0"/>
              <c:showSerName val="0"/>
              <c:showPercent val="0"/>
              <c:showBubbleSize val="0"/>
            </c:dLbl>
            <c:txPr>
              <a:bodyPr/>
              <a:lstStyle/>
              <a:p>
                <a:pPr>
                  <a:defRPr sz="1200">
                    <a:solidFill>
                      <a:schemeClr val="tx1"/>
                    </a:solidFill>
                  </a:defRPr>
                </a:pPr>
                <a:endParaRPr lang="en-US"/>
              </a:p>
            </c:txPr>
            <c:dLblPos val="inEnd"/>
            <c:showLegendKey val="0"/>
            <c:showVal val="1"/>
            <c:showCatName val="0"/>
            <c:showSerName val="0"/>
            <c:showPercent val="0"/>
            <c:showBubbleSize val="0"/>
            <c:showLeaderLines val="0"/>
          </c:dLbls>
          <c:cat>
            <c:numRef>
              <c:f>Feuil1!$A$2:$A$10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Feuil1!$C$2:$C$10</c:f>
              <c:numCache>
                <c:formatCode>#,##0</c:formatCode>
                <c:ptCount val="9"/>
                <c:pt idx="0">
                  <c:v>25961</c:v>
                </c:pt>
                <c:pt idx="1">
                  <c:v>26091</c:v>
                </c:pt>
                <c:pt idx="2">
                  <c:v>26404</c:v>
                </c:pt>
                <c:pt idx="3">
                  <c:v>26510</c:v>
                </c:pt>
                <c:pt idx="4">
                  <c:v>26616</c:v>
                </c:pt>
                <c:pt idx="5">
                  <c:v>26775</c:v>
                </c:pt>
                <c:pt idx="6">
                  <c:v>26842</c:v>
                </c:pt>
                <c:pt idx="7">
                  <c:v>26909</c:v>
                </c:pt>
                <c:pt idx="8">
                  <c:v>26997</c:v>
                </c:pt>
              </c:numCache>
            </c:numRef>
          </c:val>
        </c:ser>
        <c:dLbls>
          <c:showLegendKey val="0"/>
          <c:showVal val="0"/>
          <c:showCatName val="0"/>
          <c:showSerName val="0"/>
          <c:showPercent val="0"/>
          <c:showBubbleSize val="0"/>
        </c:dLbls>
        <c:gapWidth val="50"/>
        <c:overlap val="100"/>
        <c:axId val="379149696"/>
        <c:axId val="379151488"/>
      </c:barChart>
      <c:catAx>
        <c:axId val="379149696"/>
        <c:scaling>
          <c:orientation val="minMax"/>
        </c:scaling>
        <c:delete val="0"/>
        <c:axPos val="b"/>
        <c:numFmt formatCode="General" sourceLinked="1"/>
        <c:majorTickMark val="none"/>
        <c:minorTickMark val="none"/>
        <c:tickLblPos val="nextTo"/>
        <c:txPr>
          <a:bodyPr/>
          <a:lstStyle/>
          <a:p>
            <a:pPr>
              <a:defRPr sz="1200"/>
            </a:pPr>
            <a:endParaRPr lang="en-US"/>
          </a:p>
        </c:txPr>
        <c:crossAx val="379151488"/>
        <c:crosses val="autoZero"/>
        <c:auto val="1"/>
        <c:lblAlgn val="ctr"/>
        <c:lblOffset val="100"/>
        <c:noMultiLvlLbl val="0"/>
      </c:catAx>
      <c:valAx>
        <c:axId val="379151488"/>
        <c:scaling>
          <c:orientation val="minMax"/>
        </c:scaling>
        <c:delete val="1"/>
        <c:axPos val="l"/>
        <c:numFmt formatCode="#,##0" sourceLinked="1"/>
        <c:majorTickMark val="out"/>
        <c:minorTickMark val="none"/>
        <c:tickLblPos val="nextTo"/>
        <c:crossAx val="379149696"/>
        <c:crosses val="autoZero"/>
        <c:crossBetween val="between"/>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Taux de motorisation 2RM</c:v>
                </c:pt>
              </c:strCache>
            </c:strRef>
          </c:tx>
          <c:spPr>
            <a:ln>
              <a:solidFill>
                <a:schemeClr val="accent5">
                  <a:lumMod val="75000"/>
                </a:schemeClr>
              </a:solidFill>
            </a:ln>
          </c:spPr>
          <c:marker>
            <c:symbol val="none"/>
          </c:marker>
          <c:dLbls>
            <c:txPr>
              <a:bodyPr/>
              <a:lstStyle/>
              <a:p>
                <a:pPr>
                  <a:defRPr sz="1400" b="1">
                    <a:solidFill>
                      <a:srgbClr val="002060"/>
                    </a:solidFill>
                  </a:defRPr>
                </a:pPr>
                <a:endParaRPr lang="en-US"/>
              </a:p>
            </c:txPr>
            <c:dLblPos val="t"/>
            <c:showLegendKey val="0"/>
            <c:showVal val="1"/>
            <c:showCatName val="0"/>
            <c:showSerName val="0"/>
            <c:showPercent val="0"/>
            <c:showBubbleSize val="0"/>
            <c:showLeaderLines val="0"/>
          </c:dLbls>
          <c:cat>
            <c:numRef>
              <c:f>Feuil1!$A$2:$A$10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Feuil1!$B$2:$B$10</c:f>
              <c:numCache>
                <c:formatCode>0.0%</c:formatCode>
                <c:ptCount val="9"/>
                <c:pt idx="0">
                  <c:v>9.6000000000000002E-2</c:v>
                </c:pt>
                <c:pt idx="1">
                  <c:v>0.1</c:v>
                </c:pt>
                <c:pt idx="2">
                  <c:v>9.9000000000000005E-2</c:v>
                </c:pt>
                <c:pt idx="3">
                  <c:v>9.5000000000000001E-2</c:v>
                </c:pt>
                <c:pt idx="4">
                  <c:v>8.6999999999999994E-2</c:v>
                </c:pt>
                <c:pt idx="5">
                  <c:v>8.7999999999999995E-2</c:v>
                </c:pt>
                <c:pt idx="6">
                  <c:v>8.7999999999999995E-2</c:v>
                </c:pt>
                <c:pt idx="7">
                  <c:v>0.08</c:v>
                </c:pt>
                <c:pt idx="8">
                  <c:v>9.4E-2</c:v>
                </c:pt>
              </c:numCache>
            </c:numRef>
          </c:val>
          <c:smooth val="0"/>
        </c:ser>
        <c:dLbls>
          <c:dLblPos val="t"/>
          <c:showLegendKey val="0"/>
          <c:showVal val="1"/>
          <c:showCatName val="0"/>
          <c:showSerName val="0"/>
          <c:showPercent val="0"/>
          <c:showBubbleSize val="0"/>
        </c:dLbls>
        <c:marker val="1"/>
        <c:smooth val="0"/>
        <c:axId val="379257216"/>
        <c:axId val="379259904"/>
      </c:lineChart>
      <c:catAx>
        <c:axId val="379257216"/>
        <c:scaling>
          <c:orientation val="minMax"/>
        </c:scaling>
        <c:delete val="1"/>
        <c:axPos val="b"/>
        <c:numFmt formatCode="General" sourceLinked="1"/>
        <c:majorTickMark val="out"/>
        <c:minorTickMark val="none"/>
        <c:tickLblPos val="nextTo"/>
        <c:crossAx val="379259904"/>
        <c:crosses val="autoZero"/>
        <c:auto val="1"/>
        <c:lblAlgn val="ctr"/>
        <c:lblOffset val="100"/>
        <c:noMultiLvlLbl val="0"/>
      </c:catAx>
      <c:valAx>
        <c:axId val="379259904"/>
        <c:scaling>
          <c:orientation val="minMax"/>
        </c:scaling>
        <c:delete val="1"/>
        <c:axPos val="l"/>
        <c:numFmt formatCode="0.0%" sourceLinked="1"/>
        <c:majorTickMark val="out"/>
        <c:minorTickMark val="none"/>
        <c:tickLblPos val="nextTo"/>
        <c:crossAx val="379257216"/>
        <c:crosses val="autoZero"/>
        <c:crossBetween val="between"/>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2017</c:v>
                </c:pt>
              </c:strCache>
            </c:strRef>
          </c:tx>
          <c:spPr>
            <a:solidFill>
              <a:schemeClr val="accent4"/>
            </a:solidFill>
          </c:spPr>
          <c:invertIfNegative val="0"/>
          <c:dPt>
            <c:idx val="8"/>
            <c:invertIfNegative val="0"/>
            <c:bubble3D val="0"/>
            <c:spPr>
              <a:solidFill>
                <a:schemeClr val="tx1"/>
              </a:solidFill>
            </c:spPr>
          </c:dPt>
          <c:dLbls>
            <c:txPr>
              <a:bodyPr/>
              <a:lstStyle/>
              <a:p>
                <a:pPr>
                  <a:defRPr sz="1200"/>
                </a:pPr>
                <a:endParaRPr lang="en-US"/>
              </a:p>
            </c:txPr>
            <c:dLblPos val="outEnd"/>
            <c:showLegendKey val="0"/>
            <c:showVal val="1"/>
            <c:showCatName val="0"/>
            <c:showSerName val="0"/>
            <c:showPercent val="0"/>
            <c:showBubbleSize val="0"/>
            <c:showLeaderLines val="0"/>
          </c:dLbls>
          <c:cat>
            <c:strRef>
              <c:f>Feuil1!$A$2:$A$10</c:f>
              <c:strCache>
                <c:ptCount val="9"/>
                <c:pt idx="0">
                  <c:v>&lt; de 7,5K€</c:v>
                </c:pt>
                <c:pt idx="1">
                  <c:v>7,5K à 10,9K€</c:v>
                </c:pt>
                <c:pt idx="2">
                  <c:v>11K à 14,9K€</c:v>
                </c:pt>
                <c:pt idx="3">
                  <c:v>15K à 18,9K€</c:v>
                </c:pt>
                <c:pt idx="4">
                  <c:v>19K à 22,9K€</c:v>
                </c:pt>
                <c:pt idx="5">
                  <c:v>23K à 26,9K€</c:v>
                </c:pt>
                <c:pt idx="6">
                  <c:v>27K à 37,9K€</c:v>
                </c:pt>
                <c:pt idx="7">
                  <c:v>&gt; 38K€ </c:v>
                </c:pt>
                <c:pt idx="8">
                  <c:v>Total</c:v>
                </c:pt>
              </c:strCache>
            </c:strRef>
          </c:cat>
          <c:val>
            <c:numRef>
              <c:f>Feuil1!$B$2:$B$10</c:f>
              <c:numCache>
                <c:formatCode>0%</c:formatCode>
                <c:ptCount val="9"/>
                <c:pt idx="0">
                  <c:v>6.5000000000000002E-2</c:v>
                </c:pt>
                <c:pt idx="1">
                  <c:v>6.7000000000000004E-2</c:v>
                </c:pt>
                <c:pt idx="2">
                  <c:v>0.06</c:v>
                </c:pt>
                <c:pt idx="3">
                  <c:v>4.5999999999999999E-2</c:v>
                </c:pt>
                <c:pt idx="4">
                  <c:v>6.9000000000000006E-2</c:v>
                </c:pt>
                <c:pt idx="5">
                  <c:v>6.3E-2</c:v>
                </c:pt>
                <c:pt idx="6">
                  <c:v>0.11700000000000001</c:v>
                </c:pt>
                <c:pt idx="7">
                  <c:v>0.14000000000000001</c:v>
                </c:pt>
                <c:pt idx="8">
                  <c:v>9.4E-2</c:v>
                </c:pt>
              </c:numCache>
            </c:numRef>
          </c:val>
        </c:ser>
        <c:dLbls>
          <c:dLblPos val="outEnd"/>
          <c:showLegendKey val="0"/>
          <c:showVal val="1"/>
          <c:showCatName val="0"/>
          <c:showSerName val="0"/>
          <c:showPercent val="0"/>
          <c:showBubbleSize val="0"/>
        </c:dLbls>
        <c:gapWidth val="50"/>
        <c:axId val="379114240"/>
        <c:axId val="379502592"/>
      </c:barChart>
      <c:catAx>
        <c:axId val="379114240"/>
        <c:scaling>
          <c:orientation val="minMax"/>
        </c:scaling>
        <c:delete val="0"/>
        <c:axPos val="l"/>
        <c:majorTickMark val="out"/>
        <c:minorTickMark val="none"/>
        <c:tickLblPos val="nextTo"/>
        <c:spPr>
          <a:ln>
            <a:noFill/>
          </a:ln>
        </c:spPr>
        <c:txPr>
          <a:bodyPr/>
          <a:lstStyle/>
          <a:p>
            <a:pPr>
              <a:defRPr sz="1200"/>
            </a:pPr>
            <a:endParaRPr lang="en-US"/>
          </a:p>
        </c:txPr>
        <c:crossAx val="379502592"/>
        <c:crosses val="autoZero"/>
        <c:auto val="1"/>
        <c:lblAlgn val="ctr"/>
        <c:lblOffset val="100"/>
        <c:noMultiLvlLbl val="0"/>
      </c:catAx>
      <c:valAx>
        <c:axId val="379502592"/>
        <c:scaling>
          <c:orientation val="minMax"/>
          <c:max val="0.25"/>
        </c:scaling>
        <c:delete val="1"/>
        <c:axPos val="b"/>
        <c:numFmt formatCode="0%" sourceLinked="1"/>
        <c:majorTickMark val="out"/>
        <c:minorTickMark val="none"/>
        <c:tickLblPos val="nextTo"/>
        <c:crossAx val="379114240"/>
        <c:crosses val="autoZero"/>
        <c:crossBetween val="between"/>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0.0325</cdr:x>
      <cdr:y>0.17346</cdr:y>
    </cdr:from>
    <cdr:to>
      <cdr:x>0.84673</cdr:x>
      <cdr:y>0.61606</cdr:y>
    </cdr:to>
    <cdr:cxnSp macro="">
      <cdr:nvCxnSpPr>
        <cdr:cNvPr id="3" name="Connecteur droit 2"/>
        <cdr:cNvCxnSpPr/>
      </cdr:nvCxnSpPr>
      <cdr:spPr>
        <a:xfrm xmlns:a="http://schemas.openxmlformats.org/drawingml/2006/main">
          <a:off x="317612" y="753535"/>
          <a:ext cx="7957261" cy="1922702"/>
        </a:xfrm>
        <a:prstGeom xmlns:a="http://schemas.openxmlformats.org/drawingml/2006/main" prst="line">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0.32821</cdr:x>
      <cdr:y>0.33942</cdr:y>
    </cdr:from>
    <cdr:to>
      <cdr:x>0.39879</cdr:x>
      <cdr:y>0.39095</cdr:y>
    </cdr:to>
    <cdr:sp macro="" textlink="">
      <cdr:nvSpPr>
        <cdr:cNvPr id="2" name="ZoneTexte 1"/>
        <cdr:cNvSpPr txBox="1"/>
      </cdr:nvSpPr>
      <cdr:spPr>
        <a:xfrm xmlns:a="http://schemas.openxmlformats.org/drawingml/2006/main">
          <a:off x="2018624" y="2070369"/>
          <a:ext cx="434081" cy="31433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gn="l"/>
          <a:r>
            <a:rPr lang="fr-FR" sz="1600" b="0" dirty="0" smtClean="0">
              <a:solidFill>
                <a:schemeClr val="bg1"/>
              </a:solidFill>
              <a:latin typeface="Arial" panose="020B0604020202020204" pitchFamily="34" charset="0"/>
              <a:cs typeface="Arial" panose="020B0604020202020204" pitchFamily="34" charset="0"/>
            </a:rPr>
            <a:t>17</a:t>
          </a:r>
        </a:p>
      </cdr:txBody>
    </cdr:sp>
  </cdr:relSizeAnchor>
  <cdr:relSizeAnchor xmlns:cdr="http://schemas.openxmlformats.org/drawingml/2006/chartDrawing">
    <cdr:from>
      <cdr:x>0.67447</cdr:x>
      <cdr:y>0.54671</cdr:y>
    </cdr:from>
    <cdr:to>
      <cdr:x>0.74504</cdr:x>
      <cdr:y>0.59824</cdr:y>
    </cdr:to>
    <cdr:sp macro="" textlink="">
      <cdr:nvSpPr>
        <cdr:cNvPr id="9" name="ZoneTexte 1"/>
        <cdr:cNvSpPr txBox="1"/>
      </cdr:nvSpPr>
      <cdr:spPr>
        <a:xfrm xmlns:a="http://schemas.openxmlformats.org/drawingml/2006/main">
          <a:off x="4148233" y="3334780"/>
          <a:ext cx="434081" cy="314333"/>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r-FR" sz="1600" dirty="0">
              <a:solidFill>
                <a:schemeClr val="bg1"/>
              </a:solidFill>
              <a:latin typeface="Arial" panose="020B0604020202020204" pitchFamily="34" charset="0"/>
              <a:cs typeface="Arial" panose="020B0604020202020204" pitchFamily="34" charset="0"/>
            </a:rPr>
            <a:t>9</a:t>
          </a:r>
          <a:endParaRPr lang="fr-FR" sz="1600" b="0" dirty="0" smtClean="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0.57936</cdr:x>
      <cdr:y>0.34389</cdr:y>
    </cdr:from>
    <cdr:to>
      <cdr:x>0.64994</cdr:x>
      <cdr:y>0.39542</cdr:y>
    </cdr:to>
    <cdr:sp macro="" textlink="">
      <cdr:nvSpPr>
        <cdr:cNvPr id="10" name="ZoneTexte 1"/>
        <cdr:cNvSpPr txBox="1"/>
      </cdr:nvSpPr>
      <cdr:spPr>
        <a:xfrm xmlns:a="http://schemas.openxmlformats.org/drawingml/2006/main">
          <a:off x="3563313" y="2097665"/>
          <a:ext cx="434081" cy="314333"/>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r-FR" sz="1600" b="0" dirty="0" smtClean="0">
              <a:solidFill>
                <a:schemeClr val="bg1"/>
              </a:solidFill>
              <a:latin typeface="Arial" panose="020B0604020202020204" pitchFamily="34" charset="0"/>
              <a:cs typeface="Arial" panose="020B0604020202020204" pitchFamily="34" charset="0"/>
            </a:rPr>
            <a:t>26</a:t>
          </a:r>
        </a:p>
      </cdr:txBody>
    </cdr:sp>
  </cdr:relSizeAnchor>
  <cdr:relSizeAnchor xmlns:cdr="http://schemas.openxmlformats.org/drawingml/2006/chartDrawing">
    <cdr:from>
      <cdr:x>0.54856</cdr:x>
      <cdr:y>0.70449</cdr:y>
    </cdr:from>
    <cdr:to>
      <cdr:x>0.61914</cdr:x>
      <cdr:y>0.75602</cdr:y>
    </cdr:to>
    <cdr:sp macro="" textlink="">
      <cdr:nvSpPr>
        <cdr:cNvPr id="11" name="ZoneTexte 1"/>
        <cdr:cNvSpPr txBox="1"/>
      </cdr:nvSpPr>
      <cdr:spPr>
        <a:xfrm xmlns:a="http://schemas.openxmlformats.org/drawingml/2006/main">
          <a:off x="3373847" y="4297222"/>
          <a:ext cx="434095" cy="314321"/>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r-FR" sz="1600" b="0" dirty="0" smtClean="0">
              <a:solidFill>
                <a:schemeClr val="bg1"/>
              </a:solidFill>
              <a:latin typeface="Arial" panose="020B0604020202020204" pitchFamily="34" charset="0"/>
              <a:cs typeface="Arial" panose="020B0604020202020204" pitchFamily="34" charset="0"/>
            </a:rPr>
            <a:t>24</a:t>
          </a:r>
        </a:p>
      </cdr:txBody>
    </cdr:sp>
  </cdr:relSizeAnchor>
  <cdr:relSizeAnchor xmlns:cdr="http://schemas.openxmlformats.org/drawingml/2006/chartDrawing">
    <cdr:from>
      <cdr:x>0.25763</cdr:x>
      <cdr:y>0.59726</cdr:y>
    </cdr:from>
    <cdr:to>
      <cdr:x>0.32821</cdr:x>
      <cdr:y>0.64879</cdr:y>
    </cdr:to>
    <cdr:sp macro="" textlink="">
      <cdr:nvSpPr>
        <cdr:cNvPr id="12" name="ZoneTexte 1"/>
        <cdr:cNvSpPr txBox="1"/>
      </cdr:nvSpPr>
      <cdr:spPr>
        <a:xfrm xmlns:a="http://schemas.openxmlformats.org/drawingml/2006/main">
          <a:off x="1584543" y="3643142"/>
          <a:ext cx="434081" cy="314333"/>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r-FR" sz="1600" b="0" dirty="0" smtClean="0">
              <a:solidFill>
                <a:schemeClr val="bg1"/>
              </a:solidFill>
              <a:latin typeface="Arial" panose="020B0604020202020204" pitchFamily="34" charset="0"/>
              <a:cs typeface="Arial" panose="020B0604020202020204" pitchFamily="34" charset="0"/>
            </a:rPr>
            <a:t>24</a:t>
          </a:r>
        </a:p>
      </cdr:txBody>
    </cdr:sp>
  </cdr:relSizeAnchor>
</c:userShapes>
</file>

<file path=ppt/drawings/drawing3.xml><?xml version="1.0" encoding="utf-8"?>
<c:userShapes xmlns:c="http://schemas.openxmlformats.org/drawingml/2006/chart">
  <cdr:relSizeAnchor xmlns:cdr="http://schemas.openxmlformats.org/drawingml/2006/chartDrawing">
    <cdr:from>
      <cdr:x>0.88863</cdr:x>
      <cdr:y>0.60115</cdr:y>
    </cdr:from>
    <cdr:to>
      <cdr:x>0.95921</cdr:x>
      <cdr:y>0.65269</cdr:y>
    </cdr:to>
    <cdr:sp macro="" textlink="">
      <cdr:nvSpPr>
        <cdr:cNvPr id="3" name="ZoneTexte 1"/>
        <cdr:cNvSpPr txBox="1"/>
      </cdr:nvSpPr>
      <cdr:spPr>
        <a:xfrm xmlns:a="http://schemas.openxmlformats.org/drawingml/2006/main">
          <a:off x="5465429" y="3666895"/>
          <a:ext cx="434081" cy="314333"/>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r-FR" sz="1600" b="0" dirty="0" smtClean="0">
              <a:solidFill>
                <a:schemeClr val="bg1"/>
              </a:solidFill>
              <a:latin typeface="Arial" panose="020B0604020202020204" pitchFamily="34" charset="0"/>
              <a:cs typeface="Arial" panose="020B0604020202020204" pitchFamily="34" charset="0"/>
            </a:rPr>
            <a:t>24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3B6BD712-6567-450C-B3C6-BAF6878345EE}" type="datetimeFigureOut">
              <a:rPr lang="en-AU" smtClean="0"/>
              <a:pPr/>
              <a:t>28/06/2018</a:t>
            </a:fld>
            <a:endParaRPr lang="en-AU"/>
          </a:p>
        </p:txBody>
      </p:sp>
      <p:sp>
        <p:nvSpPr>
          <p:cNvPr id="4" name="Slide Image Placeholder 3"/>
          <p:cNvSpPr>
            <a:spLocks noGrp="1" noRot="1" noChangeAspect="1"/>
          </p:cNvSpPr>
          <p:nvPr>
            <p:ph type="sldImg" idx="2"/>
          </p:nvPr>
        </p:nvSpPr>
        <p:spPr>
          <a:xfrm>
            <a:off x="828675" y="746125"/>
            <a:ext cx="5148263"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45169"/>
            <a:ext cx="2949099" cy="49720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9487D93-240F-4041-8284-FC16D3A96101}" type="slidenum">
              <a:rPr lang="en-AU" smtClean="0"/>
              <a:pPr/>
              <a:t>‹N°›</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1028700" rtl="0" eaLnBrk="1" latinLnBrk="0" hangingPunct="1">
      <a:defRPr sz="1400" kern="1200">
        <a:solidFill>
          <a:schemeClr val="tx1"/>
        </a:solidFill>
        <a:latin typeface="+mn-lt"/>
        <a:ea typeface="+mn-ea"/>
        <a:cs typeface="+mn-cs"/>
      </a:defRPr>
    </a:lvl1pPr>
    <a:lvl2pPr marL="514350" algn="l" defTabSz="1028700" rtl="0" eaLnBrk="1" latinLnBrk="0" hangingPunct="1">
      <a:defRPr sz="1400" kern="1200">
        <a:solidFill>
          <a:schemeClr val="tx1"/>
        </a:solidFill>
        <a:latin typeface="+mn-lt"/>
        <a:ea typeface="+mn-ea"/>
        <a:cs typeface="+mn-cs"/>
      </a:defRPr>
    </a:lvl2pPr>
    <a:lvl3pPr marL="1028700" algn="l" defTabSz="1028700" rtl="0" eaLnBrk="1" latinLnBrk="0" hangingPunct="1">
      <a:defRPr sz="1400" kern="1200">
        <a:solidFill>
          <a:schemeClr val="tx1"/>
        </a:solidFill>
        <a:latin typeface="+mn-lt"/>
        <a:ea typeface="+mn-ea"/>
        <a:cs typeface="+mn-cs"/>
      </a:defRPr>
    </a:lvl3pPr>
    <a:lvl4pPr marL="1543050" algn="l" defTabSz="1028700" rtl="0" eaLnBrk="1" latinLnBrk="0" hangingPunct="1">
      <a:defRPr sz="1400" kern="1200">
        <a:solidFill>
          <a:schemeClr val="tx1"/>
        </a:solidFill>
        <a:latin typeface="+mn-lt"/>
        <a:ea typeface="+mn-ea"/>
        <a:cs typeface="+mn-cs"/>
      </a:defRPr>
    </a:lvl4pPr>
    <a:lvl5pPr marL="2057400" algn="l" defTabSz="1028700" rtl="0" eaLnBrk="1" latinLnBrk="0" hangingPunct="1">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722EE31B-2657-436E-9C76-39038164BA3B}" type="slidenum">
              <a:rPr lang="en-AU" smtClean="0">
                <a:solidFill>
                  <a:prstClr val="black"/>
                </a:solidFill>
              </a:rPr>
              <a:pPr>
                <a:defRPr/>
              </a:pPr>
              <a:t>2</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i="0" u="none" strike="noStrike" kern="1200" dirty="0" err="1" smtClean="0">
                <a:solidFill>
                  <a:schemeClr val="tx1"/>
                </a:solidFill>
                <a:effectLst/>
                <a:latin typeface="+mn-lt"/>
                <a:ea typeface="+mn-ea"/>
                <a:cs typeface="+mn-cs"/>
              </a:rPr>
              <a:t>fnbdr</a:t>
            </a:r>
            <a:r>
              <a:rPr lang="fr-FR" sz="1400" b="0" i="0" u="none" strike="noStrike" kern="1200" dirty="0" smtClean="0">
                <a:solidFill>
                  <a:schemeClr val="tx1"/>
                </a:solidFill>
                <a:effectLst/>
                <a:latin typeface="+mn-lt"/>
                <a:ea typeface="+mn-ea"/>
                <a:cs typeface="+mn-cs"/>
              </a:rPr>
              <a:t> x </a:t>
            </a:r>
            <a:r>
              <a:rPr lang="fr-FR" sz="1400" b="0" i="0" u="none" strike="noStrike" kern="1200" dirty="0" err="1" smtClean="0">
                <a:solidFill>
                  <a:schemeClr val="tx1"/>
                </a:solidFill>
                <a:effectLst/>
                <a:latin typeface="+mn-lt"/>
                <a:ea typeface="+mn-ea"/>
                <a:cs typeface="+mn-cs"/>
              </a:rPr>
              <a:t>fe</a:t>
            </a:r>
            <a:r>
              <a:rPr lang="fr-FR" dirty="0" smtClean="0"/>
              <a:t> </a:t>
            </a:r>
          </a:p>
          <a:p>
            <a:r>
              <a:rPr lang="fr-FR" sz="1400" b="0" i="0" u="none" strike="noStrike" kern="1200" dirty="0" err="1" smtClean="0">
                <a:solidFill>
                  <a:schemeClr val="tx1"/>
                </a:solidFill>
                <a:effectLst/>
                <a:latin typeface="+mn-lt"/>
                <a:ea typeface="+mn-ea"/>
                <a:cs typeface="+mn-cs"/>
              </a:rPr>
              <a:t>fnbdr</a:t>
            </a:r>
            <a:r>
              <a:rPr lang="fr-FR" sz="1400" b="0" i="0" u="none" strike="noStrike" kern="1200" dirty="0" smtClean="0">
                <a:solidFill>
                  <a:schemeClr val="tx1"/>
                </a:solidFill>
                <a:effectLst/>
                <a:latin typeface="+mn-lt"/>
                <a:ea typeface="+mn-ea"/>
                <a:cs typeface="+mn-cs"/>
              </a:rPr>
              <a:t> x fg8</a:t>
            </a:r>
            <a:r>
              <a:rPr lang="fr-FR" dirty="0" smtClean="0"/>
              <a:t> </a:t>
            </a:r>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17</a:t>
            </a:fld>
            <a:endParaRPr lang="en-AU"/>
          </a:p>
        </p:txBody>
      </p:sp>
    </p:spTree>
    <p:extLst>
      <p:ext uri="{BB962C8B-B14F-4D97-AF65-F5344CB8AC3E}">
        <p14:creationId xmlns:p14="http://schemas.microsoft.com/office/powerpoint/2010/main" val="265171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i="0" u="none" strike="noStrike" kern="1200" dirty="0" err="1" smtClean="0">
                <a:solidFill>
                  <a:schemeClr val="tx1"/>
                </a:solidFill>
                <a:effectLst/>
                <a:latin typeface="+mn-lt"/>
                <a:ea typeface="+mn-ea"/>
                <a:cs typeface="+mn-cs"/>
              </a:rPr>
              <a:t>fnbdr</a:t>
            </a:r>
            <a:r>
              <a:rPr lang="fr-FR" sz="1400" b="0" i="0" u="none" strike="noStrike" kern="1200" dirty="0" smtClean="0">
                <a:solidFill>
                  <a:schemeClr val="tx1"/>
                </a:solidFill>
                <a:effectLst/>
                <a:latin typeface="+mn-lt"/>
                <a:ea typeface="+mn-ea"/>
                <a:cs typeface="+mn-cs"/>
              </a:rPr>
              <a:t> x fa</a:t>
            </a:r>
            <a:r>
              <a:rPr lang="fr-FR" dirty="0" smtClean="0"/>
              <a:t> </a:t>
            </a:r>
          </a:p>
          <a:p>
            <a:r>
              <a:rPr lang="fr-FR" sz="1400" b="0" i="0" u="none" strike="noStrike" kern="1200" dirty="0" err="1" smtClean="0">
                <a:solidFill>
                  <a:schemeClr val="tx1"/>
                </a:solidFill>
                <a:effectLst/>
                <a:latin typeface="+mn-lt"/>
                <a:ea typeface="+mn-ea"/>
                <a:cs typeface="+mn-cs"/>
              </a:rPr>
              <a:t>fnbdr</a:t>
            </a:r>
            <a:r>
              <a:rPr lang="fr-FR" sz="1400" b="0" i="0" u="none" strike="noStrike" kern="1200" dirty="0" smtClean="0">
                <a:solidFill>
                  <a:schemeClr val="tx1"/>
                </a:solidFill>
                <a:effectLst/>
                <a:latin typeface="+mn-lt"/>
                <a:ea typeface="+mn-ea"/>
                <a:cs typeface="+mn-cs"/>
              </a:rPr>
              <a:t> x </a:t>
            </a:r>
            <a:r>
              <a:rPr lang="fr-FR" sz="1400" b="0" i="0" u="none" strike="noStrike" kern="1200" dirty="0" err="1" smtClean="0">
                <a:solidFill>
                  <a:schemeClr val="tx1"/>
                </a:solidFill>
                <a:effectLst/>
                <a:latin typeface="+mn-lt"/>
                <a:ea typeface="+mn-ea"/>
                <a:cs typeface="+mn-cs"/>
              </a:rPr>
              <a:t>fk</a:t>
            </a:r>
            <a:r>
              <a:rPr lang="fr-FR" dirty="0" smtClean="0"/>
              <a:t> </a:t>
            </a:r>
          </a:p>
          <a:p>
            <a:r>
              <a:rPr lang="fr-FR" sz="1400" b="0" i="0" u="none" strike="noStrike" kern="1200" dirty="0" err="1" smtClean="0">
                <a:solidFill>
                  <a:schemeClr val="tx1"/>
                </a:solidFill>
                <a:effectLst/>
                <a:latin typeface="+mn-lt"/>
                <a:ea typeface="+mn-ea"/>
                <a:cs typeface="+mn-cs"/>
              </a:rPr>
              <a:t>fnbdr</a:t>
            </a:r>
            <a:r>
              <a:rPr lang="fr-FR" sz="1400" b="0" i="0" u="none" strike="noStrike" kern="1200" dirty="0" smtClean="0">
                <a:solidFill>
                  <a:schemeClr val="tx1"/>
                </a:solidFill>
                <a:effectLst/>
                <a:latin typeface="+mn-lt"/>
                <a:ea typeface="+mn-ea"/>
                <a:cs typeface="+mn-cs"/>
              </a:rPr>
              <a:t> x </a:t>
            </a:r>
            <a:r>
              <a:rPr lang="fr-FR" sz="1400" b="0" i="0" u="none" strike="noStrike" kern="1200" dirty="0" err="1" smtClean="0">
                <a:solidFill>
                  <a:schemeClr val="tx1"/>
                </a:solidFill>
                <a:effectLst/>
                <a:latin typeface="+mn-lt"/>
                <a:ea typeface="+mn-ea"/>
                <a:cs typeface="+mn-cs"/>
              </a:rPr>
              <a:t>fbi</a:t>
            </a:r>
            <a:r>
              <a:rPr lang="fr-FR" dirty="0" smtClean="0"/>
              <a:t> </a:t>
            </a:r>
            <a:endParaRPr lang="en-GB" alt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18</a:t>
            </a:fld>
            <a:endParaRPr lang="en-AU"/>
          </a:p>
        </p:txBody>
      </p:sp>
    </p:spTree>
    <p:extLst>
      <p:ext uri="{BB962C8B-B14F-4D97-AF65-F5344CB8AC3E}">
        <p14:creationId xmlns:p14="http://schemas.microsoft.com/office/powerpoint/2010/main" val="45972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a:ln/>
        </p:spPr>
      </p:sp>
      <p:sp>
        <p:nvSpPr>
          <p:cNvPr id="10035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FR" sz="1400" b="0" dirty="0" err="1" smtClean="0">
                <a:solidFill>
                  <a:schemeClr val="tx1"/>
                </a:solidFill>
                <a:latin typeface="Arial" panose="020B0604020202020204" pitchFamily="34" charset="0"/>
              </a:rPr>
              <a:t>fd_dtdr</a:t>
            </a:r>
            <a:r>
              <a:rPr lang="fr-FR" sz="1400" b="0" dirty="0" smtClean="0">
                <a:solidFill>
                  <a:schemeClr val="tx1"/>
                </a:solidFill>
                <a:latin typeface="Arial" panose="020B0604020202020204" pitchFamily="34" charset="0"/>
              </a:rPr>
              <a:t>/ </a:t>
            </a:r>
            <a:r>
              <a:rPr lang="fr-FR" sz="1400" b="0" dirty="0" err="1" smtClean="0">
                <a:solidFill>
                  <a:schemeClr val="tx1"/>
                </a:solidFill>
                <a:latin typeface="Arial" panose="020B0604020202020204" pitchFamily="34" charset="0"/>
              </a:rPr>
              <a:t>fd_cydr</a:t>
            </a:r>
            <a:r>
              <a:rPr lang="fr-FR" sz="1400" b="0" dirty="0" smtClean="0">
                <a:solidFill>
                  <a:schemeClr val="tx1"/>
                </a:solidFill>
                <a:latin typeface="Arial" panose="020B0604020202020204" pitchFamily="34" charset="0"/>
              </a:rPr>
              <a:t> (tab110)</a:t>
            </a:r>
          </a:p>
          <a:p>
            <a:pPr>
              <a:defRPr/>
            </a:pPr>
            <a:r>
              <a:rPr lang="fr-FR" sz="1400" b="0" dirty="0" err="1" smtClean="0">
                <a:solidFill>
                  <a:schemeClr val="tx1"/>
                </a:solidFill>
                <a:latin typeface="Arial" panose="020B0604020202020204" pitchFamily="34" charset="0"/>
              </a:rPr>
              <a:t>fd_hmoy</a:t>
            </a:r>
            <a:r>
              <a:rPr lang="fr-FR" sz="1400" b="0" dirty="0" smtClean="0">
                <a:solidFill>
                  <a:schemeClr val="tx1"/>
                </a:solidFill>
                <a:latin typeface="Arial" panose="020B0604020202020204" pitchFamily="34" charset="0"/>
              </a:rPr>
              <a:t> / fd_tydr2</a:t>
            </a:r>
          </a:p>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E2E3F273-5FC8-452F-A78F-0677C12F9F9F}" type="slidenum">
              <a:rPr lang="fr-FR" smtClean="0"/>
              <a:pPr>
                <a:defRPr/>
              </a:pPr>
              <a:t>19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ln/>
        </p:spPr>
      </p:sp>
      <p:sp>
        <p:nvSpPr>
          <p:cNvPr id="1013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sz="1400" b="0" dirty="0" smtClean="0">
                <a:latin typeface="Arial" panose="020B0604020202020204" pitchFamily="34" charset="0"/>
                <a:cs typeface="Arial" panose="020B0604020202020204" pitchFamily="34" charset="0"/>
              </a:rPr>
              <a:t>fd_hmoy2 x fd_tydr2 (tab 266)</a:t>
            </a:r>
            <a:endParaRPr lang="fr-FR" sz="1400" b="0" dirty="0" smtClean="0">
              <a:solidFill>
                <a:schemeClr val="tx1"/>
              </a:solidFill>
              <a:latin typeface="Arial" panose="020B0604020202020204" pitchFamily="34" charset="0"/>
              <a:cs typeface="Arial" panose="020B0604020202020204" pitchFamily="34" charset="0"/>
            </a:endParaRPr>
          </a:p>
          <a:p>
            <a:r>
              <a:rPr lang="fr-FR" sz="1400" kern="1200" dirty="0" err="1" smtClean="0">
                <a:solidFill>
                  <a:schemeClr val="tx1"/>
                </a:solidFill>
                <a:effectLst/>
                <a:latin typeface="+mn-lt"/>
                <a:ea typeface="+mn-ea"/>
                <a:cs typeface="+mn-cs"/>
              </a:rPr>
              <a:t>fd_tpos</a:t>
            </a:r>
            <a:r>
              <a:rPr lang="fr-FR" sz="1400" kern="1200" dirty="0" smtClean="0">
                <a:solidFill>
                  <a:schemeClr val="tx1"/>
                </a:solidFill>
                <a:effectLst/>
                <a:latin typeface="+mn-lt"/>
                <a:ea typeface="+mn-ea"/>
                <a:cs typeface="+mn-cs"/>
              </a:rPr>
              <a:t> </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7E5E328A-D0C1-44B1-8B04-9DBA5291C353}" type="slidenum">
              <a:rPr lang="fr-FR" smtClean="0"/>
              <a:pPr>
                <a:defRPr/>
              </a:pPr>
              <a:t>20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a:ln/>
        </p:spPr>
      </p:sp>
      <p:sp>
        <p:nvSpPr>
          <p:cNvPr id="10854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i="0" u="none" strike="noStrike" kern="1200" dirty="0" err="1" smtClean="0">
                <a:solidFill>
                  <a:schemeClr val="tx1"/>
                </a:solidFill>
                <a:effectLst/>
                <a:latin typeface="+mn-lt"/>
                <a:ea typeface="+mn-ea"/>
                <a:cs typeface="+mn-cs"/>
              </a:rPr>
              <a:t>fd_kman</a:t>
            </a:r>
            <a:r>
              <a:rPr lang="fr-FR" dirty="0" smtClean="0"/>
              <a:t> x </a:t>
            </a:r>
            <a:r>
              <a:rPr lang="fr-FR" sz="1400" b="0" dirty="0" smtClean="0">
                <a:latin typeface="Arial" panose="020B0604020202020204" pitchFamily="34" charset="0"/>
                <a:cs typeface="Arial" panose="020B0604020202020204" pitchFamily="34" charset="0"/>
              </a:rPr>
              <a:t>fd_tydr2 (tab 269)</a:t>
            </a:r>
            <a:endParaRPr lang="fr-FR" sz="1400" b="0" dirty="0" smtClean="0">
              <a:solidFill>
                <a:schemeClr val="tx1"/>
              </a:solidFill>
              <a:latin typeface="Arial" panose="020B0604020202020204" pitchFamily="34" charset="0"/>
              <a:cs typeface="Arial" panose="020B0604020202020204" pitchFamily="34" charset="0"/>
            </a:endParaRPr>
          </a:p>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65EA3274-C86D-4C67-95C8-FAB4F2720C06}" type="slidenum">
              <a:rPr lang="fr-FR" smtClean="0"/>
              <a:pPr>
                <a:defRPr/>
              </a:pPr>
              <a:t>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solidFill>
                  <a:schemeClr val="tx1"/>
                </a:solidFill>
              </a:rPr>
              <a:t>fd_sex</a:t>
            </a:r>
            <a:r>
              <a:rPr lang="fr-FR" sz="1400" b="0" dirty="0" smtClean="0">
                <a:solidFill>
                  <a:schemeClr val="tx1"/>
                </a:solidFill>
              </a:rPr>
              <a:t> / fd_tydr2 (tab 256)</a:t>
            </a:r>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23</a:t>
            </a:fld>
            <a:endParaRPr lang="en-AU"/>
          </a:p>
        </p:txBody>
      </p:sp>
    </p:spTree>
    <p:extLst>
      <p:ext uri="{BB962C8B-B14F-4D97-AF65-F5344CB8AC3E}">
        <p14:creationId xmlns:p14="http://schemas.microsoft.com/office/powerpoint/2010/main" val="93674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Fd_age</a:t>
            </a:r>
            <a:r>
              <a:rPr lang="fr-FR" dirty="0" smtClean="0"/>
              <a:t> x </a:t>
            </a:r>
            <a:r>
              <a:rPr lang="fr-FR" sz="1400" b="0" dirty="0" smtClean="0">
                <a:solidFill>
                  <a:schemeClr val="tx1"/>
                </a:solidFill>
              </a:rPr>
              <a:t>fd_tydr2 (tab 259)</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24</a:t>
            </a:fld>
            <a:endParaRPr lang="en-AU"/>
          </a:p>
        </p:txBody>
      </p:sp>
    </p:spTree>
    <p:extLst>
      <p:ext uri="{BB962C8B-B14F-4D97-AF65-F5344CB8AC3E}">
        <p14:creationId xmlns:p14="http://schemas.microsoft.com/office/powerpoint/2010/main" val="1211849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solidFill>
                  <a:schemeClr val="tx1"/>
                </a:solidFill>
              </a:rPr>
              <a:t>fd_sex</a:t>
            </a:r>
            <a:r>
              <a:rPr lang="fr-FR" sz="1400" b="0" dirty="0" smtClean="0">
                <a:solidFill>
                  <a:schemeClr val="tx1"/>
                </a:solidFill>
              </a:rPr>
              <a:t> / fd_tydr2 (tab 256)</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26</a:t>
            </a:fld>
            <a:endParaRPr lang="en-AU"/>
          </a:p>
        </p:txBody>
      </p:sp>
    </p:spTree>
    <p:extLst>
      <p:ext uri="{BB962C8B-B14F-4D97-AF65-F5344CB8AC3E}">
        <p14:creationId xmlns:p14="http://schemas.microsoft.com/office/powerpoint/2010/main" val="93674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a:ln/>
        </p:spPr>
      </p:sp>
      <p:sp>
        <p:nvSpPr>
          <p:cNvPr id="1095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solidFill>
                  <a:schemeClr val="tx1"/>
                </a:solidFill>
                <a:latin typeface="Arial" panose="020B0604020202020204" pitchFamily="34" charset="0"/>
              </a:rPr>
              <a:t>fd_utilan</a:t>
            </a:r>
            <a:r>
              <a:rPr lang="fr-FR" sz="1400" b="0" dirty="0" smtClean="0">
                <a:solidFill>
                  <a:schemeClr val="tx1"/>
                </a:solidFill>
                <a:latin typeface="Arial" panose="020B0604020202020204" pitchFamily="34" charset="0"/>
              </a:rPr>
              <a:t>  x </a:t>
            </a:r>
            <a:r>
              <a:rPr lang="fr-FR" sz="1400" b="0" dirty="0" smtClean="0">
                <a:solidFill>
                  <a:schemeClr val="tx1"/>
                </a:solidFill>
              </a:rPr>
              <a:t>fd_tydr2 (tab 270)</a:t>
            </a:r>
          </a:p>
          <a:p>
            <a:pPr marL="0" marR="0" indent="0" algn="l" defTabSz="1028700" rtl="0" eaLnBrk="1" fontAlgn="auto" latinLnBrk="0" hangingPunct="1">
              <a:lnSpc>
                <a:spcPct val="100000"/>
              </a:lnSpc>
              <a:spcBef>
                <a:spcPts val="0"/>
              </a:spcBef>
              <a:spcAft>
                <a:spcPts val="0"/>
              </a:spcAft>
              <a:buClrTx/>
              <a:buSzTx/>
              <a:buFontTx/>
              <a:buNone/>
              <a:tabLst/>
              <a:defRPr/>
            </a:pPr>
            <a:endParaRPr lang="fr-FR" sz="1400" b="0" dirty="0" smtClean="0">
              <a:solidFill>
                <a:schemeClr val="tx1"/>
              </a:solidFill>
              <a:latin typeface="Arial" panose="020B0604020202020204" pitchFamily="34" charset="0"/>
            </a:endParaRPr>
          </a:p>
          <a:p>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113262A1-DE71-45D6-AF01-D756CCF92A44}" type="slidenum">
              <a:rPr lang="fr-FR" smtClean="0"/>
              <a:pPr>
                <a:defRPr/>
              </a:pPr>
              <a:t>27</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altLang="fr-FR" dirty="0" err="1" smtClean="0"/>
              <a:t>fd_kman</a:t>
            </a:r>
            <a:r>
              <a:rPr lang="fr-FR" altLang="fr-FR" dirty="0" smtClean="0"/>
              <a:t> x fd_tydr2 (tab 269)</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28</a:t>
            </a:fld>
            <a:endParaRPr lang="en-AU"/>
          </a:p>
        </p:txBody>
      </p:sp>
    </p:spTree>
    <p:extLst>
      <p:ext uri="{BB962C8B-B14F-4D97-AF65-F5344CB8AC3E}">
        <p14:creationId xmlns:p14="http://schemas.microsoft.com/office/powerpoint/2010/main" val="182274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fnbvh</a:t>
            </a:r>
            <a:r>
              <a:rPr lang="en-US" dirty="0" smtClean="0"/>
              <a:t> - VG</a:t>
            </a:r>
            <a:endParaRPr lang="en-US"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8</a:t>
            </a:fld>
            <a:endParaRPr lang="en-AU"/>
          </a:p>
        </p:txBody>
      </p:sp>
    </p:spTree>
    <p:extLst>
      <p:ext uri="{BB962C8B-B14F-4D97-AF65-F5344CB8AC3E}">
        <p14:creationId xmlns:p14="http://schemas.microsoft.com/office/powerpoint/2010/main" val="732727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p:cNvSpPr>
            <a:spLocks noGrp="1" noRot="1" noChangeAspect="1" noTextEdit="1"/>
          </p:cNvSpPr>
          <p:nvPr>
            <p:ph type="sldImg"/>
          </p:nvPr>
        </p:nvSpPr>
        <p:spPr>
          <a:ln/>
        </p:spPr>
      </p:sp>
      <p:sp>
        <p:nvSpPr>
          <p:cNvPr id="11161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b="0" i="0" u="none" strike="noStrike" kern="1200" dirty="0" smtClean="0">
                <a:solidFill>
                  <a:schemeClr val="tx1"/>
                </a:solidFill>
                <a:effectLst/>
                <a:latin typeface="+mn-lt"/>
                <a:ea typeface="+mn-ea"/>
                <a:cs typeface="+mn-cs"/>
              </a:rPr>
              <a:t>fd_tydr2 x </a:t>
            </a:r>
            <a:r>
              <a:rPr lang="fr-FR" sz="1400" b="0" i="0" u="none" strike="noStrike" kern="1200" dirty="0" err="1" smtClean="0">
                <a:solidFill>
                  <a:schemeClr val="tx1"/>
                </a:solidFill>
                <a:effectLst/>
                <a:latin typeface="+mn-lt"/>
                <a:ea typeface="+mn-ea"/>
                <a:cs typeface="+mn-cs"/>
              </a:rPr>
              <a:t>fd_rep</a:t>
            </a:r>
            <a:r>
              <a:rPr lang="fr-FR" sz="1400" b="0" i="0" u="none" strike="noStrike" kern="1200" dirty="0" smtClean="0">
                <a:solidFill>
                  <a:schemeClr val="tx1"/>
                </a:solidFill>
                <a:effectLst/>
                <a:latin typeface="+mn-lt"/>
                <a:ea typeface="+mn-ea"/>
                <a:cs typeface="+mn-cs"/>
              </a:rPr>
              <a:t> (tab 271)</a:t>
            </a:r>
          </a:p>
          <a:p>
            <a:r>
              <a:rPr lang="fr-FR" altLang="fr-FR" sz="1400" b="0" i="0" u="none" strike="noStrike" kern="1200" dirty="0" err="1" smtClean="0">
                <a:solidFill>
                  <a:schemeClr val="tx1"/>
                </a:solidFill>
                <a:effectLst/>
                <a:latin typeface="+mn-lt"/>
                <a:ea typeface="+mn-ea"/>
                <a:cs typeface="+mn-cs"/>
              </a:rPr>
              <a:t>Cf</a:t>
            </a:r>
            <a:r>
              <a:rPr lang="fr-FR" altLang="fr-FR" sz="1400" b="0" i="0" u="none" strike="noStrike" kern="1200" dirty="0" smtClean="0">
                <a:solidFill>
                  <a:schemeClr val="tx1"/>
                </a:solidFill>
                <a:effectLst/>
                <a:latin typeface="+mn-lt"/>
                <a:ea typeface="+mn-ea"/>
                <a:cs typeface="+mn-cs"/>
              </a:rPr>
              <a:t> memento</a:t>
            </a:r>
            <a:endParaRPr lang="fr-FR" altLang="fr-FR" dirty="0" smtClean="0"/>
          </a:p>
        </p:txBody>
      </p:sp>
      <p:sp>
        <p:nvSpPr>
          <p:cNvPr id="4" name="Espace réservé du numéro de diapositive 3"/>
          <p:cNvSpPr>
            <a:spLocks noGrp="1"/>
          </p:cNvSpPr>
          <p:nvPr>
            <p:ph type="sldNum" sz="quarter" idx="5"/>
          </p:nvPr>
        </p:nvSpPr>
        <p:spPr/>
        <p:txBody>
          <a:bodyPr/>
          <a:lstStyle/>
          <a:p>
            <a:pPr>
              <a:defRPr/>
            </a:pPr>
            <a:fld id="{12EC7C48-8984-47EB-9804-E30D2623DF2C}" type="slidenum">
              <a:rPr lang="fr-FR" smtClean="0"/>
              <a:pPr>
                <a:defRPr/>
              </a:pPr>
              <a:t>29</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altLang="fr-FR" dirty="0" err="1" smtClean="0"/>
              <a:t>fd_tdep</a:t>
            </a:r>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30</a:t>
            </a:fld>
            <a:endParaRPr lang="en-AU"/>
          </a:p>
        </p:txBody>
      </p:sp>
    </p:spTree>
    <p:extLst>
      <p:ext uri="{BB962C8B-B14F-4D97-AF65-F5344CB8AC3E}">
        <p14:creationId xmlns:p14="http://schemas.microsoft.com/office/powerpoint/2010/main" val="2956435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altLang="fr-FR" dirty="0" smtClean="0"/>
              <a:t>fd_dtdr2 x </a:t>
            </a:r>
            <a:r>
              <a:rPr lang="fr-FR" altLang="fr-FR" dirty="0" err="1" smtClean="0"/>
              <a:t>fd_sex</a:t>
            </a:r>
            <a:r>
              <a:rPr lang="fr-FR" altLang="fr-FR" dirty="0" smtClean="0"/>
              <a:t> (tab 102)</a:t>
            </a:r>
          </a:p>
          <a:p>
            <a:pPr marL="0" marR="0" indent="0" algn="l" defTabSz="1028700" rtl="0" eaLnBrk="1" fontAlgn="auto" latinLnBrk="0" hangingPunct="1">
              <a:lnSpc>
                <a:spcPct val="100000"/>
              </a:lnSpc>
              <a:spcBef>
                <a:spcPts val="0"/>
              </a:spcBef>
              <a:spcAft>
                <a:spcPts val="0"/>
              </a:spcAft>
              <a:buClrTx/>
              <a:buSzTx/>
              <a:buFontTx/>
              <a:buNone/>
              <a:tabLst/>
              <a:defRPr/>
            </a:pPr>
            <a:r>
              <a:rPr lang="fr-FR" altLang="fr-FR" dirty="0" err="1" smtClean="0"/>
              <a:t>fd_dtdr</a:t>
            </a:r>
            <a:r>
              <a:rPr lang="fr-FR" altLang="fr-FR" dirty="0" smtClean="0"/>
              <a:t> x </a:t>
            </a:r>
            <a:r>
              <a:rPr lang="fr-FR" altLang="fr-FR" dirty="0" err="1" smtClean="0"/>
              <a:t>fd_sex</a:t>
            </a:r>
            <a:r>
              <a:rPr lang="fr-FR" altLang="fr-FR" dirty="0" smtClean="0"/>
              <a:t> (tab 103)</a:t>
            </a:r>
          </a:p>
          <a:p>
            <a:r>
              <a:rPr lang="fr-FR" dirty="0" err="1" smtClean="0"/>
              <a:t>Fd_sex</a:t>
            </a:r>
            <a:r>
              <a:rPr lang="fr-FR" dirty="0" smtClean="0"/>
              <a:t> x </a:t>
            </a:r>
            <a:r>
              <a:rPr lang="fr-FR" dirty="0" err="1" smtClean="0"/>
              <a:t>fd_kman</a:t>
            </a:r>
            <a:r>
              <a:rPr lang="fr-FR" baseline="0" dirty="0" smtClean="0"/>
              <a:t> (tab 189)</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Fd_sex</a:t>
            </a:r>
            <a:r>
              <a:rPr lang="fr-FR" dirty="0" smtClean="0"/>
              <a:t> x </a:t>
            </a:r>
            <a:r>
              <a:rPr lang="fr-FR" dirty="0" err="1" smtClean="0"/>
              <a:t>fd_utilan</a:t>
            </a:r>
            <a:r>
              <a:rPr lang="fr-FR" baseline="0" dirty="0" smtClean="0"/>
              <a:t> (tab 208)</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Fd_sex</a:t>
            </a:r>
            <a:r>
              <a:rPr lang="fr-FR" dirty="0" smtClean="0"/>
              <a:t> x </a:t>
            </a:r>
            <a:r>
              <a:rPr lang="fr-FR" dirty="0" err="1" smtClean="0"/>
              <a:t>fd_tdep</a:t>
            </a:r>
            <a:r>
              <a:rPr lang="fr-FR" baseline="0" dirty="0" smtClean="0"/>
              <a:t> (tab 222)</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31</a:t>
            </a:fld>
            <a:endParaRPr lang="en-AU"/>
          </a:p>
        </p:txBody>
      </p:sp>
    </p:spTree>
    <p:extLst>
      <p:ext uri="{BB962C8B-B14F-4D97-AF65-F5344CB8AC3E}">
        <p14:creationId xmlns:p14="http://schemas.microsoft.com/office/powerpoint/2010/main" val="1908046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FI_COND2RM</a:t>
            </a:r>
          </a:p>
          <a:p>
            <a:r>
              <a:rPr lang="fr-FR" sz="1400" b="0" dirty="0" smtClean="0">
                <a:latin typeface="Arial" panose="020B0604020202020204" pitchFamily="34" charset="0"/>
                <a:cs typeface="Arial" panose="020B0604020202020204" pitchFamily="34" charset="0"/>
              </a:rPr>
              <a:t>fi_2rmperm </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latin typeface="Arial" panose="020B0604020202020204" pitchFamily="34" charset="0"/>
                <a:cs typeface="Arial" panose="020B0604020202020204" pitchFamily="34" charset="0"/>
              </a:rPr>
              <a:t>fi_vapc2rm</a:t>
            </a:r>
            <a:endParaRPr lang="fr-FR" sz="1400" b="0" dirty="0" smtClean="0">
              <a:solidFill>
                <a:schemeClr val="tx1"/>
              </a:solidFill>
              <a:latin typeface="Arial" panose="020B0604020202020204" pitchFamily="34" charset="0"/>
              <a:cs typeface="Arial" panose="020B0604020202020204" pitchFamily="34" charset="0"/>
            </a:endParaRP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latin typeface="Arial" panose="020B0604020202020204" pitchFamily="34" charset="0"/>
                <a:cs typeface="Arial" panose="020B0604020202020204" pitchFamily="34" charset="0"/>
              </a:rPr>
              <a:t>Permis possédés Q5 : fi_2rmperm et date du  plus récent : fi_vapc2rm</a:t>
            </a:r>
            <a:endParaRPr lang="fr-FR" sz="1400" b="0" dirty="0" smtClean="0">
              <a:solidFill>
                <a:schemeClr val="tx1"/>
              </a:solidFill>
              <a:latin typeface="Arial" panose="020B0604020202020204" pitchFamily="34" charset="0"/>
              <a:cs typeface="Arial" panose="020B0604020202020204" pitchFamily="34" charset="0"/>
            </a:endParaRPr>
          </a:p>
          <a:p>
            <a:pPr marL="0" marR="0" indent="0" algn="l" defTabSz="1028700" rtl="0" eaLnBrk="1" fontAlgn="auto" latinLnBrk="0" hangingPunct="1">
              <a:lnSpc>
                <a:spcPct val="100000"/>
              </a:lnSpc>
              <a:spcBef>
                <a:spcPts val="0"/>
              </a:spcBef>
              <a:spcAft>
                <a:spcPts val="0"/>
              </a:spcAft>
              <a:buClrTx/>
              <a:buSzTx/>
              <a:buFontTx/>
              <a:buNone/>
              <a:tabLst/>
              <a:defRPr/>
            </a:pPr>
            <a:endParaRPr lang="fr-FR" sz="1400" b="0" dirty="0" smtClean="0">
              <a:solidFill>
                <a:schemeClr val="tx1"/>
              </a:solidFill>
              <a:latin typeface="Arial" panose="020B0604020202020204" pitchFamily="34" charset="0"/>
              <a:cs typeface="Arial" panose="020B0604020202020204" pitchFamily="34" charset="0"/>
            </a:endParaRPr>
          </a:p>
          <a:p>
            <a:pPr marL="0" marR="0" indent="0" algn="l" defTabSz="1028700" rtl="0" eaLnBrk="1" fontAlgn="auto" latinLnBrk="0" hangingPunct="1">
              <a:lnSpc>
                <a:spcPct val="100000"/>
              </a:lnSpc>
              <a:spcBef>
                <a:spcPts val="0"/>
              </a:spcBef>
              <a:spcAft>
                <a:spcPts val="0"/>
              </a:spcAft>
              <a:buClrTx/>
              <a:buSzTx/>
              <a:buFontTx/>
              <a:buNone/>
              <a:tabLst/>
              <a:defRPr/>
            </a:pPr>
            <a:endParaRPr lang="fr-FR" sz="1400" b="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32</a:t>
            </a:fld>
            <a:endParaRPr lang="en-AU"/>
          </a:p>
        </p:txBody>
      </p:sp>
    </p:spTree>
    <p:extLst>
      <p:ext uri="{BB962C8B-B14F-4D97-AF65-F5344CB8AC3E}">
        <p14:creationId xmlns:p14="http://schemas.microsoft.com/office/powerpoint/2010/main" val="143437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34</a:t>
            </a:fld>
            <a:endParaRPr lang="en-AU"/>
          </a:p>
        </p:txBody>
      </p:sp>
    </p:spTree>
    <p:extLst>
      <p:ext uri="{BB962C8B-B14F-4D97-AF65-F5344CB8AC3E}">
        <p14:creationId xmlns:p14="http://schemas.microsoft.com/office/powerpoint/2010/main" val="166123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solidFill>
                  <a:schemeClr val="tx1"/>
                </a:solidFill>
                <a:latin typeface="Arial" panose="020B0604020202020204" pitchFamily="34" charset="0"/>
                <a:cs typeface="Arial" panose="020B0604020202020204" pitchFamily="34" charset="0"/>
              </a:rPr>
              <a:t>fi_arcond2rm</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t>fi_temparcon2rm</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t>fi_temprepcon2rm</a:t>
            </a:r>
            <a:endParaRPr lang="fr-FR" sz="1400" b="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35</a:t>
            </a:fld>
            <a:endParaRPr lang="en-AU"/>
          </a:p>
        </p:txBody>
      </p:sp>
    </p:spTree>
    <p:extLst>
      <p:ext uri="{BB962C8B-B14F-4D97-AF65-F5344CB8AC3E}">
        <p14:creationId xmlns:p14="http://schemas.microsoft.com/office/powerpoint/2010/main" val="223163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fnbvh</a:t>
            </a:r>
            <a:r>
              <a:rPr lang="fr-FR" sz="1400" b="0" dirty="0" smtClean="0">
                <a:latin typeface="Arial" panose="020B0604020202020204" pitchFamily="34" charset="0"/>
                <a:cs typeface="Arial" panose="020B0604020202020204" pitchFamily="34" charset="0"/>
              </a:rPr>
              <a:t> - VG</a:t>
            </a:r>
            <a:endParaRPr lang="fr-FR" sz="1400" b="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9</a:t>
            </a:fld>
            <a:endParaRPr lang="en-AU"/>
          </a:p>
        </p:txBody>
      </p:sp>
    </p:spTree>
    <p:extLst>
      <p:ext uri="{BB962C8B-B14F-4D97-AF65-F5344CB8AC3E}">
        <p14:creationId xmlns:p14="http://schemas.microsoft.com/office/powerpoint/2010/main" val="41596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marL="0" indent="0">
              <a:buFontTx/>
              <a:buNone/>
            </a:pPr>
            <a:r>
              <a:rPr lang="fr-FR" dirty="0" err="1" smtClean="0"/>
              <a:t>Cf</a:t>
            </a:r>
            <a:r>
              <a:rPr lang="fr-FR" dirty="0" smtClean="0"/>
              <a:t> memento</a:t>
            </a:r>
            <a:r>
              <a:rPr lang="fr-FR" baseline="0" dirty="0" smtClean="0"/>
              <a:t> pour calcul taille du Parc</a:t>
            </a:r>
          </a:p>
          <a:p>
            <a:pPr marL="0" indent="0">
              <a:buFontTx/>
              <a:buNone/>
            </a:pPr>
            <a:r>
              <a:rPr lang="fr-FR" dirty="0" err="1" smtClean="0"/>
              <a:t>Cf</a:t>
            </a:r>
            <a:r>
              <a:rPr lang="fr-FR" dirty="0" smtClean="0"/>
              <a:t> </a:t>
            </a:r>
            <a:r>
              <a:rPr lang="fr-FR" dirty="0" err="1" smtClean="0"/>
              <a:t>excel</a:t>
            </a:r>
            <a:r>
              <a:rPr lang="fr-FR" dirty="0" smtClean="0"/>
              <a:t> calcul</a:t>
            </a:r>
            <a:r>
              <a:rPr lang="fr-FR" baseline="0" dirty="0" smtClean="0"/>
              <a:t> </a:t>
            </a:r>
            <a:r>
              <a:rPr lang="fr-FR" baseline="0" dirty="0" err="1" smtClean="0"/>
              <a:t>extrapo</a:t>
            </a:r>
            <a:r>
              <a:rPr lang="fr-FR" baseline="0" dirty="0" smtClean="0"/>
              <a:t> parc</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375695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Vhmoy</a:t>
            </a:r>
            <a:r>
              <a:rPr lang="fr-FR" dirty="0" smtClean="0"/>
              <a:t> VG</a:t>
            </a:r>
          </a:p>
          <a:p>
            <a:r>
              <a:rPr lang="fr-FR" dirty="0" err="1" smtClean="0"/>
              <a:t>vtposm</a:t>
            </a:r>
            <a:endParaRPr lang="fr-FR" dirty="0" smtClean="0"/>
          </a:p>
          <a:p>
            <a:r>
              <a:rPr lang="fr-FR" sz="1400" b="0" i="0" u="none" strike="noStrike" kern="1200" dirty="0" smtClean="0">
                <a:solidFill>
                  <a:schemeClr val="tx1"/>
                </a:solidFill>
                <a:effectLst/>
                <a:latin typeface="+mn-lt"/>
                <a:ea typeface="+mn-ea"/>
                <a:cs typeface="+mn-cs"/>
              </a:rPr>
              <a:t>vhcar2 x </a:t>
            </a:r>
            <a:r>
              <a:rPr lang="fr-FR" sz="1400" b="0" i="0" u="none" strike="noStrike" kern="1200" dirty="0" err="1" smtClean="0">
                <a:solidFill>
                  <a:schemeClr val="tx1"/>
                </a:solidFill>
                <a:effectLst/>
                <a:latin typeface="+mn-lt"/>
                <a:ea typeface="+mn-ea"/>
                <a:cs typeface="+mn-cs"/>
              </a:rPr>
              <a:t>vhmoy</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11</a:t>
            </a:fld>
            <a:endParaRPr lang="en-AU"/>
          </a:p>
        </p:txBody>
      </p:sp>
    </p:spTree>
    <p:extLst>
      <p:ext uri="{BB962C8B-B14F-4D97-AF65-F5344CB8AC3E}">
        <p14:creationId xmlns:p14="http://schemas.microsoft.com/office/powerpoint/2010/main" val="293297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vkman</a:t>
            </a:r>
            <a:r>
              <a:rPr lang="fr-FR" dirty="0" smtClean="0"/>
              <a:t> _  moyenne 0 exclus</a:t>
            </a:r>
          </a:p>
          <a:p>
            <a:r>
              <a:rPr lang="fr-FR" dirty="0" smtClean="0"/>
              <a:t>(vhcar2)</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12</a:t>
            </a:fld>
            <a:endParaRPr lang="en-AU"/>
          </a:p>
        </p:txBody>
      </p:sp>
    </p:spTree>
    <p:extLst>
      <p:ext uri="{BB962C8B-B14F-4D97-AF65-F5344CB8AC3E}">
        <p14:creationId xmlns:p14="http://schemas.microsoft.com/office/powerpoint/2010/main" val="409263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altLang="fr-FR" dirty="0" smtClean="0"/>
              <a:t>Taille</a:t>
            </a:r>
            <a:r>
              <a:rPr lang="fr-FR" altLang="fr-FR" baseline="0" dirty="0" smtClean="0"/>
              <a:t> du parc : (nombre de motos décrites dans le parc * taille des ménages) /10 000</a:t>
            </a:r>
          </a:p>
          <a:p>
            <a:pPr marL="171450" indent="-171450">
              <a:buFontTx/>
              <a:buChar char="-"/>
            </a:pPr>
            <a:r>
              <a:rPr lang="fr-FR" altLang="fr-FR" dirty="0" err="1" smtClean="0"/>
              <a:t>fnbdr</a:t>
            </a:r>
            <a:r>
              <a:rPr lang="fr-FR" alt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14</a:t>
            </a:fld>
            <a:endParaRPr lang="en-AU"/>
          </a:p>
        </p:txBody>
      </p:sp>
    </p:spTree>
    <p:extLst>
      <p:ext uri="{BB962C8B-B14F-4D97-AF65-F5344CB8AC3E}">
        <p14:creationId xmlns:p14="http://schemas.microsoft.com/office/powerpoint/2010/main" val="220116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Univers FU10, FU11, FU12, FU13 et FU01- Marginaux PA</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5. Mixité</a:t>
            </a:r>
            <a:r>
              <a:rPr lang="fr-FR" sz="1400" b="0" kern="1200" baseline="0" dirty="0" smtClean="0">
                <a:solidFill>
                  <a:schemeClr val="tx1"/>
                </a:solidFill>
                <a:latin typeface="+mn-lt"/>
                <a:ea typeface="+mn-ea"/>
                <a:cs typeface="+mn-cs"/>
              </a:rPr>
              <a:t> des équipements</a:t>
            </a:r>
            <a:endParaRPr lang="fr-FR" sz="1400" b="0" kern="1200" dirty="0" smtClean="0">
              <a:solidFill>
                <a:schemeClr val="tx1"/>
              </a:solidFill>
              <a:latin typeface="+mn-lt"/>
              <a:ea typeface="+mn-ea"/>
              <a:cs typeface="+mn-cs"/>
            </a:endParaRPr>
          </a:p>
          <a:p>
            <a:pPr marL="0" marR="0" indent="0" algn="l" defTabSz="10287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33352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fi_utvoit2rm – Tri 2RM</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16</a:t>
            </a:fld>
            <a:endParaRPr lang="en-AU"/>
          </a:p>
        </p:txBody>
      </p:sp>
    </p:spTree>
    <p:extLst>
      <p:ext uri="{BB962C8B-B14F-4D97-AF65-F5344CB8AC3E}">
        <p14:creationId xmlns:p14="http://schemas.microsoft.com/office/powerpoint/2010/main" val="58020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9792000" cy="1664750"/>
          </a:xfrm>
        </p:spPr>
        <p:txBody>
          <a:bodyPr>
            <a:spAutoFit/>
          </a:bodyPr>
          <a:lstStyle>
            <a:lvl1pPr>
              <a:defRPr b="0"/>
            </a:lvl1pPr>
            <a:lvl3pPr>
              <a:defRPr/>
            </a:lvl3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5372668" y="1224000"/>
            <a:ext cx="2219738"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7896756" y="1224000"/>
            <a:ext cx="2219738"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848581"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7969"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891344"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6281" y="1944000"/>
            <a:ext cx="2219738" cy="1160318"/>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326281" y="1224000"/>
            <a:ext cx="2219738" cy="641393"/>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20"/>
          </p:nvPr>
        </p:nvSpPr>
        <p:spPr>
          <a:xfrm>
            <a:off x="2847849" y="1224000"/>
            <a:ext cx="2219738" cy="641393"/>
          </a:xfrm>
        </p:spPr>
        <p:txBody>
          <a:bodyPr lIns="0">
            <a:spAutoFit/>
          </a:bodyPr>
          <a:lstStyle>
            <a:lvl1pPr>
              <a:defRPr sz="1300" b="1"/>
            </a:lvl1pPr>
          </a:lstStyle>
          <a:p>
            <a:pPr lvl="0"/>
            <a:r>
              <a:rPr lang="en-US" dirty="0" smtClean="0"/>
              <a:t>Click to edit Master text styles</a:t>
            </a:r>
          </a:p>
        </p:txBody>
      </p:sp>
      <p:sp>
        <p:nvSpPr>
          <p:cNvPr id="13" name="Text Placeholder 9"/>
          <p:cNvSpPr>
            <a:spLocks noGrp="1"/>
          </p:cNvSpPr>
          <p:nvPr>
            <p:ph type="body" sz="quarter" idx="21"/>
          </p:nvPr>
        </p:nvSpPr>
        <p:spPr>
          <a:xfrm>
            <a:off x="7890985" y="1224000"/>
            <a:ext cx="2219738" cy="641393"/>
          </a:xfrm>
        </p:spPr>
        <p:txBody>
          <a:bodyPr lIns="0">
            <a:spAutoFit/>
          </a:bodyPr>
          <a:lstStyle>
            <a:lvl1pPr>
              <a:defRPr sz="1300" b="1"/>
            </a:lvl1pPr>
          </a:lstStyle>
          <a:p>
            <a:pPr lvl="0"/>
            <a:r>
              <a:rPr lang="en-US" dirty="0" smtClean="0"/>
              <a:t>Click to edit Master text styles</a:t>
            </a:r>
          </a:p>
        </p:txBody>
      </p:sp>
      <p:sp>
        <p:nvSpPr>
          <p:cNvPr id="14" name="Content Placeholder 6"/>
          <p:cNvSpPr>
            <a:spLocks noGrp="1"/>
          </p:cNvSpPr>
          <p:nvPr>
            <p:ph sz="quarter" idx="22"/>
          </p:nvPr>
        </p:nvSpPr>
        <p:spPr>
          <a:xfrm>
            <a:off x="5369657"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5369417" y="1224000"/>
            <a:ext cx="2219738" cy="641393"/>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pPr/>
              <a:t>‹N°›</a:t>
            </a:fld>
            <a:endParaRPr lang="en-GB" dirty="0"/>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5034473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pPr/>
              <a:t>‹N°›</a:t>
            </a:fld>
            <a:endParaRPr lang="en-GB" dirty="0"/>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3110188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pPr/>
              <a:t>‹N°›</a:t>
            </a:fld>
            <a:endParaRPr lang="en-AU" dirty="0"/>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1">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dirty="0" smtClean="0"/>
              <a:t>Modifiez le style du titre</a:t>
            </a:r>
            <a:endParaRPr lang="fr-FR" dirty="0"/>
          </a:p>
        </p:txBody>
      </p:sp>
      <p:sp>
        <p:nvSpPr>
          <p:cNvPr id="5" name="Rectangle 4"/>
          <p:cNvSpPr/>
          <p:nvPr/>
        </p:nvSpPr>
        <p:spPr bwMode="gray">
          <a:xfrm>
            <a:off x="0" y="6715830"/>
            <a:ext cx="10440988" cy="84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2769" tIns="51383" rIns="102769" bIns="51383" rtlCol="0" anchor="ctr"/>
          <a:lstStyle/>
          <a:p>
            <a:pPr algn="ctr"/>
            <a:endParaRPr lang="fr-FR" dirty="0">
              <a:solidFill>
                <a:srgbClr val="F7911E"/>
              </a:solidFill>
            </a:endParaRPr>
          </a:p>
        </p:txBody>
      </p:sp>
      <p:sp>
        <p:nvSpPr>
          <p:cNvPr id="6" name="Rectangle 5"/>
          <p:cNvSpPr/>
          <p:nvPr/>
        </p:nvSpPr>
        <p:spPr bwMode="gray">
          <a:xfrm>
            <a:off x="1778526" y="6941180"/>
            <a:ext cx="6883936" cy="369332"/>
          </a:xfrm>
          <a:prstGeom prst="rect">
            <a:avLst/>
          </a:prstGeom>
        </p:spPr>
        <p:txBody>
          <a:bodyPr wrap="none" lIns="0" tIns="0" rIns="0" bIns="0">
            <a:spAutoFit/>
          </a:bodyPr>
          <a:lstStyle/>
          <a:p>
            <a:pPr algn="ctr"/>
            <a:r>
              <a:rPr lang="fr-FR" sz="2400" b="0" dirty="0">
                <a:solidFill>
                  <a:srgbClr val="FFFFFF"/>
                </a:solidFill>
                <a:latin typeface="Arial" panose="020B0604020202020204" pitchFamily="34" charset="0"/>
                <a:cs typeface="Arial" panose="020B0604020202020204" pitchFamily="34" charset="0"/>
              </a:rPr>
              <a:t>A supprimer de la proposition avant </a:t>
            </a:r>
            <a:r>
              <a:rPr lang="fr-FR" sz="2400" b="0" dirty="0" smtClean="0">
                <a:solidFill>
                  <a:srgbClr val="FFFFFF"/>
                </a:solidFill>
                <a:latin typeface="Arial" panose="020B0604020202020204" pitchFamily="34" charset="0"/>
                <a:cs typeface="Arial" panose="020B0604020202020204" pitchFamily="34" charset="0"/>
              </a:rPr>
              <a:t>envoi </a:t>
            </a:r>
            <a:r>
              <a:rPr lang="fr-FR" sz="2400" b="0" dirty="0">
                <a:solidFill>
                  <a:srgbClr val="FFFFFF"/>
                </a:solidFill>
                <a:latin typeface="Arial" panose="020B0604020202020204" pitchFamily="34" charset="0"/>
                <a:cs typeface="Arial" panose="020B0604020202020204" pitchFamily="34" charset="0"/>
              </a:rPr>
              <a:t>au client</a:t>
            </a:r>
          </a:p>
        </p:txBody>
      </p:sp>
      <p:grpSp>
        <p:nvGrpSpPr>
          <p:cNvPr id="16" name="Groupe 15"/>
          <p:cNvGrpSpPr/>
          <p:nvPr userDrawn="1"/>
        </p:nvGrpSpPr>
        <p:grpSpPr>
          <a:xfrm>
            <a:off x="565263" y="6801846"/>
            <a:ext cx="648000" cy="648000"/>
            <a:chOff x="1076056" y="6801846"/>
            <a:chExt cx="648000" cy="648000"/>
          </a:xfrm>
        </p:grpSpPr>
        <p:sp>
          <p:nvSpPr>
            <p:cNvPr id="11" name="Rectangle 5"/>
            <p:cNvSpPr>
              <a:spLocks noChangeArrowheads="1"/>
            </p:cNvSpPr>
            <p:nvPr/>
          </p:nvSpPr>
          <p:spPr bwMode="gray">
            <a:xfrm>
              <a:off x="1076056" y="6801846"/>
              <a:ext cx="648000" cy="648000"/>
            </a:xfrm>
            <a:prstGeom prst="ellipse">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2" name="Freeform 6"/>
            <p:cNvSpPr>
              <a:spLocks noEditPoints="1"/>
            </p:cNvSpPr>
            <p:nvPr/>
          </p:nvSpPr>
          <p:spPr bwMode="gray">
            <a:xfrm>
              <a:off x="1360084" y="6953415"/>
              <a:ext cx="79944" cy="344862"/>
            </a:xfrm>
            <a:custGeom>
              <a:avLst/>
              <a:gdLst>
                <a:gd name="T0" fmla="*/ 0 w 77"/>
                <a:gd name="T1" fmla="*/ 0 h 344"/>
                <a:gd name="T2" fmla="*/ 77 w 77"/>
                <a:gd name="T3" fmla="*/ 0 h 344"/>
                <a:gd name="T4" fmla="*/ 68 w 77"/>
                <a:gd name="T5" fmla="*/ 243 h 344"/>
                <a:gd name="T6" fmla="*/ 10 w 77"/>
                <a:gd name="T7" fmla="*/ 243 h 344"/>
                <a:gd name="T8" fmla="*/ 0 w 77"/>
                <a:gd name="T9" fmla="*/ 0 h 344"/>
                <a:gd name="T10" fmla="*/ 5 w 77"/>
                <a:gd name="T11" fmla="*/ 274 h 344"/>
                <a:gd name="T12" fmla="*/ 72 w 77"/>
                <a:gd name="T13" fmla="*/ 274 h 344"/>
                <a:gd name="T14" fmla="*/ 72 w 77"/>
                <a:gd name="T15" fmla="*/ 344 h 344"/>
                <a:gd name="T16" fmla="*/ 5 w 77"/>
                <a:gd name="T17" fmla="*/ 344 h 344"/>
                <a:gd name="T18" fmla="*/ 5 w 77"/>
                <a:gd name="T19"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44">
                  <a:moveTo>
                    <a:pt x="0" y="0"/>
                  </a:moveTo>
                  <a:lnTo>
                    <a:pt x="77" y="0"/>
                  </a:lnTo>
                  <a:lnTo>
                    <a:pt x="68" y="243"/>
                  </a:lnTo>
                  <a:lnTo>
                    <a:pt x="10" y="243"/>
                  </a:lnTo>
                  <a:lnTo>
                    <a:pt x="0" y="0"/>
                  </a:lnTo>
                  <a:close/>
                  <a:moveTo>
                    <a:pt x="5" y="274"/>
                  </a:moveTo>
                  <a:lnTo>
                    <a:pt x="72" y="274"/>
                  </a:lnTo>
                  <a:lnTo>
                    <a:pt x="72" y="344"/>
                  </a:lnTo>
                  <a:lnTo>
                    <a:pt x="5" y="344"/>
                  </a:lnTo>
                  <a:lnTo>
                    <a:pt x="5" y="274"/>
                  </a:ln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grpSp>
        <p:nvGrpSpPr>
          <p:cNvPr id="15" name="Groupe 14"/>
          <p:cNvGrpSpPr/>
          <p:nvPr userDrawn="1"/>
        </p:nvGrpSpPr>
        <p:grpSpPr>
          <a:xfrm>
            <a:off x="9227725" y="6801846"/>
            <a:ext cx="648000" cy="648000"/>
            <a:chOff x="8716932" y="6801846"/>
            <a:chExt cx="648000" cy="648000"/>
          </a:xfrm>
        </p:grpSpPr>
        <p:sp>
          <p:nvSpPr>
            <p:cNvPr id="13" name="Rectangle 5"/>
            <p:cNvSpPr>
              <a:spLocks noChangeArrowheads="1"/>
            </p:cNvSpPr>
            <p:nvPr userDrawn="1"/>
          </p:nvSpPr>
          <p:spPr bwMode="gray">
            <a:xfrm>
              <a:off x="8716932" y="6801846"/>
              <a:ext cx="648000" cy="648000"/>
            </a:xfrm>
            <a:prstGeom prst="ellipse">
              <a:avLst/>
            </a:prstGeom>
            <a:solidFill>
              <a:schemeClr val="bg1"/>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4" name="Freeform 6"/>
            <p:cNvSpPr>
              <a:spLocks noEditPoints="1"/>
            </p:cNvSpPr>
            <p:nvPr userDrawn="1"/>
          </p:nvSpPr>
          <p:spPr bwMode="gray">
            <a:xfrm>
              <a:off x="9000960" y="6953415"/>
              <a:ext cx="79944" cy="344862"/>
            </a:xfrm>
            <a:custGeom>
              <a:avLst/>
              <a:gdLst>
                <a:gd name="T0" fmla="*/ 0 w 77"/>
                <a:gd name="T1" fmla="*/ 0 h 344"/>
                <a:gd name="T2" fmla="*/ 77 w 77"/>
                <a:gd name="T3" fmla="*/ 0 h 344"/>
                <a:gd name="T4" fmla="*/ 68 w 77"/>
                <a:gd name="T5" fmla="*/ 243 h 344"/>
                <a:gd name="T6" fmla="*/ 10 w 77"/>
                <a:gd name="T7" fmla="*/ 243 h 344"/>
                <a:gd name="T8" fmla="*/ 0 w 77"/>
                <a:gd name="T9" fmla="*/ 0 h 344"/>
                <a:gd name="T10" fmla="*/ 5 w 77"/>
                <a:gd name="T11" fmla="*/ 274 h 344"/>
                <a:gd name="T12" fmla="*/ 72 w 77"/>
                <a:gd name="T13" fmla="*/ 274 h 344"/>
                <a:gd name="T14" fmla="*/ 72 w 77"/>
                <a:gd name="T15" fmla="*/ 344 h 344"/>
                <a:gd name="T16" fmla="*/ 5 w 77"/>
                <a:gd name="T17" fmla="*/ 344 h 344"/>
                <a:gd name="T18" fmla="*/ 5 w 77"/>
                <a:gd name="T19"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44">
                  <a:moveTo>
                    <a:pt x="0" y="0"/>
                  </a:moveTo>
                  <a:lnTo>
                    <a:pt x="77" y="0"/>
                  </a:lnTo>
                  <a:lnTo>
                    <a:pt x="68" y="243"/>
                  </a:lnTo>
                  <a:lnTo>
                    <a:pt x="10" y="243"/>
                  </a:lnTo>
                  <a:lnTo>
                    <a:pt x="0" y="0"/>
                  </a:lnTo>
                  <a:close/>
                  <a:moveTo>
                    <a:pt x="5" y="274"/>
                  </a:moveTo>
                  <a:lnTo>
                    <a:pt x="72" y="274"/>
                  </a:lnTo>
                  <a:lnTo>
                    <a:pt x="72" y="344"/>
                  </a:lnTo>
                  <a:lnTo>
                    <a:pt x="5" y="344"/>
                  </a:lnTo>
                  <a:lnTo>
                    <a:pt x="5" y="274"/>
                  </a:lnTo>
                  <a:close/>
                </a:path>
              </a:pathLst>
            </a:cu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Tree>
    <p:extLst>
      <p:ext uri="{BB962C8B-B14F-4D97-AF65-F5344CB8AC3E}">
        <p14:creationId xmlns:p14="http://schemas.microsoft.com/office/powerpoint/2010/main" val="328924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pter (G)">
    <p:bg>
      <p:bgPr>
        <a:solidFill>
          <a:srgbClr val="000000"/>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15"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Slide Number Placeholder 3"/>
          <p:cNvSpPr>
            <a:spLocks noGrp="1"/>
          </p:cNvSpPr>
          <p:nvPr>
            <p:ph type="sldNum" sz="quarter" idx="4"/>
          </p:nvPr>
        </p:nvSpPr>
        <p:spPr>
          <a:xfrm>
            <a:off x="9533920" y="6972324"/>
            <a:ext cx="577163" cy="277842"/>
          </a:xfrm>
          <a:prstGeom prst="rect">
            <a:avLst/>
          </a:prstGeom>
        </p:spPr>
        <p:txBody>
          <a:bodyPr vert="horz" lIns="0" tIns="0" rIns="0" bIns="0" rtlCol="0" anchor="b">
            <a:noAutofit/>
          </a:bodyPr>
          <a:lstStyle>
            <a:lvl1pPr algn="r">
              <a:defRPr sz="800" b="0">
                <a:solidFill>
                  <a:srgbClr val="333333"/>
                </a:solidFill>
                <a:latin typeface="+mn-lt"/>
              </a:defRPr>
            </a:lvl1pPr>
          </a:lstStyle>
          <a:p>
            <a:fld id="{9784CBA3-D598-4B1F-BAA3-EE14B5154290}" type="slidenum">
              <a:rPr lang="en-AU" smtClean="0"/>
              <a:pPr/>
              <a:t>‹N°›</a:t>
            </a:fld>
            <a:endParaRPr lang="en-AU" dirty="0"/>
          </a:p>
        </p:txBody>
      </p:sp>
    </p:spTree>
    <p:extLst>
      <p:ext uri="{BB962C8B-B14F-4D97-AF65-F5344CB8AC3E}">
        <p14:creationId xmlns:p14="http://schemas.microsoft.com/office/powerpoint/2010/main" val="1617471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309288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800000"/>
            <a:ext cx="9792000" cy="1384995"/>
          </a:xfrm>
        </p:spPr>
        <p:txBody>
          <a:bodyPr t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7277499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10379995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1062977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9279439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2136987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8739624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42686653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1228991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9514878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4041791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6408885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046232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2908914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73664270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330" rIns="0" bIns="0" rtlCol="0" anchor="ctr" anchorCtr="0">
            <a:noAutofit/>
          </a:bodyPr>
          <a:lstStyle>
            <a:lvl1pPr>
              <a:defRPr lang="en-GB" sz="5000" b="0" dirty="0"/>
            </a:lvl1pPr>
          </a:lstStyle>
          <a:p>
            <a:pPr lvl="0"/>
            <a:r>
              <a:rPr lang="en-US" dirty="0" smtClean="0"/>
              <a:t>2</a:t>
            </a:r>
            <a:endParaRPr lang="en-GB" dirty="0"/>
          </a:p>
        </p:txBody>
      </p:sp>
      <p:sp>
        <p:nvSpPr>
          <p:cNvPr id="2" name="Title 1"/>
          <p:cNvSpPr>
            <a:spLocks noGrp="1"/>
          </p:cNvSpPr>
          <p:nvPr>
            <p:ph type="title"/>
          </p:nvPr>
        </p:nvSpPr>
        <p:spPr>
          <a:xfrm>
            <a:off x="324742" y="3143580"/>
            <a:ext cx="4895756" cy="845433"/>
          </a:xfrm>
        </p:spPr>
        <p:txBody>
          <a:bodyPr/>
          <a:lstStyle/>
          <a:p>
            <a:r>
              <a:rPr lang="en-US" smtClean="0"/>
              <a:t>Click to edit Master title style</a:t>
            </a:r>
            <a:endParaRPr lang="en-GB"/>
          </a:p>
        </p:txBody>
      </p:sp>
    </p:spTree>
    <p:extLst>
      <p:ext uri="{BB962C8B-B14F-4D97-AF65-F5344CB8AC3E}">
        <p14:creationId xmlns:p14="http://schemas.microsoft.com/office/powerpoint/2010/main" val="1065084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725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24000" y="1224000"/>
            <a:ext cx="9792000" cy="162627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51455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7170"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494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9"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12"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017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11"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2187033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pPr/>
              <a:t>‹N°›</a:t>
            </a:fld>
            <a:endParaRPr lang="en-GB" dirty="0"/>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95826074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15"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61543823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a:prstGeom prst="rect">
            <a:avLst/>
          </a:prstGeo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a:xfrm>
            <a:off x="9383610" y="7132916"/>
            <a:ext cx="727472" cy="182562"/>
          </a:xfrm>
          <a:prstGeom prst="rect">
            <a:avLst/>
          </a:prstGeom>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0500514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24000" y="1224000"/>
            <a:ext cx="9792000" cy="162627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82012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a:prstGeom prst="rect">
            <a:avLst/>
          </a:prstGeo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a:prstGeom prst="rect">
            <a:avLst/>
          </a:prstGeo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a:prstGeom prst="rect">
            <a:avLst/>
          </a:prstGeo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a:xfrm>
            <a:off x="9383610" y="7132916"/>
            <a:ext cx="727472" cy="182562"/>
          </a:xfrm>
          <a:prstGeom prst="rect">
            <a:avLst/>
          </a:prstGeom>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0153505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9792000" cy="1664750"/>
          </a:xfrm>
        </p:spPr>
        <p:txBody>
          <a:bodyPr>
            <a:spAutoFit/>
          </a:bodyPr>
          <a:lstStyle>
            <a:lvl1pPr>
              <a:defRPr b="0"/>
            </a:lvl1pPr>
            <a:lvl3pPr>
              <a:defRPr/>
            </a:lvl3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62578928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800000"/>
            <a:ext cx="9792000" cy="1384995"/>
          </a:xfrm>
        </p:spPr>
        <p:txBody>
          <a:bodyPr t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98859897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7545981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41786987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944000"/>
            <a:ext cx="9792000" cy="1384995"/>
          </a:xfrm>
        </p:spPr>
        <p:txBody>
          <a:bodyPr t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6" name="Text Placeholder 9"/>
          <p:cNvSpPr>
            <a:spLocks noGrp="1"/>
          </p:cNvSpPr>
          <p:nvPr>
            <p:ph type="body" sz="quarter" idx="15"/>
          </p:nvPr>
        </p:nvSpPr>
        <p:spPr>
          <a:xfrm>
            <a:off x="324494" y="1224000"/>
            <a:ext cx="9792000" cy="441338"/>
          </a:xfrm>
        </p:spPr>
        <p:txBody>
          <a:bodyPr>
            <a:spAutoFit/>
          </a:bodyPr>
          <a:lstStyle>
            <a:lvl1pPr>
              <a:defRPr sz="1300" b="1"/>
            </a:lvl1pPr>
          </a:lstStyle>
          <a:p>
            <a:pPr lvl="0"/>
            <a:r>
              <a:rPr lang="en-US" dirty="0" smtClean="0"/>
              <a:t>Click to edit Master text styles</a:t>
            </a:r>
          </a:p>
        </p:txBody>
      </p:sp>
    </p:spTree>
    <p:extLst>
      <p:ext uri="{BB962C8B-B14F-4D97-AF65-F5344CB8AC3E}">
        <p14:creationId xmlns:p14="http://schemas.microsoft.com/office/powerpoint/2010/main" val="3799383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224000"/>
            <a:ext cx="4680000" cy="1626278"/>
          </a:xfrm>
        </p:spPr>
        <p:txBody>
          <a:bodyPr>
            <a:spAutoFit/>
          </a:bodyPr>
          <a:lstStyle>
            <a:lvl1pPr>
              <a:defRPr b="0"/>
            </a:lvl1pPr>
            <a:lvl2pPr>
              <a:defRPr/>
            </a:lvl2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hasCustomPrompt="1"/>
          </p:nvPr>
        </p:nvSpPr>
        <p:spPr>
          <a:xfrm>
            <a:off x="5436494" y="1224000"/>
            <a:ext cx="4680000" cy="1626278"/>
          </a:xfrm>
        </p:spPr>
        <p:txBody>
          <a:bodyPr l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219619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944000"/>
            <a:ext cx="9792000" cy="1384995"/>
          </a:xfrm>
        </p:spPr>
        <p:txBody>
          <a:bodyPr t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pPr/>
              <a:t>‹N°›</a:t>
            </a:fld>
            <a:endParaRPr lang="en-GB" dirty="0"/>
          </a:p>
        </p:txBody>
      </p:sp>
      <p:sp>
        <p:nvSpPr>
          <p:cNvPr id="6" name="Text Placeholder 9"/>
          <p:cNvSpPr>
            <a:spLocks noGrp="1"/>
          </p:cNvSpPr>
          <p:nvPr>
            <p:ph type="body" sz="quarter" idx="15"/>
          </p:nvPr>
        </p:nvSpPr>
        <p:spPr>
          <a:xfrm>
            <a:off x="324494" y="1224000"/>
            <a:ext cx="9792000" cy="441338"/>
          </a:xfrm>
        </p:spPr>
        <p:txBody>
          <a:bodyPr>
            <a:spAutoFit/>
          </a:bodyPr>
          <a:lstStyle>
            <a:lvl1pPr>
              <a:defRPr sz="1300" b="1"/>
            </a:lvl1pPr>
          </a:lstStyle>
          <a:p>
            <a:pPr lvl="0"/>
            <a:r>
              <a:rPr lang="en-US" dirty="0" smtClean="0"/>
              <a:t>Click to edit Master text styles</a:t>
            </a:r>
          </a:p>
        </p:txBody>
      </p:sp>
    </p:spTree>
    <p:extLst>
      <p:ext uri="{BB962C8B-B14F-4D97-AF65-F5344CB8AC3E}">
        <p14:creationId xmlns:p14="http://schemas.microsoft.com/office/powerpoint/2010/main" val="57260316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944000"/>
            <a:ext cx="4680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hasCustomPrompt="1"/>
          </p:nvPr>
        </p:nvSpPr>
        <p:spPr>
          <a:xfrm>
            <a:off x="5436494" y="1944000"/>
            <a:ext cx="4680000"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494" y="1224000"/>
            <a:ext cx="4680000" cy="441338"/>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32429328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7074631"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224000"/>
            <a:ext cx="3041863"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9362398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10" name="Text Placeholder 9"/>
          <p:cNvSpPr>
            <a:spLocks noGrp="1"/>
          </p:cNvSpPr>
          <p:nvPr>
            <p:ph type="body" sz="quarter" idx="15"/>
          </p:nvPr>
        </p:nvSpPr>
        <p:spPr>
          <a:xfrm>
            <a:off x="324000" y="1224000"/>
            <a:ext cx="3041863"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dirty="0"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16" hasCustomPrompt="1"/>
          </p:nvPr>
        </p:nvSpPr>
        <p:spPr>
          <a:xfrm>
            <a:off x="3699563" y="1944000"/>
            <a:ext cx="3041863"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Content Placeholder 6"/>
          <p:cNvSpPr>
            <a:spLocks noGrp="1"/>
          </p:cNvSpPr>
          <p:nvPr>
            <p:ph sz="quarter" idx="17" hasCustomPrompt="1"/>
          </p:nvPr>
        </p:nvSpPr>
        <p:spPr>
          <a:xfrm>
            <a:off x="7074631" y="1944000"/>
            <a:ext cx="3041863"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Content Placeholder 6"/>
          <p:cNvSpPr>
            <a:spLocks noGrp="1"/>
          </p:cNvSpPr>
          <p:nvPr>
            <p:ph sz="quarter" idx="11" hasCustomPrompt="1"/>
          </p:nvPr>
        </p:nvSpPr>
        <p:spPr>
          <a:xfrm>
            <a:off x="324000" y="1944000"/>
            <a:ext cx="3041863"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9114805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5372668" y="1224000"/>
            <a:ext cx="2219738"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7896756" y="1224000"/>
            <a:ext cx="2219738"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848581"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5556787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7969"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891344"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6281" y="1944000"/>
            <a:ext cx="2219738" cy="1160318"/>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326281" y="1224000"/>
            <a:ext cx="2219738" cy="641393"/>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20"/>
          </p:nvPr>
        </p:nvSpPr>
        <p:spPr>
          <a:xfrm>
            <a:off x="2847849" y="1224000"/>
            <a:ext cx="2219738" cy="641393"/>
          </a:xfrm>
        </p:spPr>
        <p:txBody>
          <a:bodyPr lIns="0">
            <a:spAutoFit/>
          </a:bodyPr>
          <a:lstStyle>
            <a:lvl1pPr>
              <a:defRPr sz="1300" b="1"/>
            </a:lvl1pPr>
          </a:lstStyle>
          <a:p>
            <a:pPr lvl="0"/>
            <a:r>
              <a:rPr lang="en-US" dirty="0" smtClean="0"/>
              <a:t>Click to edit Master text styles</a:t>
            </a:r>
          </a:p>
        </p:txBody>
      </p:sp>
      <p:sp>
        <p:nvSpPr>
          <p:cNvPr id="13" name="Text Placeholder 9"/>
          <p:cNvSpPr>
            <a:spLocks noGrp="1"/>
          </p:cNvSpPr>
          <p:nvPr>
            <p:ph type="body" sz="quarter" idx="21"/>
          </p:nvPr>
        </p:nvSpPr>
        <p:spPr>
          <a:xfrm>
            <a:off x="7890985" y="1224000"/>
            <a:ext cx="2219738" cy="641393"/>
          </a:xfrm>
        </p:spPr>
        <p:txBody>
          <a:bodyPr lIns="0">
            <a:spAutoFit/>
          </a:bodyPr>
          <a:lstStyle>
            <a:lvl1pPr>
              <a:defRPr sz="1300" b="1"/>
            </a:lvl1pPr>
          </a:lstStyle>
          <a:p>
            <a:pPr lvl="0"/>
            <a:r>
              <a:rPr lang="en-US" dirty="0" smtClean="0"/>
              <a:t>Click to edit Master text styles</a:t>
            </a:r>
          </a:p>
        </p:txBody>
      </p:sp>
      <p:sp>
        <p:nvSpPr>
          <p:cNvPr id="14" name="Content Placeholder 6"/>
          <p:cNvSpPr>
            <a:spLocks noGrp="1"/>
          </p:cNvSpPr>
          <p:nvPr>
            <p:ph sz="quarter" idx="22"/>
          </p:nvPr>
        </p:nvSpPr>
        <p:spPr>
          <a:xfrm>
            <a:off x="5369657"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5369417" y="1224000"/>
            <a:ext cx="2219738" cy="641393"/>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23966791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091787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8715169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9792000" cy="1664750"/>
          </a:xfrm>
        </p:spPr>
        <p:txBody>
          <a:bodyPr>
            <a:spAutoFit/>
          </a:bodyPr>
          <a:lstStyle>
            <a:lvl1pPr>
              <a:defRPr b="0"/>
            </a:lvl1pPr>
            <a:lvl3pPr>
              <a:defRPr/>
            </a:lvl3pPr>
          </a:lstStyle>
          <a:p>
            <a:pPr lvl="0"/>
            <a:r>
              <a:rPr lang="en-US" dirty="0" smtClean="0"/>
              <a:t>Click to edit Master text styles</a:t>
            </a:r>
          </a:p>
          <a:p>
            <a:pPr lvl="1"/>
            <a:r>
              <a:rPr lang="en-US" dirty="0" smtClean="0"/>
              <a:t>Second level</a:t>
            </a:r>
          </a:p>
          <a:p>
            <a:pPr lvl="2"/>
            <a:r>
              <a:rPr lang="en-US" dirty="0" smtClean="0"/>
              <a:t>Third level </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3602297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800000"/>
            <a:ext cx="9792000" cy="1384995"/>
          </a:xfrm>
        </p:spPr>
        <p:txBody>
          <a:bodyPr t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6083318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1692994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224000"/>
            <a:ext cx="4680000" cy="1626278"/>
          </a:xfrm>
        </p:spPr>
        <p:txBody>
          <a:bodyPr>
            <a:spAutoFit/>
          </a:bodyPr>
          <a:lstStyle>
            <a:lvl1pPr>
              <a:defRPr b="0"/>
            </a:lvl1pPr>
            <a:lvl2pPr>
              <a:defRPr/>
            </a:lvl2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hasCustomPrompt="1"/>
          </p:nvPr>
        </p:nvSpPr>
        <p:spPr>
          <a:xfrm>
            <a:off x="5436494" y="1224000"/>
            <a:ext cx="4680000" cy="1626278"/>
          </a:xfrm>
        </p:spPr>
        <p:txBody>
          <a:bodyPr l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32887172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944000"/>
            <a:ext cx="9792000" cy="1384995"/>
          </a:xfrm>
        </p:spPr>
        <p:txBody>
          <a:bodyPr t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6" name="Text Placeholder 9"/>
          <p:cNvSpPr>
            <a:spLocks noGrp="1"/>
          </p:cNvSpPr>
          <p:nvPr>
            <p:ph type="body" sz="quarter" idx="15"/>
          </p:nvPr>
        </p:nvSpPr>
        <p:spPr>
          <a:xfrm>
            <a:off x="324494" y="1224000"/>
            <a:ext cx="9792000" cy="441338"/>
          </a:xfrm>
        </p:spPr>
        <p:txBody>
          <a:bodyPr>
            <a:spAutoFit/>
          </a:bodyPr>
          <a:lstStyle>
            <a:lvl1pPr>
              <a:defRPr sz="1300" b="1"/>
            </a:lvl1pPr>
          </a:lstStyle>
          <a:p>
            <a:pPr lvl="0"/>
            <a:r>
              <a:rPr lang="en-US" dirty="0" smtClean="0"/>
              <a:t>Click to edit Master text styles</a:t>
            </a:r>
          </a:p>
        </p:txBody>
      </p:sp>
    </p:spTree>
    <p:extLst>
      <p:ext uri="{BB962C8B-B14F-4D97-AF65-F5344CB8AC3E}">
        <p14:creationId xmlns:p14="http://schemas.microsoft.com/office/powerpoint/2010/main" val="424322805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224000"/>
            <a:ext cx="4680000" cy="1626278"/>
          </a:xfrm>
        </p:spPr>
        <p:txBody>
          <a:bodyPr>
            <a:spAutoFit/>
          </a:bodyPr>
          <a:lstStyle>
            <a:lvl1pPr>
              <a:defRPr b="0"/>
            </a:lvl1pPr>
            <a:lvl2pPr>
              <a:defRPr/>
            </a:lvl2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hasCustomPrompt="1"/>
          </p:nvPr>
        </p:nvSpPr>
        <p:spPr>
          <a:xfrm>
            <a:off x="5436494" y="1224000"/>
            <a:ext cx="4680000" cy="1626278"/>
          </a:xfrm>
        </p:spPr>
        <p:txBody>
          <a:bodyPr lIns="0">
            <a:spAutoFit/>
          </a:bodyPr>
          <a:lstStyle>
            <a:lvl1pPr>
              <a:defRPr b="0"/>
            </a:lvl1pPr>
            <a:lvl2pP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36541382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944000"/>
            <a:ext cx="4680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hasCustomPrompt="1"/>
          </p:nvPr>
        </p:nvSpPr>
        <p:spPr>
          <a:xfrm>
            <a:off x="5436494" y="1944000"/>
            <a:ext cx="4680000"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494" y="1224000"/>
            <a:ext cx="4680000" cy="441338"/>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0774946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7074631"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224000"/>
            <a:ext cx="3041863"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25850581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10" name="Text Placeholder 9"/>
          <p:cNvSpPr>
            <a:spLocks noGrp="1"/>
          </p:cNvSpPr>
          <p:nvPr>
            <p:ph type="body" sz="quarter" idx="15"/>
          </p:nvPr>
        </p:nvSpPr>
        <p:spPr>
          <a:xfrm>
            <a:off x="324000" y="1224000"/>
            <a:ext cx="3041863"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dirty="0"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16" hasCustomPrompt="1"/>
          </p:nvPr>
        </p:nvSpPr>
        <p:spPr>
          <a:xfrm>
            <a:off x="3699563" y="1944000"/>
            <a:ext cx="3041863"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Content Placeholder 6"/>
          <p:cNvSpPr>
            <a:spLocks noGrp="1"/>
          </p:cNvSpPr>
          <p:nvPr>
            <p:ph sz="quarter" idx="17" hasCustomPrompt="1"/>
          </p:nvPr>
        </p:nvSpPr>
        <p:spPr>
          <a:xfrm>
            <a:off x="7074631" y="1944000"/>
            <a:ext cx="3041863"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Content Placeholder 6"/>
          <p:cNvSpPr>
            <a:spLocks noGrp="1"/>
          </p:cNvSpPr>
          <p:nvPr>
            <p:ph sz="quarter" idx="11" hasCustomPrompt="1"/>
          </p:nvPr>
        </p:nvSpPr>
        <p:spPr>
          <a:xfrm>
            <a:off x="324000" y="1944000"/>
            <a:ext cx="3041863"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24911136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5372668" y="1224000"/>
            <a:ext cx="2219738"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7896756" y="1224000"/>
            <a:ext cx="2219738"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848581"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11191766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7969"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891344"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6281" y="1944000"/>
            <a:ext cx="2219738" cy="1160318"/>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326281" y="1224000"/>
            <a:ext cx="2219738" cy="641393"/>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20"/>
          </p:nvPr>
        </p:nvSpPr>
        <p:spPr>
          <a:xfrm>
            <a:off x="2847849" y="1224000"/>
            <a:ext cx="2219738" cy="641393"/>
          </a:xfrm>
        </p:spPr>
        <p:txBody>
          <a:bodyPr lIns="0">
            <a:spAutoFit/>
          </a:bodyPr>
          <a:lstStyle>
            <a:lvl1pPr>
              <a:defRPr sz="1300" b="1"/>
            </a:lvl1pPr>
          </a:lstStyle>
          <a:p>
            <a:pPr lvl="0"/>
            <a:r>
              <a:rPr lang="en-US" dirty="0" smtClean="0"/>
              <a:t>Click to edit Master text styles</a:t>
            </a:r>
          </a:p>
        </p:txBody>
      </p:sp>
      <p:sp>
        <p:nvSpPr>
          <p:cNvPr id="13" name="Text Placeholder 9"/>
          <p:cNvSpPr>
            <a:spLocks noGrp="1"/>
          </p:cNvSpPr>
          <p:nvPr>
            <p:ph type="body" sz="quarter" idx="21"/>
          </p:nvPr>
        </p:nvSpPr>
        <p:spPr>
          <a:xfrm>
            <a:off x="7890985" y="1224000"/>
            <a:ext cx="2219738" cy="641393"/>
          </a:xfrm>
        </p:spPr>
        <p:txBody>
          <a:bodyPr lIns="0">
            <a:spAutoFit/>
          </a:bodyPr>
          <a:lstStyle>
            <a:lvl1pPr>
              <a:defRPr sz="1300" b="1"/>
            </a:lvl1pPr>
          </a:lstStyle>
          <a:p>
            <a:pPr lvl="0"/>
            <a:r>
              <a:rPr lang="en-US" dirty="0" smtClean="0"/>
              <a:t>Click to edit Master text styles</a:t>
            </a:r>
          </a:p>
        </p:txBody>
      </p:sp>
      <p:sp>
        <p:nvSpPr>
          <p:cNvPr id="14" name="Content Placeholder 6"/>
          <p:cNvSpPr>
            <a:spLocks noGrp="1"/>
          </p:cNvSpPr>
          <p:nvPr>
            <p:ph sz="quarter" idx="22"/>
          </p:nvPr>
        </p:nvSpPr>
        <p:spPr>
          <a:xfrm>
            <a:off x="5369657" y="1944000"/>
            <a:ext cx="2219738" cy="1160318"/>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5369417" y="1224000"/>
            <a:ext cx="2219738" cy="641393"/>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5741639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7721523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513748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944000"/>
            <a:ext cx="4680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hasCustomPrompt="1"/>
          </p:nvPr>
        </p:nvSpPr>
        <p:spPr>
          <a:xfrm>
            <a:off x="5436494" y="1944000"/>
            <a:ext cx="4680000"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494" y="1224000"/>
            <a:ext cx="4680000" cy="441338"/>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7074631"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000" y="1224000"/>
            <a:ext cx="3041863"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10" name="Text Placeholder 9"/>
          <p:cNvSpPr>
            <a:spLocks noGrp="1"/>
          </p:cNvSpPr>
          <p:nvPr>
            <p:ph type="body" sz="quarter" idx="15"/>
          </p:nvPr>
        </p:nvSpPr>
        <p:spPr>
          <a:xfrm>
            <a:off x="324000" y="1224000"/>
            <a:ext cx="3041863"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dirty="0"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dirty="0"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pPr/>
              <a:t>‹N°›</a:t>
            </a:fld>
            <a:endParaRPr lang="en-GB" dirty="0"/>
          </a:p>
        </p:txBody>
      </p:sp>
      <p:sp>
        <p:nvSpPr>
          <p:cNvPr id="12" name="Content Placeholder 6"/>
          <p:cNvSpPr>
            <a:spLocks noGrp="1"/>
          </p:cNvSpPr>
          <p:nvPr>
            <p:ph sz="quarter" idx="16" hasCustomPrompt="1"/>
          </p:nvPr>
        </p:nvSpPr>
        <p:spPr>
          <a:xfrm>
            <a:off x="3699563" y="1944000"/>
            <a:ext cx="3041863"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Content Placeholder 6"/>
          <p:cNvSpPr>
            <a:spLocks noGrp="1"/>
          </p:cNvSpPr>
          <p:nvPr>
            <p:ph sz="quarter" idx="17" hasCustomPrompt="1"/>
          </p:nvPr>
        </p:nvSpPr>
        <p:spPr>
          <a:xfrm>
            <a:off x="7074631" y="1944000"/>
            <a:ext cx="3041863" cy="1384995"/>
          </a:xfrm>
        </p:spPr>
        <p:txBody>
          <a:bodyPr lIns="0"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Content Placeholder 6"/>
          <p:cNvSpPr>
            <a:spLocks noGrp="1"/>
          </p:cNvSpPr>
          <p:nvPr>
            <p:ph sz="quarter" idx="11" hasCustomPrompt="1"/>
          </p:nvPr>
        </p:nvSpPr>
        <p:spPr>
          <a:xfrm>
            <a:off x="324000" y="1944000"/>
            <a:ext cx="3041863"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494" y="1224000"/>
            <a:ext cx="9792000" cy="1664750"/>
          </a:xfrm>
          <a:prstGeom prst="rect">
            <a:avLst/>
          </a:prstGeom>
        </p:spPr>
        <p:txBody>
          <a:bodyPr vert="horz" lIns="0" tIns="23895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3.47 </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X</a:t>
                    </a:r>
                    <a:r>
                      <a:rPr lang="en-AU" sz="1000" b="1" baseline="0" dirty="0" smtClean="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7.33</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BASE MARGIN</a:t>
                    </a:r>
                    <a:endParaRPr lang="en-AU" sz="1000" b="1" dirty="0">
                      <a:solidFill>
                        <a:schemeClr val="tx1">
                          <a:lumMod val="85000"/>
                          <a:lumOff val="15000"/>
                        </a:schemeClr>
                      </a:solidFill>
                      <a:latin typeface="+mn-lt"/>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6.56</a:t>
                    </a:r>
                  </a:p>
                  <a:p>
                    <a:pPr algn="ctr"/>
                    <a:r>
                      <a:rPr lang="en-AU" sz="1000" b="1" dirty="0" smtClean="0">
                        <a:solidFill>
                          <a:schemeClr val="tx1">
                            <a:lumMod val="85000"/>
                            <a:lumOff val="15000"/>
                          </a:schemeClr>
                        </a:solidFill>
                        <a:latin typeface="+mn-lt"/>
                      </a:rPr>
                      <a:t>TOP</a:t>
                    </a:r>
                    <a:r>
                      <a:rPr lang="en-AU" sz="1000" b="1" baseline="0" dirty="0" smtClean="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4.99</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CHART TOP</a:t>
                    </a:r>
                    <a:endParaRPr lang="en-AU" sz="1000" b="1" dirty="0">
                      <a:solidFill>
                        <a:schemeClr val="tx1">
                          <a:lumMod val="85000"/>
                          <a:lumOff val="15000"/>
                        </a:schemeClr>
                      </a:solidFill>
                      <a:latin typeface="+mn-lt"/>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br>
                      <a:rPr lang="en-AU" dirty="0" smtClean="0"/>
                    </a:br>
                    <a:r>
                      <a:rPr lang="en-AU" dirty="0" smtClean="0"/>
                      <a:t>LEFT MARGIN</a:t>
                    </a:r>
                    <a:endParaRPr lang="en-AU" dirty="0"/>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p>
                  <a:p>
                    <a:pPr lvl="0"/>
                    <a:r>
                      <a:rPr lang="en-AU" dirty="0" smtClean="0"/>
                      <a:t>RIGHT MARGIN</a:t>
                    </a:r>
                    <a:endParaRPr lang="en-AU" dirty="0"/>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sz="1800" b="0" kern="1200" dirty="0" smtClean="0">
                  <a:solidFill>
                    <a:srgbClr val="333333"/>
                  </a:solidFill>
                  <a:latin typeface="Arial" charset="0"/>
                  <a:ea typeface="+mn-ea"/>
                  <a:cs typeface="Arial" charset="0"/>
                </a:rPr>
                <a:t>DO NOT ALTER SLIDE MASTERS – THIS IS A TNS APPROVED</a:t>
              </a:r>
              <a:r>
                <a:rPr lang="en-GB" sz="1800" b="0" kern="1200" baseline="0" dirty="0" smtClean="0">
                  <a:solidFill>
                    <a:srgbClr val="333333"/>
                  </a:solidFill>
                  <a:latin typeface="Arial" charset="0"/>
                  <a:ea typeface="+mn-ea"/>
                  <a:cs typeface="Arial" charset="0"/>
                </a:rPr>
                <a:t> TEMPLATE</a:t>
              </a:r>
              <a:endParaRPr lang="en-GB" sz="1800" b="0" kern="1200" dirty="0" smtClean="0">
                <a:solidFill>
                  <a:srgbClr val="333333"/>
                </a:solidFill>
                <a:latin typeface="Arial" charset="0"/>
                <a:ea typeface="+mn-ea"/>
                <a:cs typeface="Arial" charset="0"/>
              </a:endParaRPr>
            </a:p>
          </p:txBody>
        </p:sp>
      </p:grpSp>
      <p:cxnSp>
        <p:nvCxnSpPr>
          <p:cNvPr id="34"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35" name="Picture 2" descr="C:\Users\Emilie.Droulers\Desktop\Marques Kampus\TNS\Logo\Kantar TNS Black\Kantar TNS noi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pPr/>
              <a:t>‹N°›</a:t>
            </a:fld>
            <a:endParaRPr lang="en-GB" dirty="0"/>
          </a:p>
        </p:txBody>
      </p:sp>
      <p:sp>
        <p:nvSpPr>
          <p:cNvPr id="5" name="Rectangle 4"/>
          <p:cNvSpPr/>
          <p:nvPr userDrawn="1"/>
        </p:nvSpPr>
        <p:spPr>
          <a:xfrm>
            <a:off x="3347625" y="7022812"/>
            <a:ext cx="2708947" cy="276999"/>
          </a:xfrm>
          <a:prstGeom prst="rect">
            <a:avLst/>
          </a:prstGeom>
        </p:spPr>
        <p:txBody>
          <a:bodyPr wrap="none">
            <a:spAutoFit/>
          </a:bodyPr>
          <a:lstStyle/>
          <a:p>
            <a:r>
              <a:rPr lang="fr-FR" sz="1200" b="0" dirty="0" smtClean="0"/>
              <a:t>Volume Deux roues motorisés - 2018</a:t>
            </a:r>
            <a:endParaRPr lang="fr-FR" sz="1200" b="0" dirty="0"/>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8" r:id="rId3"/>
    <p:sldLayoutId id="2147483848" r:id="rId4"/>
    <p:sldLayoutId id="2147483849" r:id="rId5"/>
    <p:sldLayoutId id="2147483790" r:id="rId6"/>
    <p:sldLayoutId id="2147483791" r:id="rId7"/>
    <p:sldLayoutId id="2147483792" r:id="rId8"/>
    <p:sldLayoutId id="2147483793" r:id="rId9"/>
    <p:sldLayoutId id="2147483794" r:id="rId10"/>
    <p:sldLayoutId id="2147483795" r:id="rId11"/>
    <p:sldLayoutId id="2147483850" r:id="rId12"/>
    <p:sldLayoutId id="2147483851" r:id="rId13"/>
    <p:sldLayoutId id="2147483796" r:id="rId14"/>
    <p:sldLayoutId id="2147483797" r:id="rId15"/>
    <p:sldLayoutId id="2147483852" r:id="rId16"/>
    <p:sldLayoutId id="2147483916" r:id="rId17"/>
    <p:sldLayoutId id="2147483931" r:id="rId18"/>
  </p:sldLayoutIdLst>
  <p:timing>
    <p:tnLst>
      <p:par>
        <p:cTn id="1" dur="indefinite" restart="never" nodeType="tmRoot"/>
      </p:par>
    </p:tnLst>
  </p:timing>
  <p:hf hdr="0" ftr="0" dt="0"/>
  <p:txStyles>
    <p:titleStyle>
      <a:lvl1pPr algn="l" defTabSz="1028700" rtl="0" eaLnBrk="1" latinLnBrk="0" hangingPunct="1">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ts val="1200"/>
        </a:spcBef>
        <a:buFont typeface="Arial" pitchFamily="34" charset="0"/>
        <a:buNone/>
        <a:defRPr lang="en-US" sz="1300" b="0" kern="1200" dirty="0" smtClean="0">
          <a:solidFill>
            <a:schemeClr val="tx1">
              <a:lumMod val="50000"/>
            </a:schemeClr>
          </a:solidFill>
          <a:latin typeface="Arial" panose="020B0604020202020204" pitchFamily="34" charset="0"/>
          <a:ea typeface="+mn-ea"/>
          <a:cs typeface="Arial" panose="020B0604020202020204" pitchFamily="34" charset="0"/>
        </a:defRPr>
      </a:lvl1pPr>
      <a:lvl2pPr marL="0" indent="0" algn="l" defTabSz="1028700" rtl="0" eaLnBrk="1" latinLnBrk="0" hangingPunct="1">
        <a:spcBef>
          <a:spcPts val="1200"/>
        </a:spcBef>
        <a:buFont typeface="Arial" pitchFamily="34" charset="0"/>
        <a:buNone/>
        <a:defRPr sz="1300" b="1" kern="1200">
          <a:solidFill>
            <a:schemeClr val="tx1">
              <a:lumMod val="50000"/>
            </a:schemeClr>
          </a:solidFill>
          <a:latin typeface="Arial" panose="020B0604020202020204" pitchFamily="34" charset="0"/>
          <a:ea typeface="+mn-ea"/>
          <a:cs typeface="Arial" panose="020B0604020202020204" pitchFamily="34" charset="0"/>
        </a:defRPr>
      </a:lvl2pPr>
      <a:lvl3pPr marL="180000" indent="-180000" algn="l" defTabSz="1028700" rtl="0" eaLnBrk="1" latinLnBrk="0" hangingPunct="1">
        <a:spcBef>
          <a:spcPts val="8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3pPr>
      <a:lvl4pPr marL="360000" indent="-180000" algn="l" defTabSz="1028700" rtl="0" eaLnBrk="1" latinLnBrk="0" hangingPunct="1">
        <a:spcBef>
          <a:spcPts val="6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4pPr>
      <a:lvl5pPr marL="540000" indent="-180000" algn="l" defTabSz="1028700" rtl="0" eaLnBrk="1" latinLnBrk="0" hangingPunct="1">
        <a:spcBef>
          <a:spcPts val="4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Rectangle 29"/>
          <p:cNvSpPr/>
          <p:nvPr userDrawn="1"/>
        </p:nvSpPr>
        <p:spPr>
          <a:xfrm>
            <a:off x="3655969" y="7033723"/>
            <a:ext cx="2708947" cy="276999"/>
          </a:xfrm>
          <a:prstGeom prst="rect">
            <a:avLst/>
          </a:prstGeom>
        </p:spPr>
        <p:txBody>
          <a:bodyPr wrap="none">
            <a:spAutoFit/>
          </a:bodyPr>
          <a:lstStyle/>
          <a:p>
            <a:r>
              <a:rPr lang="fr-FR" sz="1200" b="0" dirty="0" smtClean="0"/>
              <a:t>Volume Deux roues motorisés - 2018</a:t>
            </a:r>
            <a:endParaRPr lang="fr-FR" sz="1200" b="0" dirty="0"/>
          </a:p>
        </p:txBody>
      </p:sp>
    </p:spTree>
    <p:extLst>
      <p:ext uri="{BB962C8B-B14F-4D97-AF65-F5344CB8AC3E}">
        <p14:creationId xmlns:p14="http://schemas.microsoft.com/office/powerpoint/2010/main" val="318088496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hidden="1"/>
          <p:cNvGrpSpPr/>
          <p:nvPr/>
        </p:nvGrpSpPr>
        <p:grpSpPr bwMode="gray">
          <a:xfrm>
            <a:off x="-1523413" y="-573958"/>
            <a:ext cx="12164194" cy="7144632"/>
            <a:chOff x="-1523413" y="-573958"/>
            <a:chExt cx="12164194" cy="7144632"/>
          </a:xfrm>
        </p:grpSpPr>
        <p:grpSp>
          <p:nvGrpSpPr>
            <p:cNvPr id="30" name="Group 29" hidden="1"/>
            <p:cNvGrpSpPr/>
            <p:nvPr/>
          </p:nvGrpSpPr>
          <p:grpSpPr bwMode="gray">
            <a:xfrm>
              <a:off x="-1523413" y="-573958"/>
              <a:ext cx="12164194" cy="7144632"/>
              <a:chOff x="-1334173" y="-520575"/>
              <a:chExt cx="10653148" cy="6480119"/>
            </a:xfrm>
          </p:grpSpPr>
          <p:grpSp>
            <p:nvGrpSpPr>
              <p:cNvPr id="32" name="Group 31" hidden="1"/>
              <p:cNvGrpSpPr/>
              <p:nvPr userDrawn="1"/>
            </p:nvGrpSpPr>
            <p:grpSpPr bwMode="gray">
              <a:xfrm>
                <a:off x="-1334173" y="1145470"/>
                <a:ext cx="1327930" cy="4814074"/>
                <a:chOff x="-1334173" y="1145470"/>
                <a:chExt cx="1327930" cy="4814074"/>
              </a:xfrm>
            </p:grpSpPr>
            <p:grpSp>
              <p:nvGrpSpPr>
                <p:cNvPr id="40" name="Group 39" hidden="1"/>
                <p:cNvGrpSpPr/>
                <p:nvPr userDrawn="1"/>
              </p:nvGrpSpPr>
              <p:grpSpPr bwMode="gray">
                <a:xfrm>
                  <a:off x="-1334173" y="4419408"/>
                  <a:ext cx="1327930" cy="279151"/>
                  <a:chOff x="-1334173" y="4419408"/>
                  <a:chExt cx="1327930" cy="279151"/>
                </a:xfrm>
              </p:grpSpPr>
              <p:cxnSp>
                <p:nvCxnSpPr>
                  <p:cNvPr id="72" name="Straight Connector 71"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41" name="Group 40" hidden="1"/>
                <p:cNvGrpSpPr/>
                <p:nvPr userDrawn="1"/>
              </p:nvGrpSpPr>
              <p:grpSpPr bwMode="gray">
                <a:xfrm>
                  <a:off x="-1334173" y="5682545"/>
                  <a:ext cx="1327930" cy="276999"/>
                  <a:chOff x="-1334173" y="5682545"/>
                  <a:chExt cx="1327930" cy="276999"/>
                </a:xfrm>
              </p:grpSpPr>
              <p:cxnSp>
                <p:nvCxnSpPr>
                  <p:cNvPr id="48" name="Straight Connector 47"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42" name="Group 41" hidden="1"/>
                <p:cNvGrpSpPr/>
                <p:nvPr userDrawn="1"/>
              </p:nvGrpSpPr>
              <p:grpSpPr bwMode="gray">
                <a:xfrm>
                  <a:off x="-1334173" y="1145470"/>
                  <a:ext cx="1327930" cy="276999"/>
                  <a:chOff x="-1334173" y="1145470"/>
                  <a:chExt cx="1327930" cy="276999"/>
                </a:xfrm>
              </p:grpSpPr>
              <p:cxnSp>
                <p:nvCxnSpPr>
                  <p:cNvPr id="46" name="Straight Connector 45"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43" name="Group 42" hidden="1"/>
                <p:cNvGrpSpPr/>
                <p:nvPr userDrawn="1"/>
              </p:nvGrpSpPr>
              <p:grpSpPr bwMode="gray">
                <a:xfrm>
                  <a:off x="-1334173" y="1659820"/>
                  <a:ext cx="1327930" cy="276999"/>
                  <a:chOff x="-1334173" y="1659820"/>
                  <a:chExt cx="1327930" cy="276999"/>
                </a:xfrm>
              </p:grpSpPr>
              <p:cxnSp>
                <p:nvCxnSpPr>
                  <p:cNvPr id="44" name="Straight Connector 43"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33" name="Group 32" hidden="1"/>
              <p:cNvGrpSpPr/>
              <p:nvPr userDrawn="1"/>
            </p:nvGrpSpPr>
            <p:grpSpPr bwMode="gray">
              <a:xfrm>
                <a:off x="-253905" y="-520575"/>
                <a:ext cx="9572880" cy="520575"/>
                <a:chOff x="-253905" y="-520575"/>
                <a:chExt cx="9572880" cy="520575"/>
              </a:xfrm>
            </p:grpSpPr>
            <p:grpSp>
              <p:nvGrpSpPr>
                <p:cNvPr id="34" name="Group 33" hidden="1"/>
                <p:cNvGrpSpPr/>
                <p:nvPr userDrawn="1"/>
              </p:nvGrpSpPr>
              <p:grpSpPr bwMode="gray">
                <a:xfrm>
                  <a:off x="-253905" y="-520575"/>
                  <a:ext cx="1072330" cy="520575"/>
                  <a:chOff x="-250415" y="-520575"/>
                  <a:chExt cx="1072330" cy="520575"/>
                </a:xfrm>
              </p:grpSpPr>
              <p:cxnSp>
                <p:nvCxnSpPr>
                  <p:cNvPr id="38" name="Straight Connector 37"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35" name="Group 34" hidden="1"/>
                <p:cNvGrpSpPr/>
                <p:nvPr userDrawn="1"/>
              </p:nvGrpSpPr>
              <p:grpSpPr bwMode="gray">
                <a:xfrm>
                  <a:off x="8246645" y="-520575"/>
                  <a:ext cx="1072330" cy="516118"/>
                  <a:chOff x="8236175" y="-520575"/>
                  <a:chExt cx="1072330" cy="516118"/>
                </a:xfrm>
              </p:grpSpPr>
              <p:cxnSp>
                <p:nvCxnSpPr>
                  <p:cNvPr id="36" name="Straight Connector 35"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31" name="Rectangle 30"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spTree>
    <p:extLst>
      <p:ext uri="{BB962C8B-B14F-4D97-AF65-F5344CB8AC3E}">
        <p14:creationId xmlns:p14="http://schemas.microsoft.com/office/powerpoint/2010/main" val="419430185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6" r:id="rId3"/>
    <p:sldLayoutId id="2147483897" r:id="rId4"/>
    <p:sldLayoutId id="2147483898" r:id="rId5"/>
    <p:sldLayoutId id="2147483900" r:id="rId6"/>
    <p:sldLayoutId id="2147483901" r:id="rId7"/>
  </p:sldLayoutIdLst>
  <p:timing>
    <p:tnLst>
      <p:par>
        <p:cTn id="1" dur="indefinite" restart="never" nodeType="tmRoot"/>
      </p:par>
    </p:tnLst>
  </p:timing>
  <p:hf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494" y="1224000"/>
            <a:ext cx="9792000" cy="1664750"/>
          </a:xfrm>
          <a:prstGeom prst="rect">
            <a:avLst/>
          </a:prstGeom>
        </p:spPr>
        <p:txBody>
          <a:bodyPr vert="horz" lIns="0" tIns="23895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4"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35" name="Picture 2" descr="C:\Users\Emilie.Droulers\Desktop\Marques Kampus\TNS\Logo\Kantar TNS Black\Kantar TNS noi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Rectangle 29"/>
          <p:cNvSpPr/>
          <p:nvPr userDrawn="1"/>
        </p:nvSpPr>
        <p:spPr>
          <a:xfrm>
            <a:off x="3517745" y="7038479"/>
            <a:ext cx="2708947" cy="276999"/>
          </a:xfrm>
          <a:prstGeom prst="rect">
            <a:avLst/>
          </a:prstGeom>
        </p:spPr>
        <p:txBody>
          <a:bodyPr wrap="none">
            <a:spAutoFit/>
          </a:bodyPr>
          <a:lstStyle/>
          <a:p>
            <a:r>
              <a:rPr lang="fr-FR" sz="1200" b="0" dirty="0" smtClean="0"/>
              <a:t>Volume Deux roues motorisés - 2018</a:t>
            </a:r>
            <a:endParaRPr lang="fr-FR" sz="1200" b="0" dirty="0"/>
          </a:p>
        </p:txBody>
      </p:sp>
    </p:spTree>
    <p:extLst>
      <p:ext uri="{BB962C8B-B14F-4D97-AF65-F5344CB8AC3E}">
        <p14:creationId xmlns:p14="http://schemas.microsoft.com/office/powerpoint/2010/main" val="415499279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timing>
    <p:tnLst>
      <p:par>
        <p:cTn id="1" dur="indefinite" restart="never" nodeType="tmRoot"/>
      </p:par>
    </p:tnLst>
  </p:timing>
  <p:hf hdr="0" ftr="0" dt="0"/>
  <p:txStyles>
    <p:titleStyle>
      <a:lvl1pPr algn="l" defTabSz="1028700" rtl="0" eaLnBrk="1" latinLnBrk="0" hangingPunct="1">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ts val="1200"/>
        </a:spcBef>
        <a:buFont typeface="Arial" pitchFamily="34" charset="0"/>
        <a:buNone/>
        <a:defRPr lang="en-US" sz="1300" b="0" kern="1200" dirty="0" smtClean="0">
          <a:solidFill>
            <a:schemeClr val="tx1">
              <a:lumMod val="50000"/>
            </a:schemeClr>
          </a:solidFill>
          <a:latin typeface="Arial" panose="020B0604020202020204" pitchFamily="34" charset="0"/>
          <a:ea typeface="+mn-ea"/>
          <a:cs typeface="Arial" panose="020B0604020202020204" pitchFamily="34" charset="0"/>
        </a:defRPr>
      </a:lvl1pPr>
      <a:lvl2pPr marL="0" indent="0" algn="l" defTabSz="1028700" rtl="0" eaLnBrk="1" latinLnBrk="0" hangingPunct="1">
        <a:spcBef>
          <a:spcPts val="1200"/>
        </a:spcBef>
        <a:buFont typeface="Arial" pitchFamily="34" charset="0"/>
        <a:buNone/>
        <a:defRPr sz="1300" b="1" kern="1200">
          <a:solidFill>
            <a:schemeClr val="tx1">
              <a:lumMod val="50000"/>
            </a:schemeClr>
          </a:solidFill>
          <a:latin typeface="Arial" panose="020B0604020202020204" pitchFamily="34" charset="0"/>
          <a:ea typeface="+mn-ea"/>
          <a:cs typeface="Arial" panose="020B0604020202020204" pitchFamily="34" charset="0"/>
        </a:defRPr>
      </a:lvl2pPr>
      <a:lvl3pPr marL="180000" indent="-180000" algn="l" defTabSz="1028700" rtl="0" eaLnBrk="1" latinLnBrk="0" hangingPunct="1">
        <a:spcBef>
          <a:spcPts val="8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3pPr>
      <a:lvl4pPr marL="360000" indent="-180000" algn="l" defTabSz="1028700" rtl="0" eaLnBrk="1" latinLnBrk="0" hangingPunct="1">
        <a:spcBef>
          <a:spcPts val="6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4pPr>
      <a:lvl5pPr marL="540000" indent="-180000" algn="l" defTabSz="1028700" rtl="0" eaLnBrk="1" latinLnBrk="0" hangingPunct="1">
        <a:spcBef>
          <a:spcPts val="4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494" y="1224000"/>
            <a:ext cx="9792000" cy="1664750"/>
          </a:xfrm>
          <a:prstGeom prst="rect">
            <a:avLst/>
          </a:prstGeom>
        </p:spPr>
        <p:txBody>
          <a:bodyPr vert="horz" lIns="0" tIns="23895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4"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35" name="Picture 2" descr="C:\Users\Emilie.Droulers\Desktop\Marques Kampus\TNS\Logo\Kantar TNS Black\Kantar TNS noi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Rectangle 29"/>
          <p:cNvSpPr/>
          <p:nvPr userDrawn="1"/>
        </p:nvSpPr>
        <p:spPr>
          <a:xfrm>
            <a:off x="3517745" y="7038479"/>
            <a:ext cx="2708947" cy="276999"/>
          </a:xfrm>
          <a:prstGeom prst="rect">
            <a:avLst/>
          </a:prstGeom>
        </p:spPr>
        <p:txBody>
          <a:bodyPr wrap="none">
            <a:spAutoFit/>
          </a:bodyPr>
          <a:lstStyle/>
          <a:p>
            <a:r>
              <a:rPr lang="fr-FR" sz="1200" b="0" dirty="0" smtClean="0">
                <a:solidFill>
                  <a:srgbClr val="717171"/>
                </a:solidFill>
              </a:rPr>
              <a:t>Volume Deux roues motorisés - 2018</a:t>
            </a:r>
            <a:endParaRPr lang="fr-FR" sz="1200" b="0" dirty="0">
              <a:solidFill>
                <a:srgbClr val="717171"/>
              </a:solidFill>
            </a:endParaRPr>
          </a:p>
        </p:txBody>
      </p:sp>
    </p:spTree>
    <p:extLst>
      <p:ext uri="{BB962C8B-B14F-4D97-AF65-F5344CB8AC3E}">
        <p14:creationId xmlns:p14="http://schemas.microsoft.com/office/powerpoint/2010/main" val="190789278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iming>
    <p:tnLst>
      <p:par>
        <p:cTn id="1" dur="indefinite" restart="never" nodeType="tmRoot"/>
      </p:par>
    </p:tnLst>
  </p:timing>
  <p:hf hdr="0" ftr="0" dt="0"/>
  <p:txStyles>
    <p:titleStyle>
      <a:lvl1pPr algn="l" defTabSz="1028700" rtl="0" eaLnBrk="1" latinLnBrk="0" hangingPunct="1">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ts val="1200"/>
        </a:spcBef>
        <a:buFont typeface="Arial" pitchFamily="34" charset="0"/>
        <a:buNone/>
        <a:defRPr lang="en-US" sz="1300" b="0" kern="1200" dirty="0" smtClean="0">
          <a:solidFill>
            <a:schemeClr val="tx1">
              <a:lumMod val="50000"/>
            </a:schemeClr>
          </a:solidFill>
          <a:latin typeface="Arial" panose="020B0604020202020204" pitchFamily="34" charset="0"/>
          <a:ea typeface="+mn-ea"/>
          <a:cs typeface="Arial" panose="020B0604020202020204" pitchFamily="34" charset="0"/>
        </a:defRPr>
      </a:lvl1pPr>
      <a:lvl2pPr marL="0" indent="0" algn="l" defTabSz="1028700" rtl="0" eaLnBrk="1" latinLnBrk="0" hangingPunct="1">
        <a:spcBef>
          <a:spcPts val="1200"/>
        </a:spcBef>
        <a:buFont typeface="Arial" pitchFamily="34" charset="0"/>
        <a:buNone/>
        <a:defRPr sz="1300" b="1" kern="1200">
          <a:solidFill>
            <a:schemeClr val="tx1">
              <a:lumMod val="50000"/>
            </a:schemeClr>
          </a:solidFill>
          <a:latin typeface="Arial" panose="020B0604020202020204" pitchFamily="34" charset="0"/>
          <a:ea typeface="+mn-ea"/>
          <a:cs typeface="Arial" panose="020B0604020202020204" pitchFamily="34" charset="0"/>
        </a:defRPr>
      </a:lvl2pPr>
      <a:lvl3pPr marL="180000" indent="-180000" algn="l" defTabSz="1028700" rtl="0" eaLnBrk="1" latinLnBrk="0" hangingPunct="1">
        <a:spcBef>
          <a:spcPts val="8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3pPr>
      <a:lvl4pPr marL="360000" indent="-180000" algn="l" defTabSz="1028700" rtl="0" eaLnBrk="1" latinLnBrk="0" hangingPunct="1">
        <a:spcBef>
          <a:spcPts val="6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4pPr>
      <a:lvl5pPr marL="540000" indent="-180000" algn="l" defTabSz="1028700" rtl="0" eaLnBrk="1" latinLnBrk="0" hangingPunct="1">
        <a:spcBef>
          <a:spcPts val="4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9.xml"/><Relationship Id="rId5" Type="http://schemas.openxmlformats.org/officeDocument/2006/relationships/chart" Target="../charts/chart8.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6.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ags" Target="../tags/tag1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8.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chart" Target="../charts/chart1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7.xml"/><Relationship Id="rId7" Type="http://schemas.openxmlformats.org/officeDocument/2006/relationships/slideLayout" Target="../slideLayouts/slideLayout36.xml"/><Relationship Id="rId12"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themeOverride" Target="../theme/themeOverride1.xml"/><Relationship Id="rId6" Type="http://schemas.openxmlformats.org/officeDocument/2006/relationships/tags" Target="../tags/tag20.xml"/><Relationship Id="rId11" Type="http://schemas.openxmlformats.org/officeDocument/2006/relationships/image" Target="../media/image9.png"/><Relationship Id="rId5" Type="http://schemas.openxmlformats.org/officeDocument/2006/relationships/tags" Target="../tags/tag19.xml"/><Relationship Id="rId10" Type="http://schemas.openxmlformats.org/officeDocument/2006/relationships/chart" Target="../charts/chart15.xml"/><Relationship Id="rId4" Type="http://schemas.openxmlformats.org/officeDocument/2006/relationships/tags" Target="../tags/tag18.xml"/><Relationship Id="rId9"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tags" Target="../tags/tag23.xml"/><Relationship Id="rId7" Type="http://schemas.openxmlformats.org/officeDocument/2006/relationships/chart" Target="../charts/chart1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4.xml"/><Relationship Id="rId5" Type="http://schemas.openxmlformats.org/officeDocument/2006/relationships/slideLayout" Target="../slideLayouts/slideLayout21.xml"/><Relationship Id="rId4" Type="http://schemas.openxmlformats.org/officeDocument/2006/relationships/tags" Target="../tags/tag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tags" Target="../tags/tag30.xml"/><Relationship Id="rId7" Type="http://schemas.openxmlformats.org/officeDocument/2006/relationships/chart" Target="../charts/chart2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22.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4.emf"/><Relationship Id="rId18" Type="http://schemas.openxmlformats.org/officeDocument/2006/relationships/oleObject" Target="../embeddings/Microsoft_Excel_97-2003_Worksheet4.xls"/><Relationship Id="rId3" Type="http://schemas.openxmlformats.org/officeDocument/2006/relationships/tags" Target="../tags/tag33.xml"/><Relationship Id="rId21" Type="http://schemas.openxmlformats.org/officeDocument/2006/relationships/image" Target="../media/image11.png"/><Relationship Id="rId7" Type="http://schemas.openxmlformats.org/officeDocument/2006/relationships/notesSlide" Target="../notesSlides/notesSlide19.xml"/><Relationship Id="rId12" Type="http://schemas.openxmlformats.org/officeDocument/2006/relationships/oleObject" Target="../embeddings/Microsoft_Excel_97-2003_Worksheet2.xls"/><Relationship Id="rId17" Type="http://schemas.openxmlformats.org/officeDocument/2006/relationships/oleObject" Target="../embeddings/oleObject4.bin"/><Relationship Id="rId2" Type="http://schemas.openxmlformats.org/officeDocument/2006/relationships/tags" Target="../tags/tag32.xml"/><Relationship Id="rId16" Type="http://schemas.openxmlformats.org/officeDocument/2006/relationships/image" Target="../media/image15.emf"/><Relationship Id="rId20" Type="http://schemas.openxmlformats.org/officeDocument/2006/relationships/chart" Target="../charts/chart26.xml"/><Relationship Id="rId1" Type="http://schemas.openxmlformats.org/officeDocument/2006/relationships/vmlDrawing" Target="../drawings/vmlDrawing1.vml"/><Relationship Id="rId6" Type="http://schemas.openxmlformats.org/officeDocument/2006/relationships/slideLayout" Target="../slideLayouts/slideLayout3.xml"/><Relationship Id="rId11" Type="http://schemas.openxmlformats.org/officeDocument/2006/relationships/oleObject" Target="../embeddings/oleObject2.bin"/><Relationship Id="rId5" Type="http://schemas.openxmlformats.org/officeDocument/2006/relationships/tags" Target="../tags/tag35.xml"/><Relationship Id="rId15" Type="http://schemas.openxmlformats.org/officeDocument/2006/relationships/oleObject" Target="../embeddings/Microsoft_Excel_97-2003_Worksheet3.xls"/><Relationship Id="rId10" Type="http://schemas.openxmlformats.org/officeDocument/2006/relationships/image" Target="../media/image13.emf"/><Relationship Id="rId19" Type="http://schemas.openxmlformats.org/officeDocument/2006/relationships/image" Target="../media/image16.emf"/><Relationship Id="rId4" Type="http://schemas.openxmlformats.org/officeDocument/2006/relationships/tags" Target="../tags/tag34.xml"/><Relationship Id="rId9" Type="http://schemas.openxmlformats.org/officeDocument/2006/relationships/oleObject" Target="../embeddings/Microsoft_Excel_97-2003_Worksheet1.xls"/><Relationship Id="rId14" Type="http://schemas.openxmlformats.org/officeDocument/2006/relationships/oleObject" Target="../embeddings/oleObject3.bin"/><Relationship Id="rId2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17.png"/><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chart" Target="../charts/chart31.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chart" Target="../charts/chart30.xml"/><Relationship Id="rId2" Type="http://schemas.openxmlformats.org/officeDocument/2006/relationships/tags" Target="../tags/tag39.xml"/><Relationship Id="rId16" Type="http://schemas.openxmlformats.org/officeDocument/2006/relationships/image" Target="../media/image12.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chart" Target="../charts/chart29.xml"/><Relationship Id="rId5" Type="http://schemas.openxmlformats.org/officeDocument/2006/relationships/tags" Target="../tags/tag42.xml"/><Relationship Id="rId15" Type="http://schemas.openxmlformats.org/officeDocument/2006/relationships/image" Target="../media/image11.png"/><Relationship Id="rId10" Type="http://schemas.openxmlformats.org/officeDocument/2006/relationships/notesSlide" Target="../notesSlides/notesSlide22.xml"/><Relationship Id="rId4" Type="http://schemas.openxmlformats.org/officeDocument/2006/relationships/tags" Target="../tags/tag41.xml"/><Relationship Id="rId9" Type="http://schemas.openxmlformats.org/officeDocument/2006/relationships/slideLayout" Target="../slideLayouts/slideLayout3.xml"/><Relationship Id="rId14" Type="http://schemas.openxmlformats.org/officeDocument/2006/relationships/chart" Target="../charts/chart32.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8.xml"/><Relationship Id="rId7" Type="http://schemas.openxmlformats.org/officeDocument/2006/relationships/image" Target="../media/image1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33.xml"/><Relationship Id="rId5" Type="http://schemas.openxmlformats.org/officeDocument/2006/relationships/notesSlide" Target="../notesSlides/notesSlide23.xml"/><Relationship Id="rId10" Type="http://schemas.openxmlformats.org/officeDocument/2006/relationships/chart" Target="../charts/chart35.xml"/><Relationship Id="rId4" Type="http://schemas.openxmlformats.org/officeDocument/2006/relationships/slideLayout" Target="../slideLayouts/slideLayout3.xml"/><Relationship Id="rId9"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tags" Target="../tags/tag52.xml"/><Relationship Id="rId7" Type="http://schemas.openxmlformats.org/officeDocument/2006/relationships/chart" Target="../charts/chart38.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37.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3.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5.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Layout" Target="../slideLayouts/slideLayout2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rsof-fs05\collaboratif$\SlickSlides4\IMAGES\Auto\90447687.jpg"/>
          <p:cNvPicPr>
            <a:picLocks noChangeAspect="1" noChangeArrowheads="1"/>
          </p:cNvPicPr>
          <p:nvPr/>
        </p:nvPicPr>
        <p:blipFill rotWithShape="1">
          <a:blip r:embed="rId2">
            <a:extLst>
              <a:ext uri="{28A0092B-C50C-407E-A947-70E740481C1C}">
                <a14:useLocalDpi xmlns:a14="http://schemas.microsoft.com/office/drawing/2010/main" val="0"/>
              </a:ext>
            </a:extLst>
          </a:blip>
          <a:srcRect r="5833"/>
          <a:stretch/>
        </p:blipFill>
        <p:spPr bwMode="auto">
          <a:xfrm>
            <a:off x="-1" y="0"/>
            <a:ext cx="10440989" cy="7561263"/>
          </a:xfrm>
          <a:prstGeom prst="rect">
            <a:avLst/>
          </a:prstGeom>
          <a:noFill/>
          <a:extLst>
            <a:ext uri="{909E8E84-426E-40DD-AFC4-6F175D3DCCD1}">
              <a14:hiddenFill xmlns:a14="http://schemas.microsoft.com/office/drawing/2010/main">
                <a:solidFill>
                  <a:srgbClr val="FFFFFF"/>
                </a:solidFill>
              </a14:hiddenFill>
            </a:ext>
          </a:extLst>
        </p:spPr>
      </p:pic>
      <p:sp>
        <p:nvSpPr>
          <p:cNvPr id="65538" name="Titre 2"/>
          <p:cNvSpPr>
            <a:spLocks noGrp="1"/>
          </p:cNvSpPr>
          <p:nvPr>
            <p:ph type="title"/>
          </p:nvPr>
        </p:nvSpPr>
        <p:spPr>
          <a:xfrm>
            <a:off x="0" y="4558352"/>
            <a:ext cx="10440988" cy="1160524"/>
          </a:xfrm>
          <a:solidFill>
            <a:schemeClr val="bg1">
              <a:lumMod val="75000"/>
              <a:alpha val="81000"/>
            </a:schemeClr>
          </a:solidFill>
        </p:spPr>
        <p:txBody>
          <a:bodyPr/>
          <a:lstStyle/>
          <a:p>
            <a:pPr eaLnBrk="1" hangingPunct="1">
              <a:tabLst>
                <a:tab pos="1160463" algn="l"/>
              </a:tabLst>
            </a:pPr>
            <a:r>
              <a:rPr lang="fr-FR" altLang="fr-FR" sz="3000" dirty="0" smtClean="0">
                <a:solidFill>
                  <a:schemeClr val="bg1"/>
                </a:solidFill>
              </a:rPr>
              <a:t>	Parc Auto 2018 - Volume Deux roues motorisés</a:t>
            </a:r>
            <a:r>
              <a:rPr lang="fr-FR" altLang="fr-FR" sz="3000" dirty="0">
                <a:solidFill>
                  <a:schemeClr val="bg1"/>
                </a:solidFill>
              </a:rPr>
              <a:t/>
            </a:r>
            <a:br>
              <a:rPr lang="fr-FR" altLang="fr-FR" sz="3000" dirty="0">
                <a:solidFill>
                  <a:schemeClr val="bg1"/>
                </a:solidFill>
              </a:rPr>
            </a:br>
            <a:r>
              <a:rPr lang="fr-FR" altLang="fr-FR" sz="3000" dirty="0" smtClean="0">
                <a:solidFill>
                  <a:schemeClr val="bg1"/>
                </a:solidFill>
              </a:rPr>
              <a:t>	</a:t>
            </a:r>
            <a:r>
              <a:rPr lang="fr-FR" altLang="fr-FR" sz="2400" dirty="0" smtClean="0">
                <a:solidFill>
                  <a:schemeClr val="bg1"/>
                </a:solidFill>
              </a:rPr>
              <a:t>Résultats </a:t>
            </a:r>
          </a:p>
        </p:txBody>
      </p:sp>
      <p:sp>
        <p:nvSpPr>
          <p:cNvPr id="2" name="Rectangle 1"/>
          <p:cNvSpPr/>
          <p:nvPr/>
        </p:nvSpPr>
        <p:spPr>
          <a:xfrm>
            <a:off x="1054005" y="6056151"/>
            <a:ext cx="8130938" cy="1015663"/>
          </a:xfrm>
          <a:prstGeom prst="rect">
            <a:avLst/>
          </a:prstGeom>
        </p:spPr>
        <p:txBody>
          <a:bodyPr wrap="square">
            <a:spAutoFit/>
          </a:bodyPr>
          <a:lstStyle/>
          <a:p>
            <a:r>
              <a:rPr lang="fr-FR" dirty="0">
                <a:solidFill>
                  <a:schemeClr val="bg1"/>
                </a:solidFill>
              </a:rPr>
              <a:t>Le parc </a:t>
            </a:r>
            <a:r>
              <a:rPr lang="fr-FR" dirty="0" smtClean="0">
                <a:solidFill>
                  <a:schemeClr val="bg1"/>
                </a:solidFill>
              </a:rPr>
              <a:t>automobile / 2RM </a:t>
            </a:r>
            <a:r>
              <a:rPr lang="fr-FR" dirty="0">
                <a:solidFill>
                  <a:schemeClr val="bg1"/>
                </a:solidFill>
              </a:rPr>
              <a:t>des ménages français </a:t>
            </a:r>
            <a:br>
              <a:rPr lang="fr-FR" dirty="0">
                <a:solidFill>
                  <a:schemeClr val="bg1"/>
                </a:solidFill>
              </a:rPr>
            </a:br>
            <a:r>
              <a:rPr lang="fr-FR" dirty="0">
                <a:solidFill>
                  <a:schemeClr val="bg1"/>
                </a:solidFill>
              </a:rPr>
              <a:t>au 1er janvier 2018</a:t>
            </a:r>
            <a:r>
              <a:rPr lang="fr-FR" sz="2400" dirty="0">
                <a:solidFill>
                  <a:schemeClr val="bg1"/>
                </a:solidFill>
              </a:rPr>
              <a:t/>
            </a:r>
            <a:br>
              <a:rPr lang="fr-FR" sz="2400" dirty="0">
                <a:solidFill>
                  <a:schemeClr val="bg1"/>
                </a:solidFill>
              </a:rPr>
            </a:br>
            <a:endParaRPr lang="en-US" dirty="0">
              <a:solidFill>
                <a:schemeClr val="bg1"/>
              </a:solidFill>
            </a:endParaRPr>
          </a:p>
        </p:txBody>
      </p:sp>
      <p:pic>
        <p:nvPicPr>
          <p:cNvPr id="46083" name="Picture 3" descr="\\frsofmt-fs05\08\Public\08-Marketing &amp; Communication\3. Documentation Mkg\3. Entreprise\Charte graphique\Logos\Logos corpo\Kantar TNS\Kantar TNS blanc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629" y="495799"/>
            <a:ext cx="3340361" cy="39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5"/>
          <p:cNvSpPr>
            <a:spLocks noGrp="1"/>
          </p:cNvSpPr>
          <p:nvPr>
            <p:ph type="title"/>
          </p:nvPr>
        </p:nvSpPr>
        <p:spPr>
          <a:xfrm>
            <a:off x="324494" y="1209629"/>
            <a:ext cx="9792000" cy="421718"/>
          </a:xfrm>
        </p:spPr>
        <p:txBody>
          <a:bodyPr vert="horz" lIns="0" tIns="234900" rIns="0" bIns="0" rtlCol="0" anchor="t">
            <a:spAutoFit/>
          </a:bodyPr>
          <a:lstStyle/>
          <a:p>
            <a:r>
              <a:rPr lang="fr-FR" sz="1200" dirty="0"/>
              <a:t>Evolution de la taille du parc des ménages</a:t>
            </a:r>
          </a:p>
        </p:txBody>
      </p:sp>
      <p:sp>
        <p:nvSpPr>
          <p:cNvPr id="23" name="Rectangle 22"/>
          <p:cNvSpPr/>
          <p:nvPr/>
        </p:nvSpPr>
        <p:spPr>
          <a:xfrm>
            <a:off x="5029205" y="6462751"/>
            <a:ext cx="5138675" cy="359018"/>
          </a:xfrm>
          <a:prstGeom prst="rect">
            <a:avLst/>
          </a:prstGeom>
        </p:spPr>
        <p:txBody>
          <a:bodyPr wrap="square" lIns="81224" tIns="40613" rIns="81224" bIns="40613">
            <a:spAutoFit/>
          </a:bodyPr>
          <a:lstStyle/>
          <a:p>
            <a:pPr algn="r"/>
            <a:r>
              <a:rPr lang="fr-FR" sz="900" b="0" i="1" dirty="0">
                <a:solidFill>
                  <a:srgbClr val="717171"/>
                </a:solidFill>
                <a:latin typeface="Arial" panose="020B0604020202020204" pitchFamily="34" charset="0"/>
                <a:cs typeface="Arial" panose="020B0604020202020204" pitchFamily="34" charset="0"/>
              </a:rPr>
              <a:t>Base : 10 000 ménages </a:t>
            </a:r>
          </a:p>
          <a:p>
            <a:pPr algn="r"/>
            <a:r>
              <a:rPr lang="fr-FR" sz="900" b="0" i="1" dirty="0">
                <a:solidFill>
                  <a:srgbClr val="717171"/>
                </a:solidFill>
                <a:latin typeface="Arial" panose="020B0604020202020204" pitchFamily="34" charset="0"/>
                <a:cs typeface="Arial" panose="020B0604020202020204" pitchFamily="34" charset="0"/>
              </a:rPr>
              <a:t>Champ : Ensemble des véhicules à disposition des ménages (Parc Total)</a:t>
            </a:r>
          </a:p>
        </p:txBody>
      </p:sp>
      <p:sp>
        <p:nvSpPr>
          <p:cNvPr id="24"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milliers</a:t>
            </a:r>
          </a:p>
        </p:txBody>
      </p:sp>
      <p:graphicFrame>
        <p:nvGraphicFramePr>
          <p:cNvPr id="25" name="Graphique 24"/>
          <p:cNvGraphicFramePr/>
          <p:nvPr>
            <p:extLst>
              <p:ext uri="{D42A27DB-BD31-4B8C-83A1-F6EECF244321}">
                <p14:modId xmlns:p14="http://schemas.microsoft.com/office/powerpoint/2010/main" val="3402837367"/>
              </p:ext>
            </p:extLst>
          </p:nvPr>
        </p:nvGraphicFramePr>
        <p:xfrm>
          <a:off x="339008" y="1922218"/>
          <a:ext cx="9576991" cy="4351448"/>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5"/>
          <p:cNvSpPr>
            <a:spLocks noEditPoints="1"/>
          </p:cNvSpPr>
          <p:nvPr/>
        </p:nvSpPr>
        <p:spPr bwMode="auto">
          <a:xfrm flipH="1">
            <a:off x="9403555" y="2176475"/>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1"/>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rgbClr val="FFFFFF"/>
                </a:solidFill>
                <a:latin typeface="Arial" panose="020B0604020202020204" pitchFamily="34" charset="0"/>
                <a:cs typeface="Arial" panose="020B0604020202020204" pitchFamily="34" charset="0"/>
              </a:rPr>
              <a:t>33  883</a:t>
            </a:r>
            <a:endParaRPr lang="fr-FR" sz="1100" dirty="0">
              <a:solidFill>
                <a:srgbClr val="FFFFFF"/>
              </a:solidFill>
              <a:latin typeface="Arial" panose="020B0604020202020204" pitchFamily="34" charset="0"/>
              <a:cs typeface="Arial" panose="020B0604020202020204" pitchFamily="34" charset="0"/>
            </a:endParaRPr>
          </a:p>
        </p:txBody>
      </p:sp>
      <p:grpSp>
        <p:nvGrpSpPr>
          <p:cNvPr id="27" name="Groupe 26"/>
          <p:cNvGrpSpPr/>
          <p:nvPr/>
        </p:nvGrpSpPr>
        <p:grpSpPr>
          <a:xfrm>
            <a:off x="9572492" y="3386091"/>
            <a:ext cx="522288" cy="350044"/>
            <a:chOff x="1270000" y="1270000"/>
            <a:chExt cx="746125" cy="509588"/>
          </a:xfrm>
          <a:solidFill>
            <a:schemeClr val="accent1"/>
          </a:solidFill>
        </p:grpSpPr>
        <p:sp>
          <p:nvSpPr>
            <p:cNvPr id="30" name="Freeform 5"/>
            <p:cNvSpPr>
              <a:spLocks/>
            </p:cNvSpPr>
            <p:nvPr/>
          </p:nvSpPr>
          <p:spPr bwMode="auto">
            <a:xfrm>
              <a:off x="1727200" y="1492250"/>
              <a:ext cx="288925" cy="92075"/>
            </a:xfrm>
            <a:custGeom>
              <a:avLst/>
              <a:gdLst>
                <a:gd name="T0" fmla="*/ 76 w 76"/>
                <a:gd name="T1" fmla="*/ 15 h 24"/>
                <a:gd name="T2" fmla="*/ 50 w 76"/>
                <a:gd name="T3" fmla="*/ 0 h 24"/>
                <a:gd name="T4" fmla="*/ 49 w 76"/>
                <a:gd name="T5" fmla="*/ 0 h 24"/>
                <a:gd name="T6" fmla="*/ 48 w 76"/>
                <a:gd name="T7" fmla="*/ 0 h 24"/>
                <a:gd name="T8" fmla="*/ 47 w 76"/>
                <a:gd name="T9" fmla="*/ 0 h 24"/>
                <a:gd name="T10" fmla="*/ 36 w 76"/>
                <a:gd name="T11" fmla="*/ 3 h 24"/>
                <a:gd name="T12" fmla="*/ 25 w 76"/>
                <a:gd name="T13" fmla="*/ 0 h 24"/>
                <a:gd name="T14" fmla="*/ 25 w 76"/>
                <a:gd name="T15" fmla="*/ 0 h 24"/>
                <a:gd name="T16" fmla="*/ 24 w 76"/>
                <a:gd name="T17" fmla="*/ 0 h 24"/>
                <a:gd name="T18" fmla="*/ 24 w 76"/>
                <a:gd name="T19" fmla="*/ 0 h 24"/>
                <a:gd name="T20" fmla="*/ 11 w 76"/>
                <a:gd name="T21" fmla="*/ 5 h 24"/>
                <a:gd name="T22" fmla="*/ 0 w 76"/>
                <a:gd name="T23" fmla="*/ 24 h 24"/>
                <a:gd name="T24" fmla="*/ 75 w 76"/>
                <a:gd name="T25" fmla="*/ 24 h 24"/>
                <a:gd name="T26" fmla="*/ 76 w 76"/>
                <a:gd name="T27" fmla="*/ 22 h 24"/>
                <a:gd name="T28" fmla="*/ 76 w 76"/>
                <a:gd name="T29" fmla="*/ 16 h 24"/>
                <a:gd name="T30" fmla="*/ 76 w 76"/>
                <a:gd name="T3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
                  <a:moveTo>
                    <a:pt x="76" y="15"/>
                  </a:moveTo>
                  <a:cubicBezTo>
                    <a:pt x="69" y="8"/>
                    <a:pt x="60" y="3"/>
                    <a:pt x="50" y="0"/>
                  </a:cubicBezTo>
                  <a:cubicBezTo>
                    <a:pt x="50" y="0"/>
                    <a:pt x="49" y="0"/>
                    <a:pt x="49" y="0"/>
                  </a:cubicBezTo>
                  <a:cubicBezTo>
                    <a:pt x="48" y="0"/>
                    <a:pt x="48" y="0"/>
                    <a:pt x="48" y="0"/>
                  </a:cubicBezTo>
                  <a:cubicBezTo>
                    <a:pt x="48" y="0"/>
                    <a:pt x="48" y="0"/>
                    <a:pt x="47" y="0"/>
                  </a:cubicBezTo>
                  <a:cubicBezTo>
                    <a:pt x="44" y="2"/>
                    <a:pt x="40" y="3"/>
                    <a:pt x="36" y="3"/>
                  </a:cubicBezTo>
                  <a:cubicBezTo>
                    <a:pt x="32" y="3"/>
                    <a:pt x="28" y="2"/>
                    <a:pt x="25" y="0"/>
                  </a:cubicBezTo>
                  <a:cubicBezTo>
                    <a:pt x="25" y="0"/>
                    <a:pt x="25" y="0"/>
                    <a:pt x="25" y="0"/>
                  </a:cubicBezTo>
                  <a:cubicBezTo>
                    <a:pt x="24" y="0"/>
                    <a:pt x="24" y="0"/>
                    <a:pt x="24" y="0"/>
                  </a:cubicBezTo>
                  <a:cubicBezTo>
                    <a:pt x="24" y="0"/>
                    <a:pt x="24" y="0"/>
                    <a:pt x="24" y="0"/>
                  </a:cubicBezTo>
                  <a:cubicBezTo>
                    <a:pt x="19" y="1"/>
                    <a:pt x="15" y="3"/>
                    <a:pt x="11" y="5"/>
                  </a:cubicBezTo>
                  <a:cubicBezTo>
                    <a:pt x="9" y="12"/>
                    <a:pt x="5" y="18"/>
                    <a:pt x="0" y="24"/>
                  </a:cubicBezTo>
                  <a:cubicBezTo>
                    <a:pt x="75" y="24"/>
                    <a:pt x="75" y="24"/>
                    <a:pt x="75" y="24"/>
                  </a:cubicBezTo>
                  <a:cubicBezTo>
                    <a:pt x="76" y="24"/>
                    <a:pt x="76" y="23"/>
                    <a:pt x="76" y="22"/>
                  </a:cubicBezTo>
                  <a:cubicBezTo>
                    <a:pt x="76" y="16"/>
                    <a:pt x="76" y="16"/>
                    <a:pt x="76" y="16"/>
                  </a:cubicBezTo>
                  <a:cubicBezTo>
                    <a:pt x="76" y="16"/>
                    <a:pt x="76" y="15"/>
                    <a:pt x="76" y="15"/>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1" name="Freeform 6"/>
            <p:cNvSpPr>
              <a:spLocks/>
            </p:cNvSpPr>
            <p:nvPr/>
          </p:nvSpPr>
          <p:spPr bwMode="auto">
            <a:xfrm>
              <a:off x="1792288" y="1281113"/>
              <a:ext cx="144463" cy="188913"/>
            </a:xfrm>
            <a:custGeom>
              <a:avLst/>
              <a:gdLst>
                <a:gd name="T0" fmla="*/ 0 w 38"/>
                <a:gd name="T1" fmla="*/ 28 h 49"/>
                <a:gd name="T2" fmla="*/ 4 w 38"/>
                <a:gd name="T3" fmla="*/ 32 h 49"/>
                <a:gd name="T4" fmla="*/ 4 w 38"/>
                <a:gd name="T5" fmla="*/ 32 h 49"/>
                <a:gd name="T6" fmla="*/ 19 w 38"/>
                <a:gd name="T7" fmla="*/ 49 h 49"/>
                <a:gd name="T8" fmla="*/ 35 w 38"/>
                <a:gd name="T9" fmla="*/ 32 h 49"/>
                <a:gd name="T10" fmla="*/ 35 w 38"/>
                <a:gd name="T11" fmla="*/ 32 h 49"/>
                <a:gd name="T12" fmla="*/ 38 w 38"/>
                <a:gd name="T13" fmla="*/ 28 h 49"/>
                <a:gd name="T14" fmla="*/ 36 w 38"/>
                <a:gd name="T15" fmla="*/ 25 h 49"/>
                <a:gd name="T16" fmla="*/ 37 w 38"/>
                <a:gd name="T17" fmla="*/ 19 h 49"/>
                <a:gd name="T18" fmla="*/ 19 w 38"/>
                <a:gd name="T19" fmla="*/ 0 h 49"/>
                <a:gd name="T20" fmla="*/ 1 w 38"/>
                <a:gd name="T21" fmla="*/ 19 h 49"/>
                <a:gd name="T22" fmla="*/ 2 w 38"/>
                <a:gd name="T23" fmla="*/ 25 h 49"/>
                <a:gd name="T24" fmla="*/ 0 w 38"/>
                <a:gd name="T25"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9">
                  <a:moveTo>
                    <a:pt x="0" y="28"/>
                  </a:moveTo>
                  <a:cubicBezTo>
                    <a:pt x="0" y="30"/>
                    <a:pt x="2" y="32"/>
                    <a:pt x="4" y="32"/>
                  </a:cubicBezTo>
                  <a:cubicBezTo>
                    <a:pt x="4" y="32"/>
                    <a:pt x="4" y="32"/>
                    <a:pt x="4" y="32"/>
                  </a:cubicBezTo>
                  <a:cubicBezTo>
                    <a:pt x="4" y="40"/>
                    <a:pt x="11" y="49"/>
                    <a:pt x="19" y="49"/>
                  </a:cubicBezTo>
                  <a:cubicBezTo>
                    <a:pt x="28" y="49"/>
                    <a:pt x="34" y="40"/>
                    <a:pt x="35" y="32"/>
                  </a:cubicBezTo>
                  <a:cubicBezTo>
                    <a:pt x="35" y="32"/>
                    <a:pt x="35" y="32"/>
                    <a:pt x="35" y="32"/>
                  </a:cubicBezTo>
                  <a:cubicBezTo>
                    <a:pt x="37" y="32"/>
                    <a:pt x="38" y="30"/>
                    <a:pt x="38" y="28"/>
                  </a:cubicBezTo>
                  <a:cubicBezTo>
                    <a:pt x="38" y="27"/>
                    <a:pt x="38" y="26"/>
                    <a:pt x="36" y="25"/>
                  </a:cubicBezTo>
                  <a:cubicBezTo>
                    <a:pt x="37" y="23"/>
                    <a:pt x="37" y="21"/>
                    <a:pt x="37" y="19"/>
                  </a:cubicBezTo>
                  <a:cubicBezTo>
                    <a:pt x="37" y="9"/>
                    <a:pt x="29" y="0"/>
                    <a:pt x="19" y="0"/>
                  </a:cubicBezTo>
                  <a:cubicBezTo>
                    <a:pt x="9" y="0"/>
                    <a:pt x="1" y="9"/>
                    <a:pt x="1" y="19"/>
                  </a:cubicBezTo>
                  <a:cubicBezTo>
                    <a:pt x="1" y="21"/>
                    <a:pt x="2" y="23"/>
                    <a:pt x="2" y="25"/>
                  </a:cubicBezTo>
                  <a:cubicBezTo>
                    <a:pt x="1" y="26"/>
                    <a:pt x="0" y="27"/>
                    <a:pt x="0" y="2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2" name="Freeform 7"/>
            <p:cNvSpPr>
              <a:spLocks/>
            </p:cNvSpPr>
            <p:nvPr/>
          </p:nvSpPr>
          <p:spPr bwMode="auto">
            <a:xfrm>
              <a:off x="1270000" y="1492250"/>
              <a:ext cx="288925" cy="92075"/>
            </a:xfrm>
            <a:custGeom>
              <a:avLst/>
              <a:gdLst>
                <a:gd name="T0" fmla="*/ 64 w 76"/>
                <a:gd name="T1" fmla="*/ 4 h 24"/>
                <a:gd name="T2" fmla="*/ 53 w 76"/>
                <a:gd name="T3" fmla="*/ 0 h 24"/>
                <a:gd name="T4" fmla="*/ 53 w 76"/>
                <a:gd name="T5" fmla="*/ 0 h 24"/>
                <a:gd name="T6" fmla="*/ 52 w 76"/>
                <a:gd name="T7" fmla="*/ 0 h 24"/>
                <a:gd name="T8" fmla="*/ 51 w 76"/>
                <a:gd name="T9" fmla="*/ 0 h 24"/>
                <a:gd name="T10" fmla="*/ 40 w 76"/>
                <a:gd name="T11" fmla="*/ 3 h 24"/>
                <a:gd name="T12" fmla="*/ 29 w 76"/>
                <a:gd name="T13" fmla="*/ 0 h 24"/>
                <a:gd name="T14" fmla="*/ 28 w 76"/>
                <a:gd name="T15" fmla="*/ 0 h 24"/>
                <a:gd name="T16" fmla="*/ 28 w 76"/>
                <a:gd name="T17" fmla="*/ 0 h 24"/>
                <a:gd name="T18" fmla="*/ 27 w 76"/>
                <a:gd name="T19" fmla="*/ 0 h 24"/>
                <a:gd name="T20" fmla="*/ 0 w 76"/>
                <a:gd name="T21" fmla="*/ 15 h 24"/>
                <a:gd name="T22" fmla="*/ 0 w 76"/>
                <a:gd name="T23" fmla="*/ 16 h 24"/>
                <a:gd name="T24" fmla="*/ 0 w 76"/>
                <a:gd name="T25" fmla="*/ 22 h 24"/>
                <a:gd name="T26" fmla="*/ 2 w 76"/>
                <a:gd name="T27" fmla="*/ 24 h 24"/>
                <a:gd name="T28" fmla="*/ 76 w 76"/>
                <a:gd name="T29" fmla="*/ 24 h 24"/>
                <a:gd name="T30" fmla="*/ 64 w 76"/>
                <a:gd name="T3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
                  <a:moveTo>
                    <a:pt x="64" y="4"/>
                  </a:moveTo>
                  <a:cubicBezTo>
                    <a:pt x="61" y="2"/>
                    <a:pt x="57" y="1"/>
                    <a:pt x="53" y="0"/>
                  </a:cubicBezTo>
                  <a:cubicBezTo>
                    <a:pt x="53" y="0"/>
                    <a:pt x="53" y="0"/>
                    <a:pt x="53" y="0"/>
                  </a:cubicBezTo>
                  <a:cubicBezTo>
                    <a:pt x="52" y="0"/>
                    <a:pt x="52" y="0"/>
                    <a:pt x="52" y="0"/>
                  </a:cubicBezTo>
                  <a:cubicBezTo>
                    <a:pt x="52" y="0"/>
                    <a:pt x="51" y="0"/>
                    <a:pt x="51" y="0"/>
                  </a:cubicBezTo>
                  <a:cubicBezTo>
                    <a:pt x="48" y="2"/>
                    <a:pt x="44" y="3"/>
                    <a:pt x="40" y="3"/>
                  </a:cubicBezTo>
                  <a:cubicBezTo>
                    <a:pt x="36" y="3"/>
                    <a:pt x="32" y="2"/>
                    <a:pt x="29" y="0"/>
                  </a:cubicBezTo>
                  <a:cubicBezTo>
                    <a:pt x="29" y="0"/>
                    <a:pt x="28" y="0"/>
                    <a:pt x="28" y="0"/>
                  </a:cubicBezTo>
                  <a:cubicBezTo>
                    <a:pt x="28" y="0"/>
                    <a:pt x="28" y="0"/>
                    <a:pt x="28" y="0"/>
                  </a:cubicBezTo>
                  <a:cubicBezTo>
                    <a:pt x="27" y="0"/>
                    <a:pt x="27" y="0"/>
                    <a:pt x="27" y="0"/>
                  </a:cubicBezTo>
                  <a:cubicBezTo>
                    <a:pt x="17" y="2"/>
                    <a:pt x="8" y="7"/>
                    <a:pt x="0" y="15"/>
                  </a:cubicBezTo>
                  <a:cubicBezTo>
                    <a:pt x="0" y="15"/>
                    <a:pt x="0" y="16"/>
                    <a:pt x="0" y="16"/>
                  </a:cubicBezTo>
                  <a:cubicBezTo>
                    <a:pt x="0" y="22"/>
                    <a:pt x="0" y="22"/>
                    <a:pt x="0" y="22"/>
                  </a:cubicBezTo>
                  <a:cubicBezTo>
                    <a:pt x="0" y="23"/>
                    <a:pt x="1" y="24"/>
                    <a:pt x="2" y="24"/>
                  </a:cubicBezTo>
                  <a:cubicBezTo>
                    <a:pt x="76" y="24"/>
                    <a:pt x="76" y="24"/>
                    <a:pt x="76" y="24"/>
                  </a:cubicBezTo>
                  <a:cubicBezTo>
                    <a:pt x="70" y="18"/>
                    <a:pt x="66" y="11"/>
                    <a:pt x="64" y="4"/>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3" name="Freeform 8"/>
            <p:cNvSpPr>
              <a:spLocks/>
            </p:cNvSpPr>
            <p:nvPr/>
          </p:nvSpPr>
          <p:spPr bwMode="auto">
            <a:xfrm>
              <a:off x="1349375" y="1281113"/>
              <a:ext cx="144463" cy="188913"/>
            </a:xfrm>
            <a:custGeom>
              <a:avLst/>
              <a:gdLst>
                <a:gd name="T0" fmla="*/ 0 w 38"/>
                <a:gd name="T1" fmla="*/ 28 h 49"/>
                <a:gd name="T2" fmla="*/ 3 w 38"/>
                <a:gd name="T3" fmla="*/ 32 h 49"/>
                <a:gd name="T4" fmla="*/ 3 w 38"/>
                <a:gd name="T5" fmla="*/ 32 h 49"/>
                <a:gd name="T6" fmla="*/ 19 w 38"/>
                <a:gd name="T7" fmla="*/ 49 h 49"/>
                <a:gd name="T8" fmla="*/ 35 w 38"/>
                <a:gd name="T9" fmla="*/ 32 h 49"/>
                <a:gd name="T10" fmla="*/ 35 w 38"/>
                <a:gd name="T11" fmla="*/ 32 h 49"/>
                <a:gd name="T12" fmla="*/ 38 w 38"/>
                <a:gd name="T13" fmla="*/ 28 h 49"/>
                <a:gd name="T14" fmla="*/ 36 w 38"/>
                <a:gd name="T15" fmla="*/ 25 h 49"/>
                <a:gd name="T16" fmla="*/ 37 w 38"/>
                <a:gd name="T17" fmla="*/ 19 h 49"/>
                <a:gd name="T18" fmla="*/ 19 w 38"/>
                <a:gd name="T19" fmla="*/ 0 h 49"/>
                <a:gd name="T20" fmla="*/ 1 w 38"/>
                <a:gd name="T21" fmla="*/ 19 h 49"/>
                <a:gd name="T22" fmla="*/ 2 w 38"/>
                <a:gd name="T23" fmla="*/ 25 h 49"/>
                <a:gd name="T24" fmla="*/ 0 w 38"/>
                <a:gd name="T25"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9">
                  <a:moveTo>
                    <a:pt x="0" y="28"/>
                  </a:moveTo>
                  <a:cubicBezTo>
                    <a:pt x="0" y="30"/>
                    <a:pt x="1" y="32"/>
                    <a:pt x="3" y="32"/>
                  </a:cubicBezTo>
                  <a:cubicBezTo>
                    <a:pt x="3" y="32"/>
                    <a:pt x="3" y="32"/>
                    <a:pt x="3" y="32"/>
                  </a:cubicBezTo>
                  <a:cubicBezTo>
                    <a:pt x="4" y="40"/>
                    <a:pt x="11" y="49"/>
                    <a:pt x="19" y="49"/>
                  </a:cubicBezTo>
                  <a:cubicBezTo>
                    <a:pt x="27" y="49"/>
                    <a:pt x="34" y="40"/>
                    <a:pt x="35" y="32"/>
                  </a:cubicBezTo>
                  <a:cubicBezTo>
                    <a:pt x="35" y="32"/>
                    <a:pt x="35" y="32"/>
                    <a:pt x="35" y="32"/>
                  </a:cubicBezTo>
                  <a:cubicBezTo>
                    <a:pt x="37" y="32"/>
                    <a:pt x="38" y="30"/>
                    <a:pt x="38" y="28"/>
                  </a:cubicBezTo>
                  <a:cubicBezTo>
                    <a:pt x="38" y="27"/>
                    <a:pt x="37" y="26"/>
                    <a:pt x="36" y="25"/>
                  </a:cubicBezTo>
                  <a:cubicBezTo>
                    <a:pt x="37" y="23"/>
                    <a:pt x="37" y="21"/>
                    <a:pt x="37" y="19"/>
                  </a:cubicBezTo>
                  <a:cubicBezTo>
                    <a:pt x="37" y="9"/>
                    <a:pt x="29" y="0"/>
                    <a:pt x="19" y="0"/>
                  </a:cubicBezTo>
                  <a:cubicBezTo>
                    <a:pt x="9" y="0"/>
                    <a:pt x="1" y="9"/>
                    <a:pt x="1" y="19"/>
                  </a:cubicBezTo>
                  <a:cubicBezTo>
                    <a:pt x="1" y="21"/>
                    <a:pt x="1" y="23"/>
                    <a:pt x="2" y="25"/>
                  </a:cubicBezTo>
                  <a:cubicBezTo>
                    <a:pt x="1" y="26"/>
                    <a:pt x="0" y="27"/>
                    <a:pt x="0" y="2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4" name="Freeform 9"/>
            <p:cNvSpPr>
              <a:spLocks/>
            </p:cNvSpPr>
            <p:nvPr/>
          </p:nvSpPr>
          <p:spPr bwMode="auto">
            <a:xfrm>
              <a:off x="1517650" y="1270000"/>
              <a:ext cx="247650" cy="319088"/>
            </a:xfrm>
            <a:custGeom>
              <a:avLst/>
              <a:gdLst>
                <a:gd name="T0" fmla="*/ 0 w 65"/>
                <a:gd name="T1" fmla="*/ 48 h 83"/>
                <a:gd name="T2" fmla="*/ 6 w 65"/>
                <a:gd name="T3" fmla="*/ 54 h 83"/>
                <a:gd name="T4" fmla="*/ 6 w 65"/>
                <a:gd name="T5" fmla="*/ 54 h 83"/>
                <a:gd name="T6" fmla="*/ 11 w 65"/>
                <a:gd name="T7" fmla="*/ 70 h 83"/>
                <a:gd name="T8" fmla="*/ 15 w 65"/>
                <a:gd name="T9" fmla="*/ 75 h 83"/>
                <a:gd name="T10" fmla="*/ 33 w 65"/>
                <a:gd name="T11" fmla="*/ 83 h 83"/>
                <a:gd name="T12" fmla="*/ 51 w 65"/>
                <a:gd name="T13" fmla="*/ 74 h 83"/>
                <a:gd name="T14" fmla="*/ 53 w 65"/>
                <a:gd name="T15" fmla="*/ 72 h 83"/>
                <a:gd name="T16" fmla="*/ 60 w 65"/>
                <a:gd name="T17" fmla="*/ 54 h 83"/>
                <a:gd name="T18" fmla="*/ 60 w 65"/>
                <a:gd name="T19" fmla="*/ 54 h 83"/>
                <a:gd name="T20" fmla="*/ 65 w 65"/>
                <a:gd name="T21" fmla="*/ 48 h 83"/>
                <a:gd name="T22" fmla="*/ 62 w 65"/>
                <a:gd name="T23" fmla="*/ 43 h 83"/>
                <a:gd name="T24" fmla="*/ 64 w 65"/>
                <a:gd name="T25" fmla="*/ 33 h 83"/>
                <a:gd name="T26" fmla="*/ 33 w 65"/>
                <a:gd name="T27" fmla="*/ 0 h 83"/>
                <a:gd name="T28" fmla="*/ 2 w 65"/>
                <a:gd name="T29" fmla="*/ 33 h 83"/>
                <a:gd name="T30" fmla="*/ 4 w 65"/>
                <a:gd name="T31" fmla="*/ 43 h 83"/>
                <a:gd name="T32" fmla="*/ 0 w 65"/>
                <a:gd name="T3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83">
                  <a:moveTo>
                    <a:pt x="0" y="48"/>
                  </a:moveTo>
                  <a:cubicBezTo>
                    <a:pt x="0" y="51"/>
                    <a:pt x="3" y="54"/>
                    <a:pt x="6" y="54"/>
                  </a:cubicBezTo>
                  <a:cubicBezTo>
                    <a:pt x="6" y="54"/>
                    <a:pt x="6" y="54"/>
                    <a:pt x="6" y="54"/>
                  </a:cubicBezTo>
                  <a:cubicBezTo>
                    <a:pt x="6" y="59"/>
                    <a:pt x="8" y="65"/>
                    <a:pt x="11" y="70"/>
                  </a:cubicBezTo>
                  <a:cubicBezTo>
                    <a:pt x="12" y="72"/>
                    <a:pt x="14" y="73"/>
                    <a:pt x="15" y="75"/>
                  </a:cubicBezTo>
                  <a:cubicBezTo>
                    <a:pt x="20" y="80"/>
                    <a:pt x="26" y="83"/>
                    <a:pt x="33" y="83"/>
                  </a:cubicBezTo>
                  <a:cubicBezTo>
                    <a:pt x="40" y="83"/>
                    <a:pt x="47" y="80"/>
                    <a:pt x="51" y="74"/>
                  </a:cubicBezTo>
                  <a:cubicBezTo>
                    <a:pt x="52" y="73"/>
                    <a:pt x="53" y="72"/>
                    <a:pt x="53" y="72"/>
                  </a:cubicBezTo>
                  <a:cubicBezTo>
                    <a:pt x="57" y="66"/>
                    <a:pt x="59" y="60"/>
                    <a:pt x="60" y="54"/>
                  </a:cubicBezTo>
                  <a:cubicBezTo>
                    <a:pt x="60" y="54"/>
                    <a:pt x="60" y="54"/>
                    <a:pt x="60" y="54"/>
                  </a:cubicBezTo>
                  <a:cubicBezTo>
                    <a:pt x="63" y="54"/>
                    <a:pt x="65" y="51"/>
                    <a:pt x="65" y="48"/>
                  </a:cubicBezTo>
                  <a:cubicBezTo>
                    <a:pt x="65" y="46"/>
                    <a:pt x="64" y="44"/>
                    <a:pt x="62" y="43"/>
                  </a:cubicBezTo>
                  <a:cubicBezTo>
                    <a:pt x="63" y="40"/>
                    <a:pt x="64" y="36"/>
                    <a:pt x="64" y="33"/>
                  </a:cubicBezTo>
                  <a:cubicBezTo>
                    <a:pt x="64" y="14"/>
                    <a:pt x="50" y="0"/>
                    <a:pt x="33" y="0"/>
                  </a:cubicBezTo>
                  <a:cubicBezTo>
                    <a:pt x="16" y="0"/>
                    <a:pt x="2" y="14"/>
                    <a:pt x="2" y="33"/>
                  </a:cubicBezTo>
                  <a:cubicBezTo>
                    <a:pt x="2" y="36"/>
                    <a:pt x="2" y="40"/>
                    <a:pt x="4" y="43"/>
                  </a:cubicBezTo>
                  <a:cubicBezTo>
                    <a:pt x="2" y="44"/>
                    <a:pt x="0" y="46"/>
                    <a:pt x="0" y="4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5" name="Freeform 10"/>
            <p:cNvSpPr>
              <a:spLocks/>
            </p:cNvSpPr>
            <p:nvPr/>
          </p:nvSpPr>
          <p:spPr bwMode="auto">
            <a:xfrm>
              <a:off x="1379538" y="1622425"/>
              <a:ext cx="522288" cy="157163"/>
            </a:xfrm>
            <a:custGeom>
              <a:avLst/>
              <a:gdLst>
                <a:gd name="T0" fmla="*/ 92 w 137"/>
                <a:gd name="T1" fmla="*/ 1 h 41"/>
                <a:gd name="T2" fmla="*/ 90 w 137"/>
                <a:gd name="T3" fmla="*/ 0 h 41"/>
                <a:gd name="T4" fmla="*/ 89 w 137"/>
                <a:gd name="T5" fmla="*/ 0 h 41"/>
                <a:gd name="T6" fmla="*/ 88 w 137"/>
                <a:gd name="T7" fmla="*/ 1 h 41"/>
                <a:gd name="T8" fmla="*/ 69 w 137"/>
                <a:gd name="T9" fmla="*/ 5 h 41"/>
                <a:gd name="T10" fmla="*/ 50 w 137"/>
                <a:gd name="T11" fmla="*/ 1 h 41"/>
                <a:gd name="T12" fmla="*/ 49 w 137"/>
                <a:gd name="T13" fmla="*/ 0 h 41"/>
                <a:gd name="T14" fmla="*/ 47 w 137"/>
                <a:gd name="T15" fmla="*/ 0 h 41"/>
                <a:gd name="T16" fmla="*/ 47 w 137"/>
                <a:gd name="T17" fmla="*/ 0 h 41"/>
                <a:gd name="T18" fmla="*/ 1 w 137"/>
                <a:gd name="T19" fmla="*/ 26 h 41"/>
                <a:gd name="T20" fmla="*/ 0 w 137"/>
                <a:gd name="T21" fmla="*/ 28 h 41"/>
                <a:gd name="T22" fmla="*/ 0 w 137"/>
                <a:gd name="T23" fmla="*/ 38 h 41"/>
                <a:gd name="T24" fmla="*/ 3 w 137"/>
                <a:gd name="T25" fmla="*/ 41 h 41"/>
                <a:gd name="T26" fmla="*/ 134 w 137"/>
                <a:gd name="T27" fmla="*/ 41 h 41"/>
                <a:gd name="T28" fmla="*/ 137 w 137"/>
                <a:gd name="T29" fmla="*/ 38 h 41"/>
                <a:gd name="T30" fmla="*/ 137 w 137"/>
                <a:gd name="T31" fmla="*/ 28 h 41"/>
                <a:gd name="T32" fmla="*/ 136 w 137"/>
                <a:gd name="T33" fmla="*/ 26 h 41"/>
                <a:gd name="T34" fmla="*/ 92 w 137"/>
                <a:gd name="T35"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41">
                  <a:moveTo>
                    <a:pt x="92" y="1"/>
                  </a:moveTo>
                  <a:cubicBezTo>
                    <a:pt x="91" y="0"/>
                    <a:pt x="91" y="0"/>
                    <a:pt x="90" y="0"/>
                  </a:cubicBezTo>
                  <a:cubicBezTo>
                    <a:pt x="89" y="0"/>
                    <a:pt x="89" y="0"/>
                    <a:pt x="89" y="0"/>
                  </a:cubicBezTo>
                  <a:cubicBezTo>
                    <a:pt x="88" y="0"/>
                    <a:pt x="88" y="0"/>
                    <a:pt x="88" y="1"/>
                  </a:cubicBezTo>
                  <a:cubicBezTo>
                    <a:pt x="83" y="3"/>
                    <a:pt x="76" y="5"/>
                    <a:pt x="69" y="5"/>
                  </a:cubicBezTo>
                  <a:cubicBezTo>
                    <a:pt x="62" y="5"/>
                    <a:pt x="55" y="3"/>
                    <a:pt x="50" y="1"/>
                  </a:cubicBezTo>
                  <a:cubicBezTo>
                    <a:pt x="50" y="0"/>
                    <a:pt x="49" y="0"/>
                    <a:pt x="49" y="0"/>
                  </a:cubicBezTo>
                  <a:cubicBezTo>
                    <a:pt x="47" y="0"/>
                    <a:pt x="47" y="0"/>
                    <a:pt x="47" y="0"/>
                  </a:cubicBezTo>
                  <a:cubicBezTo>
                    <a:pt x="47" y="0"/>
                    <a:pt x="47" y="0"/>
                    <a:pt x="47" y="0"/>
                  </a:cubicBezTo>
                  <a:cubicBezTo>
                    <a:pt x="30" y="4"/>
                    <a:pt x="14" y="13"/>
                    <a:pt x="1" y="26"/>
                  </a:cubicBezTo>
                  <a:cubicBezTo>
                    <a:pt x="1" y="26"/>
                    <a:pt x="0" y="27"/>
                    <a:pt x="0" y="28"/>
                  </a:cubicBezTo>
                  <a:cubicBezTo>
                    <a:pt x="0" y="38"/>
                    <a:pt x="0" y="38"/>
                    <a:pt x="0" y="38"/>
                  </a:cubicBezTo>
                  <a:cubicBezTo>
                    <a:pt x="0" y="39"/>
                    <a:pt x="2" y="41"/>
                    <a:pt x="3" y="41"/>
                  </a:cubicBezTo>
                  <a:cubicBezTo>
                    <a:pt x="134" y="41"/>
                    <a:pt x="134" y="41"/>
                    <a:pt x="134" y="41"/>
                  </a:cubicBezTo>
                  <a:cubicBezTo>
                    <a:pt x="136" y="41"/>
                    <a:pt x="137" y="39"/>
                    <a:pt x="137" y="38"/>
                  </a:cubicBezTo>
                  <a:cubicBezTo>
                    <a:pt x="137" y="28"/>
                    <a:pt x="137" y="28"/>
                    <a:pt x="137" y="28"/>
                  </a:cubicBezTo>
                  <a:cubicBezTo>
                    <a:pt x="137" y="27"/>
                    <a:pt x="137" y="26"/>
                    <a:pt x="136" y="26"/>
                  </a:cubicBezTo>
                  <a:cubicBezTo>
                    <a:pt x="124" y="13"/>
                    <a:pt x="108" y="5"/>
                    <a:pt x="92" y="1"/>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grpSp>
      <p:sp>
        <p:nvSpPr>
          <p:cNvPr id="36" name="Freeform 5"/>
          <p:cNvSpPr>
            <a:spLocks noEditPoints="1"/>
          </p:cNvSpPr>
          <p:nvPr/>
        </p:nvSpPr>
        <p:spPr bwMode="auto">
          <a:xfrm flipH="1">
            <a:off x="9346300" y="1846753"/>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rgbClr val="FFFFFF"/>
                </a:solidFill>
                <a:latin typeface="Arial" panose="020B0604020202020204" pitchFamily="34" charset="0"/>
                <a:cs typeface="Arial" panose="020B0604020202020204" pitchFamily="34" charset="0"/>
              </a:rPr>
              <a:t>35 138</a:t>
            </a:r>
            <a:endParaRPr lang="fr-FR" sz="1100" dirty="0">
              <a:solidFill>
                <a:srgbClr val="FFFFFF"/>
              </a:solidFill>
              <a:latin typeface="Arial" panose="020B0604020202020204" pitchFamily="34" charset="0"/>
              <a:cs typeface="Arial" panose="020B0604020202020204" pitchFamily="34" charset="0"/>
            </a:endParaRPr>
          </a:p>
        </p:txBody>
      </p:sp>
      <p:sp>
        <p:nvSpPr>
          <p:cNvPr id="37" name="Rectangle à coins arrondis 36"/>
          <p:cNvSpPr/>
          <p:nvPr/>
        </p:nvSpPr>
        <p:spPr>
          <a:xfrm>
            <a:off x="239716" y="0"/>
            <a:ext cx="9928164" cy="1160524"/>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Comme l’an passé, le parc </a:t>
            </a:r>
            <a:r>
              <a:rPr lang="fr-FR" sz="2000" dirty="0" smtClean="0">
                <a:solidFill>
                  <a:schemeClr val="tx1"/>
                </a:solidFill>
                <a:latin typeface="Arial" panose="020B0604020202020204" pitchFamily="34" charset="0"/>
                <a:ea typeface="+mj-ea"/>
                <a:cs typeface="Arial" panose="020B0604020202020204" pitchFamily="34" charset="0"/>
              </a:rPr>
              <a:t>croît </a:t>
            </a:r>
            <a:r>
              <a:rPr lang="fr-FR" sz="2000" dirty="0">
                <a:solidFill>
                  <a:schemeClr val="tx1"/>
                </a:solidFill>
                <a:latin typeface="Arial" panose="020B0604020202020204" pitchFamily="34" charset="0"/>
                <a:ea typeface="+mj-ea"/>
                <a:cs typeface="Arial" panose="020B0604020202020204" pitchFamily="34" charset="0"/>
              </a:rPr>
              <a:t>fortement (+3%), et plus rapidement que la population des ménages (+0,3%). Le parc atteint ainsi 35,14 millions de véhicules au 1er janvier 2018.</a:t>
            </a:r>
          </a:p>
        </p:txBody>
      </p:sp>
      <p:sp>
        <p:nvSpPr>
          <p:cNvPr id="8" name="Espace réservé du numéro de diapositive 7"/>
          <p:cNvSpPr>
            <a:spLocks noGrp="1"/>
          </p:cNvSpPr>
          <p:nvPr>
            <p:ph type="sldNum" sz="quarter" idx="12"/>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524522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56"/>
          <p:cNvSpPr>
            <a:spLocks noChangeArrowheads="1"/>
          </p:cNvSpPr>
          <p:nvPr/>
        </p:nvSpPr>
        <p:spPr bwMode="auto">
          <a:xfrm>
            <a:off x="6792686" y="1852542"/>
            <a:ext cx="3522136" cy="3563851"/>
          </a:xfrm>
          <a:prstGeom prst="rect">
            <a:avLst/>
          </a:prstGeom>
          <a:noFill/>
          <a:ln w="19050">
            <a:solidFill>
              <a:schemeClr val="bg1">
                <a:lumMod val="65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1" tIns="45624" rIns="91251" bIns="45624" anchor="ctr"/>
          <a:lstStyle/>
          <a:p>
            <a:endParaRPr lang="fr-FR"/>
          </a:p>
        </p:txBody>
      </p:sp>
      <p:sp>
        <p:nvSpPr>
          <p:cNvPr id="20" name="Titre 5"/>
          <p:cNvSpPr>
            <a:spLocks noGrp="1"/>
          </p:cNvSpPr>
          <p:nvPr>
            <p:ph type="title"/>
          </p:nvPr>
        </p:nvSpPr>
        <p:spPr>
          <a:xfrm>
            <a:off x="324494" y="1320556"/>
            <a:ext cx="9792000" cy="421718"/>
          </a:xfrm>
        </p:spPr>
        <p:txBody>
          <a:bodyPr vert="horz" lIns="0" tIns="234900" rIns="0" bIns="0" rtlCol="0" anchor="t">
            <a:spAutoFit/>
          </a:bodyPr>
          <a:lstStyle/>
          <a:p>
            <a:r>
              <a:rPr lang="fr-FR" sz="1200" dirty="0"/>
              <a:t>Age moyen du parc et durée de détention des véhicules</a:t>
            </a:r>
          </a:p>
        </p:txBody>
      </p:sp>
      <p:sp>
        <p:nvSpPr>
          <p:cNvPr id="21" name="Rectangle 20"/>
          <p:cNvSpPr/>
          <p:nvPr/>
        </p:nvSpPr>
        <p:spPr>
          <a:xfrm>
            <a:off x="3797305" y="6438767"/>
            <a:ext cx="6370575" cy="3590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p:txBody>
      </p:sp>
      <p:sp>
        <p:nvSpPr>
          <p:cNvPr id="22" name="Text Box 4"/>
          <p:cNvSpPr txBox="1">
            <a:spLocks noChangeArrowheads="1"/>
          </p:cNvSpPr>
          <p:nvPr/>
        </p:nvSpPr>
        <p:spPr bwMode="auto">
          <a:xfrm>
            <a:off x="307952" y="1739206"/>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années</a:t>
            </a:r>
          </a:p>
        </p:txBody>
      </p:sp>
      <p:sp>
        <p:nvSpPr>
          <p:cNvPr id="23" name="Rectangle à coins arrondis 22"/>
          <p:cNvSpPr/>
          <p:nvPr/>
        </p:nvSpPr>
        <p:spPr>
          <a:xfrm>
            <a:off x="239716" y="63115"/>
            <a:ext cx="10075106" cy="1468300"/>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L’âge du parc continue d’augmenter (9,1 ans en moyenne), impulsé par les véhicules diesel qui ont gagné 2 ans d'âge moyen en 10 ans. Inversement, le parc essence continue de se renouveler, et l’écart avec le diesel est désormais de moins d’un an.</a:t>
            </a:r>
          </a:p>
        </p:txBody>
      </p:sp>
      <p:sp>
        <p:nvSpPr>
          <p:cNvPr id="24" name="Rectangle 12"/>
          <p:cNvSpPr>
            <a:spLocks noChangeArrowheads="1"/>
          </p:cNvSpPr>
          <p:nvPr/>
        </p:nvSpPr>
        <p:spPr bwMode="auto">
          <a:xfrm>
            <a:off x="308143" y="2095726"/>
            <a:ext cx="4219104"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dirty="0">
                <a:solidFill>
                  <a:srgbClr val="000000"/>
                </a:solidFill>
                <a:latin typeface="Arial" panose="020B0604020202020204" pitchFamily="34" charset="0"/>
                <a:cs typeface="Arial" panose="020B0604020202020204" pitchFamily="34" charset="0"/>
              </a:rPr>
              <a:t>Non réponses exclues du calcul de la moyenne</a:t>
            </a:r>
          </a:p>
        </p:txBody>
      </p:sp>
      <p:graphicFrame>
        <p:nvGraphicFramePr>
          <p:cNvPr id="25" name="Graphique 24"/>
          <p:cNvGraphicFramePr/>
          <p:nvPr>
            <p:extLst>
              <p:ext uri="{D42A27DB-BD31-4B8C-83A1-F6EECF244321}">
                <p14:modId xmlns:p14="http://schemas.microsoft.com/office/powerpoint/2010/main" val="2955923414"/>
              </p:ext>
            </p:extLst>
          </p:nvPr>
        </p:nvGraphicFramePr>
        <p:xfrm>
          <a:off x="6721362" y="2296311"/>
          <a:ext cx="3622046" cy="2676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aphique 25"/>
          <p:cNvGraphicFramePr/>
          <p:nvPr>
            <p:extLst>
              <p:ext uri="{D42A27DB-BD31-4B8C-83A1-F6EECF244321}">
                <p14:modId xmlns:p14="http://schemas.microsoft.com/office/powerpoint/2010/main" val="2307453888"/>
              </p:ext>
            </p:extLst>
          </p:nvPr>
        </p:nvGraphicFramePr>
        <p:xfrm>
          <a:off x="-109083" y="1890212"/>
          <a:ext cx="6984000" cy="3950985"/>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Box 257"/>
          <p:cNvSpPr txBox="1">
            <a:spLocks noChangeArrowheads="1"/>
          </p:cNvSpPr>
          <p:nvPr/>
        </p:nvSpPr>
        <p:spPr bwMode="auto">
          <a:xfrm>
            <a:off x="7596968" y="1919376"/>
            <a:ext cx="2511425" cy="33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1" tIns="45624" rIns="91251" bIns="45624">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60000"/>
              </a:lnSpc>
              <a:spcBef>
                <a:spcPct val="50000"/>
              </a:spcBef>
            </a:pPr>
            <a:r>
              <a:rPr lang="fr-FR" sz="900" b="1" dirty="0" smtClean="0">
                <a:latin typeface="Arial" panose="020B0604020202020204" pitchFamily="34" charset="0"/>
                <a:cs typeface="Arial" panose="020B0604020202020204" pitchFamily="34" charset="0"/>
              </a:rPr>
              <a:t>2007 </a:t>
            </a:r>
            <a:r>
              <a:rPr lang="fr-FR" sz="900" b="1" dirty="0">
                <a:latin typeface="Arial" panose="020B0604020202020204" pitchFamily="34" charset="0"/>
                <a:cs typeface="Arial" panose="020B0604020202020204" pitchFamily="34" charset="0"/>
              </a:rPr>
              <a:t>– </a:t>
            </a:r>
            <a:r>
              <a:rPr lang="fr-FR" sz="900" b="1" dirty="0" smtClean="0">
                <a:latin typeface="Arial" panose="020B0604020202020204" pitchFamily="34" charset="0"/>
                <a:cs typeface="Arial" panose="020B0604020202020204" pitchFamily="34" charset="0"/>
              </a:rPr>
              <a:t>2016</a:t>
            </a:r>
            <a:endParaRPr lang="fr-FR" sz="900" b="1" dirty="0">
              <a:latin typeface="Arial" panose="020B0604020202020204" pitchFamily="34" charset="0"/>
              <a:cs typeface="Arial" panose="020B0604020202020204" pitchFamily="34" charset="0"/>
            </a:endParaRPr>
          </a:p>
          <a:p>
            <a:pPr algn="ctr" eaLnBrk="1" hangingPunct="1">
              <a:lnSpc>
                <a:spcPct val="60000"/>
              </a:lnSpc>
              <a:spcBef>
                <a:spcPct val="50000"/>
              </a:spcBef>
            </a:pPr>
            <a:r>
              <a:rPr lang="fr-FR" sz="900" b="1" dirty="0">
                <a:latin typeface="Arial" panose="020B0604020202020204" pitchFamily="34" charset="0"/>
                <a:cs typeface="Arial" panose="020B0604020202020204" pitchFamily="34" charset="0"/>
              </a:rPr>
              <a:t>Age moyen par type de moteur</a:t>
            </a:r>
          </a:p>
        </p:txBody>
      </p:sp>
      <p:cxnSp>
        <p:nvCxnSpPr>
          <p:cNvPr id="31" name="Connecteur droit avec flèche 30"/>
          <p:cNvCxnSpPr/>
          <p:nvPr/>
        </p:nvCxnSpPr>
        <p:spPr>
          <a:xfrm flipV="1">
            <a:off x="5566772" y="1970408"/>
            <a:ext cx="1080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808754" y="1970408"/>
            <a:ext cx="0" cy="346606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2"/>
          <p:cNvSpPr>
            <a:spLocks noGrp="1"/>
          </p:cNvSpPr>
          <p:nvPr>
            <p:ph type="sldNum" sz="quarter" idx="18"/>
          </p:nvPr>
        </p:nvSpPr>
        <p:spPr>
          <a:xfrm>
            <a:off x="9533925" y="6972324"/>
            <a:ext cx="577163" cy="277842"/>
          </a:xfrm>
          <a:prstGeom prst="rect">
            <a:avLst/>
          </a:prstGeom>
        </p:spPr>
        <p:txBody>
          <a:bodyPr/>
          <a:lstStyle/>
          <a:p>
            <a:fld id="{9784CBA3-D598-4B1F-BAA3-EE14B5154290}" type="slidenum">
              <a:rPr lang="en-AU" smtClean="0">
                <a:solidFill>
                  <a:srgbClr val="717171"/>
                </a:solidFill>
              </a:rPr>
              <a:pPr/>
              <a:t>11</a:t>
            </a:fld>
            <a:endParaRPr lang="en-AU" dirty="0">
              <a:solidFill>
                <a:srgbClr val="717171"/>
              </a:solidFill>
            </a:endParaRPr>
          </a:p>
        </p:txBody>
      </p:sp>
    </p:spTree>
    <p:extLst>
      <p:ext uri="{BB962C8B-B14F-4D97-AF65-F5344CB8AC3E}">
        <p14:creationId xmlns:p14="http://schemas.microsoft.com/office/powerpoint/2010/main" val="92086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5"/>
          <p:cNvSpPr>
            <a:spLocks noGrp="1"/>
          </p:cNvSpPr>
          <p:nvPr>
            <p:ph type="title"/>
          </p:nvPr>
        </p:nvSpPr>
        <p:spPr>
          <a:xfrm>
            <a:off x="324494" y="1059500"/>
            <a:ext cx="9792000" cy="421718"/>
          </a:xfrm>
        </p:spPr>
        <p:txBody>
          <a:bodyPr vert="horz" lIns="0" tIns="234900" rIns="0" bIns="0" rtlCol="0" anchor="t">
            <a:spAutoFit/>
          </a:bodyPr>
          <a:lstStyle/>
          <a:p>
            <a:r>
              <a:rPr lang="fr-FR" sz="1200" dirty="0"/>
              <a:t>Kilométrage annuel moyen parcouru</a:t>
            </a:r>
          </a:p>
        </p:txBody>
      </p:sp>
      <p:graphicFrame>
        <p:nvGraphicFramePr>
          <p:cNvPr id="13" name="Graphique 12"/>
          <p:cNvGraphicFramePr/>
          <p:nvPr>
            <p:extLst>
              <p:ext uri="{D42A27DB-BD31-4B8C-83A1-F6EECF244321}">
                <p14:modId xmlns:p14="http://schemas.microsoft.com/office/powerpoint/2010/main" val="59654528"/>
              </p:ext>
            </p:extLst>
          </p:nvPr>
        </p:nvGraphicFramePr>
        <p:xfrm>
          <a:off x="299111" y="1766367"/>
          <a:ext cx="9772692" cy="434414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918857" y="6324524"/>
            <a:ext cx="6249018" cy="4975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a:latin typeface="Arial" panose="020B0604020202020204" pitchFamily="34" charset="0"/>
                <a:cs typeface="Arial" panose="020B0604020202020204" pitchFamily="34" charset="0"/>
              </a:rPr>
              <a:t>			Univers : Parc roulant</a:t>
            </a:r>
          </a:p>
        </p:txBody>
      </p:sp>
      <p:sp>
        <p:nvSpPr>
          <p:cNvPr id="15"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a:t>
            </a:r>
            <a:r>
              <a:rPr lang="fr-FR" sz="1100" b="0" i="1" u="sng" dirty="0" smtClean="0">
                <a:solidFill>
                  <a:srgbClr val="000000"/>
                </a:solidFill>
                <a:latin typeface="Arial" panose="020B0604020202020204" pitchFamily="34" charset="0"/>
                <a:cs typeface="Arial" panose="020B0604020202020204" pitchFamily="34" charset="0"/>
                <a:sym typeface="Wingdings" pitchFamily="2" charset="2"/>
              </a:rPr>
              <a:t>kilomètres (0 exclus)</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6" name="Rectangle à coins arrondis 15"/>
          <p:cNvSpPr/>
          <p:nvPr/>
        </p:nvSpPr>
        <p:spPr>
          <a:xfrm>
            <a:off x="239716" y="32990"/>
            <a:ext cx="9928164" cy="852747"/>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Cette tendance se confirme dans le kilométrage </a:t>
            </a:r>
            <a:r>
              <a:rPr lang="fr-FR" sz="2000" dirty="0" smtClean="0">
                <a:solidFill>
                  <a:schemeClr val="tx1"/>
                </a:solidFill>
                <a:latin typeface="Arial" panose="020B0604020202020204" pitchFamily="34" charset="0"/>
                <a:ea typeface="+mj-ea"/>
                <a:cs typeface="Arial" panose="020B0604020202020204" pitchFamily="34" charset="0"/>
              </a:rPr>
              <a:t>parcouru : </a:t>
            </a:r>
            <a:r>
              <a:rPr lang="fr-FR" sz="2000" dirty="0">
                <a:solidFill>
                  <a:schemeClr val="tx1"/>
                </a:solidFill>
                <a:latin typeface="Arial" panose="020B0604020202020204" pitchFamily="34" charset="0"/>
                <a:ea typeface="+mj-ea"/>
                <a:cs typeface="Arial" panose="020B0604020202020204" pitchFamily="34" charset="0"/>
              </a:rPr>
              <a:t>il se stabilise après 2 années de progression.</a:t>
            </a:r>
          </a:p>
        </p:txBody>
      </p:sp>
      <p:sp>
        <p:nvSpPr>
          <p:cNvPr id="17" name="Freeform 5"/>
          <p:cNvSpPr>
            <a:spLocks noEditPoints="1"/>
          </p:cNvSpPr>
          <p:nvPr/>
        </p:nvSpPr>
        <p:spPr bwMode="auto">
          <a:xfrm flipH="1">
            <a:off x="9550488" y="3905113"/>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bodyPr>
          <a:lstStyle/>
          <a:p>
            <a:r>
              <a:rPr lang="fr-FR" sz="1000" dirty="0" smtClean="0">
                <a:solidFill>
                  <a:schemeClr val="bg1"/>
                </a:solidFill>
                <a:latin typeface="Arial" panose="020B0604020202020204" pitchFamily="34" charset="0"/>
                <a:cs typeface="Arial" panose="020B0604020202020204" pitchFamily="34" charset="0"/>
              </a:rPr>
              <a:t>11 950</a:t>
            </a:r>
            <a:endParaRPr lang="fr-FR" sz="1000" dirty="0">
              <a:solidFill>
                <a:schemeClr val="bg1"/>
              </a:solidFill>
              <a:latin typeface="Arial" panose="020B0604020202020204" pitchFamily="34" charset="0"/>
              <a:cs typeface="Arial" panose="020B0604020202020204" pitchFamily="34" charset="0"/>
            </a:endParaRPr>
          </a:p>
        </p:txBody>
      </p:sp>
      <p:cxnSp>
        <p:nvCxnSpPr>
          <p:cNvPr id="18" name="Connecteur droit 17"/>
          <p:cNvCxnSpPr/>
          <p:nvPr/>
        </p:nvCxnSpPr>
        <p:spPr>
          <a:xfrm flipV="1">
            <a:off x="8573984" y="4234835"/>
            <a:ext cx="976504" cy="20776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975742" y="3018620"/>
            <a:ext cx="0" cy="319489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7"/>
          <p:cNvSpPr>
            <a:spLocks noGrp="1"/>
          </p:cNvSpPr>
          <p:nvPr>
            <p:ph type="sldNum" sz="quarter" idx="18"/>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1243667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000" y="2988000"/>
            <a:ext cx="213200" cy="461665"/>
          </a:xfrm>
        </p:spPr>
        <p:txBody>
          <a:bodyPr/>
          <a:lstStyle/>
          <a:p>
            <a:r>
              <a:rPr lang="fr-FR" dirty="0" smtClean="0"/>
              <a:t>2</a:t>
            </a:r>
            <a:endParaRPr lang="fr-FR" dirty="0"/>
          </a:p>
        </p:txBody>
      </p:sp>
      <p:sp>
        <p:nvSpPr>
          <p:cNvPr id="4" name="Sous-titre 3"/>
          <p:cNvSpPr>
            <a:spLocks noGrp="1"/>
          </p:cNvSpPr>
          <p:nvPr>
            <p:ph type="subTitle" idx="1"/>
          </p:nvPr>
        </p:nvSpPr>
        <p:spPr>
          <a:xfrm>
            <a:off x="323999" y="3469604"/>
            <a:ext cx="9792000" cy="982320"/>
          </a:xfrm>
        </p:spPr>
        <p:txBody>
          <a:bodyPr/>
          <a:lstStyle/>
          <a:p>
            <a:r>
              <a:rPr lang="fr-FR" altLang="fr-FR" sz="2800" dirty="0"/>
              <a:t>Taux d’équipement et caractéristiques du parc 2RM</a:t>
            </a:r>
          </a:p>
          <a:p>
            <a:endParaRPr lang="fr-FR" sz="2800" dirty="0"/>
          </a:p>
        </p:txBody>
      </p:sp>
      <p:sp>
        <p:nvSpPr>
          <p:cNvPr id="5" name="Rectangle 4"/>
          <p:cNvSpPr/>
          <p:nvPr/>
        </p:nvSpPr>
        <p:spPr bwMode="ltGray">
          <a:xfrm>
            <a:off x="0" y="6730409"/>
            <a:ext cx="10440988" cy="830854"/>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Tree>
    <p:extLst>
      <p:ext uri="{BB962C8B-B14F-4D97-AF65-F5344CB8AC3E}">
        <p14:creationId xmlns:p14="http://schemas.microsoft.com/office/powerpoint/2010/main" val="3329634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p:nvPr>
            <p:extLst>
              <p:ext uri="{D42A27DB-BD31-4B8C-83A1-F6EECF244321}">
                <p14:modId xmlns:p14="http://schemas.microsoft.com/office/powerpoint/2010/main" val="3437888751"/>
              </p:ext>
            </p:extLst>
          </p:nvPr>
        </p:nvGraphicFramePr>
        <p:xfrm>
          <a:off x="1310185" y="1624084"/>
          <a:ext cx="7602003" cy="50226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8"/>
          <p:cNvGraphicFramePr/>
          <p:nvPr>
            <p:extLst>
              <p:ext uri="{D42A27DB-BD31-4B8C-83A1-F6EECF244321}">
                <p14:modId xmlns:p14="http://schemas.microsoft.com/office/powerpoint/2010/main" val="4125182684"/>
              </p:ext>
            </p:extLst>
          </p:nvPr>
        </p:nvGraphicFramePr>
        <p:xfrm>
          <a:off x="1310185" y="5079217"/>
          <a:ext cx="7686845" cy="1594539"/>
        </p:xfrm>
        <a:graphic>
          <a:graphicData uri="http://schemas.openxmlformats.org/drawingml/2006/chart">
            <c:chart xmlns:c="http://schemas.openxmlformats.org/drawingml/2006/chart" xmlns:r="http://schemas.openxmlformats.org/officeDocument/2006/relationships" r:id="rId5"/>
          </a:graphicData>
        </a:graphic>
      </p:graphicFrame>
      <p:sp>
        <p:nvSpPr>
          <p:cNvPr id="5" name="ZoneTexte 4"/>
          <p:cNvSpPr txBox="1"/>
          <p:nvPr/>
        </p:nvSpPr>
        <p:spPr>
          <a:xfrm>
            <a:off x="395785" y="2238234"/>
            <a:ext cx="914400" cy="914400"/>
          </a:xfrm>
          <a:prstGeom prst="rect">
            <a:avLst/>
          </a:prstGeom>
          <a:noFill/>
        </p:spPr>
        <p:txBody>
          <a:bodyPr wrap="none" lIns="0" tIns="0" rIns="0" bIns="0" rtlCol="0">
            <a:noAutofit/>
          </a:bodyPr>
          <a:lstStyle/>
          <a:p>
            <a:pPr algn="r"/>
            <a:r>
              <a:rPr lang="fr-FR" sz="1100" dirty="0" smtClean="0">
                <a:solidFill>
                  <a:schemeClr val="tx1"/>
                </a:solidFill>
                <a:latin typeface="Arial" panose="020B0604020202020204" pitchFamily="34" charset="0"/>
                <a:cs typeface="Arial" panose="020B0604020202020204" pitchFamily="34" charset="0"/>
              </a:rPr>
              <a:t>Population</a:t>
            </a:r>
          </a:p>
          <a:p>
            <a:pPr algn="r"/>
            <a:r>
              <a:rPr lang="fr-FR" sz="1100" dirty="0" smtClean="0">
                <a:solidFill>
                  <a:schemeClr val="tx1"/>
                </a:solidFill>
                <a:latin typeface="Arial" panose="020B0604020202020204" pitchFamily="34" charset="0"/>
                <a:cs typeface="Arial" panose="020B0604020202020204" pitchFamily="34" charset="0"/>
              </a:rPr>
              <a:t> des </a:t>
            </a:r>
          </a:p>
          <a:p>
            <a:pPr algn="r"/>
            <a:r>
              <a:rPr lang="fr-FR" sz="1100" dirty="0" smtClean="0">
                <a:solidFill>
                  <a:schemeClr val="tx1"/>
                </a:solidFill>
                <a:latin typeface="Arial" panose="020B0604020202020204" pitchFamily="34" charset="0"/>
                <a:cs typeface="Arial" panose="020B0604020202020204" pitchFamily="34" charset="0"/>
              </a:rPr>
              <a:t>ménages</a:t>
            </a:r>
          </a:p>
        </p:txBody>
      </p:sp>
      <p:sp>
        <p:nvSpPr>
          <p:cNvPr id="6" name="ZoneTexte 5"/>
          <p:cNvSpPr txBox="1"/>
          <p:nvPr/>
        </p:nvSpPr>
        <p:spPr>
          <a:xfrm>
            <a:off x="21347" y="5319871"/>
            <a:ext cx="1288838" cy="914400"/>
          </a:xfrm>
          <a:prstGeom prst="rect">
            <a:avLst/>
          </a:prstGeom>
          <a:noFill/>
        </p:spPr>
        <p:txBody>
          <a:bodyPr wrap="none" lIns="0" tIns="0" rIns="0" bIns="0" rtlCol="0">
            <a:noAutofit/>
          </a:bodyPr>
          <a:lstStyle/>
          <a:p>
            <a:pPr algn="r"/>
            <a:r>
              <a:rPr lang="fr-FR" sz="1100" dirty="0" smtClean="0">
                <a:solidFill>
                  <a:srgbClr val="002060"/>
                </a:solidFill>
                <a:latin typeface="Arial" panose="020B0604020202020204" pitchFamily="34" charset="0"/>
                <a:cs typeface="Arial" panose="020B0604020202020204" pitchFamily="34" charset="0"/>
              </a:rPr>
              <a:t>Taux de </a:t>
            </a:r>
          </a:p>
          <a:p>
            <a:pPr algn="r"/>
            <a:r>
              <a:rPr lang="fr-FR" sz="1100" dirty="0" smtClean="0">
                <a:solidFill>
                  <a:srgbClr val="002060"/>
                </a:solidFill>
                <a:latin typeface="Arial" panose="020B0604020202020204" pitchFamily="34" charset="0"/>
                <a:cs typeface="Arial" panose="020B0604020202020204" pitchFamily="34" charset="0"/>
              </a:rPr>
              <a:t>Motorisation</a:t>
            </a:r>
          </a:p>
          <a:p>
            <a:pPr algn="r"/>
            <a:r>
              <a:rPr lang="fr-FR" sz="1100" dirty="0" smtClean="0">
                <a:solidFill>
                  <a:srgbClr val="002060"/>
                </a:solidFill>
                <a:latin typeface="Arial" panose="020B0604020202020204" pitchFamily="34" charset="0"/>
                <a:cs typeface="Arial" panose="020B0604020202020204" pitchFamily="34" charset="0"/>
              </a:rPr>
              <a:t>2RM</a:t>
            </a:r>
            <a:endParaRPr lang="fr-FR" sz="1100" dirty="0">
              <a:solidFill>
                <a:srgbClr val="002060"/>
              </a:solidFill>
              <a:latin typeface="Arial" panose="020B0604020202020204" pitchFamily="34" charset="0"/>
              <a:cs typeface="Arial" panose="020B0604020202020204" pitchFamily="34" charset="0"/>
            </a:endParaRPr>
          </a:p>
          <a:p>
            <a:pPr algn="r"/>
            <a:endParaRPr lang="fr-FR" sz="200" dirty="0" smtClean="0">
              <a:solidFill>
                <a:schemeClr val="accent4"/>
              </a:solidFill>
              <a:latin typeface="Arial" panose="020B0604020202020204" pitchFamily="34" charset="0"/>
              <a:cs typeface="Arial" panose="020B0604020202020204" pitchFamily="34" charset="0"/>
            </a:endParaRPr>
          </a:p>
          <a:p>
            <a:pPr algn="r"/>
            <a:r>
              <a:rPr lang="fr-FR" sz="1100" dirty="0" smtClean="0">
                <a:solidFill>
                  <a:schemeClr val="accent4"/>
                </a:solidFill>
                <a:latin typeface="Arial" panose="020B0604020202020204" pitchFamily="34" charset="0"/>
                <a:cs typeface="Arial" panose="020B0604020202020204" pitchFamily="34" charset="0"/>
              </a:rPr>
              <a:t>Taille du </a:t>
            </a:r>
          </a:p>
          <a:p>
            <a:pPr algn="r"/>
            <a:r>
              <a:rPr lang="fr-FR" sz="1100" dirty="0" smtClean="0">
                <a:solidFill>
                  <a:schemeClr val="accent4"/>
                </a:solidFill>
                <a:latin typeface="Arial" panose="020B0604020202020204" pitchFamily="34" charset="0"/>
                <a:cs typeface="Arial" panose="020B0604020202020204" pitchFamily="34" charset="0"/>
              </a:rPr>
              <a:t>Parc 2RM</a:t>
            </a:r>
          </a:p>
        </p:txBody>
      </p:sp>
      <p:sp>
        <p:nvSpPr>
          <p:cNvPr id="7" name="ZoneTexte 6"/>
          <p:cNvSpPr txBox="1"/>
          <p:nvPr>
            <p:custDataLst>
              <p:tags r:id="rId1"/>
            </p:custDataLst>
          </p:nvPr>
        </p:nvSpPr>
        <p:spPr>
          <a:xfrm>
            <a:off x="8912188" y="3724067"/>
            <a:ext cx="1378536" cy="800219"/>
          </a:xfrm>
          <a:prstGeom prst="rect">
            <a:avLst/>
          </a:prstGeom>
          <a:noFill/>
        </p:spPr>
        <p:txBody>
          <a:bodyPr wrap="square" lIns="0" tIns="0" rIns="0" bIns="0">
            <a:spAutoFit/>
          </a:bodyPr>
          <a:lstStyle/>
          <a:p>
            <a:pPr algn="ctr">
              <a:defRPr/>
            </a:pPr>
            <a:r>
              <a:rPr lang="fr-FR" sz="1600" dirty="0" smtClean="0">
                <a:solidFill>
                  <a:schemeClr val="accent4"/>
                </a:solidFill>
                <a:latin typeface="Arial" panose="020B0604020202020204" pitchFamily="34" charset="0"/>
                <a:cs typeface="Arial" panose="020B0604020202020204" pitchFamily="34" charset="0"/>
              </a:rPr>
              <a:t>9.4% </a:t>
            </a:r>
            <a:r>
              <a:rPr lang="fr-FR" sz="1200" dirty="0">
                <a:latin typeface="Arial" panose="020B0604020202020204" pitchFamily="34" charset="0"/>
                <a:cs typeface="Arial" panose="020B0604020202020204" pitchFamily="34" charset="0"/>
              </a:rPr>
              <a:t>des foyers possèdent au moins un deux roues motorisé</a:t>
            </a:r>
          </a:p>
        </p:txBody>
      </p:sp>
      <p:sp>
        <p:nvSpPr>
          <p:cNvPr id="8" name="Rectangle 7"/>
          <p:cNvSpPr>
            <a:spLocks noChangeArrowheads="1"/>
          </p:cNvSpPr>
          <p:nvPr/>
        </p:nvSpPr>
        <p:spPr bwMode="auto">
          <a:xfrm>
            <a:off x="8997031" y="5284133"/>
            <a:ext cx="1152860" cy="71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defRPr/>
            </a:pPr>
            <a:r>
              <a:rPr lang="fr-FR" altLang="fr-FR" sz="1000" b="0" dirty="0">
                <a:solidFill>
                  <a:schemeClr val="tx1"/>
                </a:solidFill>
                <a:latin typeface="Arial" panose="020B0604020202020204" pitchFamily="34" charset="0"/>
                <a:cs typeface="Arial" panose="020B0604020202020204" pitchFamily="34" charset="0"/>
              </a:rPr>
              <a:t>* Estimation du parc toutes cylindrées, dont 50cc et moins</a:t>
            </a:r>
          </a:p>
        </p:txBody>
      </p:sp>
      <p:sp>
        <p:nvSpPr>
          <p:cNvPr id="10" name="Freeform 47"/>
          <p:cNvSpPr>
            <a:spLocks noChangeAspect="1" noEditPoints="1"/>
          </p:cNvSpPr>
          <p:nvPr/>
        </p:nvSpPr>
        <p:spPr bwMode="auto">
          <a:xfrm>
            <a:off x="9329816" y="4863674"/>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1" name="Text Box 4"/>
          <p:cNvSpPr txBox="1">
            <a:spLocks noChangeArrowheads="1"/>
          </p:cNvSpPr>
          <p:nvPr/>
        </p:nvSpPr>
        <p:spPr bwMode="auto">
          <a:xfrm>
            <a:off x="94259" y="1819058"/>
            <a:ext cx="1856176" cy="185531"/>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just" eaLnBrk="1" hangingPunct="1">
              <a:spcBef>
                <a:spcPct val="50000"/>
              </a:spcBef>
              <a:spcAft>
                <a:spcPct val="30000"/>
              </a:spcAft>
              <a:buClr>
                <a:srgbClr val="6E6E6E"/>
              </a:buClr>
              <a:buSzPct val="80000"/>
              <a:buFont typeface="Wingdings" pitchFamily="2" charset="2"/>
              <a:buNone/>
            </a:pPr>
            <a:r>
              <a:rPr lang="fr-FR" altLang="fr-FR" sz="1200" b="0" i="1" u="sng" dirty="0">
                <a:solidFill>
                  <a:srgbClr val="000000"/>
                </a:solidFill>
                <a:sym typeface="Wingdings" pitchFamily="2" charset="2"/>
              </a:rPr>
              <a:t>En milliers</a:t>
            </a:r>
          </a:p>
        </p:txBody>
      </p:sp>
      <p:sp>
        <p:nvSpPr>
          <p:cNvPr id="12" name="Titre 4"/>
          <p:cNvSpPr txBox="1">
            <a:spLocks/>
          </p:cNvSpPr>
          <p:nvPr/>
        </p:nvSpPr>
        <p:spPr>
          <a:xfrm>
            <a:off x="198771" y="1314098"/>
            <a:ext cx="10442801" cy="421860"/>
          </a:xfrm>
          <a:prstGeom prst="rect">
            <a:avLst/>
          </a:prstGeom>
        </p:spPr>
        <p:txBody>
          <a:bodyPr vert="horz" lIns="0" tIns="234900" rIns="0" bIns="0" rtlCol="0" anchor="t">
            <a:spAutoFit/>
          </a:bodyPr>
          <a:lst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FR" altLang="fr-FR" sz="1200" dirty="0" smtClean="0"/>
              <a:t>Taux d’équipement 2RM des ménages</a:t>
            </a:r>
            <a:endParaRPr lang="fr-FR" altLang="fr-FR" sz="1200" dirty="0"/>
          </a:p>
        </p:txBody>
      </p:sp>
      <p:sp>
        <p:nvSpPr>
          <p:cNvPr id="13" name="Rectangle à coins arrondis 12"/>
          <p:cNvSpPr/>
          <p:nvPr/>
        </p:nvSpPr>
        <p:spPr>
          <a:xfrm>
            <a:off x="239716" y="8965"/>
            <a:ext cx="9928164" cy="1160524"/>
          </a:xfrm>
          <a:prstGeom prst="roundRect">
            <a:avLst>
              <a:gd name="adj" fmla="val 0"/>
            </a:avLst>
          </a:prstGeom>
        </p:spPr>
        <p:txBody>
          <a:bodyPr vert="horz" lIns="0" tIns="234900" rIns="0" bIns="0" rtlCol="0" anchor="t">
            <a:spAutoFit/>
          </a:bodyPr>
          <a:lstStyle/>
          <a:p>
            <a:pPr defTabSz="1028700"/>
            <a:r>
              <a:rPr lang="fr-FR" sz="2000" dirty="0" smtClean="0">
                <a:latin typeface="Arial" panose="020B0604020202020204" pitchFamily="34" charset="0"/>
                <a:ea typeface="+mj-ea"/>
                <a:cs typeface="Arial" panose="020B0604020202020204" pitchFamily="34" charset="0"/>
              </a:rPr>
              <a:t>Après une année en baisse l’an passé, précédée d’une période de stabilité, le </a:t>
            </a:r>
            <a:r>
              <a:rPr lang="fr-FR" sz="2000" dirty="0">
                <a:latin typeface="Arial" panose="020B0604020202020204" pitchFamily="34" charset="0"/>
                <a:ea typeface="+mj-ea"/>
                <a:cs typeface="Arial" panose="020B0604020202020204" pitchFamily="34" charset="0"/>
              </a:rPr>
              <a:t>taux d’équipement des 2RM </a:t>
            </a:r>
            <a:r>
              <a:rPr lang="fr-FR" sz="2000" dirty="0" smtClean="0">
                <a:latin typeface="Arial" panose="020B0604020202020204" pitchFamily="34" charset="0"/>
                <a:ea typeface="+mj-ea"/>
                <a:cs typeface="Arial" panose="020B0604020202020204" pitchFamily="34" charset="0"/>
              </a:rPr>
              <a:t>repart à la hausse et retrouve un niveau comparable à avant 2012. La taille du parc suit logiquement cette progression (3M de 2RM)</a:t>
            </a:r>
            <a:endParaRPr lang="fr-FR" sz="2000" dirty="0">
              <a:solidFill>
                <a:schemeClr val="accent2"/>
              </a:solidFill>
              <a:latin typeface="Arial" panose="020B0604020202020204" pitchFamily="34" charset="0"/>
              <a:ea typeface="+mj-ea"/>
              <a:cs typeface="Arial" panose="020B0604020202020204" pitchFamily="34" charset="0"/>
            </a:endParaRPr>
          </a:p>
        </p:txBody>
      </p:sp>
      <p:sp>
        <p:nvSpPr>
          <p:cNvPr id="14" name="Rectangle 13"/>
          <p:cNvSpPr/>
          <p:nvPr/>
        </p:nvSpPr>
        <p:spPr>
          <a:xfrm>
            <a:off x="8443749" y="5896490"/>
            <a:ext cx="233835" cy="350096"/>
          </a:xfrm>
          <a:prstGeom prst="rect">
            <a:avLst/>
          </a:prstGeom>
        </p:spPr>
        <p:txBody>
          <a:bodyPr lIns="102870" tIns="51435" rIns="102870" bIns="51435">
            <a:spAutoFit/>
          </a:bodyPr>
          <a:lstStyle/>
          <a:p>
            <a:pPr>
              <a:defRPr/>
            </a:pPr>
            <a:r>
              <a:rPr lang="fr-FR" sz="1600" dirty="0">
                <a:latin typeface="Arial" panose="020B0604020202020204" pitchFamily="34" charset="0"/>
                <a:cs typeface="Arial" panose="020B0604020202020204" pitchFamily="34" charset="0"/>
              </a:rPr>
              <a:t>*</a:t>
            </a:r>
          </a:p>
        </p:txBody>
      </p:sp>
      <p:sp>
        <p:nvSpPr>
          <p:cNvPr id="15" name="Rectangle 14"/>
          <p:cNvSpPr/>
          <p:nvPr/>
        </p:nvSpPr>
        <p:spPr>
          <a:xfrm>
            <a:off x="5276793" y="6484561"/>
            <a:ext cx="5138923" cy="220503"/>
          </a:xfrm>
          <a:prstGeom prst="rect">
            <a:avLst/>
          </a:prstGeom>
        </p:spPr>
        <p:txBody>
          <a:bodyPr lIns="81208" tIns="40605" rIns="81208" bIns="40605">
            <a:spAutoFit/>
          </a:bodyPr>
          <a:lstStyle/>
          <a:p>
            <a:pPr algn="r">
              <a:defRPr/>
            </a:pPr>
            <a:r>
              <a:rPr lang="fr-FR" sz="900" b="0" dirty="0" smtClean="0">
                <a:solidFill>
                  <a:schemeClr val="tx1">
                    <a:lumMod val="50000"/>
                    <a:lumOff val="50000"/>
                  </a:schemeClr>
                </a:solidFill>
                <a:latin typeface="Arial" panose="020B0604020202020204" pitchFamily="34" charset="0"/>
                <a:cs typeface="Arial" panose="020B0604020202020204" pitchFamily="34" charset="0"/>
              </a:rPr>
              <a:t>* Ensemble </a:t>
            </a:r>
            <a:r>
              <a:rPr lang="fr-FR" sz="900" b="0" dirty="0">
                <a:solidFill>
                  <a:schemeClr val="tx1">
                    <a:lumMod val="50000"/>
                    <a:lumOff val="50000"/>
                  </a:schemeClr>
                </a:solidFill>
                <a:latin typeface="Arial" panose="020B0604020202020204" pitchFamily="34" charset="0"/>
                <a:cs typeface="Arial" panose="020B0604020202020204" pitchFamily="34" charset="0"/>
              </a:rPr>
              <a:t>des 2RM à disposition des foyers. </a:t>
            </a:r>
          </a:p>
        </p:txBody>
      </p:sp>
      <p:sp>
        <p:nvSpPr>
          <p:cNvPr id="18" name="ZoneTexte 17"/>
          <p:cNvSpPr txBox="1"/>
          <p:nvPr/>
        </p:nvSpPr>
        <p:spPr>
          <a:xfrm>
            <a:off x="8374339" y="6617512"/>
            <a:ext cx="2142956" cy="220503"/>
          </a:xfrm>
          <a:prstGeom prst="rect">
            <a:avLst/>
          </a:prstGeom>
        </p:spPr>
        <p:txBody>
          <a:bodyPr wrap="square" lIns="81208" tIns="40605" rIns="81208" bIns="40605">
            <a:spAutoFit/>
          </a:bodyPr>
          <a:lstStyle>
            <a:defPPr>
              <a:defRPr lang="fr-FR"/>
            </a:defPPr>
            <a:lvl1pPr algn="r">
              <a:defRPr sz="800" i="1">
                <a:solidFill>
                  <a:srgbClr val="131C6B"/>
                </a:solidFill>
                <a:latin typeface="Verdana"/>
                <a:cs typeface="Arial" pitchFamily="34" charset="0"/>
              </a:defRPr>
            </a:lvl1pPr>
          </a:lstStyle>
          <a:p>
            <a:pPr algn="l">
              <a:defRPr/>
            </a:pPr>
            <a:r>
              <a:rPr lang="fr-FR" sz="900" b="0" dirty="0">
                <a:solidFill>
                  <a:schemeClr val="tx1"/>
                </a:solidFill>
                <a:latin typeface="Arial" panose="020B0604020202020204" pitchFamily="34" charset="0"/>
              </a:rPr>
              <a:t>Base : Ensemble des </a:t>
            </a:r>
            <a:r>
              <a:rPr lang="fr-FR" sz="900" b="0" dirty="0" smtClean="0">
                <a:solidFill>
                  <a:schemeClr val="tx1"/>
                </a:solidFill>
                <a:latin typeface="Arial" panose="020B0604020202020204" pitchFamily="34" charset="0"/>
              </a:rPr>
              <a:t>foyers </a:t>
            </a:r>
            <a:r>
              <a:rPr lang="fr-FR" sz="900" b="0" dirty="0">
                <a:solidFill>
                  <a:schemeClr val="tx1"/>
                </a:solidFill>
                <a:latin typeface="Arial" panose="020B0604020202020204" pitchFamily="34" charset="0"/>
              </a:rPr>
              <a:t>(10 000</a:t>
            </a:r>
            <a:r>
              <a:rPr lang="fr-FR" sz="900" b="0" dirty="0" smtClean="0">
                <a:solidFill>
                  <a:schemeClr val="tx1"/>
                </a:solidFill>
                <a:latin typeface="Arial" panose="020B0604020202020204" pitchFamily="34" charset="0"/>
              </a:rPr>
              <a:t>)</a:t>
            </a:r>
            <a:endParaRPr lang="fr-FR" sz="900" b="0" dirty="0">
              <a:solidFill>
                <a:schemeClr val="tx1"/>
              </a:solidFill>
              <a:latin typeface="Arial" panose="020B0604020202020204" pitchFamily="34" charset="0"/>
            </a:endParaRPr>
          </a:p>
        </p:txBody>
      </p:sp>
      <p:sp>
        <p:nvSpPr>
          <p:cNvPr id="17"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14</a:t>
            </a:fld>
            <a:endParaRPr lang="en-AU" sz="1000" b="0" dirty="0">
              <a:solidFill>
                <a:srgbClr val="717171"/>
              </a:solidFill>
            </a:endParaRPr>
          </a:p>
        </p:txBody>
      </p:sp>
    </p:spTree>
    <p:extLst>
      <p:ext uri="{BB962C8B-B14F-4D97-AF65-F5344CB8AC3E}">
        <p14:creationId xmlns:p14="http://schemas.microsoft.com/office/powerpoint/2010/main" val="4149077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a:xfrm>
            <a:off x="332500" y="1172013"/>
            <a:ext cx="10442801" cy="421860"/>
          </a:xfrm>
        </p:spPr>
        <p:txBody>
          <a:bodyPr vert="horz" lIns="0" tIns="234900" rIns="0" bIns="0" rtlCol="0" anchor="t">
            <a:spAutoFit/>
          </a:bodyPr>
          <a:lstStyle/>
          <a:p>
            <a:r>
              <a:rPr lang="fr-FR" sz="1200" dirty="0"/>
              <a:t>Mixité de l’équipement Voitures / 2RM</a:t>
            </a:r>
          </a:p>
        </p:txBody>
      </p:sp>
      <p:sp>
        <p:nvSpPr>
          <p:cNvPr id="63513" name="Text Box 5"/>
          <p:cNvSpPr txBox="1">
            <a:spLocks noChangeArrowheads="1"/>
          </p:cNvSpPr>
          <p:nvPr>
            <p:custDataLst>
              <p:tags r:id="rId1"/>
            </p:custDataLst>
          </p:nvPr>
        </p:nvSpPr>
        <p:spPr bwMode="auto">
          <a:xfrm>
            <a:off x="174016" y="6565754"/>
            <a:ext cx="10078454" cy="242352"/>
          </a:xfrm>
          <a:prstGeom prst="rect">
            <a:avLst/>
          </a:prstGeom>
          <a:noFill/>
          <a:ln>
            <a:noFill/>
          </a:ln>
          <a:extLst/>
        </p:spPr>
        <p:txBody>
          <a:bodyPr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Ensemble des ménages (n=10 000)</a:t>
            </a:r>
          </a:p>
        </p:txBody>
      </p:sp>
      <p:sp>
        <p:nvSpPr>
          <p:cNvPr id="32" name="Rectangle à coins arrondis 31"/>
          <p:cNvSpPr/>
          <p:nvPr/>
        </p:nvSpPr>
        <p:spPr>
          <a:xfrm>
            <a:off x="239716" y="11489"/>
            <a:ext cx="9928164" cy="1160524"/>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Logiquement, la croissance du parc automobile combinée à la croissance du Parc 2RM induit plus de mixité entre ces deux types de véhicules au sein d’un même foyer. </a:t>
            </a:r>
          </a:p>
        </p:txBody>
      </p:sp>
      <p:sp>
        <p:nvSpPr>
          <p:cNvPr id="34" name="Légende encadrée 1 33"/>
          <p:cNvSpPr/>
          <p:nvPr/>
        </p:nvSpPr>
        <p:spPr>
          <a:xfrm>
            <a:off x="1404089" y="2440379"/>
            <a:ext cx="1935933" cy="781361"/>
          </a:xfrm>
          <a:prstGeom prst="borderCallout1">
            <a:avLst>
              <a:gd name="adj1" fmla="val 105217"/>
              <a:gd name="adj2" fmla="val 48958"/>
              <a:gd name="adj3" fmla="val 208558"/>
              <a:gd name="adj4" fmla="val 99861"/>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50" tIns="51424" rIns="40492" bIns="51424"/>
          <a:lstStyle/>
          <a:p>
            <a:pPr>
              <a:defRPr/>
            </a:pPr>
            <a:r>
              <a:rPr lang="fr-FR" sz="1400" i="1" dirty="0" smtClean="0">
                <a:solidFill>
                  <a:srgbClr val="3EB1CC"/>
                </a:solidFill>
                <a:latin typeface="Arial" panose="020B0604020202020204" pitchFamily="34" charset="0"/>
                <a:cs typeface="Arial" panose="020B0604020202020204" pitchFamily="34" charset="0"/>
              </a:rPr>
              <a:t>9,4% </a:t>
            </a:r>
            <a:r>
              <a:rPr lang="fr-FR" sz="1100" i="1" dirty="0">
                <a:solidFill>
                  <a:srgbClr val="3EB1CC"/>
                </a:solidFill>
                <a:latin typeface="Arial" panose="020B0604020202020204" pitchFamily="34" charset="0"/>
                <a:cs typeface="Arial" panose="020B0604020202020204" pitchFamily="34" charset="0"/>
              </a:rPr>
              <a:t>des ménages                       possèdent au moins un </a:t>
            </a:r>
            <a:r>
              <a:rPr lang="fr-FR" sz="1100" i="1" dirty="0" smtClean="0">
                <a:solidFill>
                  <a:srgbClr val="3EB1CC"/>
                </a:solidFill>
                <a:latin typeface="Arial" panose="020B0604020202020204" pitchFamily="34" charset="0"/>
                <a:cs typeface="Arial" panose="020B0604020202020204" pitchFamily="34" charset="0"/>
              </a:rPr>
              <a:t>2RM</a:t>
            </a:r>
          </a:p>
          <a:p>
            <a:pPr>
              <a:defRPr/>
            </a:pPr>
            <a:r>
              <a:rPr lang="fr-FR" sz="900" i="1" dirty="0" smtClean="0">
                <a:solidFill>
                  <a:srgbClr val="3EB1CC"/>
                </a:solidFill>
                <a:latin typeface="Arial" panose="020B0604020202020204" pitchFamily="34" charset="0"/>
                <a:cs typeface="Arial" panose="020B0604020202020204" pitchFamily="34" charset="0"/>
              </a:rPr>
              <a:t>8,0% en 2016</a:t>
            </a:r>
            <a:endParaRPr lang="fr-FR" sz="900" i="1" dirty="0">
              <a:solidFill>
                <a:srgbClr val="3EB1CC"/>
              </a:solidFill>
              <a:latin typeface="Arial" panose="020B0604020202020204" pitchFamily="34" charset="0"/>
              <a:cs typeface="Arial" panose="020B0604020202020204" pitchFamily="34" charset="0"/>
            </a:endParaRPr>
          </a:p>
          <a:p>
            <a:pPr>
              <a:defRPr/>
            </a:pPr>
            <a:endParaRPr lang="fr-FR" sz="1000" i="1" dirty="0">
              <a:solidFill>
                <a:srgbClr val="C50017"/>
              </a:solidFill>
              <a:latin typeface="Arial" panose="020B0604020202020204" pitchFamily="34" charset="0"/>
              <a:cs typeface="Arial" panose="020B0604020202020204" pitchFamily="34" charset="0"/>
            </a:endParaRPr>
          </a:p>
        </p:txBody>
      </p:sp>
      <p:sp>
        <p:nvSpPr>
          <p:cNvPr id="47" name="Rectangle 46"/>
          <p:cNvSpPr/>
          <p:nvPr/>
        </p:nvSpPr>
        <p:spPr bwMode="ltGray">
          <a:xfrm>
            <a:off x="3830788" y="3851740"/>
            <a:ext cx="1331764" cy="1042535"/>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grpSp>
        <p:nvGrpSpPr>
          <p:cNvPr id="50" name="Groupe 49"/>
          <p:cNvGrpSpPr/>
          <p:nvPr/>
        </p:nvGrpSpPr>
        <p:grpSpPr>
          <a:xfrm>
            <a:off x="2836808" y="1917944"/>
            <a:ext cx="6445086" cy="4370098"/>
            <a:chOff x="3276274" y="1668026"/>
            <a:chExt cx="6445086" cy="4370098"/>
          </a:xfrm>
        </p:grpSpPr>
        <p:sp>
          <p:nvSpPr>
            <p:cNvPr id="51" name="Rectangle 50"/>
            <p:cNvSpPr/>
            <p:nvPr/>
          </p:nvSpPr>
          <p:spPr bwMode="ltGray">
            <a:xfrm>
              <a:off x="3578844" y="3396753"/>
              <a:ext cx="2057737" cy="1892357"/>
            </a:xfrm>
            <a:prstGeom prst="rect">
              <a:avLst/>
            </a:prstGeom>
            <a:solidFill>
              <a:schemeClr val="accent4">
                <a:lumMod val="20000"/>
                <a:lumOff val="80000"/>
              </a:schemeClr>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sp>
          <p:nvSpPr>
            <p:cNvPr id="52" name="Rectangle 51"/>
            <p:cNvSpPr/>
            <p:nvPr/>
          </p:nvSpPr>
          <p:spPr bwMode="ltGray">
            <a:xfrm>
              <a:off x="4254369" y="1668026"/>
              <a:ext cx="3316014" cy="2970030"/>
            </a:xfrm>
            <a:prstGeom prst="rect">
              <a:avLst/>
            </a:prstGeom>
            <a:solidFill>
              <a:schemeClr val="accent1">
                <a:lumMod val="20000"/>
                <a:lumOff val="80000"/>
              </a:schemeClr>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sp>
          <p:nvSpPr>
            <p:cNvPr id="53" name="Rectangle 22"/>
            <p:cNvSpPr>
              <a:spLocks noChangeArrowheads="1"/>
            </p:cNvSpPr>
            <p:nvPr/>
          </p:nvSpPr>
          <p:spPr bwMode="auto">
            <a:xfrm>
              <a:off x="3276274" y="4656785"/>
              <a:ext cx="1444700" cy="350096"/>
            </a:xfrm>
            <a:prstGeom prst="rect">
              <a:avLst/>
            </a:prstGeom>
            <a:noFill/>
            <a:ln>
              <a:noFill/>
            </a:ln>
            <a:extLst/>
          </p:spPr>
          <p:txBody>
            <a:bodyPr lIns="102850" tIns="51424" rIns="102850" bIns="51424">
              <a:spAutoFit/>
            </a:bodyPr>
            <a:lstStyle/>
            <a:p>
              <a:pPr algn="ctr" defTabSz="514247">
                <a:defRPr/>
              </a:pPr>
              <a:r>
                <a:rPr lang="fr-FR" sz="1600" dirty="0" smtClean="0">
                  <a:solidFill>
                    <a:srgbClr val="3399CC"/>
                  </a:solidFill>
                  <a:latin typeface="Arial" panose="020B0604020202020204" pitchFamily="34" charset="0"/>
                  <a:ea typeface="ＭＳ Ｐゴシック" pitchFamily="34" charset="-128"/>
                  <a:cs typeface="Arial" panose="020B0604020202020204" pitchFamily="34" charset="0"/>
                </a:rPr>
                <a:t>0,5%</a:t>
              </a:r>
              <a:r>
                <a:rPr lang="fr-FR" sz="1200" b="0" dirty="0" smtClean="0">
                  <a:solidFill>
                    <a:srgbClr val="000000"/>
                  </a:solidFill>
                  <a:latin typeface="Arial" panose="020B0604020202020204" pitchFamily="34" charset="0"/>
                  <a:ea typeface="ＭＳ Ｐゴシック" pitchFamily="34" charset="-128"/>
                  <a:cs typeface="Arial" panose="020B0604020202020204" pitchFamily="34" charset="0"/>
                </a:rPr>
                <a:t> </a:t>
              </a:r>
              <a:endParaRPr lang="fr-FR"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4" name="Rectangle 22"/>
            <p:cNvSpPr>
              <a:spLocks noChangeArrowheads="1"/>
            </p:cNvSpPr>
            <p:nvPr/>
          </p:nvSpPr>
          <p:spPr bwMode="auto">
            <a:xfrm>
              <a:off x="4191882" y="4693792"/>
              <a:ext cx="1444700" cy="611684"/>
            </a:xfrm>
            <a:prstGeom prst="rect">
              <a:avLst/>
            </a:prstGeom>
            <a:noFill/>
            <a:ln>
              <a:noFill/>
            </a:ln>
            <a:extLst/>
          </p:spPr>
          <p:txBody>
            <a:bodyPr lIns="102850" tIns="51424" rIns="102850" bIns="51424">
              <a:spAutoFit/>
            </a:bodyPr>
            <a:lstStyle/>
            <a:p>
              <a:pPr algn="ctr" defTabSz="514247">
                <a:defRPr/>
              </a:pPr>
              <a:r>
                <a:rPr lang="fr-FR" sz="1100" dirty="0">
                  <a:solidFill>
                    <a:srgbClr val="3399CC"/>
                  </a:solidFill>
                  <a:latin typeface="Arial" panose="020B0604020202020204" pitchFamily="34" charset="0"/>
                  <a:ea typeface="ＭＳ Ｐゴシック" pitchFamily="34" charset="-128"/>
                  <a:cs typeface="Arial" panose="020B0604020202020204" pitchFamily="34" charset="0"/>
                </a:rPr>
                <a:t>Foyers exclusifs </a:t>
              </a:r>
              <a:r>
                <a:rPr lang="fr-FR" sz="1100" dirty="0" smtClean="0">
                  <a:solidFill>
                    <a:srgbClr val="3399CC"/>
                  </a:solidFill>
                  <a:latin typeface="Arial" panose="020B0604020202020204" pitchFamily="34" charset="0"/>
                  <a:ea typeface="ＭＳ Ｐゴシック" pitchFamily="34" charset="-128"/>
                  <a:cs typeface="Arial" panose="020B0604020202020204" pitchFamily="34" charset="0"/>
                </a:rPr>
                <a:t>2RM</a:t>
              </a:r>
            </a:p>
            <a:p>
              <a:pPr algn="ctr" defTabSz="514247">
                <a:defRPr/>
              </a:pPr>
              <a:r>
                <a:rPr lang="fr-FR" sz="1100" b="0" dirty="0" smtClean="0">
                  <a:solidFill>
                    <a:srgbClr val="3399CC"/>
                  </a:solidFill>
                  <a:latin typeface="Arial" panose="020B0604020202020204" pitchFamily="34" charset="0"/>
                  <a:ea typeface="ＭＳ Ｐゴシック" pitchFamily="34" charset="-128"/>
                  <a:cs typeface="Arial" panose="020B0604020202020204" pitchFamily="34" charset="0"/>
                </a:rPr>
                <a:t>0,3% en 2016</a:t>
              </a:r>
              <a:endParaRPr lang="fr-FR"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6" name="Légende encadrée 1 55"/>
            <p:cNvSpPr/>
            <p:nvPr/>
          </p:nvSpPr>
          <p:spPr>
            <a:xfrm>
              <a:off x="7570382" y="5283618"/>
              <a:ext cx="2150978" cy="754506"/>
            </a:xfrm>
            <a:prstGeom prst="borderCallout1">
              <a:avLst>
                <a:gd name="adj1" fmla="val 551"/>
                <a:gd name="adj2" fmla="val 19182"/>
                <a:gd name="adj3" fmla="val -95923"/>
                <a:gd name="adj4" fmla="val -20364"/>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50" tIns="51424" rIns="40492" bIns="51424"/>
            <a:lstStyle/>
            <a:p>
              <a:pPr>
                <a:defRPr/>
              </a:pPr>
              <a:r>
                <a:rPr lang="fr-FR" sz="1400" i="1" dirty="0" smtClean="0">
                  <a:solidFill>
                    <a:srgbClr val="C50017"/>
                  </a:solidFill>
                  <a:latin typeface="Arial" panose="020B0604020202020204" pitchFamily="34" charset="0"/>
                  <a:cs typeface="Arial" panose="020B0604020202020204" pitchFamily="34" charset="0"/>
                </a:rPr>
                <a:t>85,0 % </a:t>
              </a:r>
              <a:r>
                <a:rPr lang="fr-FR" sz="1100" i="1" dirty="0">
                  <a:solidFill>
                    <a:srgbClr val="C50017"/>
                  </a:solidFill>
                  <a:latin typeface="Arial" panose="020B0604020202020204" pitchFamily="34" charset="0"/>
                  <a:cs typeface="Arial" panose="020B0604020202020204" pitchFamily="34" charset="0"/>
                </a:rPr>
                <a:t>des ménages                       possèdent au moins une voiture </a:t>
              </a:r>
              <a:endParaRPr lang="fr-FR" sz="1100" i="1" dirty="0" smtClean="0">
                <a:solidFill>
                  <a:srgbClr val="C50017"/>
                </a:solidFill>
                <a:latin typeface="Arial" panose="020B0604020202020204" pitchFamily="34" charset="0"/>
                <a:cs typeface="Arial" panose="020B0604020202020204" pitchFamily="34" charset="0"/>
              </a:endParaRPr>
            </a:p>
            <a:p>
              <a:pPr>
                <a:defRPr/>
              </a:pPr>
              <a:r>
                <a:rPr lang="fr-FR" sz="1000" i="1" dirty="0" smtClean="0">
                  <a:solidFill>
                    <a:srgbClr val="C50017"/>
                  </a:solidFill>
                  <a:latin typeface="Arial" panose="020B0604020202020204" pitchFamily="34" charset="0"/>
                  <a:cs typeface="Arial" panose="020B0604020202020204" pitchFamily="34" charset="0"/>
                </a:rPr>
                <a:t>84,3% en 2016</a:t>
              </a:r>
              <a:endParaRPr lang="fr-FR" sz="800" i="1" dirty="0">
                <a:solidFill>
                  <a:srgbClr val="C50017"/>
                </a:solidFill>
                <a:latin typeface="Arial" panose="020B0604020202020204" pitchFamily="34" charset="0"/>
                <a:cs typeface="Arial" panose="020B0604020202020204" pitchFamily="34" charset="0"/>
              </a:endParaRPr>
            </a:p>
          </p:txBody>
        </p:sp>
        <p:sp>
          <p:nvSpPr>
            <p:cNvPr id="57" name="Freeform 28"/>
            <p:cNvSpPr>
              <a:spLocks noChangeAspect="1" noEditPoints="1"/>
            </p:cNvSpPr>
            <p:nvPr/>
          </p:nvSpPr>
          <p:spPr bwMode="auto">
            <a:xfrm>
              <a:off x="8984759" y="5020005"/>
              <a:ext cx="612000" cy="211034"/>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rgbClr val="C50017"/>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8" name="Rectangle 22"/>
            <p:cNvSpPr>
              <a:spLocks noChangeArrowheads="1"/>
            </p:cNvSpPr>
            <p:nvPr/>
          </p:nvSpPr>
          <p:spPr bwMode="auto">
            <a:xfrm>
              <a:off x="4161068" y="3744493"/>
              <a:ext cx="1444699" cy="319296"/>
            </a:xfrm>
            <a:prstGeom prst="rect">
              <a:avLst/>
            </a:prstGeom>
            <a:noFill/>
            <a:ln>
              <a:noFill/>
            </a:ln>
            <a:extLst/>
          </p:spPr>
          <p:txBody>
            <a:bodyPr lIns="102850" tIns="51424" rIns="102850" bIns="51424">
              <a:spAutoFit/>
            </a:bodyPr>
            <a:lstStyle/>
            <a:p>
              <a:pPr algn="ctr" defTabSz="514247">
                <a:defRPr/>
              </a:pPr>
              <a:r>
                <a:rPr lang="fr-FR" sz="1400" dirty="0" smtClean="0">
                  <a:solidFill>
                    <a:srgbClr val="7A2280"/>
                  </a:solidFill>
                  <a:latin typeface="Arial" panose="020B0604020202020204" pitchFamily="34" charset="0"/>
                  <a:ea typeface="ＭＳ Ｐゴシック" pitchFamily="34" charset="-128"/>
                  <a:cs typeface="Arial" panose="020B0604020202020204" pitchFamily="34" charset="0"/>
                </a:rPr>
                <a:t>8,9%</a:t>
              </a:r>
              <a:r>
                <a:rPr lang="fr-FR" sz="1100" b="0" dirty="0" smtClean="0">
                  <a:solidFill>
                    <a:srgbClr val="7A2280"/>
                  </a:solidFill>
                  <a:latin typeface="Arial" panose="020B0604020202020204" pitchFamily="34" charset="0"/>
                  <a:ea typeface="ＭＳ Ｐゴシック" pitchFamily="34" charset="-128"/>
                  <a:cs typeface="Arial" panose="020B0604020202020204" pitchFamily="34" charset="0"/>
                </a:rPr>
                <a:t> </a:t>
              </a:r>
              <a:endParaRPr lang="fr-FR" sz="1100" b="0" dirty="0">
                <a:solidFill>
                  <a:srgbClr val="7A2280"/>
                </a:solidFill>
                <a:latin typeface="Arial" panose="020B0604020202020204" pitchFamily="34" charset="0"/>
                <a:ea typeface="ＭＳ Ｐゴシック" pitchFamily="34" charset="-128"/>
                <a:cs typeface="Arial" panose="020B0604020202020204" pitchFamily="34" charset="0"/>
              </a:endParaRPr>
            </a:p>
          </p:txBody>
        </p:sp>
        <p:sp>
          <p:nvSpPr>
            <p:cNvPr id="59" name="Rectangle 22"/>
            <p:cNvSpPr>
              <a:spLocks noChangeArrowheads="1"/>
            </p:cNvSpPr>
            <p:nvPr/>
          </p:nvSpPr>
          <p:spPr bwMode="auto">
            <a:xfrm>
              <a:off x="4064995" y="4038542"/>
              <a:ext cx="1571587" cy="565517"/>
            </a:xfrm>
            <a:prstGeom prst="rect">
              <a:avLst/>
            </a:prstGeom>
            <a:noFill/>
            <a:ln>
              <a:noFill/>
            </a:ln>
            <a:extLst/>
          </p:spPr>
          <p:txBody>
            <a:bodyPr lIns="102850" tIns="51424" rIns="102850" bIns="51424">
              <a:spAutoFit/>
            </a:bodyPr>
            <a:lstStyle/>
            <a:p>
              <a:pPr algn="ctr" defTabSz="514247">
                <a:defRPr/>
              </a:pPr>
              <a:r>
                <a:rPr lang="fr-FR" sz="1050" dirty="0">
                  <a:solidFill>
                    <a:srgbClr val="7A2280"/>
                  </a:solidFill>
                  <a:latin typeface="Arial" panose="020B0604020202020204" pitchFamily="34" charset="0"/>
                  <a:ea typeface="ＭＳ Ｐゴシック" pitchFamily="34" charset="-128"/>
                  <a:cs typeface="Arial" panose="020B0604020202020204" pitchFamily="34" charset="0"/>
                </a:rPr>
                <a:t>Foyers </a:t>
              </a:r>
              <a:r>
                <a:rPr lang="fr-FR" sz="1050" dirty="0" smtClean="0">
                  <a:solidFill>
                    <a:srgbClr val="7A2280"/>
                  </a:solidFill>
                  <a:latin typeface="Arial" panose="020B0604020202020204" pitchFamily="34" charset="0"/>
                  <a:ea typeface="ＭＳ Ｐゴシック" pitchFamily="34" charset="-128"/>
                  <a:cs typeface="Arial" panose="020B0604020202020204" pitchFamily="34" charset="0"/>
                </a:rPr>
                <a:t>mixtes </a:t>
              </a:r>
              <a:r>
                <a:rPr lang="fr-FR" sz="1050" dirty="0">
                  <a:solidFill>
                    <a:srgbClr val="7A2280"/>
                  </a:solidFill>
                  <a:latin typeface="Arial" panose="020B0604020202020204" pitchFamily="34" charset="0"/>
                  <a:ea typeface="ＭＳ Ｐゴシック" pitchFamily="34" charset="-128"/>
                  <a:cs typeface="Arial" panose="020B0604020202020204" pitchFamily="34" charset="0"/>
                </a:rPr>
                <a:t>Voitures + </a:t>
              </a:r>
              <a:r>
                <a:rPr lang="fr-FR" sz="1050" dirty="0" smtClean="0">
                  <a:solidFill>
                    <a:srgbClr val="7A2280"/>
                  </a:solidFill>
                  <a:latin typeface="Arial" panose="020B0604020202020204" pitchFamily="34" charset="0"/>
                  <a:ea typeface="ＭＳ Ｐゴシック" pitchFamily="34" charset="-128"/>
                  <a:cs typeface="Arial" panose="020B0604020202020204" pitchFamily="34" charset="0"/>
                </a:rPr>
                <a:t>2RM</a:t>
              </a:r>
            </a:p>
            <a:p>
              <a:pPr algn="ctr" defTabSz="514247">
                <a:defRPr/>
              </a:pPr>
              <a:r>
                <a:rPr lang="fr-FR" sz="900" b="0" dirty="0" smtClean="0">
                  <a:solidFill>
                    <a:srgbClr val="7A2280"/>
                  </a:solidFill>
                  <a:latin typeface="Arial" panose="020B0604020202020204" pitchFamily="34" charset="0"/>
                  <a:ea typeface="ＭＳ Ｐゴシック" pitchFamily="34" charset="-128"/>
                  <a:cs typeface="Arial" panose="020B0604020202020204" pitchFamily="34" charset="0"/>
                </a:rPr>
                <a:t>7,7% en 2016</a:t>
              </a:r>
              <a:endParaRPr lang="fr-FR" sz="500" b="0" dirty="0">
                <a:solidFill>
                  <a:srgbClr val="7A2280"/>
                </a:solidFill>
                <a:latin typeface="Arial" panose="020B0604020202020204" pitchFamily="34" charset="0"/>
                <a:ea typeface="ＭＳ Ｐゴシック" pitchFamily="34" charset="-128"/>
                <a:cs typeface="Arial" panose="020B0604020202020204" pitchFamily="34" charset="0"/>
              </a:endParaRPr>
            </a:p>
          </p:txBody>
        </p:sp>
        <p:sp>
          <p:nvSpPr>
            <p:cNvPr id="61" name="Plus 60"/>
            <p:cNvSpPr/>
            <p:nvPr/>
          </p:nvSpPr>
          <p:spPr>
            <a:xfrm>
              <a:off x="4749668" y="3535170"/>
              <a:ext cx="204832" cy="197784"/>
            </a:xfrm>
            <a:prstGeom prst="mathPlu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0" tIns="51424" rIns="102850" bIns="51424"/>
            <a:lstStyle/>
            <a:p>
              <a:pPr>
                <a:defRPr/>
              </a:pPr>
              <a:endParaRPr lang="fr-FR" b="0" dirty="0">
                <a:solidFill>
                  <a:prstClr val="white"/>
                </a:solidFill>
                <a:latin typeface="Arial" panose="020B0604020202020204" pitchFamily="34" charset="0"/>
                <a:cs typeface="Arial" panose="020B0604020202020204" pitchFamily="34" charset="0"/>
              </a:endParaRPr>
            </a:p>
          </p:txBody>
        </p:sp>
        <p:sp>
          <p:nvSpPr>
            <p:cNvPr id="62" name="Freeform 28"/>
            <p:cNvSpPr>
              <a:spLocks noChangeAspect="1" noEditPoints="1"/>
            </p:cNvSpPr>
            <p:nvPr/>
          </p:nvSpPr>
          <p:spPr bwMode="auto">
            <a:xfrm>
              <a:off x="4963623" y="3535170"/>
              <a:ext cx="612000" cy="211034"/>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3" name="Rectangle 22"/>
          <p:cNvSpPr>
            <a:spLocks noChangeArrowheads="1"/>
          </p:cNvSpPr>
          <p:nvPr/>
        </p:nvSpPr>
        <p:spPr bwMode="auto">
          <a:xfrm>
            <a:off x="4762288" y="2871666"/>
            <a:ext cx="1444699" cy="350074"/>
          </a:xfrm>
          <a:prstGeom prst="rect">
            <a:avLst/>
          </a:prstGeom>
          <a:noFill/>
          <a:ln>
            <a:noFill/>
          </a:ln>
          <a:extLst/>
        </p:spPr>
        <p:txBody>
          <a:bodyPr lIns="102850" tIns="51424" rIns="102850" bIns="51424">
            <a:spAutoFit/>
          </a:bodyPr>
          <a:lstStyle/>
          <a:p>
            <a:pPr algn="ctr" defTabSz="514247">
              <a:defRPr/>
            </a:pPr>
            <a:r>
              <a:rPr lang="fr-FR" sz="1600" dirty="0" smtClean="0">
                <a:solidFill>
                  <a:srgbClr val="C50017"/>
                </a:solidFill>
                <a:latin typeface="Arial" panose="020B0604020202020204" pitchFamily="34" charset="0"/>
                <a:ea typeface="ＭＳ Ｐゴシック" pitchFamily="34" charset="-128"/>
                <a:cs typeface="Arial" panose="020B0604020202020204" pitchFamily="34" charset="0"/>
              </a:rPr>
              <a:t>76,1%</a:t>
            </a:r>
            <a:r>
              <a:rPr lang="fr-FR" sz="1200" b="0" dirty="0" smtClean="0">
                <a:solidFill>
                  <a:srgbClr val="C50017"/>
                </a:solidFill>
                <a:latin typeface="Arial" panose="020B0604020202020204" pitchFamily="34" charset="0"/>
                <a:ea typeface="ＭＳ Ｐゴシック" pitchFamily="34" charset="-128"/>
                <a:cs typeface="Arial" panose="020B0604020202020204" pitchFamily="34" charset="0"/>
              </a:rPr>
              <a:t> </a:t>
            </a:r>
            <a:endParaRPr lang="fr-FR" sz="1200" b="0" dirty="0">
              <a:solidFill>
                <a:srgbClr val="C50017"/>
              </a:solidFill>
              <a:latin typeface="Arial" panose="020B0604020202020204" pitchFamily="34" charset="0"/>
              <a:ea typeface="ＭＳ Ｐゴシック" pitchFamily="34" charset="-128"/>
              <a:cs typeface="Arial" panose="020B0604020202020204" pitchFamily="34" charset="0"/>
            </a:endParaRPr>
          </a:p>
        </p:txBody>
      </p:sp>
      <p:sp>
        <p:nvSpPr>
          <p:cNvPr id="64" name="Rectangle 22"/>
          <p:cNvSpPr>
            <a:spLocks noChangeArrowheads="1"/>
          </p:cNvSpPr>
          <p:nvPr/>
        </p:nvSpPr>
        <p:spPr bwMode="auto">
          <a:xfrm>
            <a:off x="4103426" y="3142960"/>
            <a:ext cx="2775121" cy="442407"/>
          </a:xfrm>
          <a:prstGeom prst="rect">
            <a:avLst/>
          </a:prstGeom>
          <a:noFill/>
          <a:ln>
            <a:noFill/>
          </a:ln>
          <a:extLst/>
        </p:spPr>
        <p:txBody>
          <a:bodyPr wrap="square" lIns="102850" tIns="51424" rIns="102850" bIns="51424">
            <a:spAutoFit/>
          </a:bodyPr>
          <a:lstStyle/>
          <a:p>
            <a:pPr algn="ctr" defTabSz="514247">
              <a:defRPr/>
            </a:pPr>
            <a:r>
              <a:rPr lang="fr-FR" sz="1100" dirty="0">
                <a:solidFill>
                  <a:srgbClr val="C50017"/>
                </a:solidFill>
                <a:latin typeface="Arial" panose="020B0604020202020204" pitchFamily="34" charset="0"/>
                <a:ea typeface="ＭＳ Ｐゴシック" pitchFamily="34" charset="-128"/>
                <a:cs typeface="Arial" panose="020B0604020202020204" pitchFamily="34" charset="0"/>
              </a:rPr>
              <a:t>Foyers exclusifs </a:t>
            </a:r>
            <a:r>
              <a:rPr lang="fr-FR" sz="1100" dirty="0" smtClean="0">
                <a:solidFill>
                  <a:srgbClr val="C50017"/>
                </a:solidFill>
                <a:latin typeface="Arial" panose="020B0604020202020204" pitchFamily="34" charset="0"/>
                <a:ea typeface="ＭＳ Ｐゴシック" pitchFamily="34" charset="-128"/>
                <a:cs typeface="Arial" panose="020B0604020202020204" pitchFamily="34" charset="0"/>
              </a:rPr>
              <a:t>Voiture</a:t>
            </a:r>
          </a:p>
          <a:p>
            <a:pPr algn="ctr" defTabSz="514247">
              <a:defRPr/>
            </a:pPr>
            <a:r>
              <a:rPr lang="fr-FR" sz="1100" b="0" dirty="0" smtClean="0">
                <a:solidFill>
                  <a:srgbClr val="C50017"/>
                </a:solidFill>
                <a:latin typeface="Arial" panose="020B0604020202020204" pitchFamily="34" charset="0"/>
                <a:ea typeface="ＭＳ Ｐゴシック" pitchFamily="34" charset="-128"/>
                <a:cs typeface="Arial" panose="020B0604020202020204" pitchFamily="34" charset="0"/>
              </a:rPr>
              <a:t>76,6% en 2016</a:t>
            </a:r>
            <a:endParaRPr lang="fr-FR" sz="800" b="0" dirty="0">
              <a:solidFill>
                <a:srgbClr val="C50017"/>
              </a:solidFill>
              <a:latin typeface="Arial" panose="020B0604020202020204" pitchFamily="34" charset="0"/>
              <a:ea typeface="ＭＳ Ｐゴシック" pitchFamily="34" charset="-128"/>
              <a:cs typeface="Arial" panose="020B0604020202020204" pitchFamily="34" charset="0"/>
            </a:endParaRPr>
          </a:p>
        </p:txBody>
      </p:sp>
      <p:sp>
        <p:nvSpPr>
          <p:cNvPr id="65" name="Freeform 28"/>
          <p:cNvSpPr>
            <a:spLocks noChangeAspect="1" noEditPoints="1"/>
          </p:cNvSpPr>
          <p:nvPr/>
        </p:nvSpPr>
        <p:spPr bwMode="auto">
          <a:xfrm>
            <a:off x="5094585" y="2617666"/>
            <a:ext cx="736600" cy="254000"/>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rgbClr val="C50017"/>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6" name="Rectangle 65"/>
          <p:cNvSpPr/>
          <p:nvPr/>
        </p:nvSpPr>
        <p:spPr bwMode="ltGray">
          <a:xfrm>
            <a:off x="3823927" y="3646671"/>
            <a:ext cx="1382213" cy="1236971"/>
          </a:xfrm>
          <a:prstGeom prst="rect">
            <a:avLst/>
          </a:prstGeom>
          <a:solidFill>
            <a:schemeClr val="accent6">
              <a:lumMod val="20000"/>
              <a:lumOff val="80000"/>
              <a:alpha val="44000"/>
            </a:schemeClr>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sp>
        <p:nvSpPr>
          <p:cNvPr id="27" name="Freeform 47"/>
          <p:cNvSpPr>
            <a:spLocks noChangeAspect="1" noEditPoints="1"/>
          </p:cNvSpPr>
          <p:nvPr/>
        </p:nvSpPr>
        <p:spPr bwMode="auto">
          <a:xfrm>
            <a:off x="1197712" y="2032431"/>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8" name="Freeform 47"/>
          <p:cNvSpPr>
            <a:spLocks noChangeAspect="1" noEditPoints="1"/>
          </p:cNvSpPr>
          <p:nvPr/>
        </p:nvSpPr>
        <p:spPr bwMode="auto">
          <a:xfrm>
            <a:off x="3171841" y="4650003"/>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9" name="Freeform 47"/>
          <p:cNvSpPr>
            <a:spLocks noChangeAspect="1" noEditPoints="1"/>
          </p:cNvSpPr>
          <p:nvPr/>
        </p:nvSpPr>
        <p:spPr bwMode="auto">
          <a:xfrm>
            <a:off x="3900529" y="3675695"/>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4294967295"/>
          </p:nvPr>
        </p:nvSpPr>
        <p:spPr>
          <a:xfrm>
            <a:off x="9533920" y="6972324"/>
            <a:ext cx="577163" cy="277842"/>
          </a:xfrm>
          <a:prstGeom prst="rect">
            <a:avLst/>
          </a:prstGeom>
        </p:spPr>
        <p:txBody>
          <a:bodyPr/>
          <a:lstStyle/>
          <a:p>
            <a:fld id="{9784CBA3-D598-4B1F-BAA3-EE14B5154290}" type="slidenum">
              <a:rPr lang="en-AU" smtClean="0"/>
              <a:pPr/>
              <a:t>15</a:t>
            </a:fld>
            <a:endParaRPr lang="en-AU" dirty="0"/>
          </a:p>
        </p:txBody>
      </p:sp>
    </p:spTree>
    <p:extLst>
      <p:ext uri="{BB962C8B-B14F-4D97-AF65-F5344CB8AC3E}">
        <p14:creationId xmlns:p14="http://schemas.microsoft.com/office/powerpoint/2010/main" val="206324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47"/>
          <p:cNvSpPr>
            <a:spLocks noChangeAspect="1" noEditPoints="1"/>
          </p:cNvSpPr>
          <p:nvPr/>
        </p:nvSpPr>
        <p:spPr bwMode="auto">
          <a:xfrm>
            <a:off x="8975315" y="3686843"/>
            <a:ext cx="244476" cy="24344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64514" name="Titre 1"/>
          <p:cNvSpPr>
            <a:spLocks noGrp="1"/>
          </p:cNvSpPr>
          <p:nvPr>
            <p:ph type="title"/>
          </p:nvPr>
        </p:nvSpPr>
        <p:spPr>
          <a:xfrm>
            <a:off x="335432" y="1105841"/>
            <a:ext cx="10307433" cy="421860"/>
          </a:xfrm>
        </p:spPr>
        <p:txBody>
          <a:bodyPr vert="horz" lIns="0" tIns="234900" rIns="0" bIns="0" rtlCol="0" anchor="t">
            <a:spAutoFit/>
          </a:bodyPr>
          <a:lstStyle/>
          <a:p>
            <a:r>
              <a:rPr lang="fr-FR" sz="1200" dirty="0"/>
              <a:t>Mixité de l’équipement Voitures / 2RM : usages des Utilisateurs Principaux</a:t>
            </a:r>
          </a:p>
        </p:txBody>
      </p:sp>
      <p:sp>
        <p:nvSpPr>
          <p:cNvPr id="64520" name="Text Box 5"/>
          <p:cNvSpPr txBox="1">
            <a:spLocks noChangeArrowheads="1"/>
          </p:cNvSpPr>
          <p:nvPr>
            <p:custDataLst>
              <p:tags r:id="rId1"/>
            </p:custDataLst>
          </p:nvPr>
        </p:nvSpPr>
        <p:spPr bwMode="auto">
          <a:xfrm>
            <a:off x="38684" y="6567955"/>
            <a:ext cx="10078454" cy="242352"/>
          </a:xfrm>
          <a:prstGeom prst="rect">
            <a:avLst/>
          </a:prstGeom>
          <a:noFill/>
          <a:ln>
            <a:noFill/>
          </a:ln>
          <a:extLst/>
        </p:spPr>
        <p:txBody>
          <a:bodyPr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Ensemble des individus de 16 ans et plus appartenant à un foyer motorisé ou non </a:t>
            </a:r>
            <a:r>
              <a:rPr lang="fr-FR" sz="900" b="0" i="1" dirty="0" smtClean="0">
                <a:latin typeface="Arial" panose="020B0604020202020204" pitchFamily="34" charset="0"/>
                <a:cs typeface="Arial" panose="020B0604020202020204" pitchFamily="34" charset="0"/>
              </a:rPr>
              <a:t>voiture et / ou 2RM (</a:t>
            </a:r>
            <a:r>
              <a:rPr lang="fr-FR" sz="900" b="0" i="1" dirty="0">
                <a:latin typeface="Arial" panose="020B0604020202020204" pitchFamily="34" charset="0"/>
                <a:cs typeface="Arial" panose="020B0604020202020204" pitchFamily="34" charset="0"/>
              </a:rPr>
              <a:t>n= </a:t>
            </a:r>
            <a:r>
              <a:rPr lang="fr-FR" sz="900" b="0" i="1" dirty="0" smtClean="0">
                <a:latin typeface="Arial" panose="020B0604020202020204" pitchFamily="34" charset="0"/>
                <a:cs typeface="Arial" panose="020B0604020202020204" pitchFamily="34" charset="0"/>
              </a:rPr>
              <a:t>10 000)</a:t>
            </a:r>
            <a:endParaRPr lang="fr-FR" sz="900" b="0" i="1" dirty="0">
              <a:latin typeface="Arial" panose="020B0604020202020204" pitchFamily="34" charset="0"/>
              <a:cs typeface="Arial" panose="020B0604020202020204" pitchFamily="34" charset="0"/>
            </a:endParaRPr>
          </a:p>
        </p:txBody>
      </p:sp>
      <p:sp>
        <p:nvSpPr>
          <p:cNvPr id="42" name="Rectangle à coins arrondis 41"/>
          <p:cNvSpPr/>
          <p:nvPr/>
        </p:nvSpPr>
        <p:spPr>
          <a:xfrm>
            <a:off x="239716" y="0"/>
            <a:ext cx="9928164" cy="852747"/>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Au niveau des </a:t>
            </a:r>
            <a:r>
              <a:rPr lang="fr-FR" sz="2000" dirty="0" smtClean="0">
                <a:solidFill>
                  <a:schemeClr val="tx1"/>
                </a:solidFill>
                <a:latin typeface="Arial" panose="020B0604020202020204" pitchFamily="34" charset="0"/>
                <a:ea typeface="+mj-ea"/>
                <a:cs typeface="Arial" panose="020B0604020202020204" pitchFamily="34" charset="0"/>
              </a:rPr>
              <a:t>individus : </a:t>
            </a:r>
            <a:r>
              <a:rPr lang="fr-FR" sz="2000" dirty="0">
                <a:solidFill>
                  <a:schemeClr val="tx1"/>
                </a:solidFill>
                <a:latin typeface="Arial" panose="020B0604020202020204" pitchFamily="34" charset="0"/>
                <a:ea typeface="+mj-ea"/>
                <a:cs typeface="Arial" panose="020B0604020202020204" pitchFamily="34" charset="0"/>
              </a:rPr>
              <a:t>5% sont utilisateurs principaux d’un 2RM, dont 1% à titre exclusif.</a:t>
            </a:r>
          </a:p>
        </p:txBody>
      </p:sp>
      <p:sp>
        <p:nvSpPr>
          <p:cNvPr id="43" name="Rectangle 42"/>
          <p:cNvSpPr/>
          <p:nvPr/>
        </p:nvSpPr>
        <p:spPr>
          <a:xfrm>
            <a:off x="3079881" y="4361431"/>
            <a:ext cx="1843979" cy="1202441"/>
          </a:xfrm>
          <a:prstGeom prst="rect">
            <a:avLst/>
          </a:prstGeom>
          <a:solidFill>
            <a:srgbClr val="F3F9FB"/>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pic>
        <p:nvPicPr>
          <p:cNvPr id="44" name="Image 43"/>
          <p:cNvPicPr>
            <a:picLocks noChangeAspect="1"/>
          </p:cNvPicPr>
          <p:nvPr/>
        </p:nvPicPr>
        <p:blipFill>
          <a:blip r:embed="rId4" cstate="screen">
            <a:clrChange>
              <a:clrFrom>
                <a:srgbClr val="FFFFFF"/>
              </a:clrFrom>
              <a:clrTo>
                <a:srgbClr val="FFFFFF">
                  <a:alpha val="0"/>
                </a:srgbClr>
              </a:clrTo>
            </a:clrChange>
            <a:duotone>
              <a:srgbClr val="C50017">
                <a:shade val="45000"/>
                <a:satMod val="135000"/>
              </a:srgbClr>
              <a:prstClr val="white"/>
            </a:duotone>
            <a:extLst>
              <a:ext uri="{28A0092B-C50C-407E-A947-70E740481C1C}">
                <a14:useLocalDpi xmlns:a14="http://schemas.microsoft.com/office/drawing/2010/main" val="0"/>
              </a:ext>
            </a:extLst>
          </a:blip>
          <a:stretch>
            <a:fillRect/>
          </a:stretch>
        </p:blipFill>
        <p:spPr>
          <a:xfrm>
            <a:off x="8472635" y="3736718"/>
            <a:ext cx="311431" cy="172998"/>
          </a:xfrm>
          <a:prstGeom prst="rect">
            <a:avLst/>
          </a:prstGeom>
        </p:spPr>
      </p:pic>
      <p:sp>
        <p:nvSpPr>
          <p:cNvPr id="45" name="Rectangle 44"/>
          <p:cNvSpPr/>
          <p:nvPr/>
        </p:nvSpPr>
        <p:spPr>
          <a:xfrm>
            <a:off x="3357751" y="2213390"/>
            <a:ext cx="3772863" cy="2902554"/>
          </a:xfrm>
          <a:prstGeom prst="rect">
            <a:avLst/>
          </a:prstGeom>
          <a:solidFill>
            <a:schemeClr val="accent1">
              <a:lumMod val="20000"/>
              <a:lumOff val="80000"/>
              <a:alpha val="56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sp>
        <p:nvSpPr>
          <p:cNvPr id="48" name="Rectangle 22"/>
          <p:cNvSpPr>
            <a:spLocks noChangeArrowheads="1"/>
          </p:cNvSpPr>
          <p:nvPr/>
        </p:nvSpPr>
        <p:spPr bwMode="auto">
          <a:xfrm>
            <a:off x="3357752" y="5133436"/>
            <a:ext cx="1444700" cy="288518"/>
          </a:xfrm>
          <a:prstGeom prst="rect">
            <a:avLst/>
          </a:prstGeom>
          <a:noFill/>
          <a:ln>
            <a:noFill/>
          </a:ln>
          <a:extLst/>
        </p:spPr>
        <p:txBody>
          <a:bodyPr lIns="102850" tIns="51424" rIns="102850" bIns="51424">
            <a:spAutoFit/>
          </a:bodyPr>
          <a:lstStyle/>
          <a:p>
            <a:pPr algn="ctr" defTabSz="514247">
              <a:defRPr/>
            </a:pPr>
            <a:r>
              <a:rPr lang="fr-FR" sz="1200" dirty="0" smtClean="0">
                <a:solidFill>
                  <a:srgbClr val="3399CC"/>
                </a:solidFill>
                <a:latin typeface="Arial" panose="020B0604020202020204" pitchFamily="34" charset="0"/>
                <a:ea typeface="ＭＳ Ｐゴシック" pitchFamily="34" charset="-128"/>
                <a:cs typeface="Arial" panose="020B0604020202020204" pitchFamily="34" charset="0"/>
              </a:rPr>
              <a:t>1,0%</a:t>
            </a:r>
            <a:r>
              <a:rPr lang="fr-FR" sz="1100" dirty="0" smtClean="0">
                <a:solidFill>
                  <a:srgbClr val="000000"/>
                </a:solidFill>
                <a:latin typeface="Arial" panose="020B0604020202020204" pitchFamily="34" charset="0"/>
                <a:ea typeface="ＭＳ Ｐゴシック" pitchFamily="34" charset="-128"/>
                <a:cs typeface="Arial" panose="020B0604020202020204" pitchFamily="34" charset="0"/>
              </a:rPr>
              <a:t> </a:t>
            </a:r>
            <a:endParaRPr lang="fr-FR" sz="110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9" name="Rectangle 22"/>
          <p:cNvSpPr>
            <a:spLocks noChangeArrowheads="1"/>
          </p:cNvSpPr>
          <p:nvPr/>
        </p:nvSpPr>
        <p:spPr bwMode="auto">
          <a:xfrm>
            <a:off x="2950303" y="5340911"/>
            <a:ext cx="2115481" cy="257751"/>
          </a:xfrm>
          <a:prstGeom prst="rect">
            <a:avLst/>
          </a:prstGeom>
          <a:noFill/>
          <a:ln>
            <a:noFill/>
          </a:ln>
          <a:extLst/>
        </p:spPr>
        <p:txBody>
          <a:bodyPr wrap="square" lIns="102850" tIns="51424" rIns="102850" bIns="51424">
            <a:spAutoFit/>
          </a:bodyPr>
          <a:lstStyle/>
          <a:p>
            <a:pPr algn="ctr" defTabSz="514247">
              <a:defRPr/>
            </a:pPr>
            <a:r>
              <a:rPr lang="fr-FR" sz="1000" dirty="0">
                <a:solidFill>
                  <a:srgbClr val="3399CC"/>
                </a:solidFill>
                <a:latin typeface="Arial" panose="020B0604020202020204" pitchFamily="34" charset="0"/>
                <a:ea typeface="ＭＳ Ｐゴシック" pitchFamily="34" charset="-128"/>
                <a:cs typeface="Arial" panose="020B0604020202020204" pitchFamily="34" charset="0"/>
              </a:rPr>
              <a:t>Individus exclusifs 2RM</a:t>
            </a:r>
            <a:endParaRPr lang="fr-FR" sz="70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1" name="Rectangle 22"/>
          <p:cNvSpPr>
            <a:spLocks noChangeArrowheads="1"/>
          </p:cNvSpPr>
          <p:nvPr/>
        </p:nvSpPr>
        <p:spPr bwMode="auto">
          <a:xfrm>
            <a:off x="4093443" y="2943751"/>
            <a:ext cx="3037171" cy="271459"/>
          </a:xfrm>
          <a:prstGeom prst="rect">
            <a:avLst/>
          </a:prstGeom>
          <a:noFill/>
          <a:ln>
            <a:noFill/>
          </a:ln>
          <a:extLst/>
        </p:spPr>
        <p:txBody>
          <a:bodyPr wrap="square" lIns="102850" tIns="51424" rIns="102850" bIns="51424">
            <a:spAutoFit/>
          </a:bodyPr>
          <a:lstStyle/>
          <a:p>
            <a:pPr algn="ctr" defTabSz="514247">
              <a:defRPr/>
            </a:pPr>
            <a:r>
              <a:rPr lang="fr-FR" sz="1100" dirty="0">
                <a:solidFill>
                  <a:schemeClr val="accent1"/>
                </a:solidFill>
                <a:latin typeface="Arial" panose="020B0604020202020204" pitchFamily="34" charset="0"/>
                <a:ea typeface="ＭＳ Ｐゴシック" pitchFamily="34" charset="-128"/>
                <a:cs typeface="Arial" panose="020B0604020202020204" pitchFamily="34" charset="0"/>
              </a:rPr>
              <a:t>Individus exclusifs Voiture</a:t>
            </a:r>
            <a:endParaRPr lang="fr-FR" sz="800" dirty="0">
              <a:solidFill>
                <a:schemeClr val="accent1"/>
              </a:solidFill>
              <a:latin typeface="Arial" panose="020B0604020202020204" pitchFamily="34" charset="0"/>
              <a:ea typeface="ＭＳ Ｐゴシック" pitchFamily="34" charset="-128"/>
              <a:cs typeface="Arial" panose="020B0604020202020204" pitchFamily="34" charset="0"/>
            </a:endParaRPr>
          </a:p>
        </p:txBody>
      </p:sp>
      <p:sp>
        <p:nvSpPr>
          <p:cNvPr id="55" name="Rectangle 22"/>
          <p:cNvSpPr>
            <a:spLocks noChangeArrowheads="1"/>
          </p:cNvSpPr>
          <p:nvPr/>
        </p:nvSpPr>
        <p:spPr bwMode="auto">
          <a:xfrm>
            <a:off x="3690933" y="3260519"/>
            <a:ext cx="3946972" cy="712599"/>
          </a:xfrm>
          <a:prstGeom prst="rect">
            <a:avLst/>
          </a:prstGeom>
          <a:noFill/>
          <a:ln>
            <a:noFill/>
          </a:ln>
          <a:extLst/>
        </p:spPr>
        <p:txBody>
          <a:bodyPr wrap="square" lIns="102850" tIns="51424" rIns="102850" bIns="51424">
            <a:spAutoFit/>
          </a:bodyPr>
          <a:lstStyle/>
          <a:p>
            <a:pPr defTabSz="514247">
              <a:defRPr/>
            </a:pP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Dont:</a:t>
            </a:r>
          </a:p>
          <a:p>
            <a:pPr defTabSz="514247">
              <a:defRPr/>
            </a:pPr>
            <a:endParaRPr lang="fr-FR" sz="1000" dirty="0">
              <a:solidFill>
                <a:schemeClr val="accent1"/>
              </a:solidFill>
              <a:latin typeface="Arial" panose="020B0604020202020204" pitchFamily="34" charset="0"/>
              <a:ea typeface="ＭＳ Ｐゴシック" pitchFamily="34" charset="-128"/>
              <a:cs typeface="Arial" panose="020B0604020202020204" pitchFamily="34" charset="0"/>
            </a:endParaRPr>
          </a:p>
          <a:p>
            <a:pPr marL="192862" indent="-192862" defTabSz="514247">
              <a:buFont typeface="Arial" pitchFamily="34" charset="0"/>
              <a:buChar char="•"/>
              <a:defRPr/>
            </a:pP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63,1%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U</a:t>
            </a: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tilisateurs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principaux exclusifs Voiture </a:t>
            </a:r>
          </a:p>
          <a:p>
            <a:pPr marL="192862" indent="-192862" defTabSz="514247">
              <a:buFont typeface="Arial" pitchFamily="34" charset="0"/>
              <a:buChar char="•"/>
              <a:defRPr/>
            </a:pP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6,2%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U</a:t>
            </a: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tilisateurs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occasionnels Voiture </a:t>
            </a:r>
            <a:endParaRPr lang="fr-FR" sz="700" dirty="0">
              <a:solidFill>
                <a:schemeClr val="accent1"/>
              </a:solidFill>
              <a:latin typeface="Arial" panose="020B0604020202020204" pitchFamily="34" charset="0"/>
              <a:ea typeface="ＭＳ Ｐゴシック" pitchFamily="34" charset="-128"/>
              <a:cs typeface="Arial" panose="020B0604020202020204" pitchFamily="34" charset="0"/>
            </a:endParaRPr>
          </a:p>
        </p:txBody>
      </p:sp>
      <p:sp>
        <p:nvSpPr>
          <p:cNvPr id="56" name="Rectangle 22"/>
          <p:cNvSpPr>
            <a:spLocks noChangeArrowheads="1"/>
          </p:cNvSpPr>
          <p:nvPr/>
        </p:nvSpPr>
        <p:spPr bwMode="auto">
          <a:xfrm>
            <a:off x="4222777" y="2602700"/>
            <a:ext cx="1444699" cy="411629"/>
          </a:xfrm>
          <a:prstGeom prst="rect">
            <a:avLst/>
          </a:prstGeom>
          <a:noFill/>
          <a:ln>
            <a:noFill/>
          </a:ln>
          <a:extLst/>
        </p:spPr>
        <p:txBody>
          <a:bodyPr lIns="102850" tIns="51424" rIns="102850" bIns="51424">
            <a:spAutoFit/>
          </a:bodyPr>
          <a:lstStyle/>
          <a:p>
            <a:pPr algn="ctr" defTabSz="514247">
              <a:defRPr/>
            </a:pPr>
            <a:r>
              <a:rPr lang="fr-FR" sz="2000" dirty="0" smtClean="0">
                <a:solidFill>
                  <a:schemeClr val="accent1"/>
                </a:solidFill>
                <a:latin typeface="Arial" panose="020B0604020202020204" pitchFamily="34" charset="0"/>
                <a:ea typeface="ＭＳ Ｐゴシック" pitchFamily="34" charset="-128"/>
                <a:cs typeface="Arial" panose="020B0604020202020204" pitchFamily="34" charset="0"/>
              </a:rPr>
              <a:t>69,3%</a:t>
            </a:r>
            <a:r>
              <a:rPr lang="fr-FR" sz="1600" dirty="0" smtClean="0">
                <a:solidFill>
                  <a:schemeClr val="accent1"/>
                </a:solidFill>
                <a:latin typeface="Arial" panose="020B0604020202020204" pitchFamily="34" charset="0"/>
                <a:ea typeface="ＭＳ Ｐゴシック" pitchFamily="34" charset="-128"/>
                <a:cs typeface="Arial" panose="020B0604020202020204" pitchFamily="34" charset="0"/>
              </a:rPr>
              <a:t> </a:t>
            </a:r>
            <a:endParaRPr lang="fr-FR" sz="1600" dirty="0">
              <a:solidFill>
                <a:schemeClr val="accent1"/>
              </a:solidFill>
              <a:latin typeface="Arial" panose="020B0604020202020204" pitchFamily="34" charset="0"/>
              <a:ea typeface="ＭＳ Ｐゴシック" pitchFamily="34" charset="-128"/>
              <a:cs typeface="Arial" panose="020B0604020202020204" pitchFamily="34" charset="0"/>
            </a:endParaRPr>
          </a:p>
        </p:txBody>
      </p:sp>
      <p:sp>
        <p:nvSpPr>
          <p:cNvPr id="57" name="Rectangle 56"/>
          <p:cNvSpPr/>
          <p:nvPr/>
        </p:nvSpPr>
        <p:spPr>
          <a:xfrm>
            <a:off x="338382" y="5275353"/>
            <a:ext cx="2432327" cy="1236461"/>
          </a:xfrm>
          <a:prstGeom prst="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solidFill>
                <a:schemeClr val="accent4"/>
              </a:solidFill>
              <a:latin typeface="Arial" panose="020B0604020202020204" pitchFamily="34" charset="0"/>
              <a:cs typeface="Arial" panose="020B0604020202020204" pitchFamily="34" charset="0"/>
            </a:endParaRPr>
          </a:p>
        </p:txBody>
      </p:sp>
      <p:sp>
        <p:nvSpPr>
          <p:cNvPr id="58" name="ZoneTexte 57"/>
          <p:cNvSpPr txBox="1"/>
          <p:nvPr/>
        </p:nvSpPr>
        <p:spPr>
          <a:xfrm>
            <a:off x="362510" y="5315345"/>
            <a:ext cx="2464389" cy="1042581"/>
          </a:xfrm>
          <a:prstGeom prst="rect">
            <a:avLst/>
          </a:prstGeom>
          <a:noFill/>
        </p:spPr>
        <p:txBody>
          <a:bodyPr wrap="square" lIns="102860" tIns="51429" rIns="102860" bIns="51429" rtlCol="0">
            <a:spAutoFit/>
          </a:bodyPr>
          <a:lstStyle/>
          <a:p>
            <a:pPr>
              <a:spcBef>
                <a:spcPts val="0"/>
              </a:spcBef>
            </a:pPr>
            <a:r>
              <a:rPr lang="fr-FR" sz="1100" b="0" dirty="0">
                <a:solidFill>
                  <a:schemeClr val="accent4"/>
                </a:solidFill>
                <a:latin typeface="Arial" panose="020B0604020202020204" pitchFamily="34" charset="0"/>
                <a:cs typeface="Arial" panose="020B0604020202020204" pitchFamily="34" charset="0"/>
              </a:rPr>
              <a:t>Dont:</a:t>
            </a:r>
          </a:p>
          <a:p>
            <a:pPr algn="l">
              <a:spcBef>
                <a:spcPts val="600"/>
              </a:spcBef>
            </a:pPr>
            <a:r>
              <a:rPr lang="fr-FR" sz="1000" b="0" dirty="0" smtClean="0">
                <a:solidFill>
                  <a:schemeClr val="accent4"/>
                </a:solidFill>
                <a:latin typeface="Arial" panose="020B0604020202020204" pitchFamily="34" charset="0"/>
                <a:cs typeface="Arial" panose="020B0604020202020204" pitchFamily="34" charset="0"/>
              </a:rPr>
              <a:t>3,8% </a:t>
            </a:r>
            <a:r>
              <a:rPr lang="fr-FR" sz="1000" b="0" dirty="0">
                <a:solidFill>
                  <a:schemeClr val="accent4"/>
                </a:solidFill>
                <a:latin typeface="Arial" panose="020B0604020202020204" pitchFamily="34" charset="0"/>
                <a:cs typeface="Arial" panose="020B0604020202020204" pitchFamily="34" charset="0"/>
              </a:rPr>
              <a:t>utilisateurs principaux </a:t>
            </a:r>
            <a:r>
              <a:rPr lang="fr-FR" sz="1000" b="0" dirty="0" smtClean="0">
                <a:solidFill>
                  <a:schemeClr val="accent4"/>
                </a:solidFill>
                <a:latin typeface="Arial" panose="020B0604020202020204" pitchFamily="34" charset="0"/>
                <a:cs typeface="Arial" panose="020B0604020202020204" pitchFamily="34" charset="0"/>
              </a:rPr>
              <a:t>d’une </a:t>
            </a:r>
            <a:r>
              <a:rPr lang="fr-FR" sz="1000" b="0" dirty="0">
                <a:solidFill>
                  <a:schemeClr val="accent4"/>
                </a:solidFill>
                <a:latin typeface="Arial" panose="020B0604020202020204" pitchFamily="34" charset="0"/>
                <a:cs typeface="Arial" panose="020B0604020202020204" pitchFamily="34" charset="0"/>
              </a:rPr>
              <a:t>v</a:t>
            </a:r>
            <a:r>
              <a:rPr lang="fr-FR" sz="1000" b="0" dirty="0" smtClean="0">
                <a:solidFill>
                  <a:schemeClr val="accent4"/>
                </a:solidFill>
                <a:latin typeface="Arial" panose="020B0604020202020204" pitchFamily="34" charset="0"/>
                <a:cs typeface="Arial" panose="020B0604020202020204" pitchFamily="34" charset="0"/>
              </a:rPr>
              <a:t>oiture </a:t>
            </a:r>
            <a:r>
              <a:rPr lang="fr-FR" sz="1000" b="0" dirty="0">
                <a:solidFill>
                  <a:schemeClr val="accent4"/>
                </a:solidFill>
                <a:latin typeface="Arial" panose="020B0604020202020204" pitchFamily="34" charset="0"/>
                <a:cs typeface="Arial" panose="020B0604020202020204" pitchFamily="34" charset="0"/>
              </a:rPr>
              <a:t>et </a:t>
            </a:r>
            <a:r>
              <a:rPr lang="fr-FR" sz="1000" b="0" dirty="0" smtClean="0">
                <a:solidFill>
                  <a:schemeClr val="accent4"/>
                </a:solidFill>
                <a:latin typeface="Arial" panose="020B0604020202020204" pitchFamily="34" charset="0"/>
                <a:cs typeface="Arial" panose="020B0604020202020204" pitchFamily="34" charset="0"/>
              </a:rPr>
              <a:t>d’un </a:t>
            </a:r>
            <a:r>
              <a:rPr lang="fr-FR" sz="1000" b="0" dirty="0">
                <a:solidFill>
                  <a:schemeClr val="accent4"/>
                </a:solidFill>
                <a:latin typeface="Arial" panose="020B0604020202020204" pitchFamily="34" charset="0"/>
                <a:cs typeface="Arial" panose="020B0604020202020204" pitchFamily="34" charset="0"/>
              </a:rPr>
              <a:t>2RM</a:t>
            </a:r>
          </a:p>
          <a:p>
            <a:pPr algn="l">
              <a:spcBef>
                <a:spcPts val="600"/>
              </a:spcBef>
            </a:pPr>
            <a:r>
              <a:rPr lang="fr-FR" sz="1000" b="0" dirty="0" smtClean="0">
                <a:solidFill>
                  <a:schemeClr val="accent4"/>
                </a:solidFill>
                <a:latin typeface="Arial" panose="020B0604020202020204" pitchFamily="34" charset="0"/>
                <a:cs typeface="Arial" panose="020B0604020202020204" pitchFamily="34" charset="0"/>
              </a:rPr>
              <a:t>0,5% </a:t>
            </a:r>
            <a:r>
              <a:rPr lang="fr-FR" sz="1000" b="0" dirty="0">
                <a:solidFill>
                  <a:schemeClr val="accent4"/>
                </a:solidFill>
                <a:latin typeface="Arial" panose="020B0604020202020204" pitchFamily="34" charset="0"/>
                <a:cs typeface="Arial" panose="020B0604020202020204" pitchFamily="34" charset="0"/>
              </a:rPr>
              <a:t>utilisateurs principaux </a:t>
            </a:r>
            <a:r>
              <a:rPr lang="fr-FR" sz="1000" b="0" dirty="0" smtClean="0">
                <a:solidFill>
                  <a:schemeClr val="accent4"/>
                </a:solidFill>
                <a:latin typeface="Arial" panose="020B0604020202020204" pitchFamily="34" charset="0"/>
                <a:cs typeface="Arial" panose="020B0604020202020204" pitchFamily="34" charset="0"/>
              </a:rPr>
              <a:t>d’un </a:t>
            </a:r>
            <a:r>
              <a:rPr lang="fr-FR" sz="1000" b="0" dirty="0">
                <a:solidFill>
                  <a:schemeClr val="accent4"/>
                </a:solidFill>
                <a:latin typeface="Arial" panose="020B0604020202020204" pitchFamily="34" charset="0"/>
                <a:cs typeface="Arial" panose="020B0604020202020204" pitchFamily="34" charset="0"/>
              </a:rPr>
              <a:t>2RM et utilisateurs occasionnels </a:t>
            </a:r>
            <a:r>
              <a:rPr lang="fr-FR" sz="1000" b="0" dirty="0" smtClean="0">
                <a:solidFill>
                  <a:schemeClr val="accent4"/>
                </a:solidFill>
                <a:latin typeface="Arial" panose="020B0604020202020204" pitchFamily="34" charset="0"/>
                <a:cs typeface="Arial" panose="020B0604020202020204" pitchFamily="34" charset="0"/>
              </a:rPr>
              <a:t>d’une voiture </a:t>
            </a:r>
            <a:endParaRPr lang="fr-FR" sz="1200" b="0" dirty="0">
              <a:solidFill>
                <a:schemeClr val="accent4"/>
              </a:solidFill>
              <a:latin typeface="Arial" panose="020B0604020202020204" pitchFamily="34" charset="0"/>
              <a:cs typeface="Arial" panose="020B0604020202020204" pitchFamily="34" charset="0"/>
            </a:endParaRPr>
          </a:p>
        </p:txBody>
      </p:sp>
      <p:cxnSp>
        <p:nvCxnSpPr>
          <p:cNvPr id="60" name="Connecteur droit 59"/>
          <p:cNvCxnSpPr/>
          <p:nvPr/>
        </p:nvCxnSpPr>
        <p:spPr>
          <a:xfrm flipH="1">
            <a:off x="2770709" y="5102715"/>
            <a:ext cx="558374" cy="17498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1" name="Légende encadrée 1 60"/>
          <p:cNvSpPr/>
          <p:nvPr/>
        </p:nvSpPr>
        <p:spPr>
          <a:xfrm>
            <a:off x="586580" y="3517608"/>
            <a:ext cx="2184129" cy="858267"/>
          </a:xfrm>
          <a:prstGeom prst="borderCallout1">
            <a:avLst>
              <a:gd name="adj1" fmla="val 64464"/>
              <a:gd name="adj2" fmla="val 99128"/>
              <a:gd name="adj3" fmla="val 95539"/>
              <a:gd name="adj4" fmla="val 127619"/>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50" tIns="51424" rIns="40492" bIns="51424"/>
          <a:lstStyle/>
          <a:p>
            <a:pPr>
              <a:defRPr/>
            </a:pPr>
            <a:r>
              <a:rPr lang="fr-FR" sz="2000" i="1" dirty="0" smtClean="0">
                <a:solidFill>
                  <a:schemeClr val="accent4"/>
                </a:solidFill>
                <a:latin typeface="Arial" panose="020B0604020202020204" pitchFamily="34" charset="0"/>
                <a:cs typeface="Arial" panose="020B0604020202020204" pitchFamily="34" charset="0"/>
              </a:rPr>
              <a:t>5,3% </a:t>
            </a:r>
            <a:r>
              <a:rPr lang="fr-FR" sz="1100" i="1" dirty="0">
                <a:solidFill>
                  <a:schemeClr val="accent4"/>
                </a:solidFill>
                <a:latin typeface="Arial" panose="020B0604020202020204" pitchFamily="34" charset="0"/>
                <a:cs typeface="Arial" panose="020B0604020202020204" pitchFamily="34" charset="0"/>
              </a:rPr>
              <a:t>des individus                      </a:t>
            </a:r>
            <a:r>
              <a:rPr lang="fr-FR" sz="1100" i="1" dirty="0" smtClean="0">
                <a:solidFill>
                  <a:schemeClr val="accent4"/>
                </a:solidFill>
                <a:latin typeface="Arial" panose="020B0604020202020204" pitchFamily="34" charset="0"/>
                <a:cs typeface="Arial" panose="020B0604020202020204" pitchFamily="34" charset="0"/>
              </a:rPr>
              <a:t>sont utilisateurs principal d’un </a:t>
            </a:r>
            <a:r>
              <a:rPr lang="fr-FR" sz="1100" i="1" dirty="0">
                <a:solidFill>
                  <a:schemeClr val="accent4"/>
                </a:solidFill>
                <a:latin typeface="Arial" panose="020B0604020202020204" pitchFamily="34" charset="0"/>
                <a:cs typeface="Arial" panose="020B0604020202020204" pitchFamily="34" charset="0"/>
              </a:rPr>
              <a:t>2RM</a:t>
            </a:r>
          </a:p>
          <a:p>
            <a:pPr>
              <a:defRPr/>
            </a:pPr>
            <a:endParaRPr lang="fr-FR" sz="1000" i="1" dirty="0">
              <a:solidFill>
                <a:schemeClr val="accent4"/>
              </a:solidFill>
              <a:latin typeface="Arial" panose="020B0604020202020204" pitchFamily="34" charset="0"/>
              <a:cs typeface="Arial" panose="020B0604020202020204" pitchFamily="34" charset="0"/>
            </a:endParaRPr>
          </a:p>
        </p:txBody>
      </p:sp>
      <p:sp>
        <p:nvSpPr>
          <p:cNvPr id="62" name="ZoneTexte 61"/>
          <p:cNvSpPr txBox="1"/>
          <p:nvPr/>
        </p:nvSpPr>
        <p:spPr>
          <a:xfrm>
            <a:off x="3367888" y="4365119"/>
            <a:ext cx="1556936" cy="740784"/>
          </a:xfrm>
          <a:prstGeom prst="rect">
            <a:avLst/>
          </a:prstGeom>
          <a:solidFill>
            <a:schemeClr val="accent5">
              <a:lumMod val="20000"/>
              <a:lumOff val="80000"/>
            </a:schemeClr>
          </a:solidFill>
        </p:spPr>
        <p:txBody>
          <a:bodyPr wrap="square" lIns="102860" tIns="51429" rIns="102860" bIns="51429" rtlCol="0">
            <a:noAutofit/>
          </a:bodyPr>
          <a:lstStyle/>
          <a:p>
            <a:pPr algn="l"/>
            <a:endParaRPr lang="fr-FR" sz="1600" b="0" dirty="0">
              <a:latin typeface="Arial" panose="020B0604020202020204" pitchFamily="34" charset="0"/>
              <a:cs typeface="Arial" panose="020B0604020202020204" pitchFamily="34" charset="0"/>
            </a:endParaRPr>
          </a:p>
          <a:p>
            <a:pPr algn="l"/>
            <a:endParaRPr lang="fr-FR" sz="1600" dirty="0">
              <a:latin typeface="Arial" panose="020B0604020202020204" pitchFamily="34" charset="0"/>
              <a:cs typeface="Arial" panose="020B0604020202020204" pitchFamily="34" charset="0"/>
            </a:endParaRPr>
          </a:p>
          <a:p>
            <a:pPr algn="l"/>
            <a:endParaRPr lang="fr-FR" sz="1600" dirty="0">
              <a:latin typeface="Arial" panose="020B0604020202020204" pitchFamily="34" charset="0"/>
              <a:cs typeface="Arial" panose="020B0604020202020204" pitchFamily="34" charset="0"/>
            </a:endParaRPr>
          </a:p>
        </p:txBody>
      </p:sp>
      <p:sp>
        <p:nvSpPr>
          <p:cNvPr id="64" name="Rectangle 22"/>
          <p:cNvSpPr>
            <a:spLocks noChangeArrowheads="1"/>
          </p:cNvSpPr>
          <p:nvPr/>
        </p:nvSpPr>
        <p:spPr bwMode="auto">
          <a:xfrm>
            <a:off x="3488055" y="4518385"/>
            <a:ext cx="1158876" cy="288518"/>
          </a:xfrm>
          <a:prstGeom prst="rect">
            <a:avLst/>
          </a:prstGeom>
          <a:noFill/>
          <a:ln>
            <a:noFill/>
          </a:ln>
          <a:extLst/>
        </p:spPr>
        <p:txBody>
          <a:bodyPr wrap="square" lIns="102850" tIns="51424" rIns="102850" bIns="51424">
            <a:spAutoFit/>
          </a:bodyPr>
          <a:lstStyle/>
          <a:p>
            <a:pPr algn="ctr" defTabSz="514247">
              <a:defRPr/>
            </a:pPr>
            <a:r>
              <a:rPr lang="fr-FR" sz="1200" dirty="0" smtClean="0">
                <a:solidFill>
                  <a:schemeClr val="accent4"/>
                </a:solidFill>
                <a:latin typeface="Arial" panose="020B0604020202020204" pitchFamily="34" charset="0"/>
                <a:ea typeface="ＭＳ Ｐゴシック" pitchFamily="34" charset="-128"/>
                <a:cs typeface="Arial" panose="020B0604020202020204" pitchFamily="34" charset="0"/>
              </a:rPr>
              <a:t>4,3%</a:t>
            </a:r>
            <a:r>
              <a:rPr lang="fr-FR" sz="1050" dirty="0" smtClean="0">
                <a:solidFill>
                  <a:schemeClr val="accent4"/>
                </a:solidFill>
                <a:latin typeface="Arial" panose="020B0604020202020204" pitchFamily="34" charset="0"/>
                <a:ea typeface="ＭＳ Ｐゴシック" pitchFamily="34" charset="-128"/>
                <a:cs typeface="Arial" panose="020B0604020202020204" pitchFamily="34" charset="0"/>
              </a:rPr>
              <a:t> </a:t>
            </a:r>
            <a:endParaRPr lang="fr-FR" sz="1050" dirty="0">
              <a:solidFill>
                <a:schemeClr val="accent4"/>
              </a:solidFill>
              <a:latin typeface="Arial" panose="020B0604020202020204" pitchFamily="34" charset="0"/>
              <a:ea typeface="ＭＳ Ｐゴシック" pitchFamily="34" charset="-128"/>
              <a:cs typeface="Arial" panose="020B0604020202020204" pitchFamily="34" charset="0"/>
            </a:endParaRPr>
          </a:p>
        </p:txBody>
      </p:sp>
      <p:sp>
        <p:nvSpPr>
          <p:cNvPr id="65" name="Rectangle 22"/>
          <p:cNvSpPr>
            <a:spLocks noChangeArrowheads="1"/>
          </p:cNvSpPr>
          <p:nvPr/>
        </p:nvSpPr>
        <p:spPr bwMode="auto">
          <a:xfrm>
            <a:off x="3329083" y="4708748"/>
            <a:ext cx="1476821" cy="411639"/>
          </a:xfrm>
          <a:prstGeom prst="rect">
            <a:avLst/>
          </a:prstGeom>
          <a:noFill/>
          <a:ln>
            <a:noFill/>
          </a:ln>
          <a:extLst/>
        </p:spPr>
        <p:txBody>
          <a:bodyPr wrap="square" lIns="102850" tIns="51424" rIns="102850" bIns="51424">
            <a:spAutoFit/>
          </a:bodyPr>
          <a:lstStyle/>
          <a:p>
            <a:pPr algn="ctr" defTabSz="514247">
              <a:defRPr/>
            </a:pPr>
            <a:r>
              <a:rPr lang="fr-FR" sz="1000" dirty="0">
                <a:solidFill>
                  <a:schemeClr val="accent4"/>
                </a:solidFill>
                <a:latin typeface="Arial" panose="020B0604020202020204" pitchFamily="34" charset="0"/>
                <a:ea typeface="ＭＳ Ｐゴシック" pitchFamily="34" charset="-128"/>
                <a:cs typeface="Arial" panose="020B0604020202020204" pitchFamily="34" charset="0"/>
              </a:rPr>
              <a:t>Individus mixtes : Voitures + 2RM</a:t>
            </a:r>
            <a:endParaRPr lang="fr-FR" sz="700" dirty="0">
              <a:solidFill>
                <a:schemeClr val="accent4"/>
              </a:solidFill>
              <a:latin typeface="Arial" panose="020B0604020202020204" pitchFamily="34" charset="0"/>
              <a:ea typeface="ＭＳ Ｐゴシック" pitchFamily="34" charset="-128"/>
              <a:cs typeface="Arial" panose="020B0604020202020204" pitchFamily="34" charset="0"/>
            </a:endParaRPr>
          </a:p>
        </p:txBody>
      </p:sp>
      <p:sp>
        <p:nvSpPr>
          <p:cNvPr id="68" name="Plus 67"/>
          <p:cNvSpPr/>
          <p:nvPr/>
        </p:nvSpPr>
        <p:spPr>
          <a:xfrm>
            <a:off x="3949491" y="4448361"/>
            <a:ext cx="204832" cy="114983"/>
          </a:xfrm>
          <a:prstGeom prst="mathPlus">
            <a:avLst/>
          </a:prstGeom>
          <a:solidFill>
            <a:srgbClr val="7A2280"/>
          </a:solidFill>
          <a:ln w="25400" cap="flat" cmpd="sng" algn="ctr">
            <a:noFill/>
            <a:prstDash val="solid"/>
          </a:ln>
          <a:effectLst/>
        </p:spPr>
        <p:txBody>
          <a:bodyPr lIns="102850" tIns="51424" rIns="102850" bIns="51424"/>
          <a:lstStyle/>
          <a:p>
            <a:pPr defTabSz="1028598" fontAlgn="auto">
              <a:spcBef>
                <a:spcPts val="0"/>
              </a:spcBef>
              <a:spcAft>
                <a:spcPts val="0"/>
              </a:spcAft>
              <a:defRPr/>
            </a:pPr>
            <a:endParaRPr lang="fr-FR" sz="1600" b="0" kern="0" dirty="0">
              <a:solidFill>
                <a:prstClr val="white"/>
              </a:solidFill>
              <a:latin typeface="Arial" panose="020B0604020202020204" pitchFamily="34" charset="0"/>
              <a:cs typeface="Arial" panose="020B0604020202020204" pitchFamily="34" charset="0"/>
            </a:endParaRPr>
          </a:p>
        </p:txBody>
      </p:sp>
      <p:cxnSp>
        <p:nvCxnSpPr>
          <p:cNvPr id="75" name="Connecteur droit 74"/>
          <p:cNvCxnSpPr/>
          <p:nvPr/>
        </p:nvCxnSpPr>
        <p:spPr>
          <a:xfrm>
            <a:off x="3357752" y="3169667"/>
            <a:ext cx="0" cy="195061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22"/>
          <p:cNvSpPr>
            <a:spLocks noChangeArrowheads="1"/>
          </p:cNvSpPr>
          <p:nvPr/>
        </p:nvSpPr>
        <p:spPr bwMode="auto">
          <a:xfrm>
            <a:off x="7822792" y="4272892"/>
            <a:ext cx="2253999" cy="411639"/>
          </a:xfrm>
          <a:prstGeom prst="rect">
            <a:avLst/>
          </a:prstGeom>
          <a:noFill/>
          <a:ln>
            <a:noFill/>
          </a:ln>
          <a:extLst/>
        </p:spPr>
        <p:txBody>
          <a:bodyPr wrap="square" lIns="102850" tIns="51424" rIns="102850" bIns="51424">
            <a:spAutoFit/>
          </a:bodyPr>
          <a:lstStyle/>
          <a:p>
            <a:pPr algn="ctr" defTabSz="514247">
              <a:defRPr/>
            </a:pPr>
            <a:r>
              <a:rPr lang="fr-FR" sz="1000"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Individus appartenant à un </a:t>
            </a:r>
            <a:r>
              <a:rPr lang="fr-FR" sz="10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foyer non motorisé</a:t>
            </a:r>
            <a:endParaRPr lang="fr-FR" sz="7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77" name="Rectangle 22"/>
          <p:cNvSpPr>
            <a:spLocks noChangeArrowheads="1"/>
          </p:cNvSpPr>
          <p:nvPr/>
        </p:nvSpPr>
        <p:spPr bwMode="auto">
          <a:xfrm>
            <a:off x="8191353" y="3876917"/>
            <a:ext cx="1444699" cy="411629"/>
          </a:xfrm>
          <a:prstGeom prst="rect">
            <a:avLst/>
          </a:prstGeom>
          <a:noFill/>
          <a:ln>
            <a:noFill/>
          </a:ln>
          <a:extLst/>
        </p:spPr>
        <p:txBody>
          <a:bodyPr lIns="102850" tIns="51424" rIns="102850" bIns="51424">
            <a:spAutoFit/>
          </a:bodyPr>
          <a:lstStyle/>
          <a:p>
            <a:pPr algn="ctr" defTabSz="514247">
              <a:defRPr/>
            </a:pPr>
            <a:r>
              <a:rPr lang="fr-FR" sz="20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10,7%</a:t>
            </a:r>
            <a:r>
              <a:rPr lang="fr-FR" sz="16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 </a:t>
            </a:r>
            <a:endParaRPr lang="fr-FR" sz="16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78" name="Multiplier 77"/>
          <p:cNvSpPr/>
          <p:nvPr/>
        </p:nvSpPr>
        <p:spPr>
          <a:xfrm>
            <a:off x="8403374" y="3642742"/>
            <a:ext cx="470627" cy="334808"/>
          </a:xfrm>
          <a:prstGeom prst="mathMultiply">
            <a:avLst>
              <a:gd name="adj1" fmla="val 93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0" tIns="51424" rIns="102850" bIns="51424"/>
          <a:lstStyle/>
          <a:p>
            <a:pPr>
              <a:defRPr/>
            </a:pPr>
            <a:endParaRPr lang="fr-FR" dirty="0">
              <a:latin typeface="Arial" panose="020B0604020202020204" pitchFamily="34" charset="0"/>
              <a:cs typeface="Arial" panose="020B0604020202020204" pitchFamily="34" charset="0"/>
            </a:endParaRPr>
          </a:p>
        </p:txBody>
      </p:sp>
      <p:sp>
        <p:nvSpPr>
          <p:cNvPr id="81" name="Multiplier 80"/>
          <p:cNvSpPr/>
          <p:nvPr/>
        </p:nvSpPr>
        <p:spPr>
          <a:xfrm>
            <a:off x="8856638" y="3646643"/>
            <a:ext cx="470627" cy="334808"/>
          </a:xfrm>
          <a:prstGeom prst="mathMultiply">
            <a:avLst>
              <a:gd name="adj1" fmla="val 93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0" tIns="51424" rIns="102850" bIns="51424"/>
          <a:lstStyle/>
          <a:p>
            <a:pPr>
              <a:defRPr/>
            </a:pPr>
            <a:endParaRPr lang="fr-FR" dirty="0">
              <a:latin typeface="Arial" panose="020B0604020202020204" pitchFamily="34" charset="0"/>
              <a:cs typeface="Arial" panose="020B0604020202020204" pitchFamily="34" charset="0"/>
            </a:endParaRPr>
          </a:p>
        </p:txBody>
      </p:sp>
      <p:sp>
        <p:nvSpPr>
          <p:cNvPr id="82" name="Rectangle 81"/>
          <p:cNvSpPr/>
          <p:nvPr/>
        </p:nvSpPr>
        <p:spPr>
          <a:xfrm>
            <a:off x="7775240" y="2216901"/>
            <a:ext cx="2188805" cy="1214977"/>
          </a:xfrm>
          <a:prstGeom prst="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sp>
        <p:nvSpPr>
          <p:cNvPr id="83" name="Rectangle 22"/>
          <p:cNvSpPr>
            <a:spLocks noChangeArrowheads="1"/>
          </p:cNvSpPr>
          <p:nvPr/>
        </p:nvSpPr>
        <p:spPr bwMode="auto">
          <a:xfrm>
            <a:off x="8351859" y="2326638"/>
            <a:ext cx="1195806" cy="411629"/>
          </a:xfrm>
          <a:prstGeom prst="rect">
            <a:avLst/>
          </a:prstGeom>
          <a:noFill/>
          <a:ln>
            <a:noFill/>
          </a:ln>
          <a:extLst/>
        </p:spPr>
        <p:txBody>
          <a:bodyPr wrap="square" lIns="102850" tIns="51424" rIns="102850" bIns="51424">
            <a:spAutoFit/>
          </a:bodyPr>
          <a:lstStyle/>
          <a:p>
            <a:pPr algn="ctr" defTabSz="514247">
              <a:defRPr/>
            </a:pPr>
            <a:r>
              <a:rPr lang="fr-FR" sz="20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14,6%</a:t>
            </a:r>
            <a:r>
              <a:rPr lang="fr-FR" sz="16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 </a:t>
            </a:r>
            <a:endParaRPr lang="fr-FR" sz="16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87" name="Rectangle 22"/>
          <p:cNvSpPr>
            <a:spLocks noChangeArrowheads="1"/>
          </p:cNvSpPr>
          <p:nvPr/>
        </p:nvSpPr>
        <p:spPr bwMode="auto">
          <a:xfrm>
            <a:off x="7904132" y="2645932"/>
            <a:ext cx="1951475" cy="565527"/>
          </a:xfrm>
          <a:prstGeom prst="rect">
            <a:avLst/>
          </a:prstGeom>
          <a:noFill/>
          <a:ln>
            <a:noFill/>
          </a:ln>
          <a:extLst/>
        </p:spPr>
        <p:txBody>
          <a:bodyPr wrap="square" lIns="102850" tIns="51424" rIns="102850" bIns="51424">
            <a:spAutoFit/>
          </a:bodyPr>
          <a:lstStyle/>
          <a:p>
            <a:pPr algn="ctr" defTabSz="514247">
              <a:defRPr/>
            </a:pPr>
            <a:r>
              <a:rPr lang="fr-FR" sz="1000"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Non conducteurs appartenant à un </a:t>
            </a:r>
            <a:r>
              <a:rPr lang="fr-FR" sz="10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foyer </a:t>
            </a:r>
            <a:r>
              <a:rPr lang="fr-FR" sz="1000" u="sng"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motorisé</a:t>
            </a:r>
            <a:endParaRPr lang="fr-FR" sz="7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88" name="Rectangle 87"/>
          <p:cNvSpPr/>
          <p:nvPr/>
        </p:nvSpPr>
        <p:spPr>
          <a:xfrm>
            <a:off x="7774174" y="3639506"/>
            <a:ext cx="2188805" cy="104502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sp>
        <p:nvSpPr>
          <p:cNvPr id="89" name="Freeform 28"/>
          <p:cNvSpPr>
            <a:spLocks noChangeAspect="1" noEditPoints="1"/>
          </p:cNvSpPr>
          <p:nvPr/>
        </p:nvSpPr>
        <p:spPr bwMode="auto">
          <a:xfrm>
            <a:off x="5330901" y="2693280"/>
            <a:ext cx="736600" cy="254000"/>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90" name="Freeform 28"/>
          <p:cNvSpPr>
            <a:spLocks noChangeAspect="1" noEditPoints="1"/>
          </p:cNvSpPr>
          <p:nvPr/>
        </p:nvSpPr>
        <p:spPr bwMode="auto">
          <a:xfrm>
            <a:off x="4196855" y="4398278"/>
            <a:ext cx="504000" cy="173792"/>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39" name="Freeform 47"/>
          <p:cNvSpPr>
            <a:spLocks noChangeAspect="1" noEditPoints="1"/>
          </p:cNvSpPr>
          <p:nvPr/>
        </p:nvSpPr>
        <p:spPr bwMode="auto">
          <a:xfrm>
            <a:off x="454005" y="3287008"/>
            <a:ext cx="318437" cy="31709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40" name="Freeform 47"/>
          <p:cNvSpPr>
            <a:spLocks noChangeAspect="1" noEditPoints="1"/>
          </p:cNvSpPr>
          <p:nvPr/>
        </p:nvSpPr>
        <p:spPr bwMode="auto">
          <a:xfrm>
            <a:off x="3465582" y="5109353"/>
            <a:ext cx="318437" cy="31709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41" name="Freeform 47"/>
          <p:cNvSpPr>
            <a:spLocks noChangeAspect="1" noEditPoints="1"/>
          </p:cNvSpPr>
          <p:nvPr/>
        </p:nvSpPr>
        <p:spPr bwMode="auto">
          <a:xfrm>
            <a:off x="3606154" y="4361517"/>
            <a:ext cx="318437" cy="31709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4294967295"/>
          </p:nvPr>
        </p:nvSpPr>
        <p:spPr>
          <a:xfrm>
            <a:off x="9533920" y="6972324"/>
            <a:ext cx="577163" cy="277842"/>
          </a:xfrm>
          <a:prstGeom prst="rect">
            <a:avLst/>
          </a:prstGeom>
        </p:spPr>
        <p:txBody>
          <a:bodyPr/>
          <a:lstStyle/>
          <a:p>
            <a:fld id="{9784CBA3-D598-4B1F-BAA3-EE14B5154290}" type="slidenum">
              <a:rPr lang="en-AU" smtClean="0"/>
              <a:pPr/>
              <a:t>16</a:t>
            </a:fld>
            <a:endParaRPr lang="en-AU" dirty="0"/>
          </a:p>
        </p:txBody>
      </p:sp>
    </p:spTree>
    <p:extLst>
      <p:ext uri="{BB962C8B-B14F-4D97-AF65-F5344CB8AC3E}">
        <p14:creationId xmlns:p14="http://schemas.microsoft.com/office/powerpoint/2010/main" val="2489082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phique 20"/>
          <p:cNvGraphicFramePr/>
          <p:nvPr>
            <p:extLst>
              <p:ext uri="{D42A27DB-BD31-4B8C-83A1-F6EECF244321}">
                <p14:modId xmlns:p14="http://schemas.microsoft.com/office/powerpoint/2010/main" val="1431623630"/>
              </p:ext>
            </p:extLst>
          </p:nvPr>
        </p:nvGraphicFramePr>
        <p:xfrm>
          <a:off x="5380009" y="1896109"/>
          <a:ext cx="4274080" cy="3970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Graphique 3"/>
          <p:cNvGraphicFramePr/>
          <p:nvPr>
            <p:extLst>
              <p:ext uri="{D42A27DB-BD31-4B8C-83A1-F6EECF244321}">
                <p14:modId xmlns:p14="http://schemas.microsoft.com/office/powerpoint/2010/main" val="301017793"/>
              </p:ext>
            </p:extLst>
          </p:nvPr>
        </p:nvGraphicFramePr>
        <p:xfrm>
          <a:off x="993027" y="2399451"/>
          <a:ext cx="3969307" cy="3185332"/>
        </p:xfrm>
        <a:graphic>
          <a:graphicData uri="http://schemas.openxmlformats.org/drawingml/2006/chart">
            <c:chart xmlns:c="http://schemas.openxmlformats.org/drawingml/2006/chart" xmlns:r="http://schemas.openxmlformats.org/officeDocument/2006/relationships" r:id="rId6"/>
          </a:graphicData>
        </a:graphic>
      </p:graphicFrame>
      <p:sp>
        <p:nvSpPr>
          <p:cNvPr id="5" name="Titre 1"/>
          <p:cNvSpPr txBox="1">
            <a:spLocks/>
          </p:cNvSpPr>
          <p:nvPr/>
        </p:nvSpPr>
        <p:spPr>
          <a:xfrm>
            <a:off x="324494" y="1"/>
            <a:ext cx="9792000" cy="1160524"/>
          </a:xfrm>
          <a:prstGeom prst="rect">
            <a:avLst/>
          </a:prstGeom>
        </p:spPr>
        <p:txBody>
          <a:bodyPr vert="horz" lIns="0" tIns="234900" rIns="0" bIns="0" rtlCol="0" anchor="t">
            <a:spAutoFit/>
          </a:bodyPr>
          <a:lst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FR" altLang="fr-FR" sz="2000" dirty="0" smtClean="0"/>
              <a:t>Une hausse du taux d’équipement en 2RM tirée par les foyers où le nombre de personnes est élevé, mais aussi par les foyers avec un revenu confortable ou moins aisés</a:t>
            </a:r>
            <a:endParaRPr lang="fr-FR" altLang="fr-FR" sz="2000" dirty="0"/>
          </a:p>
        </p:txBody>
      </p:sp>
      <p:sp>
        <p:nvSpPr>
          <p:cNvPr id="6" name="ZoneTexte 18"/>
          <p:cNvSpPr txBox="1">
            <a:spLocks noChangeArrowheads="1"/>
          </p:cNvSpPr>
          <p:nvPr>
            <p:custDataLst>
              <p:tags r:id="rId1"/>
            </p:custDataLst>
          </p:nvPr>
        </p:nvSpPr>
        <p:spPr bwMode="auto">
          <a:xfrm>
            <a:off x="126887" y="1505293"/>
            <a:ext cx="50573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Taux d’équipement 2RM selon le nombre de personnes du foyer</a:t>
            </a:r>
          </a:p>
        </p:txBody>
      </p:sp>
      <p:pic>
        <p:nvPicPr>
          <p:cNvPr id="7" name="Picture 2" descr="U:\SlickSlides4\ICONS\People\Talk heads.emf"/>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58277" y="4553284"/>
            <a:ext cx="379833" cy="360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SlickSlides4\ICONS\People\Talk heads.emf"/>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58277" y="4076554"/>
            <a:ext cx="379833" cy="360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SlickSlides4\ICONS\People\Talk heads.emf"/>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46135" y="3540640"/>
            <a:ext cx="379833" cy="3604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SlickSlides4\ICONS\People\Talk heads.emf"/>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36766" y="3548477"/>
            <a:ext cx="379833" cy="3604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SlickSlides4\ICONS\People\Talk heads.emf"/>
          <p:cNvPicPr>
            <a:picLocks noChangeAspect="1" noChangeArrowheads="1"/>
          </p:cNvPicPr>
          <p:nvPr/>
        </p:nvPicPr>
        <p:blipFill rotWithShape="1">
          <a:blip r:embed="rId7">
            <a:duotone>
              <a:prstClr val="black"/>
              <a:schemeClr val="accent6">
                <a:tint val="45000"/>
                <a:satMod val="400000"/>
              </a:schemeClr>
            </a:duotone>
            <a:extLst>
              <a:ext uri="{28A0092B-C50C-407E-A947-70E740481C1C}">
                <a14:useLocalDpi xmlns:a14="http://schemas.microsoft.com/office/drawing/2010/main" val="0"/>
              </a:ext>
            </a:extLst>
          </a:blip>
          <a:srcRect l="48936"/>
          <a:stretch/>
        </p:blipFill>
        <p:spPr bwMode="auto">
          <a:xfrm>
            <a:off x="1236053" y="5050620"/>
            <a:ext cx="193956" cy="3604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SlickSlides4\ICONS\People\Talk heads.emf"/>
          <p:cNvPicPr>
            <a:picLocks noChangeAspect="1" noChangeArrowheads="1"/>
          </p:cNvPicPr>
          <p:nvPr/>
        </p:nvPicPr>
        <p:blipFill rotWithShape="1">
          <a:blip r:embed="rId7">
            <a:duotone>
              <a:prstClr val="black"/>
              <a:schemeClr val="accent6">
                <a:tint val="45000"/>
                <a:satMod val="400000"/>
              </a:schemeClr>
            </a:duotone>
            <a:extLst>
              <a:ext uri="{28A0092B-C50C-407E-A947-70E740481C1C}">
                <a14:useLocalDpi xmlns:a14="http://schemas.microsoft.com/office/drawing/2010/main" val="0"/>
              </a:ext>
            </a:extLst>
          </a:blip>
          <a:srcRect l="48936"/>
          <a:stretch/>
        </p:blipFill>
        <p:spPr bwMode="auto">
          <a:xfrm>
            <a:off x="834785" y="4080756"/>
            <a:ext cx="193956" cy="3604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U:\SlickSlides4\ICONS\People\Talk heads.emf"/>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44922" y="3020427"/>
            <a:ext cx="379833" cy="3604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SlickSlides4\ICONS\People\Talk heads.emf"/>
          <p:cNvPicPr>
            <a:picLocks noChangeAspect="1" noChangeArrowheads="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44716" y="3020427"/>
            <a:ext cx="379833" cy="3604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SlickSlides4\ICONS\People\Talk heads.emf"/>
          <p:cNvPicPr>
            <a:picLocks noChangeAspect="1" noChangeArrowheads="1"/>
          </p:cNvPicPr>
          <p:nvPr/>
        </p:nvPicPr>
        <p:blipFill rotWithShape="1">
          <a:blip r:embed="rId7">
            <a:duotone>
              <a:prstClr val="black"/>
              <a:schemeClr val="accent6">
                <a:tint val="45000"/>
                <a:satMod val="400000"/>
              </a:schemeClr>
            </a:duotone>
            <a:extLst>
              <a:ext uri="{28A0092B-C50C-407E-A947-70E740481C1C}">
                <a14:useLocalDpi xmlns:a14="http://schemas.microsoft.com/office/drawing/2010/main" val="0"/>
              </a:ext>
            </a:extLst>
          </a:blip>
          <a:srcRect l="48936"/>
          <a:stretch/>
        </p:blipFill>
        <p:spPr bwMode="auto">
          <a:xfrm>
            <a:off x="421224" y="3020427"/>
            <a:ext cx="193956" cy="360406"/>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993027" y="2618437"/>
            <a:ext cx="478545" cy="184666"/>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50000"/>
              </a:spcBef>
              <a:spcAft>
                <a:spcPct val="30000"/>
              </a:spcAft>
              <a:buClr>
                <a:srgbClr val="6E6E6E"/>
              </a:buClr>
              <a:buSzPct val="80000"/>
              <a:buFont typeface="Wingdings" pitchFamily="2" charset="2"/>
              <a:buNone/>
            </a:pPr>
            <a:r>
              <a:rPr lang="fr-FR" altLang="fr-FR" sz="1200" b="0" dirty="0">
                <a:solidFill>
                  <a:schemeClr val="tx1"/>
                </a:solidFill>
                <a:latin typeface="Arial" panose="020B0604020202020204" pitchFamily="34" charset="0"/>
                <a:cs typeface="Arial" panose="020B0604020202020204" pitchFamily="34" charset="0"/>
                <a:sym typeface="Wingdings" pitchFamily="2" charset="2"/>
              </a:rPr>
              <a:t>Total</a:t>
            </a:r>
            <a:endParaRPr lang="fr-FR" altLang="fr-FR" sz="1000" b="0" dirty="0">
              <a:solidFill>
                <a:schemeClr val="tx1"/>
              </a:solidFill>
              <a:latin typeface="Arial" panose="020B0604020202020204" pitchFamily="34" charset="0"/>
              <a:cs typeface="Arial" panose="020B0604020202020204" pitchFamily="34" charset="0"/>
              <a:sym typeface="Wingdings" pitchFamily="2" charset="2"/>
            </a:endParaRPr>
          </a:p>
        </p:txBody>
      </p:sp>
      <p:sp>
        <p:nvSpPr>
          <p:cNvPr id="17" name="Rectangle 16"/>
          <p:cNvSpPr/>
          <p:nvPr/>
        </p:nvSpPr>
        <p:spPr bwMode="ltGray">
          <a:xfrm>
            <a:off x="90634" y="1442241"/>
            <a:ext cx="5097232" cy="4556012"/>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18" name="Ellipse 51"/>
          <p:cNvSpPr>
            <a:spLocks/>
          </p:cNvSpPr>
          <p:nvPr/>
        </p:nvSpPr>
        <p:spPr bwMode="auto">
          <a:xfrm>
            <a:off x="3973898" y="3631151"/>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19" name="Ellipse 51"/>
          <p:cNvSpPr>
            <a:spLocks/>
          </p:cNvSpPr>
          <p:nvPr/>
        </p:nvSpPr>
        <p:spPr bwMode="auto">
          <a:xfrm>
            <a:off x="3291997" y="4111103"/>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20" name="Ellipse 51"/>
          <p:cNvSpPr>
            <a:spLocks/>
          </p:cNvSpPr>
          <p:nvPr/>
        </p:nvSpPr>
        <p:spPr bwMode="auto">
          <a:xfrm>
            <a:off x="4220560" y="3144367"/>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22" name="Rectangle 21"/>
          <p:cNvSpPr/>
          <p:nvPr/>
        </p:nvSpPr>
        <p:spPr bwMode="ltGray">
          <a:xfrm>
            <a:off x="5244059" y="1442241"/>
            <a:ext cx="5097232" cy="4556012"/>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3" name="ZoneTexte 22"/>
          <p:cNvSpPr txBox="1">
            <a:spLocks noChangeArrowheads="1"/>
          </p:cNvSpPr>
          <p:nvPr>
            <p:custDataLst>
              <p:tags r:id="rId2"/>
            </p:custDataLst>
          </p:nvPr>
        </p:nvSpPr>
        <p:spPr bwMode="auto">
          <a:xfrm>
            <a:off x="5702665" y="1538970"/>
            <a:ext cx="45644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Taux d’équipement 2RM selon le revenu </a:t>
            </a:r>
            <a:r>
              <a:rPr lang="fr-FR" altLang="fr-FR" sz="1200" dirty="0" smtClean="0">
                <a:solidFill>
                  <a:schemeClr val="tx1"/>
                </a:solidFill>
                <a:latin typeface="Arial" panose="020B0604020202020204" pitchFamily="34" charset="0"/>
                <a:cs typeface="Arial" panose="020B0604020202020204" pitchFamily="34" charset="0"/>
              </a:rPr>
              <a:t>annuel du </a:t>
            </a:r>
            <a:r>
              <a:rPr lang="fr-FR" altLang="fr-FR" sz="1200" dirty="0">
                <a:solidFill>
                  <a:schemeClr val="tx1"/>
                </a:solidFill>
                <a:latin typeface="Arial" panose="020B0604020202020204" pitchFamily="34" charset="0"/>
                <a:cs typeface="Arial" panose="020B0604020202020204" pitchFamily="34" charset="0"/>
              </a:rPr>
              <a:t>foyer</a:t>
            </a:r>
          </a:p>
        </p:txBody>
      </p:sp>
      <p:sp>
        <p:nvSpPr>
          <p:cNvPr id="24" name="Freeform 16"/>
          <p:cNvSpPr>
            <a:spLocks noChangeAspect="1" noEditPoints="1"/>
          </p:cNvSpPr>
          <p:nvPr/>
        </p:nvSpPr>
        <p:spPr bwMode="auto">
          <a:xfrm>
            <a:off x="5380009" y="1855311"/>
            <a:ext cx="413289" cy="369312"/>
          </a:xfrm>
          <a:custGeom>
            <a:avLst/>
            <a:gdLst>
              <a:gd name="T0" fmla="*/ 106 w 228"/>
              <a:gd name="T1" fmla="*/ 42 h 211"/>
              <a:gd name="T2" fmla="*/ 127 w 228"/>
              <a:gd name="T3" fmla="*/ 21 h 211"/>
              <a:gd name="T4" fmla="*/ 106 w 228"/>
              <a:gd name="T5" fmla="*/ 0 h 211"/>
              <a:gd name="T6" fmla="*/ 85 w 228"/>
              <a:gd name="T7" fmla="*/ 21 h 211"/>
              <a:gd name="T8" fmla="*/ 106 w 228"/>
              <a:gd name="T9" fmla="*/ 42 h 211"/>
              <a:gd name="T10" fmla="*/ 220 w 228"/>
              <a:gd name="T11" fmla="*/ 115 h 211"/>
              <a:gd name="T12" fmla="*/ 204 w 228"/>
              <a:gd name="T13" fmla="*/ 111 h 211"/>
              <a:gd name="T14" fmla="*/ 201 w 228"/>
              <a:gd name="T15" fmla="*/ 111 h 211"/>
              <a:gd name="T16" fmla="*/ 183 w 228"/>
              <a:gd name="T17" fmla="*/ 80 h 211"/>
              <a:gd name="T18" fmla="*/ 188 w 228"/>
              <a:gd name="T19" fmla="*/ 68 h 211"/>
              <a:gd name="T20" fmla="*/ 190 w 228"/>
              <a:gd name="T21" fmla="*/ 54 h 211"/>
              <a:gd name="T22" fmla="*/ 161 w 228"/>
              <a:gd name="T23" fmla="*/ 63 h 211"/>
              <a:gd name="T24" fmla="*/ 106 w 228"/>
              <a:gd name="T25" fmla="*/ 49 h 211"/>
              <a:gd name="T26" fmla="*/ 9 w 228"/>
              <a:gd name="T27" fmla="*/ 128 h 211"/>
              <a:gd name="T28" fmla="*/ 9 w 228"/>
              <a:gd name="T29" fmla="*/ 133 h 211"/>
              <a:gd name="T30" fmla="*/ 9 w 228"/>
              <a:gd name="T31" fmla="*/ 133 h 211"/>
              <a:gd name="T32" fmla="*/ 2 w 228"/>
              <a:gd name="T33" fmla="*/ 142 h 211"/>
              <a:gd name="T34" fmla="*/ 0 w 228"/>
              <a:gd name="T35" fmla="*/ 154 h 211"/>
              <a:gd name="T36" fmla="*/ 12 w 228"/>
              <a:gd name="T37" fmla="*/ 171 h 211"/>
              <a:gd name="T38" fmla="*/ 21 w 228"/>
              <a:gd name="T39" fmla="*/ 170 h 211"/>
              <a:gd name="T40" fmla="*/ 16 w 228"/>
              <a:gd name="T41" fmla="*/ 165 h 211"/>
              <a:gd name="T42" fmla="*/ 13 w 228"/>
              <a:gd name="T43" fmla="*/ 154 h 211"/>
              <a:gd name="T44" fmla="*/ 14 w 228"/>
              <a:gd name="T45" fmla="*/ 152 h 211"/>
              <a:gd name="T46" fmla="*/ 36 w 228"/>
              <a:gd name="T47" fmla="*/ 179 h 211"/>
              <a:gd name="T48" fmla="*/ 36 w 228"/>
              <a:gd name="T49" fmla="*/ 203 h 211"/>
              <a:gd name="T50" fmla="*/ 44 w 228"/>
              <a:gd name="T51" fmla="*/ 211 h 211"/>
              <a:gd name="T52" fmla="*/ 69 w 228"/>
              <a:gd name="T53" fmla="*/ 211 h 211"/>
              <a:gd name="T54" fmla="*/ 77 w 228"/>
              <a:gd name="T55" fmla="*/ 203 h 211"/>
              <a:gd name="T56" fmla="*/ 77 w 228"/>
              <a:gd name="T57" fmla="*/ 196 h 211"/>
              <a:gd name="T58" fmla="*/ 106 w 228"/>
              <a:gd name="T59" fmla="*/ 199 h 211"/>
              <a:gd name="T60" fmla="*/ 122 w 228"/>
              <a:gd name="T61" fmla="*/ 198 h 211"/>
              <a:gd name="T62" fmla="*/ 122 w 228"/>
              <a:gd name="T63" fmla="*/ 203 h 211"/>
              <a:gd name="T64" fmla="*/ 130 w 228"/>
              <a:gd name="T65" fmla="*/ 211 h 211"/>
              <a:gd name="T66" fmla="*/ 155 w 228"/>
              <a:gd name="T67" fmla="*/ 211 h 211"/>
              <a:gd name="T68" fmla="*/ 163 w 228"/>
              <a:gd name="T69" fmla="*/ 203 h 211"/>
              <a:gd name="T70" fmla="*/ 163 w 228"/>
              <a:gd name="T71" fmla="*/ 187 h 211"/>
              <a:gd name="T72" fmla="*/ 196 w 228"/>
              <a:gd name="T73" fmla="*/ 158 h 211"/>
              <a:gd name="T74" fmla="*/ 209 w 228"/>
              <a:gd name="T75" fmla="*/ 161 h 211"/>
              <a:gd name="T76" fmla="*/ 220 w 228"/>
              <a:gd name="T77" fmla="*/ 154 h 211"/>
              <a:gd name="T78" fmla="*/ 226 w 228"/>
              <a:gd name="T79" fmla="*/ 125 h 211"/>
              <a:gd name="T80" fmla="*/ 220 w 228"/>
              <a:gd name="T81" fmla="*/ 115 h 211"/>
              <a:gd name="T82" fmla="*/ 177 w 228"/>
              <a:gd name="T83" fmla="*/ 117 h 211"/>
              <a:gd name="T84" fmla="*/ 166 w 228"/>
              <a:gd name="T85" fmla="*/ 110 h 211"/>
              <a:gd name="T86" fmla="*/ 173 w 228"/>
              <a:gd name="T87" fmla="*/ 99 h 211"/>
              <a:gd name="T88" fmla="*/ 184 w 228"/>
              <a:gd name="T89" fmla="*/ 106 h 211"/>
              <a:gd name="T90" fmla="*/ 177 w 228"/>
              <a:gd name="T91" fmla="*/ 1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211">
                <a:moveTo>
                  <a:pt x="106" y="42"/>
                </a:moveTo>
                <a:cubicBezTo>
                  <a:pt x="118" y="42"/>
                  <a:pt x="127" y="33"/>
                  <a:pt x="127" y="21"/>
                </a:cubicBezTo>
                <a:cubicBezTo>
                  <a:pt x="127" y="10"/>
                  <a:pt x="118" y="0"/>
                  <a:pt x="106" y="0"/>
                </a:cubicBezTo>
                <a:cubicBezTo>
                  <a:pt x="95" y="0"/>
                  <a:pt x="85" y="10"/>
                  <a:pt x="85" y="21"/>
                </a:cubicBezTo>
                <a:cubicBezTo>
                  <a:pt x="85" y="33"/>
                  <a:pt x="95" y="42"/>
                  <a:pt x="106" y="42"/>
                </a:cubicBezTo>
                <a:close/>
                <a:moveTo>
                  <a:pt x="220" y="115"/>
                </a:moveTo>
                <a:cubicBezTo>
                  <a:pt x="204" y="111"/>
                  <a:pt x="204" y="111"/>
                  <a:pt x="204" y="111"/>
                </a:cubicBezTo>
                <a:cubicBezTo>
                  <a:pt x="203" y="111"/>
                  <a:pt x="202" y="111"/>
                  <a:pt x="201" y="111"/>
                </a:cubicBezTo>
                <a:cubicBezTo>
                  <a:pt x="198" y="99"/>
                  <a:pt x="192" y="89"/>
                  <a:pt x="183" y="80"/>
                </a:cubicBezTo>
                <a:cubicBezTo>
                  <a:pt x="184" y="77"/>
                  <a:pt x="185" y="73"/>
                  <a:pt x="188" y="68"/>
                </a:cubicBezTo>
                <a:cubicBezTo>
                  <a:pt x="191" y="63"/>
                  <a:pt x="197" y="56"/>
                  <a:pt x="190" y="54"/>
                </a:cubicBezTo>
                <a:cubicBezTo>
                  <a:pt x="182" y="50"/>
                  <a:pt x="166" y="57"/>
                  <a:pt x="161" y="63"/>
                </a:cubicBezTo>
                <a:cubicBezTo>
                  <a:pt x="145" y="54"/>
                  <a:pt x="126" y="49"/>
                  <a:pt x="106" y="49"/>
                </a:cubicBezTo>
                <a:cubicBezTo>
                  <a:pt x="52" y="49"/>
                  <a:pt x="9" y="85"/>
                  <a:pt x="9" y="128"/>
                </a:cubicBezTo>
                <a:cubicBezTo>
                  <a:pt x="9" y="130"/>
                  <a:pt x="9" y="131"/>
                  <a:pt x="9" y="133"/>
                </a:cubicBezTo>
                <a:cubicBezTo>
                  <a:pt x="9" y="133"/>
                  <a:pt x="9" y="133"/>
                  <a:pt x="9" y="133"/>
                </a:cubicBezTo>
                <a:cubicBezTo>
                  <a:pt x="6" y="135"/>
                  <a:pt x="3" y="138"/>
                  <a:pt x="2" y="142"/>
                </a:cubicBezTo>
                <a:cubicBezTo>
                  <a:pt x="0" y="146"/>
                  <a:pt x="0" y="150"/>
                  <a:pt x="0" y="154"/>
                </a:cubicBezTo>
                <a:cubicBezTo>
                  <a:pt x="1" y="162"/>
                  <a:pt x="7" y="169"/>
                  <a:pt x="12" y="171"/>
                </a:cubicBezTo>
                <a:cubicBezTo>
                  <a:pt x="17" y="173"/>
                  <a:pt x="21" y="171"/>
                  <a:pt x="21" y="170"/>
                </a:cubicBezTo>
                <a:cubicBezTo>
                  <a:pt x="21" y="169"/>
                  <a:pt x="18" y="168"/>
                  <a:pt x="16" y="165"/>
                </a:cubicBezTo>
                <a:cubicBezTo>
                  <a:pt x="13" y="162"/>
                  <a:pt x="12" y="158"/>
                  <a:pt x="13" y="154"/>
                </a:cubicBezTo>
                <a:cubicBezTo>
                  <a:pt x="13" y="153"/>
                  <a:pt x="13" y="153"/>
                  <a:pt x="14" y="152"/>
                </a:cubicBezTo>
                <a:cubicBezTo>
                  <a:pt x="18" y="163"/>
                  <a:pt x="26" y="172"/>
                  <a:pt x="36" y="179"/>
                </a:cubicBezTo>
                <a:cubicBezTo>
                  <a:pt x="36" y="203"/>
                  <a:pt x="36" y="203"/>
                  <a:pt x="36" y="203"/>
                </a:cubicBezTo>
                <a:cubicBezTo>
                  <a:pt x="36" y="207"/>
                  <a:pt x="39" y="211"/>
                  <a:pt x="44" y="211"/>
                </a:cubicBezTo>
                <a:cubicBezTo>
                  <a:pt x="69" y="211"/>
                  <a:pt x="69" y="211"/>
                  <a:pt x="69" y="211"/>
                </a:cubicBezTo>
                <a:cubicBezTo>
                  <a:pt x="74" y="211"/>
                  <a:pt x="77" y="207"/>
                  <a:pt x="77" y="203"/>
                </a:cubicBezTo>
                <a:cubicBezTo>
                  <a:pt x="77" y="196"/>
                  <a:pt x="77" y="196"/>
                  <a:pt x="77" y="196"/>
                </a:cubicBezTo>
                <a:cubicBezTo>
                  <a:pt x="86" y="198"/>
                  <a:pt x="96" y="199"/>
                  <a:pt x="106" y="199"/>
                </a:cubicBezTo>
                <a:cubicBezTo>
                  <a:pt x="111" y="199"/>
                  <a:pt x="117" y="198"/>
                  <a:pt x="122" y="198"/>
                </a:cubicBezTo>
                <a:cubicBezTo>
                  <a:pt x="122" y="203"/>
                  <a:pt x="122" y="203"/>
                  <a:pt x="122" y="203"/>
                </a:cubicBezTo>
                <a:cubicBezTo>
                  <a:pt x="122" y="207"/>
                  <a:pt x="125" y="211"/>
                  <a:pt x="130" y="211"/>
                </a:cubicBezTo>
                <a:cubicBezTo>
                  <a:pt x="155" y="211"/>
                  <a:pt x="155" y="211"/>
                  <a:pt x="155" y="211"/>
                </a:cubicBezTo>
                <a:cubicBezTo>
                  <a:pt x="160" y="211"/>
                  <a:pt x="163" y="207"/>
                  <a:pt x="163" y="203"/>
                </a:cubicBezTo>
                <a:cubicBezTo>
                  <a:pt x="163" y="187"/>
                  <a:pt x="163" y="187"/>
                  <a:pt x="163" y="187"/>
                </a:cubicBezTo>
                <a:cubicBezTo>
                  <a:pt x="177" y="180"/>
                  <a:pt x="189" y="170"/>
                  <a:pt x="196" y="158"/>
                </a:cubicBezTo>
                <a:cubicBezTo>
                  <a:pt x="209" y="161"/>
                  <a:pt x="209" y="161"/>
                  <a:pt x="209" y="161"/>
                </a:cubicBezTo>
                <a:cubicBezTo>
                  <a:pt x="214" y="162"/>
                  <a:pt x="218" y="159"/>
                  <a:pt x="220" y="154"/>
                </a:cubicBezTo>
                <a:cubicBezTo>
                  <a:pt x="226" y="125"/>
                  <a:pt x="226" y="125"/>
                  <a:pt x="226" y="125"/>
                </a:cubicBezTo>
                <a:cubicBezTo>
                  <a:pt x="228" y="121"/>
                  <a:pt x="225" y="116"/>
                  <a:pt x="220" y="115"/>
                </a:cubicBezTo>
                <a:close/>
                <a:moveTo>
                  <a:pt x="177" y="117"/>
                </a:moveTo>
                <a:cubicBezTo>
                  <a:pt x="173" y="119"/>
                  <a:pt x="168" y="115"/>
                  <a:pt x="166" y="110"/>
                </a:cubicBezTo>
                <a:cubicBezTo>
                  <a:pt x="165" y="105"/>
                  <a:pt x="168" y="100"/>
                  <a:pt x="173" y="99"/>
                </a:cubicBezTo>
                <a:cubicBezTo>
                  <a:pt x="178" y="98"/>
                  <a:pt x="183" y="101"/>
                  <a:pt x="184" y="106"/>
                </a:cubicBezTo>
                <a:cubicBezTo>
                  <a:pt x="185" y="111"/>
                  <a:pt x="182" y="116"/>
                  <a:pt x="177" y="117"/>
                </a:cubicBezTo>
                <a:close/>
              </a:path>
            </a:pathLst>
          </a:custGeom>
          <a:solidFill>
            <a:schemeClr val="accent4"/>
          </a:solidFill>
          <a:ln>
            <a:noFill/>
          </a:ln>
          <a:extLst/>
        </p:spPr>
        <p:txBody>
          <a:bodyPr lIns="102870" tIns="51435" rIns="102870" bIns="51435"/>
          <a:lstStyle/>
          <a:p>
            <a:pPr>
              <a:defRPr/>
            </a:pPr>
            <a:endParaRPr lang="fr-FR"/>
          </a:p>
        </p:txBody>
      </p:sp>
      <p:sp>
        <p:nvSpPr>
          <p:cNvPr id="30" name="Ellipse 51"/>
          <p:cNvSpPr>
            <a:spLocks/>
          </p:cNvSpPr>
          <p:nvPr/>
        </p:nvSpPr>
        <p:spPr bwMode="auto">
          <a:xfrm>
            <a:off x="2304142" y="5064661"/>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1" name="Ellipse 51"/>
          <p:cNvSpPr>
            <a:spLocks/>
          </p:cNvSpPr>
          <p:nvPr/>
        </p:nvSpPr>
        <p:spPr bwMode="auto">
          <a:xfrm>
            <a:off x="7319754" y="4584519"/>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2" name="Ellipse 51"/>
          <p:cNvSpPr>
            <a:spLocks/>
          </p:cNvSpPr>
          <p:nvPr/>
        </p:nvSpPr>
        <p:spPr bwMode="auto">
          <a:xfrm>
            <a:off x="7122996" y="4166919"/>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3" name="Ellipse 51"/>
          <p:cNvSpPr>
            <a:spLocks/>
          </p:cNvSpPr>
          <p:nvPr/>
        </p:nvSpPr>
        <p:spPr bwMode="auto">
          <a:xfrm>
            <a:off x="7398393" y="3761194"/>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4" name="Ellipse 51"/>
          <p:cNvSpPr>
            <a:spLocks/>
          </p:cNvSpPr>
          <p:nvPr/>
        </p:nvSpPr>
        <p:spPr bwMode="auto">
          <a:xfrm>
            <a:off x="7344135" y="3343594"/>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5" name="Ellipse 51"/>
          <p:cNvSpPr>
            <a:spLocks/>
          </p:cNvSpPr>
          <p:nvPr/>
        </p:nvSpPr>
        <p:spPr bwMode="auto">
          <a:xfrm>
            <a:off x="8002820" y="2950194"/>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6" name="Ellipse 51"/>
          <p:cNvSpPr>
            <a:spLocks/>
          </p:cNvSpPr>
          <p:nvPr/>
        </p:nvSpPr>
        <p:spPr bwMode="auto">
          <a:xfrm>
            <a:off x="8237245" y="2517173"/>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38" name="ZoneTexte 37"/>
          <p:cNvSpPr txBox="1"/>
          <p:nvPr/>
        </p:nvSpPr>
        <p:spPr>
          <a:xfrm>
            <a:off x="7915747" y="6040043"/>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39" name="ZoneTexte 38"/>
          <p:cNvSpPr txBox="1"/>
          <p:nvPr/>
        </p:nvSpPr>
        <p:spPr>
          <a:xfrm>
            <a:off x="4741558" y="3167762"/>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(16)</a:t>
            </a:r>
          </a:p>
        </p:txBody>
      </p:sp>
      <p:sp>
        <p:nvSpPr>
          <p:cNvPr id="40" name="ZoneTexte 39"/>
          <p:cNvSpPr txBox="1"/>
          <p:nvPr/>
        </p:nvSpPr>
        <p:spPr>
          <a:xfrm>
            <a:off x="4507451" y="3640990"/>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(16)</a:t>
            </a:r>
          </a:p>
        </p:txBody>
      </p:sp>
      <p:sp>
        <p:nvSpPr>
          <p:cNvPr id="41" name="ZoneTexte 40"/>
          <p:cNvSpPr txBox="1"/>
          <p:nvPr/>
        </p:nvSpPr>
        <p:spPr>
          <a:xfrm>
            <a:off x="8729809" y="2554571"/>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(11)</a:t>
            </a:r>
          </a:p>
        </p:txBody>
      </p:sp>
      <p:sp>
        <p:nvSpPr>
          <p:cNvPr id="42" name="ZoneTexte 41"/>
          <p:cNvSpPr txBox="1"/>
          <p:nvPr/>
        </p:nvSpPr>
        <p:spPr>
          <a:xfrm>
            <a:off x="7857690" y="3361177"/>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a:latin typeface="Arial" panose="020B0604020202020204" pitchFamily="34" charset="0"/>
                <a:cs typeface="Arial" panose="020B0604020202020204" pitchFamily="34" charset="0"/>
              </a:rPr>
              <a:t>9</a:t>
            </a:r>
            <a:r>
              <a:rPr lang="fr-FR" sz="1050" b="0" dirty="0" smtClean="0">
                <a:solidFill>
                  <a:schemeClr val="tx1"/>
                </a:solidFill>
                <a:latin typeface="Arial" panose="020B0604020202020204" pitchFamily="34" charset="0"/>
                <a:cs typeface="Arial" panose="020B0604020202020204" pitchFamily="34" charset="0"/>
              </a:rPr>
              <a:t>)</a:t>
            </a:r>
          </a:p>
        </p:txBody>
      </p:sp>
      <p:sp>
        <p:nvSpPr>
          <p:cNvPr id="43" name="ZoneTexte 42"/>
          <p:cNvSpPr txBox="1"/>
          <p:nvPr/>
        </p:nvSpPr>
        <p:spPr>
          <a:xfrm>
            <a:off x="7781377" y="5038405"/>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a:latin typeface="Arial" panose="020B0604020202020204" pitchFamily="34" charset="0"/>
                <a:cs typeface="Arial" panose="020B0604020202020204" pitchFamily="34" charset="0"/>
              </a:rPr>
              <a:t>3</a:t>
            </a:r>
            <a:r>
              <a:rPr lang="fr-FR" sz="1050" b="0" dirty="0" smtClean="0">
                <a:solidFill>
                  <a:schemeClr val="tx1"/>
                </a:solidFill>
                <a:latin typeface="Arial" panose="020B0604020202020204" pitchFamily="34" charset="0"/>
                <a:cs typeface="Arial" panose="020B0604020202020204" pitchFamily="34" charset="0"/>
              </a:rPr>
              <a:t>) </a:t>
            </a:r>
          </a:p>
        </p:txBody>
      </p:sp>
      <p:sp>
        <p:nvSpPr>
          <p:cNvPr id="45" name="ZoneTexte 44"/>
          <p:cNvSpPr txBox="1"/>
          <p:nvPr/>
        </p:nvSpPr>
        <p:spPr>
          <a:xfrm>
            <a:off x="8374339" y="6617512"/>
            <a:ext cx="2142956" cy="220503"/>
          </a:xfrm>
          <a:prstGeom prst="rect">
            <a:avLst/>
          </a:prstGeom>
        </p:spPr>
        <p:txBody>
          <a:bodyPr wrap="square" lIns="81208" tIns="40605" rIns="81208" bIns="40605">
            <a:spAutoFit/>
          </a:bodyPr>
          <a:lstStyle>
            <a:defPPr>
              <a:defRPr lang="fr-FR"/>
            </a:defPPr>
            <a:lvl1pPr algn="r">
              <a:defRPr sz="800" i="1">
                <a:solidFill>
                  <a:srgbClr val="131C6B"/>
                </a:solidFill>
                <a:latin typeface="Verdana"/>
                <a:cs typeface="Arial" pitchFamily="34" charset="0"/>
              </a:defRPr>
            </a:lvl1pPr>
          </a:lstStyle>
          <a:p>
            <a:pPr algn="l">
              <a:defRPr/>
            </a:pPr>
            <a:r>
              <a:rPr lang="fr-FR" sz="900" b="0" dirty="0">
                <a:solidFill>
                  <a:schemeClr val="tx1"/>
                </a:solidFill>
                <a:latin typeface="Arial" panose="020B0604020202020204" pitchFamily="34" charset="0"/>
              </a:rPr>
              <a:t>Base : Ensemble des </a:t>
            </a:r>
            <a:r>
              <a:rPr lang="fr-FR" sz="900" b="0" dirty="0" smtClean="0">
                <a:solidFill>
                  <a:schemeClr val="tx1"/>
                </a:solidFill>
                <a:latin typeface="Arial" panose="020B0604020202020204" pitchFamily="34" charset="0"/>
              </a:rPr>
              <a:t>foyers </a:t>
            </a:r>
            <a:r>
              <a:rPr lang="fr-FR" sz="900" b="0" dirty="0">
                <a:solidFill>
                  <a:schemeClr val="tx1"/>
                </a:solidFill>
                <a:latin typeface="Arial" panose="020B0604020202020204" pitchFamily="34" charset="0"/>
              </a:rPr>
              <a:t>(10 000</a:t>
            </a:r>
            <a:r>
              <a:rPr lang="fr-FR" sz="900" b="0" dirty="0" smtClean="0">
                <a:solidFill>
                  <a:schemeClr val="tx1"/>
                </a:solidFill>
                <a:latin typeface="Arial" panose="020B0604020202020204" pitchFamily="34" charset="0"/>
              </a:rPr>
              <a:t>)</a:t>
            </a:r>
            <a:endParaRPr lang="fr-FR" sz="900" b="0" dirty="0">
              <a:solidFill>
                <a:schemeClr val="tx1"/>
              </a:solidFill>
              <a:latin typeface="Arial" panose="020B0604020202020204" pitchFamily="34" charset="0"/>
            </a:endParaRPr>
          </a:p>
        </p:txBody>
      </p:sp>
      <p:grpSp>
        <p:nvGrpSpPr>
          <p:cNvPr id="46" name="Groupe 45"/>
          <p:cNvGrpSpPr/>
          <p:nvPr/>
        </p:nvGrpSpPr>
        <p:grpSpPr>
          <a:xfrm>
            <a:off x="5747822" y="6421092"/>
            <a:ext cx="4546180" cy="153888"/>
            <a:chOff x="5454801" y="6348055"/>
            <a:chExt cx="4546180" cy="153888"/>
          </a:xfrm>
        </p:grpSpPr>
        <p:sp>
          <p:nvSpPr>
            <p:cNvPr id="47"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48" name="Ellipse 51"/>
            <p:cNvSpPr>
              <a:spLocks noChangeAspect="1"/>
            </p:cNvSpPr>
            <p:nvPr/>
          </p:nvSpPr>
          <p:spPr bwMode="auto">
            <a:xfrm>
              <a:off x="6566711"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9" name="Ellipse 51"/>
            <p:cNvSpPr>
              <a:spLocks noChangeAspect="1"/>
            </p:cNvSpPr>
            <p:nvPr/>
          </p:nvSpPr>
          <p:spPr bwMode="auto">
            <a:xfrm>
              <a:off x="6247091"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grpSp>
        <p:nvGrpSpPr>
          <p:cNvPr id="44" name="Groupe 43"/>
          <p:cNvGrpSpPr/>
          <p:nvPr/>
        </p:nvGrpSpPr>
        <p:grpSpPr>
          <a:xfrm>
            <a:off x="350783" y="6542768"/>
            <a:ext cx="2720911" cy="338511"/>
            <a:chOff x="350783" y="6542768"/>
            <a:chExt cx="2720911" cy="338511"/>
          </a:xfrm>
        </p:grpSpPr>
        <p:sp>
          <p:nvSpPr>
            <p:cNvPr id="50"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1"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2" name="ZoneTexte 51"/>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53" name="Freeform 39"/>
          <p:cNvSpPr>
            <a:spLocks noChangeAspect="1" noEditPoints="1"/>
          </p:cNvSpPr>
          <p:nvPr/>
        </p:nvSpPr>
        <p:spPr bwMode="auto">
          <a:xfrm>
            <a:off x="4379687" y="295019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4" name="Freeform 39"/>
          <p:cNvSpPr>
            <a:spLocks noChangeAspect="1" noEditPoints="1"/>
          </p:cNvSpPr>
          <p:nvPr/>
        </p:nvSpPr>
        <p:spPr bwMode="auto">
          <a:xfrm>
            <a:off x="8300836" y="2327451"/>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5" name="Freeform 39"/>
          <p:cNvSpPr>
            <a:spLocks noChangeAspect="1" noEditPoints="1"/>
          </p:cNvSpPr>
          <p:nvPr/>
        </p:nvSpPr>
        <p:spPr bwMode="auto">
          <a:xfrm flipV="1">
            <a:off x="8063983" y="338083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6" name="Freeform 39"/>
          <p:cNvSpPr>
            <a:spLocks noChangeAspect="1" noEditPoints="1"/>
          </p:cNvSpPr>
          <p:nvPr/>
        </p:nvSpPr>
        <p:spPr bwMode="auto">
          <a:xfrm>
            <a:off x="8071662" y="504224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7"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17</a:t>
            </a:fld>
            <a:endParaRPr lang="en-AU" sz="1000" b="0" dirty="0">
              <a:solidFill>
                <a:srgbClr val="717171"/>
              </a:solidFill>
            </a:endParaRPr>
          </a:p>
        </p:txBody>
      </p:sp>
    </p:spTree>
    <p:extLst>
      <p:ext uri="{BB962C8B-B14F-4D97-AF65-F5344CB8AC3E}">
        <p14:creationId xmlns:p14="http://schemas.microsoft.com/office/powerpoint/2010/main" val="469151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ext uri="{D42A27DB-BD31-4B8C-83A1-F6EECF244321}">
                <p14:modId xmlns:p14="http://schemas.microsoft.com/office/powerpoint/2010/main" val="3836287791"/>
              </p:ext>
            </p:extLst>
          </p:nvPr>
        </p:nvGraphicFramePr>
        <p:xfrm>
          <a:off x="255448" y="2114390"/>
          <a:ext cx="4019368" cy="4099501"/>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bwMode="ltGray">
          <a:xfrm>
            <a:off x="90634" y="1442241"/>
            <a:ext cx="5057354" cy="4762546"/>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5" name="ZoneTexte 41"/>
          <p:cNvSpPr txBox="1">
            <a:spLocks noChangeArrowheads="1"/>
          </p:cNvSpPr>
          <p:nvPr>
            <p:custDataLst>
              <p:tags r:id="rId1"/>
            </p:custDataLst>
          </p:nvPr>
        </p:nvSpPr>
        <p:spPr bwMode="auto">
          <a:xfrm>
            <a:off x="126888" y="1531766"/>
            <a:ext cx="5021100"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Taux d’équipement 2RM selon la région</a:t>
            </a:r>
          </a:p>
        </p:txBody>
      </p:sp>
      <p:sp>
        <p:nvSpPr>
          <p:cNvPr id="6" name="Freeform 7"/>
          <p:cNvSpPr>
            <a:spLocks noChangeAspect="1" noEditPoints="1"/>
          </p:cNvSpPr>
          <p:nvPr/>
        </p:nvSpPr>
        <p:spPr bwMode="auto">
          <a:xfrm>
            <a:off x="201207" y="1879815"/>
            <a:ext cx="360721" cy="397317"/>
          </a:xfrm>
          <a:custGeom>
            <a:avLst/>
            <a:gdLst>
              <a:gd name="T0" fmla="*/ 102 w 199"/>
              <a:gd name="T1" fmla="*/ 59 h 227"/>
              <a:gd name="T2" fmla="*/ 120 w 199"/>
              <a:gd name="T3" fmla="*/ 55 h 227"/>
              <a:gd name="T4" fmla="*/ 117 w 199"/>
              <a:gd name="T5" fmla="*/ 136 h 227"/>
              <a:gd name="T6" fmla="*/ 140 w 199"/>
              <a:gd name="T7" fmla="*/ 129 h 227"/>
              <a:gd name="T8" fmla="*/ 139 w 199"/>
              <a:gd name="T9" fmla="*/ 106 h 227"/>
              <a:gd name="T10" fmla="*/ 153 w 199"/>
              <a:gd name="T11" fmla="*/ 84 h 227"/>
              <a:gd name="T12" fmla="*/ 144 w 199"/>
              <a:gd name="T13" fmla="*/ 69 h 227"/>
              <a:gd name="T14" fmla="*/ 117 w 199"/>
              <a:gd name="T15" fmla="*/ 64 h 227"/>
              <a:gd name="T16" fmla="*/ 100 w 199"/>
              <a:gd name="T17" fmla="*/ 74 h 227"/>
              <a:gd name="T18" fmla="*/ 90 w 199"/>
              <a:gd name="T19" fmla="*/ 93 h 227"/>
              <a:gd name="T20" fmla="*/ 86 w 199"/>
              <a:gd name="T21" fmla="*/ 121 h 227"/>
              <a:gd name="T22" fmla="*/ 108 w 199"/>
              <a:gd name="T23" fmla="*/ 138 h 227"/>
              <a:gd name="T24" fmla="*/ 91 w 199"/>
              <a:gd name="T25" fmla="*/ 47 h 227"/>
              <a:gd name="T26" fmla="*/ 122 w 199"/>
              <a:gd name="T27" fmla="*/ 42 h 227"/>
              <a:gd name="T28" fmla="*/ 129 w 199"/>
              <a:gd name="T29" fmla="*/ 15 h 227"/>
              <a:gd name="T30" fmla="*/ 94 w 199"/>
              <a:gd name="T31" fmla="*/ 4 h 227"/>
              <a:gd name="T32" fmla="*/ 75 w 199"/>
              <a:gd name="T33" fmla="*/ 34 h 227"/>
              <a:gd name="T34" fmla="*/ 169 w 199"/>
              <a:gd name="T35" fmla="*/ 107 h 227"/>
              <a:gd name="T36" fmla="*/ 177 w 199"/>
              <a:gd name="T37" fmla="*/ 78 h 227"/>
              <a:gd name="T38" fmla="*/ 160 w 199"/>
              <a:gd name="T39" fmla="*/ 70 h 227"/>
              <a:gd name="T40" fmla="*/ 158 w 199"/>
              <a:gd name="T41" fmla="*/ 96 h 227"/>
              <a:gd name="T42" fmla="*/ 136 w 199"/>
              <a:gd name="T43" fmla="*/ 122 h 227"/>
              <a:gd name="T44" fmla="*/ 160 w 199"/>
              <a:gd name="T45" fmla="*/ 129 h 227"/>
              <a:gd name="T46" fmla="*/ 128 w 199"/>
              <a:gd name="T47" fmla="*/ 37 h 227"/>
              <a:gd name="T48" fmla="*/ 130 w 199"/>
              <a:gd name="T49" fmla="*/ 63 h 227"/>
              <a:gd name="T50" fmla="*/ 152 w 199"/>
              <a:gd name="T51" fmla="*/ 71 h 227"/>
              <a:gd name="T52" fmla="*/ 181 w 199"/>
              <a:gd name="T53" fmla="*/ 69 h 227"/>
              <a:gd name="T54" fmla="*/ 174 w 199"/>
              <a:gd name="T55" fmla="*/ 37 h 227"/>
              <a:gd name="T56" fmla="*/ 139 w 199"/>
              <a:gd name="T57" fmla="*/ 22 h 227"/>
              <a:gd name="T58" fmla="*/ 39 w 199"/>
              <a:gd name="T59" fmla="*/ 75 h 227"/>
              <a:gd name="T60" fmla="*/ 75 w 199"/>
              <a:gd name="T61" fmla="*/ 56 h 227"/>
              <a:gd name="T62" fmla="*/ 68 w 199"/>
              <a:gd name="T63" fmla="*/ 41 h 227"/>
              <a:gd name="T64" fmla="*/ 49 w 199"/>
              <a:gd name="T65" fmla="*/ 48 h 227"/>
              <a:gd name="T66" fmla="*/ 27 w 199"/>
              <a:gd name="T67" fmla="*/ 58 h 227"/>
              <a:gd name="T68" fmla="*/ 5 w 199"/>
              <a:gd name="T69" fmla="*/ 56 h 227"/>
              <a:gd name="T70" fmla="*/ 6 w 199"/>
              <a:gd name="T71" fmla="*/ 71 h 227"/>
              <a:gd name="T72" fmla="*/ 29 w 199"/>
              <a:gd name="T73" fmla="*/ 76 h 227"/>
              <a:gd name="T74" fmla="*/ 183 w 199"/>
              <a:gd name="T75" fmla="*/ 144 h 227"/>
              <a:gd name="T76" fmla="*/ 165 w 199"/>
              <a:gd name="T77" fmla="*/ 141 h 227"/>
              <a:gd name="T78" fmla="*/ 137 w 199"/>
              <a:gd name="T79" fmla="*/ 142 h 227"/>
              <a:gd name="T80" fmla="*/ 129 w 199"/>
              <a:gd name="T81" fmla="*/ 153 h 227"/>
              <a:gd name="T82" fmla="*/ 111 w 199"/>
              <a:gd name="T83" fmla="*/ 174 h 227"/>
              <a:gd name="T84" fmla="*/ 110 w 199"/>
              <a:gd name="T85" fmla="*/ 192 h 227"/>
              <a:gd name="T86" fmla="*/ 132 w 199"/>
              <a:gd name="T87" fmla="*/ 170 h 227"/>
              <a:gd name="T88" fmla="*/ 169 w 199"/>
              <a:gd name="T89" fmla="*/ 173 h 227"/>
              <a:gd name="T90" fmla="*/ 193 w 199"/>
              <a:gd name="T91" fmla="*/ 202 h 227"/>
              <a:gd name="T92" fmla="*/ 190 w 199"/>
              <a:gd name="T93" fmla="*/ 225 h 227"/>
              <a:gd name="T94" fmla="*/ 104 w 199"/>
              <a:gd name="T95" fmla="*/ 182 h 227"/>
              <a:gd name="T96" fmla="*/ 118 w 199"/>
              <a:gd name="T97" fmla="*/ 166 h 227"/>
              <a:gd name="T98" fmla="*/ 115 w 199"/>
              <a:gd name="T99" fmla="*/ 143 h 227"/>
              <a:gd name="T100" fmla="*/ 92 w 199"/>
              <a:gd name="T101" fmla="*/ 135 h 227"/>
              <a:gd name="T102" fmla="*/ 72 w 199"/>
              <a:gd name="T103" fmla="*/ 136 h 227"/>
              <a:gd name="T104" fmla="*/ 54 w 199"/>
              <a:gd name="T105" fmla="*/ 151 h 227"/>
              <a:gd name="T106" fmla="*/ 63 w 199"/>
              <a:gd name="T107" fmla="*/ 186 h 227"/>
              <a:gd name="T108" fmla="*/ 97 w 199"/>
              <a:gd name="T109" fmla="*/ 188 h 227"/>
              <a:gd name="T110" fmla="*/ 60 w 199"/>
              <a:gd name="T111" fmla="*/ 125 h 227"/>
              <a:gd name="T112" fmla="*/ 83 w 199"/>
              <a:gd name="T113" fmla="*/ 109 h 227"/>
              <a:gd name="T114" fmla="*/ 99 w 199"/>
              <a:gd name="T115" fmla="*/ 84 h 227"/>
              <a:gd name="T116" fmla="*/ 99 w 199"/>
              <a:gd name="T117" fmla="*/ 63 h 227"/>
              <a:gd name="T118" fmla="*/ 78 w 199"/>
              <a:gd name="T119" fmla="*/ 65 h 227"/>
              <a:gd name="T120" fmla="*/ 51 w 199"/>
              <a:gd name="T121" fmla="*/ 76 h 227"/>
              <a:gd name="T122" fmla="*/ 41 w 199"/>
              <a:gd name="T123" fmla="*/ 9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227">
                <a:moveTo>
                  <a:pt x="120" y="48"/>
                </a:moveTo>
                <a:cubicBezTo>
                  <a:pt x="120" y="48"/>
                  <a:pt x="120" y="48"/>
                  <a:pt x="120" y="48"/>
                </a:cubicBezTo>
                <a:cubicBezTo>
                  <a:pt x="119" y="48"/>
                  <a:pt x="119" y="47"/>
                  <a:pt x="119" y="47"/>
                </a:cubicBezTo>
                <a:cubicBezTo>
                  <a:pt x="117" y="44"/>
                  <a:pt x="117" y="44"/>
                  <a:pt x="117" y="44"/>
                </a:cubicBezTo>
                <a:cubicBezTo>
                  <a:pt x="116" y="44"/>
                  <a:pt x="116" y="44"/>
                  <a:pt x="116" y="44"/>
                </a:cubicBezTo>
                <a:cubicBezTo>
                  <a:pt x="116" y="44"/>
                  <a:pt x="116" y="45"/>
                  <a:pt x="115" y="44"/>
                </a:cubicBezTo>
                <a:cubicBezTo>
                  <a:pt x="112" y="44"/>
                  <a:pt x="112" y="44"/>
                  <a:pt x="112" y="44"/>
                </a:cubicBezTo>
                <a:cubicBezTo>
                  <a:pt x="112" y="45"/>
                  <a:pt x="112" y="45"/>
                  <a:pt x="112" y="45"/>
                </a:cubicBezTo>
                <a:cubicBezTo>
                  <a:pt x="111" y="45"/>
                  <a:pt x="110" y="45"/>
                  <a:pt x="109" y="45"/>
                </a:cubicBezTo>
                <a:cubicBezTo>
                  <a:pt x="109" y="45"/>
                  <a:pt x="109" y="45"/>
                  <a:pt x="108" y="45"/>
                </a:cubicBezTo>
                <a:cubicBezTo>
                  <a:pt x="107" y="44"/>
                  <a:pt x="107" y="44"/>
                  <a:pt x="107" y="44"/>
                </a:cubicBezTo>
                <a:cubicBezTo>
                  <a:pt x="107" y="44"/>
                  <a:pt x="107" y="44"/>
                  <a:pt x="106" y="44"/>
                </a:cubicBezTo>
                <a:cubicBezTo>
                  <a:pt x="105" y="43"/>
                  <a:pt x="105" y="43"/>
                  <a:pt x="105" y="43"/>
                </a:cubicBezTo>
                <a:cubicBezTo>
                  <a:pt x="105" y="43"/>
                  <a:pt x="105" y="43"/>
                  <a:pt x="105" y="43"/>
                </a:cubicBezTo>
                <a:cubicBezTo>
                  <a:pt x="104" y="43"/>
                  <a:pt x="103" y="43"/>
                  <a:pt x="102" y="43"/>
                </a:cubicBezTo>
                <a:cubicBezTo>
                  <a:pt x="102" y="43"/>
                  <a:pt x="102" y="43"/>
                  <a:pt x="102" y="43"/>
                </a:cubicBezTo>
                <a:cubicBezTo>
                  <a:pt x="101" y="42"/>
                  <a:pt x="101" y="42"/>
                  <a:pt x="101" y="42"/>
                </a:cubicBezTo>
                <a:cubicBezTo>
                  <a:pt x="101" y="43"/>
                  <a:pt x="101" y="43"/>
                  <a:pt x="101" y="43"/>
                </a:cubicBezTo>
                <a:cubicBezTo>
                  <a:pt x="101" y="43"/>
                  <a:pt x="100" y="43"/>
                  <a:pt x="100" y="43"/>
                </a:cubicBezTo>
                <a:cubicBezTo>
                  <a:pt x="98" y="43"/>
                  <a:pt x="98" y="43"/>
                  <a:pt x="98" y="43"/>
                </a:cubicBezTo>
                <a:cubicBezTo>
                  <a:pt x="97" y="43"/>
                  <a:pt x="97" y="43"/>
                  <a:pt x="97" y="43"/>
                </a:cubicBezTo>
                <a:cubicBezTo>
                  <a:pt x="96" y="44"/>
                  <a:pt x="96" y="44"/>
                  <a:pt x="96" y="44"/>
                </a:cubicBezTo>
                <a:cubicBezTo>
                  <a:pt x="96" y="44"/>
                  <a:pt x="96" y="45"/>
                  <a:pt x="96" y="45"/>
                </a:cubicBezTo>
                <a:cubicBezTo>
                  <a:pt x="95" y="45"/>
                  <a:pt x="95" y="45"/>
                  <a:pt x="95" y="45"/>
                </a:cubicBezTo>
                <a:cubicBezTo>
                  <a:pt x="95" y="47"/>
                  <a:pt x="95" y="47"/>
                  <a:pt x="95" y="47"/>
                </a:cubicBezTo>
                <a:cubicBezTo>
                  <a:pt x="97" y="52"/>
                  <a:pt x="97" y="52"/>
                  <a:pt x="97" y="52"/>
                </a:cubicBezTo>
                <a:cubicBezTo>
                  <a:pt x="99" y="56"/>
                  <a:pt x="99" y="56"/>
                  <a:pt x="99" y="56"/>
                </a:cubicBezTo>
                <a:cubicBezTo>
                  <a:pt x="101" y="57"/>
                  <a:pt x="101" y="57"/>
                  <a:pt x="101" y="57"/>
                </a:cubicBezTo>
                <a:cubicBezTo>
                  <a:pt x="101" y="57"/>
                  <a:pt x="102" y="58"/>
                  <a:pt x="102" y="58"/>
                </a:cubicBezTo>
                <a:cubicBezTo>
                  <a:pt x="102" y="59"/>
                  <a:pt x="102" y="59"/>
                  <a:pt x="102" y="59"/>
                </a:cubicBezTo>
                <a:cubicBezTo>
                  <a:pt x="104" y="59"/>
                  <a:pt x="104" y="59"/>
                  <a:pt x="104" y="59"/>
                </a:cubicBezTo>
                <a:cubicBezTo>
                  <a:pt x="104" y="59"/>
                  <a:pt x="104" y="59"/>
                  <a:pt x="105" y="59"/>
                </a:cubicBezTo>
                <a:cubicBezTo>
                  <a:pt x="107" y="58"/>
                  <a:pt x="107" y="58"/>
                  <a:pt x="107" y="58"/>
                </a:cubicBezTo>
                <a:cubicBezTo>
                  <a:pt x="107" y="58"/>
                  <a:pt x="107" y="58"/>
                  <a:pt x="107" y="58"/>
                </a:cubicBezTo>
                <a:cubicBezTo>
                  <a:pt x="107" y="58"/>
                  <a:pt x="107" y="58"/>
                  <a:pt x="107" y="58"/>
                </a:cubicBezTo>
                <a:cubicBezTo>
                  <a:pt x="107" y="58"/>
                  <a:pt x="107" y="58"/>
                  <a:pt x="107" y="58"/>
                </a:cubicBezTo>
                <a:cubicBezTo>
                  <a:pt x="107" y="59"/>
                  <a:pt x="108" y="59"/>
                  <a:pt x="108" y="59"/>
                </a:cubicBezTo>
                <a:cubicBezTo>
                  <a:pt x="108" y="59"/>
                  <a:pt x="108" y="59"/>
                  <a:pt x="108" y="59"/>
                </a:cubicBezTo>
                <a:cubicBezTo>
                  <a:pt x="108" y="59"/>
                  <a:pt x="108" y="59"/>
                  <a:pt x="108" y="59"/>
                </a:cubicBezTo>
                <a:cubicBezTo>
                  <a:pt x="108" y="59"/>
                  <a:pt x="108" y="59"/>
                  <a:pt x="108" y="59"/>
                </a:cubicBezTo>
                <a:cubicBezTo>
                  <a:pt x="108" y="59"/>
                  <a:pt x="108" y="59"/>
                  <a:pt x="108" y="59"/>
                </a:cubicBezTo>
                <a:cubicBezTo>
                  <a:pt x="111" y="62"/>
                  <a:pt x="111" y="62"/>
                  <a:pt x="111" y="62"/>
                </a:cubicBezTo>
                <a:cubicBezTo>
                  <a:pt x="111" y="62"/>
                  <a:pt x="111" y="62"/>
                  <a:pt x="111" y="62"/>
                </a:cubicBezTo>
                <a:cubicBezTo>
                  <a:pt x="111" y="62"/>
                  <a:pt x="111" y="62"/>
                  <a:pt x="111" y="62"/>
                </a:cubicBezTo>
                <a:cubicBezTo>
                  <a:pt x="112" y="62"/>
                  <a:pt x="112" y="62"/>
                  <a:pt x="112" y="62"/>
                </a:cubicBezTo>
                <a:cubicBezTo>
                  <a:pt x="112" y="62"/>
                  <a:pt x="113" y="62"/>
                  <a:pt x="113" y="62"/>
                </a:cubicBezTo>
                <a:cubicBezTo>
                  <a:pt x="114" y="62"/>
                  <a:pt x="114" y="62"/>
                  <a:pt x="114" y="62"/>
                </a:cubicBezTo>
                <a:cubicBezTo>
                  <a:pt x="114" y="62"/>
                  <a:pt x="114" y="62"/>
                  <a:pt x="114" y="62"/>
                </a:cubicBezTo>
                <a:cubicBezTo>
                  <a:pt x="114" y="62"/>
                  <a:pt x="114" y="62"/>
                  <a:pt x="114" y="62"/>
                </a:cubicBezTo>
                <a:cubicBezTo>
                  <a:pt x="114" y="62"/>
                  <a:pt x="114" y="61"/>
                  <a:pt x="114" y="61"/>
                </a:cubicBezTo>
                <a:cubicBezTo>
                  <a:pt x="115" y="61"/>
                  <a:pt x="115" y="61"/>
                  <a:pt x="115" y="61"/>
                </a:cubicBezTo>
                <a:cubicBezTo>
                  <a:pt x="115" y="60"/>
                  <a:pt x="115" y="60"/>
                  <a:pt x="115" y="60"/>
                </a:cubicBezTo>
                <a:cubicBezTo>
                  <a:pt x="115" y="59"/>
                  <a:pt x="115" y="59"/>
                  <a:pt x="115" y="58"/>
                </a:cubicBezTo>
                <a:cubicBezTo>
                  <a:pt x="118" y="57"/>
                  <a:pt x="118" y="57"/>
                  <a:pt x="118" y="57"/>
                </a:cubicBezTo>
                <a:cubicBezTo>
                  <a:pt x="118" y="57"/>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5"/>
                  <a:pt x="119" y="55"/>
                  <a:pt x="120" y="55"/>
                </a:cubicBezTo>
                <a:cubicBezTo>
                  <a:pt x="120" y="55"/>
                  <a:pt x="120" y="55"/>
                  <a:pt x="120" y="55"/>
                </a:cubicBezTo>
                <a:cubicBezTo>
                  <a:pt x="120" y="55"/>
                  <a:pt x="120" y="55"/>
                  <a:pt x="120" y="55"/>
                </a:cubicBezTo>
                <a:cubicBezTo>
                  <a:pt x="120" y="55"/>
                  <a:pt x="120" y="55"/>
                  <a:pt x="120" y="54"/>
                </a:cubicBezTo>
                <a:cubicBezTo>
                  <a:pt x="121" y="54"/>
                  <a:pt x="121" y="54"/>
                  <a:pt x="121" y="54"/>
                </a:cubicBezTo>
                <a:cubicBezTo>
                  <a:pt x="121" y="54"/>
                  <a:pt x="121" y="54"/>
                  <a:pt x="121" y="54"/>
                </a:cubicBezTo>
                <a:cubicBezTo>
                  <a:pt x="121" y="54"/>
                  <a:pt x="121" y="54"/>
                  <a:pt x="121" y="54"/>
                </a:cubicBezTo>
                <a:cubicBezTo>
                  <a:pt x="121" y="53"/>
                  <a:pt x="121" y="53"/>
                  <a:pt x="121" y="53"/>
                </a:cubicBezTo>
                <a:cubicBezTo>
                  <a:pt x="120" y="53"/>
                  <a:pt x="120" y="52"/>
                  <a:pt x="120" y="52"/>
                </a:cubicBezTo>
                <a:cubicBezTo>
                  <a:pt x="120" y="52"/>
                  <a:pt x="120" y="51"/>
                  <a:pt x="120" y="51"/>
                </a:cubicBezTo>
                <a:cubicBezTo>
                  <a:pt x="120" y="51"/>
                  <a:pt x="120" y="51"/>
                  <a:pt x="120" y="51"/>
                </a:cubicBezTo>
                <a:cubicBezTo>
                  <a:pt x="120" y="50"/>
                  <a:pt x="120" y="50"/>
                  <a:pt x="120" y="49"/>
                </a:cubicBezTo>
                <a:cubicBezTo>
                  <a:pt x="120" y="48"/>
                  <a:pt x="120" y="48"/>
                  <a:pt x="120" y="48"/>
                </a:cubicBezTo>
                <a:cubicBezTo>
                  <a:pt x="120" y="48"/>
                  <a:pt x="120" y="48"/>
                  <a:pt x="120" y="48"/>
                </a:cubicBezTo>
                <a:close/>
                <a:moveTo>
                  <a:pt x="110" y="142"/>
                </a:moveTo>
                <a:cubicBezTo>
                  <a:pt x="110" y="142"/>
                  <a:pt x="110" y="142"/>
                  <a:pt x="110" y="142"/>
                </a:cubicBezTo>
                <a:cubicBezTo>
                  <a:pt x="110" y="142"/>
                  <a:pt x="110" y="142"/>
                  <a:pt x="110" y="142"/>
                </a:cubicBezTo>
                <a:cubicBezTo>
                  <a:pt x="110" y="142"/>
                  <a:pt x="110" y="142"/>
                  <a:pt x="110" y="142"/>
                </a:cubicBezTo>
                <a:cubicBezTo>
                  <a:pt x="110" y="142"/>
                  <a:pt x="111" y="142"/>
                  <a:pt x="111" y="142"/>
                </a:cubicBezTo>
                <a:cubicBezTo>
                  <a:pt x="111" y="142"/>
                  <a:pt x="111" y="142"/>
                  <a:pt x="111" y="142"/>
                </a:cubicBezTo>
                <a:cubicBezTo>
                  <a:pt x="111" y="142"/>
                  <a:pt x="111" y="142"/>
                  <a:pt x="111" y="142"/>
                </a:cubicBezTo>
                <a:cubicBezTo>
                  <a:pt x="112" y="142"/>
                  <a:pt x="112" y="142"/>
                  <a:pt x="112" y="142"/>
                </a:cubicBezTo>
                <a:cubicBezTo>
                  <a:pt x="112" y="142"/>
                  <a:pt x="112" y="142"/>
                  <a:pt x="112" y="142"/>
                </a:cubicBezTo>
                <a:cubicBezTo>
                  <a:pt x="112" y="142"/>
                  <a:pt x="112" y="141"/>
                  <a:pt x="112" y="141"/>
                </a:cubicBezTo>
                <a:cubicBezTo>
                  <a:pt x="112" y="141"/>
                  <a:pt x="112" y="141"/>
                  <a:pt x="112" y="141"/>
                </a:cubicBezTo>
                <a:cubicBezTo>
                  <a:pt x="112" y="140"/>
                  <a:pt x="112" y="140"/>
                  <a:pt x="112" y="140"/>
                </a:cubicBezTo>
                <a:cubicBezTo>
                  <a:pt x="112" y="140"/>
                  <a:pt x="113" y="139"/>
                  <a:pt x="113" y="139"/>
                </a:cubicBezTo>
                <a:cubicBezTo>
                  <a:pt x="114" y="138"/>
                  <a:pt x="114" y="138"/>
                  <a:pt x="114" y="138"/>
                </a:cubicBezTo>
                <a:cubicBezTo>
                  <a:pt x="114" y="138"/>
                  <a:pt x="114" y="138"/>
                  <a:pt x="114" y="138"/>
                </a:cubicBezTo>
                <a:cubicBezTo>
                  <a:pt x="115" y="136"/>
                  <a:pt x="115" y="136"/>
                  <a:pt x="115" y="136"/>
                </a:cubicBezTo>
                <a:cubicBezTo>
                  <a:pt x="116" y="136"/>
                  <a:pt x="117" y="136"/>
                  <a:pt x="117" y="136"/>
                </a:cubicBezTo>
                <a:cubicBezTo>
                  <a:pt x="118" y="136"/>
                  <a:pt x="118" y="136"/>
                  <a:pt x="119" y="137"/>
                </a:cubicBezTo>
                <a:cubicBezTo>
                  <a:pt x="119" y="138"/>
                  <a:pt x="119" y="138"/>
                  <a:pt x="119" y="138"/>
                </a:cubicBezTo>
                <a:cubicBezTo>
                  <a:pt x="119" y="138"/>
                  <a:pt x="119" y="138"/>
                  <a:pt x="120" y="138"/>
                </a:cubicBezTo>
                <a:cubicBezTo>
                  <a:pt x="120" y="139"/>
                  <a:pt x="120" y="139"/>
                  <a:pt x="120" y="139"/>
                </a:cubicBezTo>
                <a:cubicBezTo>
                  <a:pt x="121" y="137"/>
                  <a:pt x="121" y="137"/>
                  <a:pt x="121" y="137"/>
                </a:cubicBezTo>
                <a:cubicBezTo>
                  <a:pt x="121" y="137"/>
                  <a:pt x="121" y="136"/>
                  <a:pt x="122" y="136"/>
                </a:cubicBezTo>
                <a:cubicBezTo>
                  <a:pt x="122" y="136"/>
                  <a:pt x="123" y="136"/>
                  <a:pt x="123" y="136"/>
                </a:cubicBezTo>
                <a:cubicBezTo>
                  <a:pt x="125" y="135"/>
                  <a:pt x="125" y="135"/>
                  <a:pt x="125" y="135"/>
                </a:cubicBezTo>
                <a:cubicBezTo>
                  <a:pt x="125" y="134"/>
                  <a:pt x="126" y="134"/>
                  <a:pt x="127" y="134"/>
                </a:cubicBezTo>
                <a:cubicBezTo>
                  <a:pt x="127" y="134"/>
                  <a:pt x="128" y="135"/>
                  <a:pt x="128" y="135"/>
                </a:cubicBezTo>
                <a:cubicBezTo>
                  <a:pt x="129" y="137"/>
                  <a:pt x="129" y="137"/>
                  <a:pt x="129" y="137"/>
                </a:cubicBezTo>
                <a:cubicBezTo>
                  <a:pt x="129" y="136"/>
                  <a:pt x="129" y="136"/>
                  <a:pt x="130" y="136"/>
                </a:cubicBezTo>
                <a:cubicBezTo>
                  <a:pt x="130" y="136"/>
                  <a:pt x="130" y="136"/>
                  <a:pt x="130" y="136"/>
                </a:cubicBezTo>
                <a:cubicBezTo>
                  <a:pt x="130" y="136"/>
                  <a:pt x="131" y="136"/>
                  <a:pt x="131" y="136"/>
                </a:cubicBezTo>
                <a:cubicBezTo>
                  <a:pt x="132" y="136"/>
                  <a:pt x="132" y="136"/>
                  <a:pt x="132" y="136"/>
                </a:cubicBezTo>
                <a:cubicBezTo>
                  <a:pt x="132" y="136"/>
                  <a:pt x="132" y="136"/>
                  <a:pt x="133" y="136"/>
                </a:cubicBezTo>
                <a:cubicBezTo>
                  <a:pt x="133" y="136"/>
                  <a:pt x="133" y="137"/>
                  <a:pt x="134" y="137"/>
                </a:cubicBezTo>
                <a:cubicBezTo>
                  <a:pt x="135" y="138"/>
                  <a:pt x="135" y="138"/>
                  <a:pt x="135" y="138"/>
                </a:cubicBezTo>
                <a:cubicBezTo>
                  <a:pt x="135" y="138"/>
                  <a:pt x="135" y="138"/>
                  <a:pt x="135" y="138"/>
                </a:cubicBezTo>
                <a:cubicBezTo>
                  <a:pt x="135" y="137"/>
                  <a:pt x="136" y="137"/>
                  <a:pt x="136" y="137"/>
                </a:cubicBezTo>
                <a:cubicBezTo>
                  <a:pt x="136" y="137"/>
                  <a:pt x="136" y="136"/>
                  <a:pt x="137" y="136"/>
                </a:cubicBezTo>
                <a:cubicBezTo>
                  <a:pt x="139" y="135"/>
                  <a:pt x="139" y="135"/>
                  <a:pt x="139" y="135"/>
                </a:cubicBezTo>
                <a:cubicBezTo>
                  <a:pt x="139" y="134"/>
                  <a:pt x="139" y="134"/>
                  <a:pt x="140" y="133"/>
                </a:cubicBezTo>
                <a:cubicBezTo>
                  <a:pt x="140" y="133"/>
                  <a:pt x="140" y="133"/>
                  <a:pt x="140" y="133"/>
                </a:cubicBezTo>
                <a:cubicBezTo>
                  <a:pt x="141" y="132"/>
                  <a:pt x="141" y="132"/>
                  <a:pt x="141" y="132"/>
                </a:cubicBezTo>
                <a:cubicBezTo>
                  <a:pt x="141" y="132"/>
                  <a:pt x="141" y="132"/>
                  <a:pt x="141" y="132"/>
                </a:cubicBezTo>
                <a:cubicBezTo>
                  <a:pt x="142" y="130"/>
                  <a:pt x="142" y="130"/>
                  <a:pt x="142" y="130"/>
                </a:cubicBezTo>
                <a:cubicBezTo>
                  <a:pt x="141" y="130"/>
                  <a:pt x="141" y="130"/>
                  <a:pt x="141" y="130"/>
                </a:cubicBezTo>
                <a:cubicBezTo>
                  <a:pt x="141" y="130"/>
                  <a:pt x="141" y="130"/>
                  <a:pt x="141" y="130"/>
                </a:cubicBezTo>
                <a:cubicBezTo>
                  <a:pt x="140" y="129"/>
                  <a:pt x="140" y="129"/>
                  <a:pt x="140" y="129"/>
                </a:cubicBezTo>
                <a:cubicBezTo>
                  <a:pt x="140" y="128"/>
                  <a:pt x="140" y="128"/>
                  <a:pt x="140" y="128"/>
                </a:cubicBezTo>
                <a:cubicBezTo>
                  <a:pt x="140" y="128"/>
                  <a:pt x="140" y="128"/>
                  <a:pt x="140" y="128"/>
                </a:cubicBezTo>
                <a:cubicBezTo>
                  <a:pt x="139" y="128"/>
                  <a:pt x="139" y="128"/>
                  <a:pt x="139" y="128"/>
                </a:cubicBezTo>
                <a:cubicBezTo>
                  <a:pt x="138" y="128"/>
                  <a:pt x="138" y="128"/>
                  <a:pt x="138" y="128"/>
                </a:cubicBezTo>
                <a:cubicBezTo>
                  <a:pt x="138" y="128"/>
                  <a:pt x="137" y="128"/>
                  <a:pt x="137" y="128"/>
                </a:cubicBezTo>
                <a:cubicBezTo>
                  <a:pt x="137" y="128"/>
                  <a:pt x="137" y="128"/>
                  <a:pt x="137" y="128"/>
                </a:cubicBezTo>
                <a:cubicBezTo>
                  <a:pt x="136" y="128"/>
                  <a:pt x="136" y="128"/>
                  <a:pt x="136" y="128"/>
                </a:cubicBezTo>
                <a:cubicBezTo>
                  <a:pt x="135" y="128"/>
                  <a:pt x="135" y="128"/>
                  <a:pt x="135" y="128"/>
                </a:cubicBezTo>
                <a:cubicBezTo>
                  <a:pt x="134" y="128"/>
                  <a:pt x="133" y="128"/>
                  <a:pt x="133" y="128"/>
                </a:cubicBezTo>
                <a:cubicBezTo>
                  <a:pt x="133" y="127"/>
                  <a:pt x="133" y="127"/>
                  <a:pt x="133" y="126"/>
                </a:cubicBezTo>
                <a:cubicBezTo>
                  <a:pt x="133" y="124"/>
                  <a:pt x="133" y="124"/>
                  <a:pt x="133" y="124"/>
                </a:cubicBezTo>
                <a:cubicBezTo>
                  <a:pt x="133" y="124"/>
                  <a:pt x="133" y="124"/>
                  <a:pt x="133" y="124"/>
                </a:cubicBezTo>
                <a:cubicBezTo>
                  <a:pt x="131" y="121"/>
                  <a:pt x="131" y="121"/>
                  <a:pt x="131" y="121"/>
                </a:cubicBezTo>
                <a:cubicBezTo>
                  <a:pt x="131" y="121"/>
                  <a:pt x="131" y="121"/>
                  <a:pt x="131" y="121"/>
                </a:cubicBezTo>
                <a:cubicBezTo>
                  <a:pt x="129" y="119"/>
                  <a:pt x="129" y="119"/>
                  <a:pt x="129" y="119"/>
                </a:cubicBezTo>
                <a:cubicBezTo>
                  <a:pt x="129" y="118"/>
                  <a:pt x="129" y="118"/>
                  <a:pt x="129" y="118"/>
                </a:cubicBezTo>
                <a:cubicBezTo>
                  <a:pt x="130" y="111"/>
                  <a:pt x="130" y="111"/>
                  <a:pt x="130" y="111"/>
                </a:cubicBezTo>
                <a:cubicBezTo>
                  <a:pt x="129" y="108"/>
                  <a:pt x="129" y="108"/>
                  <a:pt x="129" y="108"/>
                </a:cubicBezTo>
                <a:cubicBezTo>
                  <a:pt x="129" y="108"/>
                  <a:pt x="129" y="107"/>
                  <a:pt x="129" y="107"/>
                </a:cubicBezTo>
                <a:cubicBezTo>
                  <a:pt x="130" y="106"/>
                  <a:pt x="130" y="106"/>
                  <a:pt x="130" y="106"/>
                </a:cubicBezTo>
                <a:cubicBezTo>
                  <a:pt x="130" y="105"/>
                  <a:pt x="130" y="105"/>
                  <a:pt x="131" y="105"/>
                </a:cubicBezTo>
                <a:cubicBezTo>
                  <a:pt x="132" y="104"/>
                  <a:pt x="132" y="104"/>
                  <a:pt x="132" y="104"/>
                </a:cubicBezTo>
                <a:cubicBezTo>
                  <a:pt x="132" y="104"/>
                  <a:pt x="133" y="104"/>
                  <a:pt x="134" y="104"/>
                </a:cubicBezTo>
                <a:cubicBezTo>
                  <a:pt x="134" y="104"/>
                  <a:pt x="135" y="104"/>
                  <a:pt x="135" y="105"/>
                </a:cubicBezTo>
                <a:cubicBezTo>
                  <a:pt x="135" y="106"/>
                  <a:pt x="135" y="106"/>
                  <a:pt x="135" y="106"/>
                </a:cubicBezTo>
                <a:cubicBezTo>
                  <a:pt x="135" y="106"/>
                  <a:pt x="135" y="106"/>
                  <a:pt x="135" y="106"/>
                </a:cubicBezTo>
                <a:cubicBezTo>
                  <a:pt x="136" y="106"/>
                  <a:pt x="136" y="106"/>
                  <a:pt x="136" y="106"/>
                </a:cubicBezTo>
                <a:cubicBezTo>
                  <a:pt x="136" y="106"/>
                  <a:pt x="136" y="106"/>
                  <a:pt x="136" y="106"/>
                </a:cubicBezTo>
                <a:cubicBezTo>
                  <a:pt x="138" y="106"/>
                  <a:pt x="138" y="106"/>
                  <a:pt x="138" y="106"/>
                </a:cubicBezTo>
                <a:cubicBezTo>
                  <a:pt x="139" y="106"/>
                  <a:pt x="139" y="106"/>
                  <a:pt x="139" y="106"/>
                </a:cubicBezTo>
                <a:cubicBezTo>
                  <a:pt x="139" y="105"/>
                  <a:pt x="139" y="105"/>
                  <a:pt x="139" y="105"/>
                </a:cubicBezTo>
                <a:cubicBezTo>
                  <a:pt x="138" y="105"/>
                  <a:pt x="139" y="104"/>
                  <a:pt x="139" y="104"/>
                </a:cubicBezTo>
                <a:cubicBezTo>
                  <a:pt x="140" y="103"/>
                  <a:pt x="140" y="103"/>
                  <a:pt x="140" y="103"/>
                </a:cubicBezTo>
                <a:cubicBezTo>
                  <a:pt x="140" y="102"/>
                  <a:pt x="141" y="102"/>
                  <a:pt x="142" y="103"/>
                </a:cubicBezTo>
                <a:cubicBezTo>
                  <a:pt x="142" y="102"/>
                  <a:pt x="142" y="102"/>
                  <a:pt x="142" y="102"/>
                </a:cubicBezTo>
                <a:cubicBezTo>
                  <a:pt x="143" y="102"/>
                  <a:pt x="143" y="102"/>
                  <a:pt x="143" y="102"/>
                </a:cubicBezTo>
                <a:cubicBezTo>
                  <a:pt x="143" y="102"/>
                  <a:pt x="143" y="102"/>
                  <a:pt x="143" y="102"/>
                </a:cubicBezTo>
                <a:cubicBezTo>
                  <a:pt x="143" y="102"/>
                  <a:pt x="143" y="102"/>
                  <a:pt x="143" y="102"/>
                </a:cubicBezTo>
                <a:cubicBezTo>
                  <a:pt x="144" y="102"/>
                  <a:pt x="144" y="102"/>
                  <a:pt x="145" y="102"/>
                </a:cubicBezTo>
                <a:cubicBezTo>
                  <a:pt x="146" y="102"/>
                  <a:pt x="146" y="102"/>
                  <a:pt x="146" y="102"/>
                </a:cubicBezTo>
                <a:cubicBezTo>
                  <a:pt x="146" y="102"/>
                  <a:pt x="146" y="102"/>
                  <a:pt x="146" y="102"/>
                </a:cubicBezTo>
                <a:cubicBezTo>
                  <a:pt x="147" y="99"/>
                  <a:pt x="147" y="99"/>
                  <a:pt x="147" y="99"/>
                </a:cubicBezTo>
                <a:cubicBezTo>
                  <a:pt x="148" y="98"/>
                  <a:pt x="148" y="97"/>
                  <a:pt x="149" y="97"/>
                </a:cubicBezTo>
                <a:cubicBezTo>
                  <a:pt x="151" y="97"/>
                  <a:pt x="151" y="97"/>
                  <a:pt x="151" y="97"/>
                </a:cubicBezTo>
                <a:cubicBezTo>
                  <a:pt x="152" y="96"/>
                  <a:pt x="153" y="96"/>
                  <a:pt x="153" y="97"/>
                </a:cubicBezTo>
                <a:cubicBezTo>
                  <a:pt x="153" y="97"/>
                  <a:pt x="153" y="97"/>
                  <a:pt x="153" y="97"/>
                </a:cubicBezTo>
                <a:cubicBezTo>
                  <a:pt x="153" y="96"/>
                  <a:pt x="154" y="96"/>
                  <a:pt x="154" y="96"/>
                </a:cubicBezTo>
                <a:cubicBezTo>
                  <a:pt x="154" y="95"/>
                  <a:pt x="154" y="95"/>
                  <a:pt x="154" y="95"/>
                </a:cubicBezTo>
                <a:cubicBezTo>
                  <a:pt x="153" y="95"/>
                  <a:pt x="153" y="95"/>
                  <a:pt x="153" y="95"/>
                </a:cubicBezTo>
                <a:cubicBezTo>
                  <a:pt x="153" y="94"/>
                  <a:pt x="153" y="94"/>
                  <a:pt x="153" y="93"/>
                </a:cubicBezTo>
                <a:cubicBezTo>
                  <a:pt x="153" y="93"/>
                  <a:pt x="152" y="92"/>
                  <a:pt x="152" y="92"/>
                </a:cubicBezTo>
                <a:cubicBezTo>
                  <a:pt x="152" y="91"/>
                  <a:pt x="152" y="91"/>
                  <a:pt x="152" y="91"/>
                </a:cubicBezTo>
                <a:cubicBezTo>
                  <a:pt x="152" y="91"/>
                  <a:pt x="152" y="91"/>
                  <a:pt x="153" y="91"/>
                </a:cubicBezTo>
                <a:cubicBezTo>
                  <a:pt x="152" y="90"/>
                  <a:pt x="152" y="90"/>
                  <a:pt x="152" y="90"/>
                </a:cubicBezTo>
                <a:cubicBezTo>
                  <a:pt x="152" y="90"/>
                  <a:pt x="151" y="90"/>
                  <a:pt x="151" y="89"/>
                </a:cubicBezTo>
                <a:cubicBezTo>
                  <a:pt x="151" y="88"/>
                  <a:pt x="151" y="88"/>
                  <a:pt x="151" y="88"/>
                </a:cubicBezTo>
                <a:cubicBezTo>
                  <a:pt x="151" y="88"/>
                  <a:pt x="151" y="87"/>
                  <a:pt x="151" y="87"/>
                </a:cubicBezTo>
                <a:cubicBezTo>
                  <a:pt x="151" y="86"/>
                  <a:pt x="151" y="86"/>
                  <a:pt x="151" y="86"/>
                </a:cubicBezTo>
                <a:cubicBezTo>
                  <a:pt x="152" y="85"/>
                  <a:pt x="152" y="85"/>
                  <a:pt x="152" y="85"/>
                </a:cubicBezTo>
                <a:cubicBezTo>
                  <a:pt x="152" y="84"/>
                  <a:pt x="153" y="84"/>
                  <a:pt x="153" y="84"/>
                </a:cubicBezTo>
                <a:cubicBezTo>
                  <a:pt x="153" y="84"/>
                  <a:pt x="153" y="83"/>
                  <a:pt x="153" y="83"/>
                </a:cubicBezTo>
                <a:cubicBezTo>
                  <a:pt x="154" y="83"/>
                  <a:pt x="154" y="83"/>
                  <a:pt x="154" y="83"/>
                </a:cubicBezTo>
                <a:cubicBezTo>
                  <a:pt x="154" y="83"/>
                  <a:pt x="154" y="83"/>
                  <a:pt x="154" y="83"/>
                </a:cubicBezTo>
                <a:cubicBezTo>
                  <a:pt x="153" y="83"/>
                  <a:pt x="154" y="82"/>
                  <a:pt x="154" y="82"/>
                </a:cubicBezTo>
                <a:cubicBezTo>
                  <a:pt x="154" y="81"/>
                  <a:pt x="154" y="81"/>
                  <a:pt x="154" y="81"/>
                </a:cubicBezTo>
                <a:cubicBezTo>
                  <a:pt x="154" y="81"/>
                  <a:pt x="154" y="80"/>
                  <a:pt x="154" y="80"/>
                </a:cubicBezTo>
                <a:cubicBezTo>
                  <a:pt x="154" y="80"/>
                  <a:pt x="154" y="80"/>
                  <a:pt x="154" y="80"/>
                </a:cubicBezTo>
                <a:cubicBezTo>
                  <a:pt x="154" y="80"/>
                  <a:pt x="154" y="80"/>
                  <a:pt x="154" y="80"/>
                </a:cubicBezTo>
                <a:cubicBezTo>
                  <a:pt x="153" y="80"/>
                  <a:pt x="152" y="79"/>
                  <a:pt x="152" y="78"/>
                </a:cubicBezTo>
                <a:cubicBezTo>
                  <a:pt x="152" y="78"/>
                  <a:pt x="152" y="78"/>
                  <a:pt x="152" y="78"/>
                </a:cubicBezTo>
                <a:cubicBezTo>
                  <a:pt x="152" y="78"/>
                  <a:pt x="152" y="78"/>
                  <a:pt x="152" y="78"/>
                </a:cubicBezTo>
                <a:cubicBezTo>
                  <a:pt x="152" y="77"/>
                  <a:pt x="152" y="77"/>
                  <a:pt x="152" y="77"/>
                </a:cubicBezTo>
                <a:cubicBezTo>
                  <a:pt x="152" y="77"/>
                  <a:pt x="152" y="77"/>
                  <a:pt x="152" y="77"/>
                </a:cubicBezTo>
                <a:cubicBezTo>
                  <a:pt x="152" y="77"/>
                  <a:pt x="152" y="77"/>
                  <a:pt x="152" y="76"/>
                </a:cubicBezTo>
                <a:cubicBezTo>
                  <a:pt x="152" y="76"/>
                  <a:pt x="152" y="76"/>
                  <a:pt x="152" y="76"/>
                </a:cubicBezTo>
                <a:cubicBezTo>
                  <a:pt x="152" y="76"/>
                  <a:pt x="152" y="76"/>
                  <a:pt x="152" y="76"/>
                </a:cubicBezTo>
                <a:cubicBezTo>
                  <a:pt x="152" y="76"/>
                  <a:pt x="152" y="76"/>
                  <a:pt x="151" y="76"/>
                </a:cubicBezTo>
                <a:cubicBezTo>
                  <a:pt x="151" y="76"/>
                  <a:pt x="151" y="76"/>
                  <a:pt x="151" y="76"/>
                </a:cubicBezTo>
                <a:cubicBezTo>
                  <a:pt x="151" y="76"/>
                  <a:pt x="151" y="76"/>
                  <a:pt x="151" y="75"/>
                </a:cubicBezTo>
                <a:cubicBezTo>
                  <a:pt x="150" y="75"/>
                  <a:pt x="150" y="75"/>
                  <a:pt x="150" y="75"/>
                </a:cubicBezTo>
                <a:cubicBezTo>
                  <a:pt x="150" y="75"/>
                  <a:pt x="150" y="75"/>
                  <a:pt x="149" y="75"/>
                </a:cubicBezTo>
                <a:cubicBezTo>
                  <a:pt x="148" y="75"/>
                  <a:pt x="148" y="75"/>
                  <a:pt x="148" y="75"/>
                </a:cubicBezTo>
                <a:cubicBezTo>
                  <a:pt x="148" y="75"/>
                  <a:pt x="148" y="74"/>
                  <a:pt x="148" y="74"/>
                </a:cubicBezTo>
                <a:cubicBezTo>
                  <a:pt x="147" y="74"/>
                  <a:pt x="147" y="74"/>
                  <a:pt x="147" y="74"/>
                </a:cubicBezTo>
                <a:cubicBezTo>
                  <a:pt x="147" y="74"/>
                  <a:pt x="147" y="74"/>
                  <a:pt x="147" y="74"/>
                </a:cubicBezTo>
                <a:cubicBezTo>
                  <a:pt x="146" y="74"/>
                  <a:pt x="146" y="73"/>
                  <a:pt x="146" y="73"/>
                </a:cubicBezTo>
                <a:cubicBezTo>
                  <a:pt x="145" y="73"/>
                  <a:pt x="145" y="72"/>
                  <a:pt x="145" y="72"/>
                </a:cubicBezTo>
                <a:cubicBezTo>
                  <a:pt x="145" y="72"/>
                  <a:pt x="145" y="72"/>
                  <a:pt x="145" y="72"/>
                </a:cubicBezTo>
                <a:cubicBezTo>
                  <a:pt x="145" y="71"/>
                  <a:pt x="145" y="71"/>
                  <a:pt x="145" y="71"/>
                </a:cubicBezTo>
                <a:cubicBezTo>
                  <a:pt x="144" y="71"/>
                  <a:pt x="144" y="70"/>
                  <a:pt x="144" y="69"/>
                </a:cubicBezTo>
                <a:cubicBezTo>
                  <a:pt x="144" y="68"/>
                  <a:pt x="144" y="68"/>
                  <a:pt x="144" y="68"/>
                </a:cubicBezTo>
                <a:cubicBezTo>
                  <a:pt x="143" y="68"/>
                  <a:pt x="143" y="68"/>
                  <a:pt x="143" y="68"/>
                </a:cubicBezTo>
                <a:cubicBezTo>
                  <a:pt x="143" y="67"/>
                  <a:pt x="143" y="67"/>
                  <a:pt x="143" y="67"/>
                </a:cubicBezTo>
                <a:cubicBezTo>
                  <a:pt x="143" y="67"/>
                  <a:pt x="143" y="67"/>
                  <a:pt x="143" y="67"/>
                </a:cubicBezTo>
                <a:cubicBezTo>
                  <a:pt x="143" y="67"/>
                  <a:pt x="143" y="67"/>
                  <a:pt x="143" y="67"/>
                </a:cubicBezTo>
                <a:cubicBezTo>
                  <a:pt x="143" y="67"/>
                  <a:pt x="143" y="67"/>
                  <a:pt x="142" y="67"/>
                </a:cubicBezTo>
                <a:cubicBezTo>
                  <a:pt x="142" y="67"/>
                  <a:pt x="142" y="68"/>
                  <a:pt x="142" y="68"/>
                </a:cubicBezTo>
                <a:cubicBezTo>
                  <a:pt x="141" y="68"/>
                  <a:pt x="141" y="68"/>
                  <a:pt x="141" y="68"/>
                </a:cubicBezTo>
                <a:cubicBezTo>
                  <a:pt x="141" y="69"/>
                  <a:pt x="140" y="69"/>
                  <a:pt x="140" y="69"/>
                </a:cubicBezTo>
                <a:cubicBezTo>
                  <a:pt x="137" y="68"/>
                  <a:pt x="137" y="68"/>
                  <a:pt x="137" y="68"/>
                </a:cubicBezTo>
                <a:cubicBezTo>
                  <a:pt x="137" y="69"/>
                  <a:pt x="137" y="69"/>
                  <a:pt x="137" y="69"/>
                </a:cubicBezTo>
                <a:cubicBezTo>
                  <a:pt x="137" y="69"/>
                  <a:pt x="136" y="69"/>
                  <a:pt x="135" y="69"/>
                </a:cubicBezTo>
                <a:cubicBezTo>
                  <a:pt x="135" y="69"/>
                  <a:pt x="135" y="69"/>
                  <a:pt x="135" y="69"/>
                </a:cubicBezTo>
                <a:cubicBezTo>
                  <a:pt x="135" y="69"/>
                  <a:pt x="135" y="69"/>
                  <a:pt x="135" y="69"/>
                </a:cubicBezTo>
                <a:cubicBezTo>
                  <a:pt x="135" y="69"/>
                  <a:pt x="135" y="69"/>
                  <a:pt x="134" y="69"/>
                </a:cubicBezTo>
                <a:cubicBezTo>
                  <a:pt x="133" y="70"/>
                  <a:pt x="133" y="70"/>
                  <a:pt x="133" y="70"/>
                </a:cubicBezTo>
                <a:cubicBezTo>
                  <a:pt x="133" y="70"/>
                  <a:pt x="132" y="70"/>
                  <a:pt x="132" y="70"/>
                </a:cubicBezTo>
                <a:cubicBezTo>
                  <a:pt x="130" y="69"/>
                  <a:pt x="130" y="69"/>
                  <a:pt x="130" y="69"/>
                </a:cubicBezTo>
                <a:cubicBezTo>
                  <a:pt x="130" y="69"/>
                  <a:pt x="130" y="69"/>
                  <a:pt x="129" y="69"/>
                </a:cubicBezTo>
                <a:cubicBezTo>
                  <a:pt x="127" y="66"/>
                  <a:pt x="127" y="66"/>
                  <a:pt x="127" y="66"/>
                </a:cubicBezTo>
                <a:cubicBezTo>
                  <a:pt x="125" y="64"/>
                  <a:pt x="125" y="64"/>
                  <a:pt x="125" y="64"/>
                </a:cubicBezTo>
                <a:cubicBezTo>
                  <a:pt x="125" y="64"/>
                  <a:pt x="124" y="63"/>
                  <a:pt x="124" y="63"/>
                </a:cubicBezTo>
                <a:cubicBezTo>
                  <a:pt x="124" y="62"/>
                  <a:pt x="124" y="62"/>
                  <a:pt x="124" y="62"/>
                </a:cubicBezTo>
                <a:cubicBezTo>
                  <a:pt x="123" y="60"/>
                  <a:pt x="123" y="60"/>
                  <a:pt x="123" y="60"/>
                </a:cubicBezTo>
                <a:cubicBezTo>
                  <a:pt x="122" y="60"/>
                  <a:pt x="122" y="60"/>
                  <a:pt x="122" y="60"/>
                </a:cubicBezTo>
                <a:cubicBezTo>
                  <a:pt x="120" y="60"/>
                  <a:pt x="120" y="60"/>
                  <a:pt x="120" y="60"/>
                </a:cubicBezTo>
                <a:cubicBezTo>
                  <a:pt x="118" y="61"/>
                  <a:pt x="118" y="61"/>
                  <a:pt x="118" y="61"/>
                </a:cubicBezTo>
                <a:cubicBezTo>
                  <a:pt x="118" y="62"/>
                  <a:pt x="118" y="62"/>
                  <a:pt x="118" y="62"/>
                </a:cubicBezTo>
                <a:cubicBezTo>
                  <a:pt x="118" y="62"/>
                  <a:pt x="118" y="63"/>
                  <a:pt x="118" y="63"/>
                </a:cubicBezTo>
                <a:cubicBezTo>
                  <a:pt x="117" y="64"/>
                  <a:pt x="117" y="64"/>
                  <a:pt x="117" y="64"/>
                </a:cubicBezTo>
                <a:cubicBezTo>
                  <a:pt x="117" y="64"/>
                  <a:pt x="117" y="64"/>
                  <a:pt x="117" y="64"/>
                </a:cubicBezTo>
                <a:cubicBezTo>
                  <a:pt x="116" y="65"/>
                  <a:pt x="116" y="65"/>
                  <a:pt x="115" y="65"/>
                </a:cubicBezTo>
                <a:cubicBezTo>
                  <a:pt x="115" y="65"/>
                  <a:pt x="115" y="65"/>
                  <a:pt x="115" y="65"/>
                </a:cubicBezTo>
                <a:cubicBezTo>
                  <a:pt x="114" y="66"/>
                  <a:pt x="114" y="66"/>
                  <a:pt x="114" y="66"/>
                </a:cubicBezTo>
                <a:cubicBezTo>
                  <a:pt x="114" y="66"/>
                  <a:pt x="113" y="66"/>
                  <a:pt x="113" y="66"/>
                </a:cubicBezTo>
                <a:cubicBezTo>
                  <a:pt x="112" y="66"/>
                  <a:pt x="112" y="67"/>
                  <a:pt x="111" y="67"/>
                </a:cubicBezTo>
                <a:cubicBezTo>
                  <a:pt x="109" y="67"/>
                  <a:pt x="109" y="67"/>
                  <a:pt x="109" y="67"/>
                </a:cubicBezTo>
                <a:cubicBezTo>
                  <a:pt x="109" y="67"/>
                  <a:pt x="109" y="67"/>
                  <a:pt x="109" y="67"/>
                </a:cubicBezTo>
                <a:cubicBezTo>
                  <a:pt x="108" y="66"/>
                  <a:pt x="108" y="66"/>
                  <a:pt x="108" y="66"/>
                </a:cubicBezTo>
                <a:cubicBezTo>
                  <a:pt x="107" y="66"/>
                  <a:pt x="107" y="66"/>
                  <a:pt x="106" y="65"/>
                </a:cubicBezTo>
                <a:cubicBezTo>
                  <a:pt x="106" y="65"/>
                  <a:pt x="106" y="64"/>
                  <a:pt x="106" y="64"/>
                </a:cubicBezTo>
                <a:cubicBezTo>
                  <a:pt x="107" y="64"/>
                  <a:pt x="107" y="64"/>
                  <a:pt x="107" y="64"/>
                </a:cubicBezTo>
                <a:cubicBezTo>
                  <a:pt x="107" y="63"/>
                  <a:pt x="107" y="63"/>
                  <a:pt x="107" y="63"/>
                </a:cubicBezTo>
                <a:cubicBezTo>
                  <a:pt x="106" y="62"/>
                  <a:pt x="106" y="62"/>
                  <a:pt x="106" y="62"/>
                </a:cubicBezTo>
                <a:cubicBezTo>
                  <a:pt x="105" y="62"/>
                  <a:pt x="105" y="62"/>
                  <a:pt x="105" y="62"/>
                </a:cubicBezTo>
                <a:cubicBezTo>
                  <a:pt x="103" y="63"/>
                  <a:pt x="103" y="63"/>
                  <a:pt x="103" y="63"/>
                </a:cubicBezTo>
                <a:cubicBezTo>
                  <a:pt x="103" y="64"/>
                  <a:pt x="103" y="64"/>
                  <a:pt x="103" y="64"/>
                </a:cubicBezTo>
                <a:cubicBezTo>
                  <a:pt x="103" y="65"/>
                  <a:pt x="102" y="65"/>
                  <a:pt x="102" y="66"/>
                </a:cubicBezTo>
                <a:cubicBezTo>
                  <a:pt x="99" y="68"/>
                  <a:pt x="99" y="68"/>
                  <a:pt x="99" y="68"/>
                </a:cubicBezTo>
                <a:cubicBezTo>
                  <a:pt x="99" y="68"/>
                  <a:pt x="98" y="68"/>
                  <a:pt x="98" y="69"/>
                </a:cubicBezTo>
                <a:cubicBezTo>
                  <a:pt x="96" y="69"/>
                  <a:pt x="96" y="69"/>
                  <a:pt x="96" y="69"/>
                </a:cubicBezTo>
                <a:cubicBezTo>
                  <a:pt x="96" y="70"/>
                  <a:pt x="96" y="70"/>
                  <a:pt x="96" y="70"/>
                </a:cubicBezTo>
                <a:cubicBezTo>
                  <a:pt x="96" y="70"/>
                  <a:pt x="96" y="70"/>
                  <a:pt x="96" y="70"/>
                </a:cubicBezTo>
                <a:cubicBezTo>
                  <a:pt x="97" y="70"/>
                  <a:pt x="97" y="71"/>
                  <a:pt x="97" y="71"/>
                </a:cubicBezTo>
                <a:cubicBezTo>
                  <a:pt x="97" y="71"/>
                  <a:pt x="97" y="72"/>
                  <a:pt x="97" y="72"/>
                </a:cubicBezTo>
                <a:cubicBezTo>
                  <a:pt x="97" y="72"/>
                  <a:pt x="97" y="72"/>
                  <a:pt x="97" y="72"/>
                </a:cubicBezTo>
                <a:cubicBezTo>
                  <a:pt x="97" y="72"/>
                  <a:pt x="97" y="72"/>
                  <a:pt x="97" y="72"/>
                </a:cubicBezTo>
                <a:cubicBezTo>
                  <a:pt x="98" y="73"/>
                  <a:pt x="98" y="73"/>
                  <a:pt x="98" y="73"/>
                </a:cubicBezTo>
                <a:cubicBezTo>
                  <a:pt x="99" y="73"/>
                  <a:pt x="99" y="73"/>
                  <a:pt x="99" y="74"/>
                </a:cubicBezTo>
                <a:cubicBezTo>
                  <a:pt x="99" y="74"/>
                  <a:pt x="99" y="74"/>
                  <a:pt x="100" y="74"/>
                </a:cubicBezTo>
                <a:cubicBezTo>
                  <a:pt x="105" y="73"/>
                  <a:pt x="105" y="73"/>
                  <a:pt x="105" y="73"/>
                </a:cubicBezTo>
                <a:cubicBezTo>
                  <a:pt x="105" y="73"/>
                  <a:pt x="106" y="73"/>
                  <a:pt x="106" y="74"/>
                </a:cubicBezTo>
                <a:cubicBezTo>
                  <a:pt x="107" y="75"/>
                  <a:pt x="107" y="75"/>
                  <a:pt x="107" y="75"/>
                </a:cubicBezTo>
                <a:cubicBezTo>
                  <a:pt x="107" y="75"/>
                  <a:pt x="108" y="76"/>
                  <a:pt x="108" y="76"/>
                </a:cubicBezTo>
                <a:cubicBezTo>
                  <a:pt x="108" y="77"/>
                  <a:pt x="107" y="77"/>
                  <a:pt x="107" y="77"/>
                </a:cubicBezTo>
                <a:cubicBezTo>
                  <a:pt x="106" y="78"/>
                  <a:pt x="106" y="78"/>
                  <a:pt x="106" y="78"/>
                </a:cubicBezTo>
                <a:cubicBezTo>
                  <a:pt x="107" y="78"/>
                  <a:pt x="107" y="78"/>
                  <a:pt x="107" y="79"/>
                </a:cubicBezTo>
                <a:cubicBezTo>
                  <a:pt x="108" y="80"/>
                  <a:pt x="108" y="80"/>
                  <a:pt x="108" y="80"/>
                </a:cubicBezTo>
                <a:cubicBezTo>
                  <a:pt x="108" y="80"/>
                  <a:pt x="108" y="81"/>
                  <a:pt x="108" y="81"/>
                </a:cubicBezTo>
                <a:cubicBezTo>
                  <a:pt x="108" y="82"/>
                  <a:pt x="108" y="82"/>
                  <a:pt x="108" y="82"/>
                </a:cubicBezTo>
                <a:cubicBezTo>
                  <a:pt x="108" y="82"/>
                  <a:pt x="108" y="83"/>
                  <a:pt x="107" y="83"/>
                </a:cubicBezTo>
                <a:cubicBezTo>
                  <a:pt x="107" y="83"/>
                  <a:pt x="106" y="83"/>
                  <a:pt x="106" y="83"/>
                </a:cubicBezTo>
                <a:cubicBezTo>
                  <a:pt x="106" y="85"/>
                  <a:pt x="106" y="85"/>
                  <a:pt x="106" y="85"/>
                </a:cubicBezTo>
                <a:cubicBezTo>
                  <a:pt x="106" y="86"/>
                  <a:pt x="105" y="87"/>
                  <a:pt x="104" y="87"/>
                </a:cubicBezTo>
                <a:cubicBezTo>
                  <a:pt x="102" y="87"/>
                  <a:pt x="102" y="87"/>
                  <a:pt x="102" y="87"/>
                </a:cubicBezTo>
                <a:cubicBezTo>
                  <a:pt x="102" y="87"/>
                  <a:pt x="102" y="87"/>
                  <a:pt x="102" y="87"/>
                </a:cubicBezTo>
                <a:cubicBezTo>
                  <a:pt x="102" y="88"/>
                  <a:pt x="102" y="88"/>
                  <a:pt x="102" y="88"/>
                </a:cubicBezTo>
                <a:cubicBezTo>
                  <a:pt x="102" y="88"/>
                  <a:pt x="102" y="88"/>
                  <a:pt x="102" y="88"/>
                </a:cubicBezTo>
                <a:cubicBezTo>
                  <a:pt x="101" y="88"/>
                  <a:pt x="101" y="88"/>
                  <a:pt x="101" y="88"/>
                </a:cubicBezTo>
                <a:cubicBezTo>
                  <a:pt x="101" y="89"/>
                  <a:pt x="100" y="89"/>
                  <a:pt x="99" y="88"/>
                </a:cubicBezTo>
                <a:cubicBezTo>
                  <a:pt x="97" y="87"/>
                  <a:pt x="97" y="87"/>
                  <a:pt x="97" y="87"/>
                </a:cubicBezTo>
                <a:cubicBezTo>
                  <a:pt x="96" y="87"/>
                  <a:pt x="96" y="87"/>
                  <a:pt x="96" y="87"/>
                </a:cubicBezTo>
                <a:cubicBezTo>
                  <a:pt x="94" y="88"/>
                  <a:pt x="94" y="88"/>
                  <a:pt x="94" y="88"/>
                </a:cubicBezTo>
                <a:cubicBezTo>
                  <a:pt x="94" y="88"/>
                  <a:pt x="94" y="89"/>
                  <a:pt x="94" y="89"/>
                </a:cubicBezTo>
                <a:cubicBezTo>
                  <a:pt x="93" y="91"/>
                  <a:pt x="93" y="91"/>
                  <a:pt x="93" y="91"/>
                </a:cubicBezTo>
                <a:cubicBezTo>
                  <a:pt x="93" y="92"/>
                  <a:pt x="93" y="92"/>
                  <a:pt x="92" y="92"/>
                </a:cubicBezTo>
                <a:cubicBezTo>
                  <a:pt x="91" y="93"/>
                  <a:pt x="91" y="93"/>
                  <a:pt x="91" y="93"/>
                </a:cubicBezTo>
                <a:cubicBezTo>
                  <a:pt x="91" y="93"/>
                  <a:pt x="91" y="93"/>
                  <a:pt x="90" y="93"/>
                </a:cubicBezTo>
                <a:cubicBezTo>
                  <a:pt x="90" y="93"/>
                  <a:pt x="90" y="93"/>
                  <a:pt x="90" y="93"/>
                </a:cubicBezTo>
                <a:cubicBezTo>
                  <a:pt x="90" y="93"/>
                  <a:pt x="90" y="93"/>
                  <a:pt x="90" y="93"/>
                </a:cubicBezTo>
                <a:cubicBezTo>
                  <a:pt x="90" y="93"/>
                  <a:pt x="89" y="94"/>
                  <a:pt x="89" y="94"/>
                </a:cubicBezTo>
                <a:cubicBezTo>
                  <a:pt x="89" y="95"/>
                  <a:pt x="89" y="95"/>
                  <a:pt x="89" y="95"/>
                </a:cubicBezTo>
                <a:cubicBezTo>
                  <a:pt x="89" y="96"/>
                  <a:pt x="89" y="96"/>
                  <a:pt x="89" y="96"/>
                </a:cubicBezTo>
                <a:cubicBezTo>
                  <a:pt x="89" y="96"/>
                  <a:pt x="89" y="96"/>
                  <a:pt x="89" y="96"/>
                </a:cubicBezTo>
                <a:cubicBezTo>
                  <a:pt x="89" y="97"/>
                  <a:pt x="89" y="97"/>
                  <a:pt x="89" y="97"/>
                </a:cubicBezTo>
                <a:cubicBezTo>
                  <a:pt x="89" y="97"/>
                  <a:pt x="89" y="97"/>
                  <a:pt x="89" y="97"/>
                </a:cubicBezTo>
                <a:cubicBezTo>
                  <a:pt x="89" y="98"/>
                  <a:pt x="88" y="99"/>
                  <a:pt x="88" y="99"/>
                </a:cubicBezTo>
                <a:cubicBezTo>
                  <a:pt x="87" y="99"/>
                  <a:pt x="87" y="99"/>
                  <a:pt x="87" y="99"/>
                </a:cubicBezTo>
                <a:cubicBezTo>
                  <a:pt x="87" y="100"/>
                  <a:pt x="87" y="100"/>
                  <a:pt x="87" y="100"/>
                </a:cubicBezTo>
                <a:cubicBezTo>
                  <a:pt x="89" y="101"/>
                  <a:pt x="89" y="101"/>
                  <a:pt x="89" y="101"/>
                </a:cubicBezTo>
                <a:cubicBezTo>
                  <a:pt x="89" y="101"/>
                  <a:pt x="89" y="101"/>
                  <a:pt x="90" y="101"/>
                </a:cubicBezTo>
                <a:cubicBezTo>
                  <a:pt x="92" y="103"/>
                  <a:pt x="92" y="103"/>
                  <a:pt x="92" y="103"/>
                </a:cubicBezTo>
                <a:cubicBezTo>
                  <a:pt x="92" y="104"/>
                  <a:pt x="92" y="104"/>
                  <a:pt x="92" y="104"/>
                </a:cubicBezTo>
                <a:cubicBezTo>
                  <a:pt x="92" y="106"/>
                  <a:pt x="92" y="106"/>
                  <a:pt x="92" y="106"/>
                </a:cubicBezTo>
                <a:cubicBezTo>
                  <a:pt x="92" y="107"/>
                  <a:pt x="92" y="107"/>
                  <a:pt x="91" y="108"/>
                </a:cubicBezTo>
                <a:cubicBezTo>
                  <a:pt x="90" y="108"/>
                  <a:pt x="90" y="108"/>
                  <a:pt x="90" y="108"/>
                </a:cubicBezTo>
                <a:cubicBezTo>
                  <a:pt x="89" y="109"/>
                  <a:pt x="89" y="109"/>
                  <a:pt x="89" y="109"/>
                </a:cubicBezTo>
                <a:cubicBezTo>
                  <a:pt x="89" y="110"/>
                  <a:pt x="88" y="110"/>
                  <a:pt x="87" y="110"/>
                </a:cubicBezTo>
                <a:cubicBezTo>
                  <a:pt x="87" y="110"/>
                  <a:pt x="87" y="110"/>
                  <a:pt x="87" y="110"/>
                </a:cubicBezTo>
                <a:cubicBezTo>
                  <a:pt x="87" y="110"/>
                  <a:pt x="87" y="110"/>
                  <a:pt x="87" y="110"/>
                </a:cubicBezTo>
                <a:cubicBezTo>
                  <a:pt x="86" y="112"/>
                  <a:pt x="86" y="112"/>
                  <a:pt x="86" y="112"/>
                </a:cubicBezTo>
                <a:cubicBezTo>
                  <a:pt x="86" y="112"/>
                  <a:pt x="86" y="112"/>
                  <a:pt x="86" y="112"/>
                </a:cubicBezTo>
                <a:cubicBezTo>
                  <a:pt x="87" y="113"/>
                  <a:pt x="87" y="113"/>
                  <a:pt x="87" y="113"/>
                </a:cubicBezTo>
                <a:cubicBezTo>
                  <a:pt x="88" y="113"/>
                  <a:pt x="88" y="114"/>
                  <a:pt x="88" y="114"/>
                </a:cubicBezTo>
                <a:cubicBezTo>
                  <a:pt x="88" y="115"/>
                  <a:pt x="88" y="115"/>
                  <a:pt x="88" y="115"/>
                </a:cubicBezTo>
                <a:cubicBezTo>
                  <a:pt x="88" y="115"/>
                  <a:pt x="88" y="116"/>
                  <a:pt x="88" y="116"/>
                </a:cubicBezTo>
                <a:cubicBezTo>
                  <a:pt x="87" y="117"/>
                  <a:pt x="87" y="117"/>
                  <a:pt x="87" y="117"/>
                </a:cubicBezTo>
                <a:cubicBezTo>
                  <a:pt x="87" y="117"/>
                  <a:pt x="87" y="118"/>
                  <a:pt x="87" y="118"/>
                </a:cubicBezTo>
                <a:cubicBezTo>
                  <a:pt x="86" y="119"/>
                  <a:pt x="86" y="119"/>
                  <a:pt x="86" y="119"/>
                </a:cubicBezTo>
                <a:cubicBezTo>
                  <a:pt x="86" y="120"/>
                  <a:pt x="86" y="120"/>
                  <a:pt x="86" y="121"/>
                </a:cubicBezTo>
                <a:cubicBezTo>
                  <a:pt x="85" y="121"/>
                  <a:pt x="85" y="121"/>
                  <a:pt x="85" y="121"/>
                </a:cubicBezTo>
                <a:cubicBezTo>
                  <a:pt x="85" y="121"/>
                  <a:pt x="85" y="121"/>
                  <a:pt x="85" y="121"/>
                </a:cubicBezTo>
                <a:cubicBezTo>
                  <a:pt x="85" y="121"/>
                  <a:pt x="85" y="121"/>
                  <a:pt x="85" y="121"/>
                </a:cubicBezTo>
                <a:cubicBezTo>
                  <a:pt x="85" y="121"/>
                  <a:pt x="86" y="121"/>
                  <a:pt x="86" y="122"/>
                </a:cubicBezTo>
                <a:cubicBezTo>
                  <a:pt x="86" y="122"/>
                  <a:pt x="86" y="122"/>
                  <a:pt x="86" y="122"/>
                </a:cubicBezTo>
                <a:cubicBezTo>
                  <a:pt x="88" y="122"/>
                  <a:pt x="88" y="122"/>
                  <a:pt x="88" y="122"/>
                </a:cubicBezTo>
                <a:cubicBezTo>
                  <a:pt x="89" y="122"/>
                  <a:pt x="89" y="122"/>
                  <a:pt x="90" y="122"/>
                </a:cubicBezTo>
                <a:cubicBezTo>
                  <a:pt x="90" y="123"/>
                  <a:pt x="90" y="123"/>
                  <a:pt x="90" y="123"/>
                </a:cubicBezTo>
                <a:cubicBezTo>
                  <a:pt x="90" y="123"/>
                  <a:pt x="91" y="123"/>
                  <a:pt x="91" y="123"/>
                </a:cubicBezTo>
                <a:cubicBezTo>
                  <a:pt x="91" y="124"/>
                  <a:pt x="91" y="124"/>
                  <a:pt x="91" y="124"/>
                </a:cubicBezTo>
                <a:cubicBezTo>
                  <a:pt x="92" y="124"/>
                  <a:pt x="92" y="125"/>
                  <a:pt x="92" y="125"/>
                </a:cubicBezTo>
                <a:cubicBezTo>
                  <a:pt x="92" y="125"/>
                  <a:pt x="92" y="125"/>
                  <a:pt x="92" y="125"/>
                </a:cubicBezTo>
                <a:cubicBezTo>
                  <a:pt x="93" y="125"/>
                  <a:pt x="93" y="126"/>
                  <a:pt x="93" y="126"/>
                </a:cubicBezTo>
                <a:cubicBezTo>
                  <a:pt x="94" y="128"/>
                  <a:pt x="94" y="128"/>
                  <a:pt x="94" y="128"/>
                </a:cubicBezTo>
                <a:cubicBezTo>
                  <a:pt x="95" y="128"/>
                  <a:pt x="95" y="129"/>
                  <a:pt x="95" y="129"/>
                </a:cubicBezTo>
                <a:cubicBezTo>
                  <a:pt x="94" y="132"/>
                  <a:pt x="94" y="132"/>
                  <a:pt x="94" y="132"/>
                </a:cubicBezTo>
                <a:cubicBezTo>
                  <a:pt x="94" y="132"/>
                  <a:pt x="94" y="132"/>
                  <a:pt x="94" y="132"/>
                </a:cubicBezTo>
                <a:cubicBezTo>
                  <a:pt x="94" y="132"/>
                  <a:pt x="94" y="132"/>
                  <a:pt x="94" y="132"/>
                </a:cubicBezTo>
                <a:cubicBezTo>
                  <a:pt x="95" y="132"/>
                  <a:pt x="95" y="132"/>
                  <a:pt x="95" y="132"/>
                </a:cubicBezTo>
                <a:cubicBezTo>
                  <a:pt x="96" y="132"/>
                  <a:pt x="96" y="133"/>
                  <a:pt x="96" y="134"/>
                </a:cubicBezTo>
                <a:cubicBezTo>
                  <a:pt x="96" y="134"/>
                  <a:pt x="96" y="134"/>
                  <a:pt x="96" y="134"/>
                </a:cubicBezTo>
                <a:cubicBezTo>
                  <a:pt x="97" y="135"/>
                  <a:pt x="97" y="135"/>
                  <a:pt x="97" y="135"/>
                </a:cubicBezTo>
                <a:cubicBezTo>
                  <a:pt x="98" y="135"/>
                  <a:pt x="98" y="135"/>
                  <a:pt x="98" y="135"/>
                </a:cubicBezTo>
                <a:cubicBezTo>
                  <a:pt x="98" y="134"/>
                  <a:pt x="99" y="135"/>
                  <a:pt x="99" y="135"/>
                </a:cubicBezTo>
                <a:cubicBezTo>
                  <a:pt x="101" y="136"/>
                  <a:pt x="101" y="136"/>
                  <a:pt x="101" y="136"/>
                </a:cubicBezTo>
                <a:cubicBezTo>
                  <a:pt x="104" y="135"/>
                  <a:pt x="104" y="135"/>
                  <a:pt x="104" y="135"/>
                </a:cubicBezTo>
                <a:cubicBezTo>
                  <a:pt x="105" y="135"/>
                  <a:pt x="105" y="135"/>
                  <a:pt x="106" y="136"/>
                </a:cubicBezTo>
                <a:cubicBezTo>
                  <a:pt x="107" y="136"/>
                  <a:pt x="107" y="136"/>
                  <a:pt x="107" y="136"/>
                </a:cubicBezTo>
                <a:cubicBezTo>
                  <a:pt x="107" y="137"/>
                  <a:pt x="108" y="137"/>
                  <a:pt x="108" y="138"/>
                </a:cubicBezTo>
                <a:cubicBezTo>
                  <a:pt x="108" y="138"/>
                  <a:pt x="108" y="138"/>
                  <a:pt x="108" y="138"/>
                </a:cubicBezTo>
                <a:cubicBezTo>
                  <a:pt x="108" y="139"/>
                  <a:pt x="108" y="139"/>
                  <a:pt x="108" y="139"/>
                </a:cubicBezTo>
                <a:cubicBezTo>
                  <a:pt x="108" y="139"/>
                  <a:pt x="108" y="139"/>
                  <a:pt x="108" y="139"/>
                </a:cubicBezTo>
                <a:cubicBezTo>
                  <a:pt x="109" y="140"/>
                  <a:pt x="109" y="140"/>
                  <a:pt x="109" y="140"/>
                </a:cubicBezTo>
                <a:cubicBezTo>
                  <a:pt x="109" y="141"/>
                  <a:pt x="109" y="141"/>
                  <a:pt x="109" y="141"/>
                </a:cubicBezTo>
                <a:cubicBezTo>
                  <a:pt x="109" y="142"/>
                  <a:pt x="109" y="142"/>
                  <a:pt x="109" y="142"/>
                </a:cubicBezTo>
                <a:lnTo>
                  <a:pt x="110" y="142"/>
                </a:lnTo>
                <a:close/>
                <a:moveTo>
                  <a:pt x="75" y="34"/>
                </a:moveTo>
                <a:cubicBezTo>
                  <a:pt x="76" y="34"/>
                  <a:pt x="76" y="34"/>
                  <a:pt x="76" y="34"/>
                </a:cubicBezTo>
                <a:cubicBezTo>
                  <a:pt x="77" y="34"/>
                  <a:pt x="77" y="35"/>
                  <a:pt x="77" y="36"/>
                </a:cubicBezTo>
                <a:cubicBezTo>
                  <a:pt x="77" y="36"/>
                  <a:pt x="77" y="37"/>
                  <a:pt x="77" y="37"/>
                </a:cubicBezTo>
                <a:cubicBezTo>
                  <a:pt x="77" y="38"/>
                  <a:pt x="77" y="38"/>
                  <a:pt x="77" y="38"/>
                </a:cubicBezTo>
                <a:cubicBezTo>
                  <a:pt x="77" y="39"/>
                  <a:pt x="77" y="39"/>
                  <a:pt x="77" y="39"/>
                </a:cubicBezTo>
                <a:cubicBezTo>
                  <a:pt x="77" y="39"/>
                  <a:pt x="78" y="39"/>
                  <a:pt x="78" y="40"/>
                </a:cubicBezTo>
                <a:cubicBezTo>
                  <a:pt x="78" y="40"/>
                  <a:pt x="78" y="40"/>
                  <a:pt x="77" y="41"/>
                </a:cubicBezTo>
                <a:cubicBezTo>
                  <a:pt x="78" y="41"/>
                  <a:pt x="78" y="41"/>
                  <a:pt x="78" y="41"/>
                </a:cubicBezTo>
                <a:cubicBezTo>
                  <a:pt x="78" y="45"/>
                  <a:pt x="78" y="45"/>
                  <a:pt x="78" y="45"/>
                </a:cubicBezTo>
                <a:cubicBezTo>
                  <a:pt x="78" y="46"/>
                  <a:pt x="78" y="46"/>
                  <a:pt x="78" y="46"/>
                </a:cubicBezTo>
                <a:cubicBezTo>
                  <a:pt x="79" y="46"/>
                  <a:pt x="79" y="46"/>
                  <a:pt x="79" y="46"/>
                </a:cubicBezTo>
                <a:cubicBezTo>
                  <a:pt x="80" y="46"/>
                  <a:pt x="81" y="47"/>
                  <a:pt x="81" y="47"/>
                </a:cubicBezTo>
                <a:cubicBezTo>
                  <a:pt x="82" y="50"/>
                  <a:pt x="82" y="50"/>
                  <a:pt x="82" y="50"/>
                </a:cubicBezTo>
                <a:cubicBezTo>
                  <a:pt x="83" y="51"/>
                  <a:pt x="83" y="51"/>
                  <a:pt x="83" y="51"/>
                </a:cubicBezTo>
                <a:cubicBezTo>
                  <a:pt x="83" y="51"/>
                  <a:pt x="83" y="51"/>
                  <a:pt x="83" y="51"/>
                </a:cubicBezTo>
                <a:cubicBezTo>
                  <a:pt x="84" y="50"/>
                  <a:pt x="84" y="50"/>
                  <a:pt x="84" y="50"/>
                </a:cubicBezTo>
                <a:cubicBezTo>
                  <a:pt x="85" y="50"/>
                  <a:pt x="85" y="50"/>
                  <a:pt x="85" y="50"/>
                </a:cubicBezTo>
                <a:cubicBezTo>
                  <a:pt x="86" y="49"/>
                  <a:pt x="86" y="49"/>
                  <a:pt x="86" y="49"/>
                </a:cubicBezTo>
                <a:cubicBezTo>
                  <a:pt x="87" y="49"/>
                  <a:pt x="87" y="49"/>
                  <a:pt x="88" y="49"/>
                </a:cubicBezTo>
                <a:cubicBezTo>
                  <a:pt x="89" y="49"/>
                  <a:pt x="89" y="49"/>
                  <a:pt x="89" y="49"/>
                </a:cubicBezTo>
                <a:cubicBezTo>
                  <a:pt x="90" y="49"/>
                  <a:pt x="90" y="49"/>
                  <a:pt x="90" y="49"/>
                </a:cubicBezTo>
                <a:cubicBezTo>
                  <a:pt x="91" y="47"/>
                  <a:pt x="91" y="47"/>
                  <a:pt x="91" y="47"/>
                </a:cubicBezTo>
                <a:cubicBezTo>
                  <a:pt x="91" y="47"/>
                  <a:pt x="91" y="47"/>
                  <a:pt x="91" y="47"/>
                </a:cubicBezTo>
                <a:cubicBezTo>
                  <a:pt x="91" y="47"/>
                  <a:pt x="91" y="47"/>
                  <a:pt x="91" y="47"/>
                </a:cubicBezTo>
                <a:cubicBezTo>
                  <a:pt x="91" y="45"/>
                  <a:pt x="91" y="45"/>
                  <a:pt x="91" y="45"/>
                </a:cubicBezTo>
                <a:cubicBezTo>
                  <a:pt x="91" y="45"/>
                  <a:pt x="91" y="44"/>
                  <a:pt x="91" y="44"/>
                </a:cubicBezTo>
                <a:cubicBezTo>
                  <a:pt x="92" y="43"/>
                  <a:pt x="92" y="43"/>
                  <a:pt x="92" y="43"/>
                </a:cubicBezTo>
                <a:cubicBezTo>
                  <a:pt x="92" y="43"/>
                  <a:pt x="92" y="42"/>
                  <a:pt x="92" y="42"/>
                </a:cubicBezTo>
                <a:cubicBezTo>
                  <a:pt x="93" y="42"/>
                  <a:pt x="93" y="42"/>
                  <a:pt x="93" y="42"/>
                </a:cubicBezTo>
                <a:cubicBezTo>
                  <a:pt x="93" y="40"/>
                  <a:pt x="93" y="40"/>
                  <a:pt x="93" y="40"/>
                </a:cubicBezTo>
                <a:cubicBezTo>
                  <a:pt x="94" y="39"/>
                  <a:pt x="94" y="38"/>
                  <a:pt x="95" y="38"/>
                </a:cubicBezTo>
                <a:cubicBezTo>
                  <a:pt x="95" y="38"/>
                  <a:pt x="96" y="38"/>
                  <a:pt x="97" y="38"/>
                </a:cubicBezTo>
                <a:cubicBezTo>
                  <a:pt x="98" y="39"/>
                  <a:pt x="98" y="39"/>
                  <a:pt x="98" y="39"/>
                </a:cubicBezTo>
                <a:cubicBezTo>
                  <a:pt x="99" y="39"/>
                  <a:pt x="99" y="39"/>
                  <a:pt x="99" y="39"/>
                </a:cubicBezTo>
                <a:cubicBezTo>
                  <a:pt x="100" y="39"/>
                  <a:pt x="100" y="39"/>
                  <a:pt x="100" y="39"/>
                </a:cubicBezTo>
                <a:cubicBezTo>
                  <a:pt x="100" y="38"/>
                  <a:pt x="101" y="38"/>
                  <a:pt x="102" y="38"/>
                </a:cubicBezTo>
                <a:cubicBezTo>
                  <a:pt x="104" y="39"/>
                  <a:pt x="104" y="39"/>
                  <a:pt x="104" y="39"/>
                </a:cubicBezTo>
                <a:cubicBezTo>
                  <a:pt x="104" y="39"/>
                  <a:pt x="104" y="39"/>
                  <a:pt x="104" y="39"/>
                </a:cubicBezTo>
                <a:cubicBezTo>
                  <a:pt x="105" y="39"/>
                  <a:pt x="105" y="39"/>
                  <a:pt x="106" y="39"/>
                </a:cubicBezTo>
                <a:cubicBezTo>
                  <a:pt x="108" y="41"/>
                  <a:pt x="108" y="41"/>
                  <a:pt x="108" y="41"/>
                </a:cubicBezTo>
                <a:cubicBezTo>
                  <a:pt x="109" y="40"/>
                  <a:pt x="109" y="40"/>
                  <a:pt x="109" y="40"/>
                </a:cubicBezTo>
                <a:cubicBezTo>
                  <a:pt x="110" y="40"/>
                  <a:pt x="110" y="40"/>
                  <a:pt x="111" y="41"/>
                </a:cubicBezTo>
                <a:cubicBezTo>
                  <a:pt x="111" y="40"/>
                  <a:pt x="111" y="40"/>
                  <a:pt x="112" y="40"/>
                </a:cubicBezTo>
                <a:cubicBezTo>
                  <a:pt x="115" y="41"/>
                  <a:pt x="115" y="41"/>
                  <a:pt x="115" y="41"/>
                </a:cubicBezTo>
                <a:cubicBezTo>
                  <a:pt x="115" y="41"/>
                  <a:pt x="115" y="41"/>
                  <a:pt x="115" y="41"/>
                </a:cubicBezTo>
                <a:cubicBezTo>
                  <a:pt x="116" y="40"/>
                  <a:pt x="117" y="40"/>
                  <a:pt x="117" y="40"/>
                </a:cubicBezTo>
                <a:cubicBezTo>
                  <a:pt x="119" y="41"/>
                  <a:pt x="119" y="41"/>
                  <a:pt x="119" y="41"/>
                </a:cubicBezTo>
                <a:cubicBezTo>
                  <a:pt x="119" y="41"/>
                  <a:pt x="119" y="41"/>
                  <a:pt x="119" y="42"/>
                </a:cubicBezTo>
                <a:cubicBezTo>
                  <a:pt x="121" y="44"/>
                  <a:pt x="121" y="44"/>
                  <a:pt x="121" y="44"/>
                </a:cubicBezTo>
                <a:cubicBezTo>
                  <a:pt x="122" y="44"/>
                  <a:pt x="122" y="44"/>
                  <a:pt x="122" y="44"/>
                </a:cubicBezTo>
                <a:cubicBezTo>
                  <a:pt x="122" y="44"/>
                  <a:pt x="122" y="44"/>
                  <a:pt x="122" y="44"/>
                </a:cubicBezTo>
                <a:cubicBezTo>
                  <a:pt x="122" y="44"/>
                  <a:pt x="121" y="43"/>
                  <a:pt x="121" y="43"/>
                </a:cubicBezTo>
                <a:cubicBezTo>
                  <a:pt x="122" y="42"/>
                  <a:pt x="122" y="42"/>
                  <a:pt x="122" y="42"/>
                </a:cubicBezTo>
                <a:cubicBezTo>
                  <a:pt x="122" y="42"/>
                  <a:pt x="122" y="41"/>
                  <a:pt x="122" y="41"/>
                </a:cubicBezTo>
                <a:cubicBezTo>
                  <a:pt x="122" y="41"/>
                  <a:pt x="122" y="41"/>
                  <a:pt x="122" y="41"/>
                </a:cubicBezTo>
                <a:cubicBezTo>
                  <a:pt x="122" y="41"/>
                  <a:pt x="122" y="40"/>
                  <a:pt x="122" y="40"/>
                </a:cubicBezTo>
                <a:cubicBezTo>
                  <a:pt x="122" y="39"/>
                  <a:pt x="122" y="39"/>
                  <a:pt x="122" y="39"/>
                </a:cubicBezTo>
                <a:cubicBezTo>
                  <a:pt x="122" y="39"/>
                  <a:pt x="122" y="39"/>
                  <a:pt x="122" y="39"/>
                </a:cubicBezTo>
                <a:cubicBezTo>
                  <a:pt x="123" y="36"/>
                  <a:pt x="123" y="36"/>
                  <a:pt x="123" y="36"/>
                </a:cubicBezTo>
                <a:cubicBezTo>
                  <a:pt x="123" y="36"/>
                  <a:pt x="123" y="35"/>
                  <a:pt x="124" y="35"/>
                </a:cubicBezTo>
                <a:cubicBezTo>
                  <a:pt x="126" y="34"/>
                  <a:pt x="126" y="34"/>
                  <a:pt x="126" y="34"/>
                </a:cubicBezTo>
                <a:cubicBezTo>
                  <a:pt x="126" y="33"/>
                  <a:pt x="127" y="33"/>
                  <a:pt x="127" y="33"/>
                </a:cubicBezTo>
                <a:cubicBezTo>
                  <a:pt x="128" y="33"/>
                  <a:pt x="128" y="33"/>
                  <a:pt x="128" y="33"/>
                </a:cubicBezTo>
                <a:cubicBezTo>
                  <a:pt x="128" y="33"/>
                  <a:pt x="128" y="33"/>
                  <a:pt x="128" y="33"/>
                </a:cubicBezTo>
                <a:cubicBezTo>
                  <a:pt x="128" y="32"/>
                  <a:pt x="128" y="32"/>
                  <a:pt x="128" y="32"/>
                </a:cubicBezTo>
                <a:cubicBezTo>
                  <a:pt x="128" y="32"/>
                  <a:pt x="128" y="32"/>
                  <a:pt x="128" y="31"/>
                </a:cubicBezTo>
                <a:cubicBezTo>
                  <a:pt x="128" y="31"/>
                  <a:pt x="128" y="31"/>
                  <a:pt x="128" y="31"/>
                </a:cubicBezTo>
                <a:cubicBezTo>
                  <a:pt x="128" y="31"/>
                  <a:pt x="128" y="31"/>
                  <a:pt x="128" y="31"/>
                </a:cubicBezTo>
                <a:cubicBezTo>
                  <a:pt x="128" y="30"/>
                  <a:pt x="128" y="30"/>
                  <a:pt x="128" y="30"/>
                </a:cubicBezTo>
                <a:cubicBezTo>
                  <a:pt x="128" y="28"/>
                  <a:pt x="128" y="28"/>
                  <a:pt x="128" y="28"/>
                </a:cubicBezTo>
                <a:cubicBezTo>
                  <a:pt x="128" y="27"/>
                  <a:pt x="129" y="27"/>
                  <a:pt x="129" y="27"/>
                </a:cubicBezTo>
                <a:cubicBezTo>
                  <a:pt x="130" y="26"/>
                  <a:pt x="130" y="26"/>
                  <a:pt x="130" y="26"/>
                </a:cubicBezTo>
                <a:cubicBezTo>
                  <a:pt x="130" y="25"/>
                  <a:pt x="130" y="25"/>
                  <a:pt x="130" y="25"/>
                </a:cubicBezTo>
                <a:cubicBezTo>
                  <a:pt x="130" y="24"/>
                  <a:pt x="130" y="24"/>
                  <a:pt x="130" y="23"/>
                </a:cubicBezTo>
                <a:cubicBezTo>
                  <a:pt x="131" y="23"/>
                  <a:pt x="131" y="23"/>
                  <a:pt x="131" y="23"/>
                </a:cubicBezTo>
                <a:cubicBezTo>
                  <a:pt x="131" y="22"/>
                  <a:pt x="131" y="22"/>
                  <a:pt x="131" y="22"/>
                </a:cubicBezTo>
                <a:cubicBezTo>
                  <a:pt x="130" y="22"/>
                  <a:pt x="130" y="22"/>
                  <a:pt x="130" y="22"/>
                </a:cubicBezTo>
                <a:cubicBezTo>
                  <a:pt x="129" y="22"/>
                  <a:pt x="129" y="21"/>
                  <a:pt x="129" y="21"/>
                </a:cubicBezTo>
                <a:cubicBezTo>
                  <a:pt x="129" y="20"/>
                  <a:pt x="129" y="20"/>
                  <a:pt x="129" y="20"/>
                </a:cubicBezTo>
                <a:cubicBezTo>
                  <a:pt x="129" y="20"/>
                  <a:pt x="129" y="19"/>
                  <a:pt x="129" y="19"/>
                </a:cubicBezTo>
                <a:cubicBezTo>
                  <a:pt x="129" y="19"/>
                  <a:pt x="129" y="19"/>
                  <a:pt x="129" y="19"/>
                </a:cubicBezTo>
                <a:cubicBezTo>
                  <a:pt x="128" y="18"/>
                  <a:pt x="128" y="17"/>
                  <a:pt x="128" y="17"/>
                </a:cubicBezTo>
                <a:cubicBezTo>
                  <a:pt x="129" y="15"/>
                  <a:pt x="129" y="15"/>
                  <a:pt x="129" y="15"/>
                </a:cubicBezTo>
                <a:cubicBezTo>
                  <a:pt x="128" y="15"/>
                  <a:pt x="128" y="15"/>
                  <a:pt x="128" y="15"/>
                </a:cubicBezTo>
                <a:cubicBezTo>
                  <a:pt x="128" y="15"/>
                  <a:pt x="127" y="15"/>
                  <a:pt x="127" y="14"/>
                </a:cubicBezTo>
                <a:cubicBezTo>
                  <a:pt x="127" y="14"/>
                  <a:pt x="127" y="14"/>
                  <a:pt x="127" y="14"/>
                </a:cubicBezTo>
                <a:cubicBezTo>
                  <a:pt x="123" y="15"/>
                  <a:pt x="123" y="15"/>
                  <a:pt x="123" y="15"/>
                </a:cubicBezTo>
                <a:cubicBezTo>
                  <a:pt x="123" y="15"/>
                  <a:pt x="122" y="14"/>
                  <a:pt x="121" y="14"/>
                </a:cubicBezTo>
                <a:cubicBezTo>
                  <a:pt x="121" y="13"/>
                  <a:pt x="121" y="13"/>
                  <a:pt x="121" y="13"/>
                </a:cubicBezTo>
                <a:cubicBezTo>
                  <a:pt x="121" y="13"/>
                  <a:pt x="121" y="13"/>
                  <a:pt x="121" y="12"/>
                </a:cubicBezTo>
                <a:cubicBezTo>
                  <a:pt x="121" y="12"/>
                  <a:pt x="121" y="12"/>
                  <a:pt x="121" y="12"/>
                </a:cubicBezTo>
                <a:cubicBezTo>
                  <a:pt x="120" y="11"/>
                  <a:pt x="120" y="11"/>
                  <a:pt x="120" y="11"/>
                </a:cubicBezTo>
                <a:cubicBezTo>
                  <a:pt x="119" y="11"/>
                  <a:pt x="119" y="11"/>
                  <a:pt x="119" y="11"/>
                </a:cubicBezTo>
                <a:cubicBezTo>
                  <a:pt x="119" y="12"/>
                  <a:pt x="118" y="12"/>
                  <a:pt x="118" y="11"/>
                </a:cubicBezTo>
                <a:cubicBezTo>
                  <a:pt x="116" y="10"/>
                  <a:pt x="116" y="10"/>
                  <a:pt x="116" y="10"/>
                </a:cubicBezTo>
                <a:cubicBezTo>
                  <a:pt x="116" y="10"/>
                  <a:pt x="115" y="9"/>
                  <a:pt x="115" y="9"/>
                </a:cubicBezTo>
                <a:cubicBezTo>
                  <a:pt x="115" y="7"/>
                  <a:pt x="115" y="7"/>
                  <a:pt x="115" y="7"/>
                </a:cubicBezTo>
                <a:cubicBezTo>
                  <a:pt x="114" y="5"/>
                  <a:pt x="114" y="5"/>
                  <a:pt x="114" y="5"/>
                </a:cubicBezTo>
                <a:cubicBezTo>
                  <a:pt x="112" y="6"/>
                  <a:pt x="112" y="6"/>
                  <a:pt x="112" y="6"/>
                </a:cubicBezTo>
                <a:cubicBezTo>
                  <a:pt x="112" y="7"/>
                  <a:pt x="112" y="7"/>
                  <a:pt x="112" y="7"/>
                </a:cubicBezTo>
                <a:cubicBezTo>
                  <a:pt x="111" y="7"/>
                  <a:pt x="111" y="7"/>
                  <a:pt x="111" y="7"/>
                </a:cubicBezTo>
                <a:cubicBezTo>
                  <a:pt x="111" y="7"/>
                  <a:pt x="110" y="7"/>
                  <a:pt x="110" y="7"/>
                </a:cubicBezTo>
                <a:cubicBezTo>
                  <a:pt x="109" y="6"/>
                  <a:pt x="109" y="6"/>
                  <a:pt x="109" y="6"/>
                </a:cubicBezTo>
                <a:cubicBezTo>
                  <a:pt x="109" y="6"/>
                  <a:pt x="108" y="6"/>
                  <a:pt x="108" y="6"/>
                </a:cubicBezTo>
                <a:cubicBezTo>
                  <a:pt x="108" y="5"/>
                  <a:pt x="108" y="5"/>
                  <a:pt x="108" y="5"/>
                </a:cubicBezTo>
                <a:cubicBezTo>
                  <a:pt x="106" y="4"/>
                  <a:pt x="106" y="4"/>
                  <a:pt x="106" y="4"/>
                </a:cubicBezTo>
                <a:cubicBezTo>
                  <a:pt x="106" y="4"/>
                  <a:pt x="105" y="3"/>
                  <a:pt x="105" y="3"/>
                </a:cubicBezTo>
                <a:cubicBezTo>
                  <a:pt x="105" y="1"/>
                  <a:pt x="105" y="1"/>
                  <a:pt x="105" y="1"/>
                </a:cubicBezTo>
                <a:cubicBezTo>
                  <a:pt x="105" y="0"/>
                  <a:pt x="105" y="0"/>
                  <a:pt x="105" y="0"/>
                </a:cubicBezTo>
                <a:cubicBezTo>
                  <a:pt x="105" y="0"/>
                  <a:pt x="105" y="0"/>
                  <a:pt x="104" y="0"/>
                </a:cubicBezTo>
                <a:cubicBezTo>
                  <a:pt x="100" y="1"/>
                  <a:pt x="100" y="1"/>
                  <a:pt x="100" y="1"/>
                </a:cubicBezTo>
                <a:cubicBezTo>
                  <a:pt x="96" y="2"/>
                  <a:pt x="96" y="2"/>
                  <a:pt x="96" y="2"/>
                </a:cubicBezTo>
                <a:cubicBezTo>
                  <a:pt x="94" y="4"/>
                  <a:pt x="94" y="4"/>
                  <a:pt x="94" y="4"/>
                </a:cubicBezTo>
                <a:cubicBezTo>
                  <a:pt x="94" y="5"/>
                  <a:pt x="94" y="5"/>
                  <a:pt x="94" y="5"/>
                </a:cubicBezTo>
                <a:cubicBezTo>
                  <a:pt x="94" y="5"/>
                  <a:pt x="94" y="5"/>
                  <a:pt x="94" y="5"/>
                </a:cubicBezTo>
                <a:cubicBezTo>
                  <a:pt x="94" y="9"/>
                  <a:pt x="94" y="9"/>
                  <a:pt x="94" y="9"/>
                </a:cubicBezTo>
                <a:cubicBezTo>
                  <a:pt x="95" y="9"/>
                  <a:pt x="95" y="9"/>
                  <a:pt x="95" y="9"/>
                </a:cubicBezTo>
                <a:cubicBezTo>
                  <a:pt x="95" y="10"/>
                  <a:pt x="95" y="10"/>
                  <a:pt x="95" y="11"/>
                </a:cubicBezTo>
                <a:cubicBezTo>
                  <a:pt x="94" y="13"/>
                  <a:pt x="94" y="13"/>
                  <a:pt x="94" y="13"/>
                </a:cubicBezTo>
                <a:cubicBezTo>
                  <a:pt x="95" y="14"/>
                  <a:pt x="95" y="14"/>
                  <a:pt x="95" y="14"/>
                </a:cubicBezTo>
                <a:cubicBezTo>
                  <a:pt x="95" y="14"/>
                  <a:pt x="95" y="15"/>
                  <a:pt x="95" y="15"/>
                </a:cubicBezTo>
                <a:cubicBezTo>
                  <a:pt x="96" y="17"/>
                  <a:pt x="96" y="17"/>
                  <a:pt x="96" y="17"/>
                </a:cubicBezTo>
                <a:cubicBezTo>
                  <a:pt x="96" y="17"/>
                  <a:pt x="96" y="18"/>
                  <a:pt x="96" y="18"/>
                </a:cubicBezTo>
                <a:cubicBezTo>
                  <a:pt x="96" y="19"/>
                  <a:pt x="96" y="19"/>
                  <a:pt x="96" y="19"/>
                </a:cubicBezTo>
                <a:cubicBezTo>
                  <a:pt x="96" y="19"/>
                  <a:pt x="96" y="20"/>
                  <a:pt x="95" y="20"/>
                </a:cubicBezTo>
                <a:cubicBezTo>
                  <a:pt x="95" y="20"/>
                  <a:pt x="95" y="20"/>
                  <a:pt x="95" y="20"/>
                </a:cubicBezTo>
                <a:cubicBezTo>
                  <a:pt x="94" y="21"/>
                  <a:pt x="94" y="21"/>
                  <a:pt x="94" y="20"/>
                </a:cubicBezTo>
                <a:cubicBezTo>
                  <a:pt x="93" y="20"/>
                  <a:pt x="93" y="20"/>
                  <a:pt x="93" y="20"/>
                </a:cubicBezTo>
                <a:cubicBezTo>
                  <a:pt x="92" y="21"/>
                  <a:pt x="92" y="21"/>
                  <a:pt x="92" y="21"/>
                </a:cubicBezTo>
                <a:cubicBezTo>
                  <a:pt x="92" y="21"/>
                  <a:pt x="92" y="21"/>
                  <a:pt x="92" y="21"/>
                </a:cubicBezTo>
                <a:cubicBezTo>
                  <a:pt x="91" y="22"/>
                  <a:pt x="91" y="22"/>
                  <a:pt x="91" y="22"/>
                </a:cubicBezTo>
                <a:cubicBezTo>
                  <a:pt x="89" y="25"/>
                  <a:pt x="89" y="25"/>
                  <a:pt x="89" y="25"/>
                </a:cubicBezTo>
                <a:cubicBezTo>
                  <a:pt x="89" y="25"/>
                  <a:pt x="88" y="25"/>
                  <a:pt x="88" y="25"/>
                </a:cubicBezTo>
                <a:cubicBezTo>
                  <a:pt x="83" y="27"/>
                  <a:pt x="83" y="27"/>
                  <a:pt x="83" y="27"/>
                </a:cubicBezTo>
                <a:cubicBezTo>
                  <a:pt x="83" y="27"/>
                  <a:pt x="83" y="27"/>
                  <a:pt x="83" y="27"/>
                </a:cubicBezTo>
                <a:cubicBezTo>
                  <a:pt x="80" y="28"/>
                  <a:pt x="80" y="28"/>
                  <a:pt x="80" y="28"/>
                </a:cubicBezTo>
                <a:cubicBezTo>
                  <a:pt x="78" y="29"/>
                  <a:pt x="78" y="29"/>
                  <a:pt x="78" y="29"/>
                </a:cubicBezTo>
                <a:cubicBezTo>
                  <a:pt x="75" y="31"/>
                  <a:pt x="75" y="31"/>
                  <a:pt x="75" y="31"/>
                </a:cubicBezTo>
                <a:cubicBezTo>
                  <a:pt x="75" y="31"/>
                  <a:pt x="75" y="31"/>
                  <a:pt x="75" y="31"/>
                </a:cubicBezTo>
                <a:cubicBezTo>
                  <a:pt x="74" y="32"/>
                  <a:pt x="74" y="32"/>
                  <a:pt x="74" y="32"/>
                </a:cubicBezTo>
                <a:cubicBezTo>
                  <a:pt x="74" y="33"/>
                  <a:pt x="74" y="33"/>
                  <a:pt x="74" y="33"/>
                </a:cubicBezTo>
                <a:cubicBezTo>
                  <a:pt x="74" y="33"/>
                  <a:pt x="74" y="33"/>
                  <a:pt x="74" y="33"/>
                </a:cubicBezTo>
                <a:cubicBezTo>
                  <a:pt x="75" y="33"/>
                  <a:pt x="75" y="33"/>
                  <a:pt x="75" y="34"/>
                </a:cubicBezTo>
                <a:close/>
                <a:moveTo>
                  <a:pt x="185" y="121"/>
                </a:moveTo>
                <a:cubicBezTo>
                  <a:pt x="183" y="119"/>
                  <a:pt x="183" y="119"/>
                  <a:pt x="183" y="119"/>
                </a:cubicBezTo>
                <a:cubicBezTo>
                  <a:pt x="182" y="119"/>
                  <a:pt x="182" y="119"/>
                  <a:pt x="182" y="118"/>
                </a:cubicBezTo>
                <a:cubicBezTo>
                  <a:pt x="181" y="117"/>
                  <a:pt x="181" y="117"/>
                  <a:pt x="181" y="117"/>
                </a:cubicBezTo>
                <a:cubicBezTo>
                  <a:pt x="181" y="116"/>
                  <a:pt x="181" y="116"/>
                  <a:pt x="181" y="116"/>
                </a:cubicBezTo>
                <a:cubicBezTo>
                  <a:pt x="180" y="116"/>
                  <a:pt x="180" y="116"/>
                  <a:pt x="180" y="116"/>
                </a:cubicBezTo>
                <a:cubicBezTo>
                  <a:pt x="179" y="116"/>
                  <a:pt x="179" y="116"/>
                  <a:pt x="179" y="115"/>
                </a:cubicBezTo>
                <a:cubicBezTo>
                  <a:pt x="178" y="115"/>
                  <a:pt x="178" y="115"/>
                  <a:pt x="178" y="115"/>
                </a:cubicBezTo>
                <a:cubicBezTo>
                  <a:pt x="178" y="114"/>
                  <a:pt x="178" y="114"/>
                  <a:pt x="178" y="114"/>
                </a:cubicBezTo>
                <a:cubicBezTo>
                  <a:pt x="178" y="113"/>
                  <a:pt x="178" y="113"/>
                  <a:pt x="178" y="113"/>
                </a:cubicBezTo>
                <a:cubicBezTo>
                  <a:pt x="178" y="113"/>
                  <a:pt x="178" y="112"/>
                  <a:pt x="178" y="112"/>
                </a:cubicBezTo>
                <a:cubicBezTo>
                  <a:pt x="181" y="109"/>
                  <a:pt x="181" y="109"/>
                  <a:pt x="181" y="109"/>
                </a:cubicBezTo>
                <a:cubicBezTo>
                  <a:pt x="181" y="108"/>
                  <a:pt x="181" y="108"/>
                  <a:pt x="181" y="108"/>
                </a:cubicBezTo>
                <a:cubicBezTo>
                  <a:pt x="179" y="107"/>
                  <a:pt x="179" y="107"/>
                  <a:pt x="179" y="107"/>
                </a:cubicBezTo>
                <a:cubicBezTo>
                  <a:pt x="179" y="106"/>
                  <a:pt x="178" y="106"/>
                  <a:pt x="178" y="106"/>
                </a:cubicBezTo>
                <a:cubicBezTo>
                  <a:pt x="177" y="105"/>
                  <a:pt x="177" y="105"/>
                  <a:pt x="177" y="105"/>
                </a:cubicBezTo>
                <a:cubicBezTo>
                  <a:pt x="177" y="104"/>
                  <a:pt x="177" y="104"/>
                  <a:pt x="177" y="104"/>
                </a:cubicBezTo>
                <a:cubicBezTo>
                  <a:pt x="177" y="102"/>
                  <a:pt x="177" y="102"/>
                  <a:pt x="177" y="102"/>
                </a:cubicBezTo>
                <a:cubicBezTo>
                  <a:pt x="177" y="101"/>
                  <a:pt x="177" y="101"/>
                  <a:pt x="177" y="101"/>
                </a:cubicBezTo>
                <a:cubicBezTo>
                  <a:pt x="177" y="101"/>
                  <a:pt x="177" y="100"/>
                  <a:pt x="177" y="100"/>
                </a:cubicBezTo>
                <a:cubicBezTo>
                  <a:pt x="177" y="100"/>
                  <a:pt x="177" y="100"/>
                  <a:pt x="177" y="100"/>
                </a:cubicBezTo>
                <a:cubicBezTo>
                  <a:pt x="176" y="99"/>
                  <a:pt x="176" y="99"/>
                  <a:pt x="176" y="99"/>
                </a:cubicBezTo>
                <a:cubicBezTo>
                  <a:pt x="172" y="100"/>
                  <a:pt x="172" y="100"/>
                  <a:pt x="172" y="100"/>
                </a:cubicBezTo>
                <a:cubicBezTo>
                  <a:pt x="172" y="101"/>
                  <a:pt x="172" y="101"/>
                  <a:pt x="172" y="101"/>
                </a:cubicBezTo>
                <a:cubicBezTo>
                  <a:pt x="172" y="101"/>
                  <a:pt x="172" y="101"/>
                  <a:pt x="172" y="101"/>
                </a:cubicBezTo>
                <a:cubicBezTo>
                  <a:pt x="172" y="101"/>
                  <a:pt x="172" y="102"/>
                  <a:pt x="172" y="102"/>
                </a:cubicBezTo>
                <a:cubicBezTo>
                  <a:pt x="172" y="103"/>
                  <a:pt x="172" y="103"/>
                  <a:pt x="172" y="103"/>
                </a:cubicBezTo>
                <a:cubicBezTo>
                  <a:pt x="173" y="103"/>
                  <a:pt x="172" y="104"/>
                  <a:pt x="172" y="105"/>
                </a:cubicBezTo>
                <a:cubicBezTo>
                  <a:pt x="170" y="107"/>
                  <a:pt x="170" y="107"/>
                  <a:pt x="170" y="107"/>
                </a:cubicBezTo>
                <a:cubicBezTo>
                  <a:pt x="169" y="107"/>
                  <a:pt x="169" y="107"/>
                  <a:pt x="169" y="107"/>
                </a:cubicBezTo>
                <a:cubicBezTo>
                  <a:pt x="166" y="108"/>
                  <a:pt x="166" y="108"/>
                  <a:pt x="166" y="108"/>
                </a:cubicBezTo>
                <a:cubicBezTo>
                  <a:pt x="165" y="108"/>
                  <a:pt x="164" y="108"/>
                  <a:pt x="164" y="107"/>
                </a:cubicBezTo>
                <a:cubicBezTo>
                  <a:pt x="164" y="106"/>
                  <a:pt x="164" y="106"/>
                  <a:pt x="164" y="106"/>
                </a:cubicBezTo>
                <a:cubicBezTo>
                  <a:pt x="164" y="106"/>
                  <a:pt x="164" y="105"/>
                  <a:pt x="164" y="105"/>
                </a:cubicBezTo>
                <a:cubicBezTo>
                  <a:pt x="164" y="104"/>
                  <a:pt x="164" y="104"/>
                  <a:pt x="164" y="104"/>
                </a:cubicBezTo>
                <a:cubicBezTo>
                  <a:pt x="164" y="103"/>
                  <a:pt x="165" y="103"/>
                  <a:pt x="165" y="103"/>
                </a:cubicBezTo>
                <a:cubicBezTo>
                  <a:pt x="166" y="103"/>
                  <a:pt x="166" y="103"/>
                  <a:pt x="166" y="103"/>
                </a:cubicBezTo>
                <a:cubicBezTo>
                  <a:pt x="166" y="101"/>
                  <a:pt x="166" y="101"/>
                  <a:pt x="166" y="101"/>
                </a:cubicBezTo>
                <a:cubicBezTo>
                  <a:pt x="165" y="100"/>
                  <a:pt x="165" y="100"/>
                  <a:pt x="165" y="100"/>
                </a:cubicBezTo>
                <a:cubicBezTo>
                  <a:pt x="165" y="100"/>
                  <a:pt x="165" y="100"/>
                  <a:pt x="165" y="99"/>
                </a:cubicBezTo>
                <a:cubicBezTo>
                  <a:pt x="165" y="98"/>
                  <a:pt x="165" y="98"/>
                  <a:pt x="165" y="98"/>
                </a:cubicBezTo>
                <a:cubicBezTo>
                  <a:pt x="165" y="98"/>
                  <a:pt x="165" y="98"/>
                  <a:pt x="165" y="98"/>
                </a:cubicBezTo>
                <a:cubicBezTo>
                  <a:pt x="165" y="96"/>
                  <a:pt x="165" y="96"/>
                  <a:pt x="165" y="96"/>
                </a:cubicBezTo>
                <a:cubicBezTo>
                  <a:pt x="165" y="96"/>
                  <a:pt x="165" y="96"/>
                  <a:pt x="165" y="96"/>
                </a:cubicBezTo>
                <a:cubicBezTo>
                  <a:pt x="165" y="96"/>
                  <a:pt x="165" y="95"/>
                  <a:pt x="166" y="95"/>
                </a:cubicBezTo>
                <a:cubicBezTo>
                  <a:pt x="167" y="92"/>
                  <a:pt x="167" y="92"/>
                  <a:pt x="167" y="92"/>
                </a:cubicBezTo>
                <a:cubicBezTo>
                  <a:pt x="168" y="92"/>
                  <a:pt x="168" y="91"/>
                  <a:pt x="168" y="91"/>
                </a:cubicBezTo>
                <a:cubicBezTo>
                  <a:pt x="170" y="90"/>
                  <a:pt x="170" y="90"/>
                  <a:pt x="170" y="90"/>
                </a:cubicBezTo>
                <a:cubicBezTo>
                  <a:pt x="170" y="90"/>
                  <a:pt x="170" y="90"/>
                  <a:pt x="170" y="90"/>
                </a:cubicBezTo>
                <a:cubicBezTo>
                  <a:pt x="169" y="88"/>
                  <a:pt x="169" y="88"/>
                  <a:pt x="169" y="88"/>
                </a:cubicBezTo>
                <a:cubicBezTo>
                  <a:pt x="169" y="88"/>
                  <a:pt x="169" y="87"/>
                  <a:pt x="169" y="87"/>
                </a:cubicBezTo>
                <a:cubicBezTo>
                  <a:pt x="170" y="86"/>
                  <a:pt x="170" y="86"/>
                  <a:pt x="170" y="86"/>
                </a:cubicBezTo>
                <a:cubicBezTo>
                  <a:pt x="170" y="86"/>
                  <a:pt x="170" y="85"/>
                  <a:pt x="171" y="85"/>
                </a:cubicBezTo>
                <a:cubicBezTo>
                  <a:pt x="174" y="83"/>
                  <a:pt x="174" y="83"/>
                  <a:pt x="174" y="83"/>
                </a:cubicBezTo>
                <a:cubicBezTo>
                  <a:pt x="174" y="82"/>
                  <a:pt x="174" y="82"/>
                  <a:pt x="174" y="82"/>
                </a:cubicBezTo>
                <a:cubicBezTo>
                  <a:pt x="174" y="82"/>
                  <a:pt x="174" y="81"/>
                  <a:pt x="175" y="81"/>
                </a:cubicBezTo>
                <a:cubicBezTo>
                  <a:pt x="176" y="80"/>
                  <a:pt x="176" y="80"/>
                  <a:pt x="176" y="80"/>
                </a:cubicBezTo>
                <a:cubicBezTo>
                  <a:pt x="176" y="80"/>
                  <a:pt x="176" y="80"/>
                  <a:pt x="176" y="80"/>
                </a:cubicBezTo>
                <a:cubicBezTo>
                  <a:pt x="176" y="79"/>
                  <a:pt x="176" y="79"/>
                  <a:pt x="176" y="79"/>
                </a:cubicBezTo>
                <a:cubicBezTo>
                  <a:pt x="177" y="78"/>
                  <a:pt x="177" y="78"/>
                  <a:pt x="177" y="78"/>
                </a:cubicBezTo>
                <a:cubicBezTo>
                  <a:pt x="177" y="78"/>
                  <a:pt x="176" y="77"/>
                  <a:pt x="176" y="77"/>
                </a:cubicBezTo>
                <a:cubicBezTo>
                  <a:pt x="176" y="76"/>
                  <a:pt x="176" y="76"/>
                  <a:pt x="176" y="76"/>
                </a:cubicBezTo>
                <a:cubicBezTo>
                  <a:pt x="176" y="76"/>
                  <a:pt x="176" y="75"/>
                  <a:pt x="176" y="75"/>
                </a:cubicBezTo>
                <a:cubicBezTo>
                  <a:pt x="177" y="73"/>
                  <a:pt x="177" y="73"/>
                  <a:pt x="177" y="73"/>
                </a:cubicBezTo>
                <a:cubicBezTo>
                  <a:pt x="177" y="72"/>
                  <a:pt x="177" y="72"/>
                  <a:pt x="177" y="72"/>
                </a:cubicBezTo>
                <a:cubicBezTo>
                  <a:pt x="178" y="72"/>
                  <a:pt x="178" y="72"/>
                  <a:pt x="178" y="72"/>
                </a:cubicBezTo>
                <a:cubicBezTo>
                  <a:pt x="178" y="72"/>
                  <a:pt x="178" y="71"/>
                  <a:pt x="178" y="71"/>
                </a:cubicBezTo>
                <a:cubicBezTo>
                  <a:pt x="178" y="71"/>
                  <a:pt x="178" y="71"/>
                  <a:pt x="177" y="71"/>
                </a:cubicBezTo>
                <a:cubicBezTo>
                  <a:pt x="177" y="71"/>
                  <a:pt x="177" y="71"/>
                  <a:pt x="177" y="71"/>
                </a:cubicBezTo>
                <a:cubicBezTo>
                  <a:pt x="177" y="70"/>
                  <a:pt x="177" y="70"/>
                  <a:pt x="177" y="70"/>
                </a:cubicBezTo>
                <a:cubicBezTo>
                  <a:pt x="176" y="69"/>
                  <a:pt x="176" y="69"/>
                  <a:pt x="176" y="69"/>
                </a:cubicBezTo>
                <a:cubicBezTo>
                  <a:pt x="176" y="68"/>
                  <a:pt x="176" y="68"/>
                  <a:pt x="176" y="68"/>
                </a:cubicBezTo>
                <a:cubicBezTo>
                  <a:pt x="175" y="68"/>
                  <a:pt x="175" y="68"/>
                  <a:pt x="175" y="68"/>
                </a:cubicBezTo>
                <a:cubicBezTo>
                  <a:pt x="173" y="67"/>
                  <a:pt x="173" y="67"/>
                  <a:pt x="173" y="67"/>
                </a:cubicBezTo>
                <a:cubicBezTo>
                  <a:pt x="173" y="67"/>
                  <a:pt x="173" y="67"/>
                  <a:pt x="172" y="67"/>
                </a:cubicBezTo>
                <a:cubicBezTo>
                  <a:pt x="172" y="66"/>
                  <a:pt x="172" y="66"/>
                  <a:pt x="172" y="66"/>
                </a:cubicBezTo>
                <a:cubicBezTo>
                  <a:pt x="172" y="66"/>
                  <a:pt x="171" y="66"/>
                  <a:pt x="171" y="67"/>
                </a:cubicBezTo>
                <a:cubicBezTo>
                  <a:pt x="171" y="67"/>
                  <a:pt x="171" y="67"/>
                  <a:pt x="171" y="67"/>
                </a:cubicBezTo>
                <a:cubicBezTo>
                  <a:pt x="170" y="67"/>
                  <a:pt x="169" y="67"/>
                  <a:pt x="169" y="66"/>
                </a:cubicBezTo>
                <a:cubicBezTo>
                  <a:pt x="168" y="66"/>
                  <a:pt x="168" y="66"/>
                  <a:pt x="168" y="66"/>
                </a:cubicBezTo>
                <a:cubicBezTo>
                  <a:pt x="166" y="66"/>
                  <a:pt x="166" y="66"/>
                  <a:pt x="166" y="66"/>
                </a:cubicBezTo>
                <a:cubicBezTo>
                  <a:pt x="165" y="66"/>
                  <a:pt x="165" y="66"/>
                  <a:pt x="165" y="66"/>
                </a:cubicBezTo>
                <a:cubicBezTo>
                  <a:pt x="164" y="65"/>
                  <a:pt x="164" y="65"/>
                  <a:pt x="164" y="65"/>
                </a:cubicBezTo>
                <a:cubicBezTo>
                  <a:pt x="164" y="66"/>
                  <a:pt x="164" y="66"/>
                  <a:pt x="164" y="66"/>
                </a:cubicBezTo>
                <a:cubicBezTo>
                  <a:pt x="164" y="66"/>
                  <a:pt x="163" y="67"/>
                  <a:pt x="163" y="67"/>
                </a:cubicBezTo>
                <a:cubicBezTo>
                  <a:pt x="162" y="67"/>
                  <a:pt x="162" y="67"/>
                  <a:pt x="162" y="67"/>
                </a:cubicBezTo>
                <a:cubicBezTo>
                  <a:pt x="162" y="67"/>
                  <a:pt x="162" y="68"/>
                  <a:pt x="161" y="68"/>
                </a:cubicBezTo>
                <a:cubicBezTo>
                  <a:pt x="161" y="68"/>
                  <a:pt x="161" y="68"/>
                  <a:pt x="161" y="68"/>
                </a:cubicBezTo>
                <a:cubicBezTo>
                  <a:pt x="161" y="69"/>
                  <a:pt x="160" y="69"/>
                  <a:pt x="160" y="69"/>
                </a:cubicBezTo>
                <a:cubicBezTo>
                  <a:pt x="160" y="70"/>
                  <a:pt x="160" y="70"/>
                  <a:pt x="160" y="70"/>
                </a:cubicBezTo>
                <a:cubicBezTo>
                  <a:pt x="159" y="72"/>
                  <a:pt x="159" y="72"/>
                  <a:pt x="159" y="72"/>
                </a:cubicBezTo>
                <a:cubicBezTo>
                  <a:pt x="159" y="72"/>
                  <a:pt x="159" y="73"/>
                  <a:pt x="158" y="73"/>
                </a:cubicBezTo>
                <a:cubicBezTo>
                  <a:pt x="157" y="74"/>
                  <a:pt x="157" y="74"/>
                  <a:pt x="157" y="74"/>
                </a:cubicBezTo>
                <a:cubicBezTo>
                  <a:pt x="157" y="74"/>
                  <a:pt x="157" y="74"/>
                  <a:pt x="157" y="74"/>
                </a:cubicBezTo>
                <a:cubicBezTo>
                  <a:pt x="157" y="74"/>
                  <a:pt x="157" y="74"/>
                  <a:pt x="157" y="74"/>
                </a:cubicBezTo>
                <a:cubicBezTo>
                  <a:pt x="157" y="74"/>
                  <a:pt x="157" y="74"/>
                  <a:pt x="157" y="74"/>
                </a:cubicBezTo>
                <a:cubicBezTo>
                  <a:pt x="157" y="76"/>
                  <a:pt x="157" y="76"/>
                  <a:pt x="157" y="76"/>
                </a:cubicBezTo>
                <a:cubicBezTo>
                  <a:pt x="157" y="76"/>
                  <a:pt x="156" y="76"/>
                  <a:pt x="156" y="77"/>
                </a:cubicBezTo>
                <a:cubicBezTo>
                  <a:pt x="157" y="77"/>
                  <a:pt x="157" y="77"/>
                  <a:pt x="157" y="78"/>
                </a:cubicBezTo>
                <a:cubicBezTo>
                  <a:pt x="158" y="80"/>
                  <a:pt x="158" y="80"/>
                  <a:pt x="158" y="80"/>
                </a:cubicBezTo>
                <a:cubicBezTo>
                  <a:pt x="158" y="81"/>
                  <a:pt x="158" y="81"/>
                  <a:pt x="158" y="82"/>
                </a:cubicBezTo>
                <a:cubicBezTo>
                  <a:pt x="158" y="82"/>
                  <a:pt x="158" y="82"/>
                  <a:pt x="158" y="82"/>
                </a:cubicBezTo>
                <a:cubicBezTo>
                  <a:pt x="158" y="82"/>
                  <a:pt x="158" y="83"/>
                  <a:pt x="157" y="83"/>
                </a:cubicBezTo>
                <a:cubicBezTo>
                  <a:pt x="157" y="84"/>
                  <a:pt x="157" y="84"/>
                  <a:pt x="157" y="84"/>
                </a:cubicBezTo>
                <a:cubicBezTo>
                  <a:pt x="157" y="84"/>
                  <a:pt x="157" y="85"/>
                  <a:pt x="157" y="85"/>
                </a:cubicBezTo>
                <a:cubicBezTo>
                  <a:pt x="157" y="85"/>
                  <a:pt x="157" y="85"/>
                  <a:pt x="157" y="85"/>
                </a:cubicBezTo>
                <a:cubicBezTo>
                  <a:pt x="157" y="86"/>
                  <a:pt x="157" y="86"/>
                  <a:pt x="157" y="86"/>
                </a:cubicBezTo>
                <a:cubicBezTo>
                  <a:pt x="156" y="87"/>
                  <a:pt x="156" y="87"/>
                  <a:pt x="155" y="87"/>
                </a:cubicBezTo>
                <a:cubicBezTo>
                  <a:pt x="155" y="87"/>
                  <a:pt x="155" y="88"/>
                  <a:pt x="155" y="88"/>
                </a:cubicBezTo>
                <a:cubicBezTo>
                  <a:pt x="156" y="88"/>
                  <a:pt x="156" y="88"/>
                  <a:pt x="156" y="88"/>
                </a:cubicBezTo>
                <a:cubicBezTo>
                  <a:pt x="156" y="88"/>
                  <a:pt x="156" y="88"/>
                  <a:pt x="156" y="88"/>
                </a:cubicBezTo>
                <a:cubicBezTo>
                  <a:pt x="156" y="88"/>
                  <a:pt x="156" y="88"/>
                  <a:pt x="156" y="88"/>
                </a:cubicBezTo>
                <a:cubicBezTo>
                  <a:pt x="156" y="88"/>
                  <a:pt x="156" y="88"/>
                  <a:pt x="157" y="88"/>
                </a:cubicBezTo>
                <a:cubicBezTo>
                  <a:pt x="157" y="88"/>
                  <a:pt x="157" y="89"/>
                  <a:pt x="158" y="89"/>
                </a:cubicBezTo>
                <a:cubicBezTo>
                  <a:pt x="158" y="90"/>
                  <a:pt x="158" y="90"/>
                  <a:pt x="158" y="90"/>
                </a:cubicBezTo>
                <a:cubicBezTo>
                  <a:pt x="158" y="91"/>
                  <a:pt x="158" y="92"/>
                  <a:pt x="157" y="92"/>
                </a:cubicBezTo>
                <a:cubicBezTo>
                  <a:pt x="157" y="92"/>
                  <a:pt x="157" y="92"/>
                  <a:pt x="157" y="92"/>
                </a:cubicBezTo>
                <a:cubicBezTo>
                  <a:pt x="157" y="92"/>
                  <a:pt x="157" y="92"/>
                  <a:pt x="157" y="92"/>
                </a:cubicBezTo>
                <a:cubicBezTo>
                  <a:pt x="157" y="93"/>
                  <a:pt x="158" y="93"/>
                  <a:pt x="158" y="94"/>
                </a:cubicBezTo>
                <a:cubicBezTo>
                  <a:pt x="158" y="96"/>
                  <a:pt x="158" y="96"/>
                  <a:pt x="158" y="96"/>
                </a:cubicBezTo>
                <a:cubicBezTo>
                  <a:pt x="158" y="97"/>
                  <a:pt x="158" y="97"/>
                  <a:pt x="158" y="97"/>
                </a:cubicBezTo>
                <a:cubicBezTo>
                  <a:pt x="158" y="97"/>
                  <a:pt x="158" y="98"/>
                  <a:pt x="158" y="98"/>
                </a:cubicBezTo>
                <a:cubicBezTo>
                  <a:pt x="158" y="98"/>
                  <a:pt x="158" y="98"/>
                  <a:pt x="158" y="98"/>
                </a:cubicBezTo>
                <a:cubicBezTo>
                  <a:pt x="158" y="99"/>
                  <a:pt x="158" y="100"/>
                  <a:pt x="157" y="101"/>
                </a:cubicBezTo>
                <a:cubicBezTo>
                  <a:pt x="157" y="101"/>
                  <a:pt x="157" y="101"/>
                  <a:pt x="157" y="101"/>
                </a:cubicBezTo>
                <a:cubicBezTo>
                  <a:pt x="156" y="101"/>
                  <a:pt x="156" y="102"/>
                  <a:pt x="156" y="102"/>
                </a:cubicBezTo>
                <a:cubicBezTo>
                  <a:pt x="155" y="102"/>
                  <a:pt x="154" y="102"/>
                  <a:pt x="154" y="102"/>
                </a:cubicBezTo>
                <a:cubicBezTo>
                  <a:pt x="152" y="100"/>
                  <a:pt x="152" y="100"/>
                  <a:pt x="152" y="100"/>
                </a:cubicBezTo>
                <a:cubicBezTo>
                  <a:pt x="151" y="101"/>
                  <a:pt x="151" y="101"/>
                  <a:pt x="151" y="101"/>
                </a:cubicBezTo>
                <a:cubicBezTo>
                  <a:pt x="149" y="108"/>
                  <a:pt x="149" y="108"/>
                  <a:pt x="149" y="108"/>
                </a:cubicBezTo>
                <a:cubicBezTo>
                  <a:pt x="149" y="108"/>
                  <a:pt x="148" y="109"/>
                  <a:pt x="147" y="109"/>
                </a:cubicBezTo>
                <a:cubicBezTo>
                  <a:pt x="147" y="109"/>
                  <a:pt x="146" y="109"/>
                  <a:pt x="145" y="108"/>
                </a:cubicBezTo>
                <a:cubicBezTo>
                  <a:pt x="145" y="107"/>
                  <a:pt x="145" y="107"/>
                  <a:pt x="145" y="107"/>
                </a:cubicBezTo>
                <a:cubicBezTo>
                  <a:pt x="144" y="107"/>
                  <a:pt x="144" y="107"/>
                  <a:pt x="144" y="107"/>
                </a:cubicBezTo>
                <a:cubicBezTo>
                  <a:pt x="144" y="107"/>
                  <a:pt x="144" y="107"/>
                  <a:pt x="144" y="107"/>
                </a:cubicBezTo>
                <a:cubicBezTo>
                  <a:pt x="143" y="107"/>
                  <a:pt x="143" y="107"/>
                  <a:pt x="143" y="107"/>
                </a:cubicBezTo>
                <a:cubicBezTo>
                  <a:pt x="143" y="107"/>
                  <a:pt x="143" y="107"/>
                  <a:pt x="143" y="107"/>
                </a:cubicBezTo>
                <a:cubicBezTo>
                  <a:pt x="143" y="107"/>
                  <a:pt x="142" y="108"/>
                  <a:pt x="142" y="108"/>
                </a:cubicBezTo>
                <a:cubicBezTo>
                  <a:pt x="140" y="110"/>
                  <a:pt x="140" y="110"/>
                  <a:pt x="140" y="110"/>
                </a:cubicBezTo>
                <a:cubicBezTo>
                  <a:pt x="140" y="110"/>
                  <a:pt x="139" y="110"/>
                  <a:pt x="139" y="110"/>
                </a:cubicBezTo>
                <a:cubicBezTo>
                  <a:pt x="138" y="110"/>
                  <a:pt x="138" y="110"/>
                  <a:pt x="138" y="110"/>
                </a:cubicBezTo>
                <a:cubicBezTo>
                  <a:pt x="137" y="110"/>
                  <a:pt x="137" y="110"/>
                  <a:pt x="137" y="110"/>
                </a:cubicBezTo>
                <a:cubicBezTo>
                  <a:pt x="137" y="110"/>
                  <a:pt x="137" y="110"/>
                  <a:pt x="137" y="110"/>
                </a:cubicBezTo>
                <a:cubicBezTo>
                  <a:pt x="135" y="110"/>
                  <a:pt x="135" y="110"/>
                  <a:pt x="135" y="110"/>
                </a:cubicBezTo>
                <a:cubicBezTo>
                  <a:pt x="135" y="110"/>
                  <a:pt x="134" y="110"/>
                  <a:pt x="134" y="110"/>
                </a:cubicBezTo>
                <a:cubicBezTo>
                  <a:pt x="134" y="111"/>
                  <a:pt x="134" y="111"/>
                  <a:pt x="134" y="111"/>
                </a:cubicBezTo>
                <a:cubicBezTo>
                  <a:pt x="134" y="111"/>
                  <a:pt x="134" y="111"/>
                  <a:pt x="134" y="111"/>
                </a:cubicBezTo>
                <a:cubicBezTo>
                  <a:pt x="133" y="117"/>
                  <a:pt x="133" y="117"/>
                  <a:pt x="133" y="117"/>
                </a:cubicBezTo>
                <a:cubicBezTo>
                  <a:pt x="134" y="119"/>
                  <a:pt x="134" y="119"/>
                  <a:pt x="134" y="119"/>
                </a:cubicBezTo>
                <a:cubicBezTo>
                  <a:pt x="136" y="122"/>
                  <a:pt x="136" y="122"/>
                  <a:pt x="136" y="122"/>
                </a:cubicBezTo>
                <a:cubicBezTo>
                  <a:pt x="137" y="122"/>
                  <a:pt x="137" y="122"/>
                  <a:pt x="137" y="123"/>
                </a:cubicBezTo>
                <a:cubicBezTo>
                  <a:pt x="137" y="124"/>
                  <a:pt x="137" y="124"/>
                  <a:pt x="137" y="124"/>
                </a:cubicBezTo>
                <a:cubicBezTo>
                  <a:pt x="137" y="124"/>
                  <a:pt x="137" y="124"/>
                  <a:pt x="137" y="124"/>
                </a:cubicBezTo>
                <a:cubicBezTo>
                  <a:pt x="138" y="124"/>
                  <a:pt x="138" y="124"/>
                  <a:pt x="138" y="124"/>
                </a:cubicBezTo>
                <a:cubicBezTo>
                  <a:pt x="142" y="124"/>
                  <a:pt x="142" y="124"/>
                  <a:pt x="142" y="124"/>
                </a:cubicBezTo>
                <a:cubicBezTo>
                  <a:pt x="143" y="124"/>
                  <a:pt x="144" y="125"/>
                  <a:pt x="144" y="126"/>
                </a:cubicBezTo>
                <a:cubicBezTo>
                  <a:pt x="144" y="127"/>
                  <a:pt x="144" y="127"/>
                  <a:pt x="144" y="127"/>
                </a:cubicBezTo>
                <a:cubicBezTo>
                  <a:pt x="144" y="127"/>
                  <a:pt x="144" y="127"/>
                  <a:pt x="144" y="127"/>
                </a:cubicBezTo>
                <a:cubicBezTo>
                  <a:pt x="144" y="126"/>
                  <a:pt x="144" y="126"/>
                  <a:pt x="144" y="126"/>
                </a:cubicBezTo>
                <a:cubicBezTo>
                  <a:pt x="144" y="126"/>
                  <a:pt x="145" y="126"/>
                  <a:pt x="145" y="125"/>
                </a:cubicBezTo>
                <a:cubicBezTo>
                  <a:pt x="147" y="124"/>
                  <a:pt x="147" y="124"/>
                  <a:pt x="147" y="124"/>
                </a:cubicBezTo>
                <a:cubicBezTo>
                  <a:pt x="147" y="123"/>
                  <a:pt x="148" y="123"/>
                  <a:pt x="149" y="123"/>
                </a:cubicBezTo>
                <a:cubicBezTo>
                  <a:pt x="149" y="123"/>
                  <a:pt x="150" y="124"/>
                  <a:pt x="150" y="124"/>
                </a:cubicBezTo>
                <a:cubicBezTo>
                  <a:pt x="150" y="125"/>
                  <a:pt x="150" y="125"/>
                  <a:pt x="150" y="125"/>
                </a:cubicBezTo>
                <a:cubicBezTo>
                  <a:pt x="150" y="125"/>
                  <a:pt x="150" y="125"/>
                  <a:pt x="150" y="125"/>
                </a:cubicBezTo>
                <a:cubicBezTo>
                  <a:pt x="150" y="124"/>
                  <a:pt x="150" y="124"/>
                  <a:pt x="150" y="124"/>
                </a:cubicBezTo>
                <a:cubicBezTo>
                  <a:pt x="151" y="124"/>
                  <a:pt x="152" y="124"/>
                  <a:pt x="152" y="124"/>
                </a:cubicBezTo>
                <a:cubicBezTo>
                  <a:pt x="153" y="124"/>
                  <a:pt x="153" y="124"/>
                  <a:pt x="153" y="124"/>
                </a:cubicBezTo>
                <a:cubicBezTo>
                  <a:pt x="154" y="124"/>
                  <a:pt x="154" y="125"/>
                  <a:pt x="154" y="125"/>
                </a:cubicBezTo>
                <a:cubicBezTo>
                  <a:pt x="154" y="125"/>
                  <a:pt x="154" y="125"/>
                  <a:pt x="154" y="125"/>
                </a:cubicBezTo>
                <a:cubicBezTo>
                  <a:pt x="154" y="125"/>
                  <a:pt x="154" y="125"/>
                  <a:pt x="154" y="125"/>
                </a:cubicBezTo>
                <a:cubicBezTo>
                  <a:pt x="155" y="125"/>
                  <a:pt x="155" y="125"/>
                  <a:pt x="156" y="125"/>
                </a:cubicBezTo>
                <a:cubicBezTo>
                  <a:pt x="156" y="125"/>
                  <a:pt x="156" y="125"/>
                  <a:pt x="156" y="125"/>
                </a:cubicBezTo>
                <a:cubicBezTo>
                  <a:pt x="157" y="126"/>
                  <a:pt x="157" y="126"/>
                  <a:pt x="157" y="127"/>
                </a:cubicBezTo>
                <a:cubicBezTo>
                  <a:pt x="157" y="128"/>
                  <a:pt x="157" y="128"/>
                  <a:pt x="157" y="128"/>
                </a:cubicBezTo>
                <a:cubicBezTo>
                  <a:pt x="158" y="130"/>
                  <a:pt x="158" y="130"/>
                  <a:pt x="158" y="130"/>
                </a:cubicBezTo>
                <a:cubicBezTo>
                  <a:pt x="158" y="130"/>
                  <a:pt x="158" y="130"/>
                  <a:pt x="158" y="130"/>
                </a:cubicBezTo>
                <a:cubicBezTo>
                  <a:pt x="158" y="130"/>
                  <a:pt x="158" y="130"/>
                  <a:pt x="158" y="130"/>
                </a:cubicBezTo>
                <a:cubicBezTo>
                  <a:pt x="158" y="129"/>
                  <a:pt x="159" y="129"/>
                  <a:pt x="160" y="129"/>
                </a:cubicBezTo>
                <a:cubicBezTo>
                  <a:pt x="160" y="129"/>
                  <a:pt x="160" y="129"/>
                  <a:pt x="160" y="129"/>
                </a:cubicBezTo>
                <a:cubicBezTo>
                  <a:pt x="161" y="129"/>
                  <a:pt x="162" y="130"/>
                  <a:pt x="162" y="131"/>
                </a:cubicBezTo>
                <a:cubicBezTo>
                  <a:pt x="162" y="136"/>
                  <a:pt x="162" y="136"/>
                  <a:pt x="162" y="136"/>
                </a:cubicBezTo>
                <a:cubicBezTo>
                  <a:pt x="166" y="137"/>
                  <a:pt x="166" y="137"/>
                  <a:pt x="166" y="137"/>
                </a:cubicBezTo>
                <a:cubicBezTo>
                  <a:pt x="166" y="137"/>
                  <a:pt x="166" y="137"/>
                  <a:pt x="166" y="137"/>
                </a:cubicBezTo>
                <a:cubicBezTo>
                  <a:pt x="167" y="136"/>
                  <a:pt x="167" y="136"/>
                  <a:pt x="167" y="136"/>
                </a:cubicBezTo>
                <a:cubicBezTo>
                  <a:pt x="167" y="135"/>
                  <a:pt x="168" y="135"/>
                  <a:pt x="168" y="135"/>
                </a:cubicBezTo>
                <a:cubicBezTo>
                  <a:pt x="169" y="134"/>
                  <a:pt x="169" y="134"/>
                  <a:pt x="169" y="134"/>
                </a:cubicBezTo>
                <a:cubicBezTo>
                  <a:pt x="169" y="134"/>
                  <a:pt x="169" y="134"/>
                  <a:pt x="169" y="134"/>
                </a:cubicBezTo>
                <a:cubicBezTo>
                  <a:pt x="170" y="133"/>
                  <a:pt x="170" y="133"/>
                  <a:pt x="170" y="133"/>
                </a:cubicBezTo>
                <a:cubicBezTo>
                  <a:pt x="171" y="133"/>
                  <a:pt x="171" y="133"/>
                  <a:pt x="171" y="133"/>
                </a:cubicBezTo>
                <a:cubicBezTo>
                  <a:pt x="171" y="133"/>
                  <a:pt x="171" y="132"/>
                  <a:pt x="171" y="132"/>
                </a:cubicBezTo>
                <a:cubicBezTo>
                  <a:pt x="170" y="132"/>
                  <a:pt x="170" y="132"/>
                  <a:pt x="170" y="132"/>
                </a:cubicBezTo>
                <a:cubicBezTo>
                  <a:pt x="170" y="131"/>
                  <a:pt x="170" y="131"/>
                  <a:pt x="170" y="130"/>
                </a:cubicBezTo>
                <a:cubicBezTo>
                  <a:pt x="171" y="128"/>
                  <a:pt x="171" y="128"/>
                  <a:pt x="171" y="128"/>
                </a:cubicBezTo>
                <a:cubicBezTo>
                  <a:pt x="171" y="127"/>
                  <a:pt x="172" y="127"/>
                  <a:pt x="172" y="127"/>
                </a:cubicBezTo>
                <a:cubicBezTo>
                  <a:pt x="173" y="127"/>
                  <a:pt x="174" y="127"/>
                  <a:pt x="174" y="127"/>
                </a:cubicBezTo>
                <a:cubicBezTo>
                  <a:pt x="175" y="128"/>
                  <a:pt x="175" y="128"/>
                  <a:pt x="175" y="128"/>
                </a:cubicBezTo>
                <a:cubicBezTo>
                  <a:pt x="176" y="128"/>
                  <a:pt x="176" y="128"/>
                  <a:pt x="176" y="128"/>
                </a:cubicBezTo>
                <a:cubicBezTo>
                  <a:pt x="177" y="127"/>
                  <a:pt x="177" y="127"/>
                  <a:pt x="177" y="127"/>
                </a:cubicBezTo>
                <a:cubicBezTo>
                  <a:pt x="178" y="126"/>
                  <a:pt x="178" y="126"/>
                  <a:pt x="178" y="126"/>
                </a:cubicBezTo>
                <a:cubicBezTo>
                  <a:pt x="178" y="125"/>
                  <a:pt x="179" y="125"/>
                  <a:pt x="180" y="125"/>
                </a:cubicBezTo>
                <a:cubicBezTo>
                  <a:pt x="182" y="126"/>
                  <a:pt x="182" y="126"/>
                  <a:pt x="182" y="126"/>
                </a:cubicBezTo>
                <a:cubicBezTo>
                  <a:pt x="183" y="124"/>
                  <a:pt x="183" y="124"/>
                  <a:pt x="183" y="124"/>
                </a:cubicBezTo>
                <a:cubicBezTo>
                  <a:pt x="183" y="124"/>
                  <a:pt x="183" y="124"/>
                  <a:pt x="183" y="124"/>
                </a:cubicBezTo>
                <a:cubicBezTo>
                  <a:pt x="185" y="123"/>
                  <a:pt x="185" y="123"/>
                  <a:pt x="185" y="123"/>
                </a:cubicBezTo>
                <a:cubicBezTo>
                  <a:pt x="185" y="123"/>
                  <a:pt x="185" y="123"/>
                  <a:pt x="185" y="123"/>
                </a:cubicBezTo>
                <a:cubicBezTo>
                  <a:pt x="184" y="122"/>
                  <a:pt x="184" y="122"/>
                  <a:pt x="185" y="122"/>
                </a:cubicBezTo>
                <a:cubicBezTo>
                  <a:pt x="185" y="121"/>
                  <a:pt x="185" y="121"/>
                  <a:pt x="185" y="121"/>
                </a:cubicBezTo>
                <a:close/>
                <a:moveTo>
                  <a:pt x="128" y="37"/>
                </a:moveTo>
                <a:cubicBezTo>
                  <a:pt x="128" y="37"/>
                  <a:pt x="128" y="37"/>
                  <a:pt x="128" y="37"/>
                </a:cubicBezTo>
                <a:cubicBezTo>
                  <a:pt x="126" y="38"/>
                  <a:pt x="126" y="38"/>
                  <a:pt x="126" y="38"/>
                </a:cubicBezTo>
                <a:cubicBezTo>
                  <a:pt x="126" y="38"/>
                  <a:pt x="126" y="38"/>
                  <a:pt x="126" y="38"/>
                </a:cubicBezTo>
                <a:cubicBezTo>
                  <a:pt x="127" y="38"/>
                  <a:pt x="127" y="38"/>
                  <a:pt x="127" y="38"/>
                </a:cubicBezTo>
                <a:cubicBezTo>
                  <a:pt x="127" y="38"/>
                  <a:pt x="127" y="39"/>
                  <a:pt x="128" y="39"/>
                </a:cubicBezTo>
                <a:cubicBezTo>
                  <a:pt x="128" y="40"/>
                  <a:pt x="128" y="41"/>
                  <a:pt x="127" y="41"/>
                </a:cubicBezTo>
                <a:cubicBezTo>
                  <a:pt x="127" y="41"/>
                  <a:pt x="127" y="41"/>
                  <a:pt x="127" y="41"/>
                </a:cubicBezTo>
                <a:cubicBezTo>
                  <a:pt x="127" y="42"/>
                  <a:pt x="126" y="42"/>
                  <a:pt x="126" y="42"/>
                </a:cubicBezTo>
                <a:cubicBezTo>
                  <a:pt x="126" y="42"/>
                  <a:pt x="126" y="42"/>
                  <a:pt x="126" y="42"/>
                </a:cubicBezTo>
                <a:cubicBezTo>
                  <a:pt x="126" y="42"/>
                  <a:pt x="126" y="42"/>
                  <a:pt x="126" y="42"/>
                </a:cubicBezTo>
                <a:cubicBezTo>
                  <a:pt x="127" y="43"/>
                  <a:pt x="127" y="44"/>
                  <a:pt x="126" y="44"/>
                </a:cubicBezTo>
                <a:cubicBezTo>
                  <a:pt x="125" y="47"/>
                  <a:pt x="125" y="47"/>
                  <a:pt x="125" y="47"/>
                </a:cubicBezTo>
                <a:cubicBezTo>
                  <a:pt x="125" y="47"/>
                  <a:pt x="125" y="47"/>
                  <a:pt x="125" y="47"/>
                </a:cubicBezTo>
                <a:cubicBezTo>
                  <a:pt x="125" y="48"/>
                  <a:pt x="124" y="48"/>
                  <a:pt x="124" y="49"/>
                </a:cubicBezTo>
                <a:cubicBezTo>
                  <a:pt x="124" y="49"/>
                  <a:pt x="124" y="49"/>
                  <a:pt x="124" y="49"/>
                </a:cubicBezTo>
                <a:cubicBezTo>
                  <a:pt x="124" y="49"/>
                  <a:pt x="124" y="49"/>
                  <a:pt x="124" y="49"/>
                </a:cubicBezTo>
                <a:cubicBezTo>
                  <a:pt x="125" y="49"/>
                  <a:pt x="125" y="50"/>
                  <a:pt x="125" y="50"/>
                </a:cubicBezTo>
                <a:cubicBezTo>
                  <a:pt x="125" y="51"/>
                  <a:pt x="125" y="51"/>
                  <a:pt x="125" y="51"/>
                </a:cubicBezTo>
                <a:cubicBezTo>
                  <a:pt x="125" y="51"/>
                  <a:pt x="125" y="51"/>
                  <a:pt x="125" y="52"/>
                </a:cubicBezTo>
                <a:cubicBezTo>
                  <a:pt x="125" y="52"/>
                  <a:pt x="125" y="52"/>
                  <a:pt x="125" y="52"/>
                </a:cubicBezTo>
                <a:cubicBezTo>
                  <a:pt x="126" y="53"/>
                  <a:pt x="126" y="53"/>
                  <a:pt x="125" y="54"/>
                </a:cubicBezTo>
                <a:cubicBezTo>
                  <a:pt x="125" y="54"/>
                  <a:pt x="125" y="54"/>
                  <a:pt x="125" y="54"/>
                </a:cubicBezTo>
                <a:cubicBezTo>
                  <a:pt x="125" y="55"/>
                  <a:pt x="125" y="55"/>
                  <a:pt x="125" y="55"/>
                </a:cubicBezTo>
                <a:cubicBezTo>
                  <a:pt x="125" y="55"/>
                  <a:pt x="125" y="56"/>
                  <a:pt x="124" y="56"/>
                </a:cubicBezTo>
                <a:cubicBezTo>
                  <a:pt x="124" y="57"/>
                  <a:pt x="124" y="57"/>
                  <a:pt x="124" y="57"/>
                </a:cubicBezTo>
                <a:cubicBezTo>
                  <a:pt x="124" y="57"/>
                  <a:pt x="124" y="57"/>
                  <a:pt x="124" y="57"/>
                </a:cubicBezTo>
                <a:cubicBezTo>
                  <a:pt x="125" y="57"/>
                  <a:pt x="125" y="57"/>
                  <a:pt x="125" y="57"/>
                </a:cubicBezTo>
                <a:cubicBezTo>
                  <a:pt x="127" y="59"/>
                  <a:pt x="127" y="59"/>
                  <a:pt x="127" y="59"/>
                </a:cubicBezTo>
                <a:cubicBezTo>
                  <a:pt x="127" y="60"/>
                  <a:pt x="128" y="60"/>
                  <a:pt x="128" y="60"/>
                </a:cubicBezTo>
                <a:cubicBezTo>
                  <a:pt x="128" y="62"/>
                  <a:pt x="128" y="62"/>
                  <a:pt x="128" y="62"/>
                </a:cubicBezTo>
                <a:cubicBezTo>
                  <a:pt x="130" y="63"/>
                  <a:pt x="130" y="63"/>
                  <a:pt x="130" y="63"/>
                </a:cubicBezTo>
                <a:cubicBezTo>
                  <a:pt x="130" y="63"/>
                  <a:pt x="130" y="63"/>
                  <a:pt x="130" y="63"/>
                </a:cubicBezTo>
                <a:cubicBezTo>
                  <a:pt x="132" y="66"/>
                  <a:pt x="132" y="66"/>
                  <a:pt x="132" y="66"/>
                </a:cubicBezTo>
                <a:cubicBezTo>
                  <a:pt x="132" y="66"/>
                  <a:pt x="132" y="66"/>
                  <a:pt x="132" y="66"/>
                </a:cubicBezTo>
                <a:cubicBezTo>
                  <a:pt x="133" y="66"/>
                  <a:pt x="133" y="66"/>
                  <a:pt x="133" y="66"/>
                </a:cubicBezTo>
                <a:cubicBezTo>
                  <a:pt x="134" y="65"/>
                  <a:pt x="134" y="65"/>
                  <a:pt x="134" y="65"/>
                </a:cubicBezTo>
                <a:cubicBezTo>
                  <a:pt x="134" y="65"/>
                  <a:pt x="135" y="65"/>
                  <a:pt x="135" y="65"/>
                </a:cubicBezTo>
                <a:cubicBezTo>
                  <a:pt x="136" y="65"/>
                  <a:pt x="136" y="65"/>
                  <a:pt x="137" y="65"/>
                </a:cubicBezTo>
                <a:cubicBezTo>
                  <a:pt x="138" y="65"/>
                  <a:pt x="138" y="65"/>
                  <a:pt x="138" y="65"/>
                </a:cubicBezTo>
                <a:cubicBezTo>
                  <a:pt x="138" y="65"/>
                  <a:pt x="138" y="65"/>
                  <a:pt x="138" y="65"/>
                </a:cubicBezTo>
                <a:cubicBezTo>
                  <a:pt x="139" y="64"/>
                  <a:pt x="139" y="64"/>
                  <a:pt x="139" y="64"/>
                </a:cubicBezTo>
                <a:cubicBezTo>
                  <a:pt x="139" y="63"/>
                  <a:pt x="140" y="63"/>
                  <a:pt x="141" y="63"/>
                </a:cubicBezTo>
                <a:cubicBezTo>
                  <a:pt x="141" y="63"/>
                  <a:pt x="141" y="63"/>
                  <a:pt x="141" y="63"/>
                </a:cubicBezTo>
                <a:cubicBezTo>
                  <a:pt x="141" y="63"/>
                  <a:pt x="141" y="63"/>
                  <a:pt x="141" y="63"/>
                </a:cubicBezTo>
                <a:cubicBezTo>
                  <a:pt x="142" y="63"/>
                  <a:pt x="142" y="63"/>
                  <a:pt x="143" y="63"/>
                </a:cubicBezTo>
                <a:cubicBezTo>
                  <a:pt x="143" y="63"/>
                  <a:pt x="143" y="63"/>
                  <a:pt x="143" y="63"/>
                </a:cubicBezTo>
                <a:cubicBezTo>
                  <a:pt x="145" y="63"/>
                  <a:pt x="145" y="63"/>
                  <a:pt x="145" y="63"/>
                </a:cubicBezTo>
                <a:cubicBezTo>
                  <a:pt x="145" y="63"/>
                  <a:pt x="146" y="64"/>
                  <a:pt x="146" y="64"/>
                </a:cubicBezTo>
                <a:cubicBezTo>
                  <a:pt x="146" y="64"/>
                  <a:pt x="146" y="64"/>
                  <a:pt x="146" y="65"/>
                </a:cubicBezTo>
                <a:cubicBezTo>
                  <a:pt x="147" y="66"/>
                  <a:pt x="147" y="66"/>
                  <a:pt x="147" y="66"/>
                </a:cubicBezTo>
                <a:cubicBezTo>
                  <a:pt x="148" y="68"/>
                  <a:pt x="148" y="68"/>
                  <a:pt x="148" y="68"/>
                </a:cubicBezTo>
                <a:cubicBezTo>
                  <a:pt x="149" y="68"/>
                  <a:pt x="149" y="69"/>
                  <a:pt x="149" y="70"/>
                </a:cubicBezTo>
                <a:cubicBezTo>
                  <a:pt x="149" y="70"/>
                  <a:pt x="149" y="70"/>
                  <a:pt x="149" y="70"/>
                </a:cubicBezTo>
                <a:cubicBezTo>
                  <a:pt x="149" y="70"/>
                  <a:pt x="149" y="70"/>
                  <a:pt x="149" y="70"/>
                </a:cubicBezTo>
                <a:cubicBezTo>
                  <a:pt x="150" y="70"/>
                  <a:pt x="150" y="70"/>
                  <a:pt x="150" y="71"/>
                </a:cubicBezTo>
                <a:cubicBezTo>
                  <a:pt x="150" y="71"/>
                  <a:pt x="150" y="71"/>
                  <a:pt x="150" y="71"/>
                </a:cubicBezTo>
                <a:cubicBezTo>
                  <a:pt x="151" y="71"/>
                  <a:pt x="151" y="71"/>
                  <a:pt x="151" y="71"/>
                </a:cubicBezTo>
                <a:cubicBezTo>
                  <a:pt x="152" y="71"/>
                  <a:pt x="152" y="71"/>
                  <a:pt x="152" y="71"/>
                </a:cubicBezTo>
                <a:cubicBezTo>
                  <a:pt x="152" y="71"/>
                  <a:pt x="152" y="71"/>
                  <a:pt x="152" y="71"/>
                </a:cubicBezTo>
                <a:cubicBezTo>
                  <a:pt x="152" y="71"/>
                  <a:pt x="152" y="71"/>
                  <a:pt x="152" y="71"/>
                </a:cubicBezTo>
                <a:cubicBezTo>
                  <a:pt x="152" y="71"/>
                  <a:pt x="152" y="71"/>
                  <a:pt x="152" y="71"/>
                </a:cubicBezTo>
                <a:cubicBezTo>
                  <a:pt x="152" y="71"/>
                  <a:pt x="152" y="71"/>
                  <a:pt x="153" y="70"/>
                </a:cubicBezTo>
                <a:cubicBezTo>
                  <a:pt x="154" y="70"/>
                  <a:pt x="154" y="70"/>
                  <a:pt x="154" y="70"/>
                </a:cubicBezTo>
                <a:cubicBezTo>
                  <a:pt x="155" y="69"/>
                  <a:pt x="155" y="69"/>
                  <a:pt x="156" y="70"/>
                </a:cubicBezTo>
                <a:cubicBezTo>
                  <a:pt x="156" y="70"/>
                  <a:pt x="156" y="70"/>
                  <a:pt x="156" y="70"/>
                </a:cubicBezTo>
                <a:cubicBezTo>
                  <a:pt x="156" y="69"/>
                  <a:pt x="156" y="69"/>
                  <a:pt x="156" y="69"/>
                </a:cubicBezTo>
                <a:cubicBezTo>
                  <a:pt x="157" y="67"/>
                  <a:pt x="157" y="67"/>
                  <a:pt x="157" y="67"/>
                </a:cubicBezTo>
                <a:cubicBezTo>
                  <a:pt x="157" y="66"/>
                  <a:pt x="158" y="65"/>
                  <a:pt x="158" y="65"/>
                </a:cubicBezTo>
                <a:cubicBezTo>
                  <a:pt x="159" y="65"/>
                  <a:pt x="159" y="65"/>
                  <a:pt x="159" y="65"/>
                </a:cubicBezTo>
                <a:cubicBezTo>
                  <a:pt x="159" y="65"/>
                  <a:pt x="159" y="65"/>
                  <a:pt x="159" y="64"/>
                </a:cubicBezTo>
                <a:cubicBezTo>
                  <a:pt x="160" y="64"/>
                  <a:pt x="160" y="63"/>
                  <a:pt x="161" y="63"/>
                </a:cubicBezTo>
                <a:cubicBezTo>
                  <a:pt x="161" y="63"/>
                  <a:pt x="161" y="63"/>
                  <a:pt x="161" y="63"/>
                </a:cubicBezTo>
                <a:cubicBezTo>
                  <a:pt x="161" y="62"/>
                  <a:pt x="161" y="62"/>
                  <a:pt x="161" y="62"/>
                </a:cubicBezTo>
                <a:cubicBezTo>
                  <a:pt x="162" y="62"/>
                  <a:pt x="162" y="62"/>
                  <a:pt x="162" y="61"/>
                </a:cubicBezTo>
                <a:cubicBezTo>
                  <a:pt x="162" y="61"/>
                  <a:pt x="162" y="61"/>
                  <a:pt x="162" y="61"/>
                </a:cubicBezTo>
                <a:cubicBezTo>
                  <a:pt x="163" y="61"/>
                  <a:pt x="164" y="60"/>
                  <a:pt x="164" y="61"/>
                </a:cubicBezTo>
                <a:cubicBezTo>
                  <a:pt x="166" y="62"/>
                  <a:pt x="166" y="62"/>
                  <a:pt x="166" y="62"/>
                </a:cubicBezTo>
                <a:cubicBezTo>
                  <a:pt x="167" y="62"/>
                  <a:pt x="167" y="62"/>
                  <a:pt x="167" y="62"/>
                </a:cubicBezTo>
                <a:cubicBezTo>
                  <a:pt x="168" y="62"/>
                  <a:pt x="169" y="62"/>
                  <a:pt x="169" y="62"/>
                </a:cubicBezTo>
                <a:cubicBezTo>
                  <a:pt x="169" y="62"/>
                  <a:pt x="170" y="62"/>
                  <a:pt x="170" y="61"/>
                </a:cubicBezTo>
                <a:cubicBezTo>
                  <a:pt x="170" y="61"/>
                  <a:pt x="170" y="61"/>
                  <a:pt x="170" y="61"/>
                </a:cubicBezTo>
                <a:cubicBezTo>
                  <a:pt x="171" y="61"/>
                  <a:pt x="172" y="61"/>
                  <a:pt x="172" y="62"/>
                </a:cubicBezTo>
                <a:cubicBezTo>
                  <a:pt x="175" y="64"/>
                  <a:pt x="175" y="64"/>
                  <a:pt x="175" y="64"/>
                </a:cubicBezTo>
                <a:cubicBezTo>
                  <a:pt x="176" y="64"/>
                  <a:pt x="176" y="64"/>
                  <a:pt x="176" y="64"/>
                </a:cubicBezTo>
                <a:cubicBezTo>
                  <a:pt x="176" y="64"/>
                  <a:pt x="176" y="64"/>
                  <a:pt x="176" y="64"/>
                </a:cubicBezTo>
                <a:cubicBezTo>
                  <a:pt x="176" y="64"/>
                  <a:pt x="177" y="64"/>
                  <a:pt x="177" y="65"/>
                </a:cubicBezTo>
                <a:cubicBezTo>
                  <a:pt x="179" y="66"/>
                  <a:pt x="179" y="66"/>
                  <a:pt x="179" y="66"/>
                </a:cubicBezTo>
                <a:cubicBezTo>
                  <a:pt x="179" y="66"/>
                  <a:pt x="179" y="66"/>
                  <a:pt x="179" y="66"/>
                </a:cubicBezTo>
                <a:cubicBezTo>
                  <a:pt x="180" y="68"/>
                  <a:pt x="180" y="68"/>
                  <a:pt x="180" y="68"/>
                </a:cubicBezTo>
                <a:cubicBezTo>
                  <a:pt x="180" y="68"/>
                  <a:pt x="180" y="68"/>
                  <a:pt x="181" y="69"/>
                </a:cubicBezTo>
                <a:cubicBezTo>
                  <a:pt x="181" y="69"/>
                  <a:pt x="181" y="69"/>
                  <a:pt x="181" y="69"/>
                </a:cubicBezTo>
                <a:cubicBezTo>
                  <a:pt x="182" y="69"/>
                  <a:pt x="182" y="69"/>
                  <a:pt x="182" y="69"/>
                </a:cubicBezTo>
                <a:cubicBezTo>
                  <a:pt x="182" y="70"/>
                  <a:pt x="182" y="70"/>
                  <a:pt x="182" y="71"/>
                </a:cubicBezTo>
                <a:cubicBezTo>
                  <a:pt x="183" y="72"/>
                  <a:pt x="183" y="72"/>
                  <a:pt x="183" y="72"/>
                </a:cubicBezTo>
                <a:cubicBezTo>
                  <a:pt x="184" y="71"/>
                  <a:pt x="184" y="71"/>
                  <a:pt x="184" y="71"/>
                </a:cubicBezTo>
                <a:cubicBezTo>
                  <a:pt x="184" y="71"/>
                  <a:pt x="184" y="71"/>
                  <a:pt x="184" y="71"/>
                </a:cubicBezTo>
                <a:cubicBezTo>
                  <a:pt x="184" y="71"/>
                  <a:pt x="184" y="71"/>
                  <a:pt x="185" y="70"/>
                </a:cubicBezTo>
                <a:cubicBezTo>
                  <a:pt x="185" y="70"/>
                  <a:pt x="185" y="70"/>
                  <a:pt x="185" y="70"/>
                </a:cubicBezTo>
                <a:cubicBezTo>
                  <a:pt x="185" y="69"/>
                  <a:pt x="185" y="69"/>
                  <a:pt x="185" y="69"/>
                </a:cubicBezTo>
                <a:cubicBezTo>
                  <a:pt x="185" y="69"/>
                  <a:pt x="185" y="69"/>
                  <a:pt x="184" y="68"/>
                </a:cubicBezTo>
                <a:cubicBezTo>
                  <a:pt x="184" y="67"/>
                  <a:pt x="184" y="67"/>
                  <a:pt x="184" y="67"/>
                </a:cubicBezTo>
                <a:cubicBezTo>
                  <a:pt x="184" y="66"/>
                  <a:pt x="184" y="66"/>
                  <a:pt x="184" y="66"/>
                </a:cubicBezTo>
                <a:cubicBezTo>
                  <a:pt x="185" y="62"/>
                  <a:pt x="185" y="62"/>
                  <a:pt x="185" y="62"/>
                </a:cubicBezTo>
                <a:cubicBezTo>
                  <a:pt x="184" y="57"/>
                  <a:pt x="184" y="57"/>
                  <a:pt x="184" y="57"/>
                </a:cubicBezTo>
                <a:cubicBezTo>
                  <a:pt x="184" y="57"/>
                  <a:pt x="184" y="57"/>
                  <a:pt x="185" y="57"/>
                </a:cubicBezTo>
                <a:cubicBezTo>
                  <a:pt x="185" y="53"/>
                  <a:pt x="185" y="53"/>
                  <a:pt x="185" y="53"/>
                </a:cubicBezTo>
                <a:cubicBezTo>
                  <a:pt x="186" y="49"/>
                  <a:pt x="186" y="49"/>
                  <a:pt x="186" y="49"/>
                </a:cubicBezTo>
                <a:cubicBezTo>
                  <a:pt x="186" y="46"/>
                  <a:pt x="186" y="46"/>
                  <a:pt x="186" y="46"/>
                </a:cubicBezTo>
                <a:cubicBezTo>
                  <a:pt x="186" y="46"/>
                  <a:pt x="186" y="45"/>
                  <a:pt x="187" y="45"/>
                </a:cubicBezTo>
                <a:cubicBezTo>
                  <a:pt x="189" y="42"/>
                  <a:pt x="189" y="42"/>
                  <a:pt x="189" y="42"/>
                </a:cubicBezTo>
                <a:cubicBezTo>
                  <a:pt x="191" y="38"/>
                  <a:pt x="191" y="38"/>
                  <a:pt x="191" y="38"/>
                </a:cubicBezTo>
                <a:cubicBezTo>
                  <a:pt x="190" y="38"/>
                  <a:pt x="190" y="38"/>
                  <a:pt x="190" y="38"/>
                </a:cubicBezTo>
                <a:cubicBezTo>
                  <a:pt x="185" y="39"/>
                  <a:pt x="185" y="39"/>
                  <a:pt x="185" y="39"/>
                </a:cubicBezTo>
                <a:cubicBezTo>
                  <a:pt x="185" y="39"/>
                  <a:pt x="184" y="39"/>
                  <a:pt x="184" y="38"/>
                </a:cubicBezTo>
                <a:cubicBezTo>
                  <a:pt x="181" y="37"/>
                  <a:pt x="181" y="37"/>
                  <a:pt x="181" y="37"/>
                </a:cubicBezTo>
                <a:cubicBezTo>
                  <a:pt x="181" y="37"/>
                  <a:pt x="181" y="37"/>
                  <a:pt x="181" y="37"/>
                </a:cubicBezTo>
                <a:cubicBezTo>
                  <a:pt x="180" y="37"/>
                  <a:pt x="180" y="37"/>
                  <a:pt x="180" y="37"/>
                </a:cubicBezTo>
                <a:cubicBezTo>
                  <a:pt x="180" y="37"/>
                  <a:pt x="179" y="37"/>
                  <a:pt x="179" y="37"/>
                </a:cubicBezTo>
                <a:cubicBezTo>
                  <a:pt x="178" y="37"/>
                  <a:pt x="178" y="37"/>
                  <a:pt x="178" y="37"/>
                </a:cubicBezTo>
                <a:cubicBezTo>
                  <a:pt x="175" y="38"/>
                  <a:pt x="175" y="38"/>
                  <a:pt x="175" y="38"/>
                </a:cubicBezTo>
                <a:cubicBezTo>
                  <a:pt x="175" y="38"/>
                  <a:pt x="174" y="38"/>
                  <a:pt x="174" y="37"/>
                </a:cubicBezTo>
                <a:cubicBezTo>
                  <a:pt x="173" y="36"/>
                  <a:pt x="173" y="36"/>
                  <a:pt x="173" y="36"/>
                </a:cubicBezTo>
                <a:cubicBezTo>
                  <a:pt x="173" y="36"/>
                  <a:pt x="173" y="36"/>
                  <a:pt x="173" y="36"/>
                </a:cubicBezTo>
                <a:cubicBezTo>
                  <a:pt x="173" y="36"/>
                  <a:pt x="173" y="36"/>
                  <a:pt x="173" y="36"/>
                </a:cubicBezTo>
                <a:cubicBezTo>
                  <a:pt x="172" y="37"/>
                  <a:pt x="171" y="37"/>
                  <a:pt x="170" y="37"/>
                </a:cubicBezTo>
                <a:cubicBezTo>
                  <a:pt x="169" y="36"/>
                  <a:pt x="169" y="36"/>
                  <a:pt x="169" y="36"/>
                </a:cubicBezTo>
                <a:cubicBezTo>
                  <a:pt x="168" y="36"/>
                  <a:pt x="168" y="36"/>
                  <a:pt x="168" y="36"/>
                </a:cubicBezTo>
                <a:cubicBezTo>
                  <a:pt x="164" y="31"/>
                  <a:pt x="164" y="31"/>
                  <a:pt x="164" y="31"/>
                </a:cubicBezTo>
                <a:cubicBezTo>
                  <a:pt x="164" y="31"/>
                  <a:pt x="164" y="31"/>
                  <a:pt x="164" y="31"/>
                </a:cubicBezTo>
                <a:cubicBezTo>
                  <a:pt x="162" y="30"/>
                  <a:pt x="162" y="30"/>
                  <a:pt x="162" y="30"/>
                </a:cubicBezTo>
                <a:cubicBezTo>
                  <a:pt x="161" y="31"/>
                  <a:pt x="161" y="31"/>
                  <a:pt x="161" y="31"/>
                </a:cubicBezTo>
                <a:cubicBezTo>
                  <a:pt x="161" y="31"/>
                  <a:pt x="161" y="31"/>
                  <a:pt x="161" y="32"/>
                </a:cubicBezTo>
                <a:cubicBezTo>
                  <a:pt x="160" y="32"/>
                  <a:pt x="160" y="32"/>
                  <a:pt x="160" y="32"/>
                </a:cubicBezTo>
                <a:cubicBezTo>
                  <a:pt x="159" y="32"/>
                  <a:pt x="159" y="32"/>
                  <a:pt x="159" y="32"/>
                </a:cubicBezTo>
                <a:cubicBezTo>
                  <a:pt x="156" y="30"/>
                  <a:pt x="156" y="30"/>
                  <a:pt x="156" y="30"/>
                </a:cubicBezTo>
                <a:cubicBezTo>
                  <a:pt x="154" y="30"/>
                  <a:pt x="154" y="30"/>
                  <a:pt x="154" y="30"/>
                </a:cubicBezTo>
                <a:cubicBezTo>
                  <a:pt x="154" y="31"/>
                  <a:pt x="154" y="31"/>
                  <a:pt x="153" y="31"/>
                </a:cubicBezTo>
                <a:cubicBezTo>
                  <a:pt x="152" y="32"/>
                  <a:pt x="152" y="32"/>
                  <a:pt x="152" y="32"/>
                </a:cubicBezTo>
                <a:cubicBezTo>
                  <a:pt x="151" y="32"/>
                  <a:pt x="150" y="31"/>
                  <a:pt x="150" y="31"/>
                </a:cubicBezTo>
                <a:cubicBezTo>
                  <a:pt x="149" y="29"/>
                  <a:pt x="149" y="29"/>
                  <a:pt x="149" y="29"/>
                </a:cubicBezTo>
                <a:cubicBezTo>
                  <a:pt x="148" y="29"/>
                  <a:pt x="148" y="29"/>
                  <a:pt x="148" y="29"/>
                </a:cubicBezTo>
                <a:cubicBezTo>
                  <a:pt x="147" y="29"/>
                  <a:pt x="147" y="28"/>
                  <a:pt x="146" y="28"/>
                </a:cubicBezTo>
                <a:cubicBezTo>
                  <a:pt x="145" y="27"/>
                  <a:pt x="145" y="27"/>
                  <a:pt x="145" y="27"/>
                </a:cubicBezTo>
                <a:cubicBezTo>
                  <a:pt x="145" y="27"/>
                  <a:pt x="145" y="27"/>
                  <a:pt x="145" y="27"/>
                </a:cubicBezTo>
                <a:cubicBezTo>
                  <a:pt x="142" y="25"/>
                  <a:pt x="142" y="25"/>
                  <a:pt x="142" y="25"/>
                </a:cubicBezTo>
                <a:cubicBezTo>
                  <a:pt x="141" y="25"/>
                  <a:pt x="141" y="25"/>
                  <a:pt x="141" y="25"/>
                </a:cubicBezTo>
                <a:cubicBezTo>
                  <a:pt x="141" y="25"/>
                  <a:pt x="140" y="25"/>
                  <a:pt x="140" y="24"/>
                </a:cubicBezTo>
                <a:cubicBezTo>
                  <a:pt x="140" y="24"/>
                  <a:pt x="140" y="24"/>
                  <a:pt x="140" y="24"/>
                </a:cubicBezTo>
                <a:cubicBezTo>
                  <a:pt x="139" y="23"/>
                  <a:pt x="139" y="23"/>
                  <a:pt x="139" y="22"/>
                </a:cubicBezTo>
                <a:cubicBezTo>
                  <a:pt x="139" y="22"/>
                  <a:pt x="139" y="22"/>
                  <a:pt x="139" y="22"/>
                </a:cubicBezTo>
                <a:cubicBezTo>
                  <a:pt x="139" y="22"/>
                  <a:pt x="139" y="22"/>
                  <a:pt x="139" y="22"/>
                </a:cubicBezTo>
                <a:cubicBezTo>
                  <a:pt x="139" y="21"/>
                  <a:pt x="139" y="21"/>
                  <a:pt x="139" y="21"/>
                </a:cubicBezTo>
                <a:cubicBezTo>
                  <a:pt x="138" y="22"/>
                  <a:pt x="138" y="22"/>
                  <a:pt x="138" y="22"/>
                </a:cubicBezTo>
                <a:cubicBezTo>
                  <a:pt x="138" y="22"/>
                  <a:pt x="138" y="22"/>
                  <a:pt x="137" y="22"/>
                </a:cubicBezTo>
                <a:cubicBezTo>
                  <a:pt x="135" y="23"/>
                  <a:pt x="135" y="23"/>
                  <a:pt x="135" y="23"/>
                </a:cubicBezTo>
                <a:cubicBezTo>
                  <a:pt x="135" y="23"/>
                  <a:pt x="135" y="23"/>
                  <a:pt x="134" y="23"/>
                </a:cubicBezTo>
                <a:cubicBezTo>
                  <a:pt x="134" y="23"/>
                  <a:pt x="134" y="23"/>
                  <a:pt x="134" y="23"/>
                </a:cubicBezTo>
                <a:cubicBezTo>
                  <a:pt x="134" y="24"/>
                  <a:pt x="134" y="24"/>
                  <a:pt x="134" y="24"/>
                </a:cubicBezTo>
                <a:cubicBezTo>
                  <a:pt x="134" y="24"/>
                  <a:pt x="134" y="25"/>
                  <a:pt x="134" y="25"/>
                </a:cubicBezTo>
                <a:cubicBezTo>
                  <a:pt x="134" y="25"/>
                  <a:pt x="134" y="25"/>
                  <a:pt x="134" y="25"/>
                </a:cubicBezTo>
                <a:cubicBezTo>
                  <a:pt x="134" y="26"/>
                  <a:pt x="134" y="26"/>
                  <a:pt x="134" y="26"/>
                </a:cubicBezTo>
                <a:cubicBezTo>
                  <a:pt x="134" y="27"/>
                  <a:pt x="134" y="27"/>
                  <a:pt x="133" y="28"/>
                </a:cubicBezTo>
                <a:cubicBezTo>
                  <a:pt x="132" y="29"/>
                  <a:pt x="132" y="29"/>
                  <a:pt x="132" y="29"/>
                </a:cubicBezTo>
                <a:cubicBezTo>
                  <a:pt x="132" y="30"/>
                  <a:pt x="132" y="30"/>
                  <a:pt x="132" y="30"/>
                </a:cubicBezTo>
                <a:cubicBezTo>
                  <a:pt x="132" y="30"/>
                  <a:pt x="132" y="30"/>
                  <a:pt x="132" y="30"/>
                </a:cubicBezTo>
                <a:cubicBezTo>
                  <a:pt x="132" y="30"/>
                  <a:pt x="132" y="31"/>
                  <a:pt x="132" y="31"/>
                </a:cubicBezTo>
                <a:cubicBezTo>
                  <a:pt x="132" y="31"/>
                  <a:pt x="132" y="31"/>
                  <a:pt x="132" y="31"/>
                </a:cubicBezTo>
                <a:cubicBezTo>
                  <a:pt x="133" y="32"/>
                  <a:pt x="133" y="32"/>
                  <a:pt x="133" y="33"/>
                </a:cubicBezTo>
                <a:cubicBezTo>
                  <a:pt x="132" y="34"/>
                  <a:pt x="132" y="34"/>
                  <a:pt x="132" y="34"/>
                </a:cubicBezTo>
                <a:cubicBezTo>
                  <a:pt x="132" y="35"/>
                  <a:pt x="132" y="35"/>
                  <a:pt x="131" y="35"/>
                </a:cubicBezTo>
                <a:cubicBezTo>
                  <a:pt x="131" y="35"/>
                  <a:pt x="131" y="35"/>
                  <a:pt x="131" y="35"/>
                </a:cubicBezTo>
                <a:cubicBezTo>
                  <a:pt x="131" y="36"/>
                  <a:pt x="131" y="36"/>
                  <a:pt x="131" y="36"/>
                </a:cubicBezTo>
                <a:cubicBezTo>
                  <a:pt x="130" y="36"/>
                  <a:pt x="130" y="37"/>
                  <a:pt x="129" y="37"/>
                </a:cubicBezTo>
                <a:lnTo>
                  <a:pt x="128" y="37"/>
                </a:lnTo>
                <a:close/>
                <a:moveTo>
                  <a:pt x="35" y="79"/>
                </a:moveTo>
                <a:cubicBezTo>
                  <a:pt x="35" y="79"/>
                  <a:pt x="35" y="79"/>
                  <a:pt x="35" y="79"/>
                </a:cubicBezTo>
                <a:cubicBezTo>
                  <a:pt x="36" y="79"/>
                  <a:pt x="36" y="79"/>
                  <a:pt x="36" y="79"/>
                </a:cubicBezTo>
                <a:cubicBezTo>
                  <a:pt x="37" y="78"/>
                  <a:pt x="37" y="78"/>
                  <a:pt x="37" y="78"/>
                </a:cubicBezTo>
                <a:cubicBezTo>
                  <a:pt x="37" y="77"/>
                  <a:pt x="37" y="77"/>
                  <a:pt x="37" y="77"/>
                </a:cubicBezTo>
                <a:cubicBezTo>
                  <a:pt x="39" y="76"/>
                  <a:pt x="39" y="76"/>
                  <a:pt x="39" y="76"/>
                </a:cubicBezTo>
                <a:cubicBezTo>
                  <a:pt x="39" y="76"/>
                  <a:pt x="39" y="75"/>
                  <a:pt x="39" y="75"/>
                </a:cubicBezTo>
                <a:cubicBezTo>
                  <a:pt x="41" y="75"/>
                  <a:pt x="41" y="75"/>
                  <a:pt x="41" y="75"/>
                </a:cubicBezTo>
                <a:cubicBezTo>
                  <a:pt x="47" y="72"/>
                  <a:pt x="47" y="72"/>
                  <a:pt x="47" y="72"/>
                </a:cubicBezTo>
                <a:cubicBezTo>
                  <a:pt x="48" y="71"/>
                  <a:pt x="48" y="71"/>
                  <a:pt x="49" y="71"/>
                </a:cubicBezTo>
                <a:cubicBezTo>
                  <a:pt x="50" y="72"/>
                  <a:pt x="50" y="72"/>
                  <a:pt x="50" y="72"/>
                </a:cubicBezTo>
                <a:cubicBezTo>
                  <a:pt x="51" y="70"/>
                  <a:pt x="51" y="70"/>
                  <a:pt x="51" y="70"/>
                </a:cubicBezTo>
                <a:cubicBezTo>
                  <a:pt x="51" y="70"/>
                  <a:pt x="52" y="69"/>
                  <a:pt x="52" y="69"/>
                </a:cubicBezTo>
                <a:cubicBezTo>
                  <a:pt x="53" y="68"/>
                  <a:pt x="53" y="68"/>
                  <a:pt x="53" y="68"/>
                </a:cubicBezTo>
                <a:cubicBezTo>
                  <a:pt x="53" y="67"/>
                  <a:pt x="53" y="67"/>
                  <a:pt x="53" y="67"/>
                </a:cubicBezTo>
                <a:cubicBezTo>
                  <a:pt x="52" y="64"/>
                  <a:pt x="52" y="64"/>
                  <a:pt x="52" y="64"/>
                </a:cubicBezTo>
                <a:cubicBezTo>
                  <a:pt x="52" y="64"/>
                  <a:pt x="52" y="63"/>
                  <a:pt x="52" y="63"/>
                </a:cubicBezTo>
                <a:cubicBezTo>
                  <a:pt x="53" y="61"/>
                  <a:pt x="53" y="61"/>
                  <a:pt x="53" y="61"/>
                </a:cubicBezTo>
                <a:cubicBezTo>
                  <a:pt x="53" y="59"/>
                  <a:pt x="53" y="59"/>
                  <a:pt x="53" y="59"/>
                </a:cubicBezTo>
                <a:cubicBezTo>
                  <a:pt x="53" y="59"/>
                  <a:pt x="53" y="59"/>
                  <a:pt x="53" y="58"/>
                </a:cubicBezTo>
                <a:cubicBezTo>
                  <a:pt x="53" y="58"/>
                  <a:pt x="53" y="58"/>
                  <a:pt x="53" y="58"/>
                </a:cubicBezTo>
                <a:cubicBezTo>
                  <a:pt x="53" y="57"/>
                  <a:pt x="54" y="57"/>
                  <a:pt x="55" y="57"/>
                </a:cubicBezTo>
                <a:cubicBezTo>
                  <a:pt x="57" y="56"/>
                  <a:pt x="57" y="56"/>
                  <a:pt x="57" y="56"/>
                </a:cubicBezTo>
                <a:cubicBezTo>
                  <a:pt x="58" y="56"/>
                  <a:pt x="59" y="56"/>
                  <a:pt x="59" y="57"/>
                </a:cubicBezTo>
                <a:cubicBezTo>
                  <a:pt x="62" y="56"/>
                  <a:pt x="62" y="56"/>
                  <a:pt x="62" y="56"/>
                </a:cubicBezTo>
                <a:cubicBezTo>
                  <a:pt x="62" y="56"/>
                  <a:pt x="62" y="56"/>
                  <a:pt x="62" y="56"/>
                </a:cubicBezTo>
                <a:cubicBezTo>
                  <a:pt x="64" y="56"/>
                  <a:pt x="64" y="56"/>
                  <a:pt x="64" y="56"/>
                </a:cubicBezTo>
                <a:cubicBezTo>
                  <a:pt x="65" y="55"/>
                  <a:pt x="65" y="55"/>
                  <a:pt x="65" y="55"/>
                </a:cubicBezTo>
                <a:cubicBezTo>
                  <a:pt x="65" y="54"/>
                  <a:pt x="66" y="54"/>
                  <a:pt x="67" y="55"/>
                </a:cubicBezTo>
                <a:cubicBezTo>
                  <a:pt x="68" y="55"/>
                  <a:pt x="68" y="55"/>
                  <a:pt x="68" y="55"/>
                </a:cubicBezTo>
                <a:cubicBezTo>
                  <a:pt x="69" y="56"/>
                  <a:pt x="69" y="56"/>
                  <a:pt x="69" y="57"/>
                </a:cubicBezTo>
                <a:cubicBezTo>
                  <a:pt x="70" y="57"/>
                  <a:pt x="70" y="57"/>
                  <a:pt x="70" y="57"/>
                </a:cubicBezTo>
                <a:cubicBezTo>
                  <a:pt x="70" y="57"/>
                  <a:pt x="71" y="58"/>
                  <a:pt x="71" y="58"/>
                </a:cubicBezTo>
                <a:cubicBezTo>
                  <a:pt x="72" y="57"/>
                  <a:pt x="72" y="57"/>
                  <a:pt x="72" y="57"/>
                </a:cubicBezTo>
                <a:cubicBezTo>
                  <a:pt x="72" y="57"/>
                  <a:pt x="72" y="57"/>
                  <a:pt x="73" y="57"/>
                </a:cubicBezTo>
                <a:cubicBezTo>
                  <a:pt x="74" y="56"/>
                  <a:pt x="74" y="56"/>
                  <a:pt x="74" y="56"/>
                </a:cubicBezTo>
                <a:cubicBezTo>
                  <a:pt x="75" y="56"/>
                  <a:pt x="75" y="56"/>
                  <a:pt x="75" y="56"/>
                </a:cubicBezTo>
                <a:cubicBezTo>
                  <a:pt x="76" y="55"/>
                  <a:pt x="77" y="56"/>
                  <a:pt x="77" y="56"/>
                </a:cubicBezTo>
                <a:cubicBezTo>
                  <a:pt x="78" y="56"/>
                  <a:pt x="78" y="56"/>
                  <a:pt x="78" y="56"/>
                </a:cubicBezTo>
                <a:cubicBezTo>
                  <a:pt x="78" y="57"/>
                  <a:pt x="78" y="57"/>
                  <a:pt x="78" y="58"/>
                </a:cubicBezTo>
                <a:cubicBezTo>
                  <a:pt x="78" y="61"/>
                  <a:pt x="78" y="61"/>
                  <a:pt x="78" y="61"/>
                </a:cubicBezTo>
                <a:cubicBezTo>
                  <a:pt x="79" y="61"/>
                  <a:pt x="79" y="61"/>
                  <a:pt x="79" y="61"/>
                </a:cubicBezTo>
                <a:cubicBezTo>
                  <a:pt x="80" y="61"/>
                  <a:pt x="80" y="61"/>
                  <a:pt x="80" y="61"/>
                </a:cubicBezTo>
                <a:cubicBezTo>
                  <a:pt x="80" y="61"/>
                  <a:pt x="80" y="61"/>
                  <a:pt x="80" y="61"/>
                </a:cubicBezTo>
                <a:cubicBezTo>
                  <a:pt x="80" y="60"/>
                  <a:pt x="81" y="60"/>
                  <a:pt x="81" y="60"/>
                </a:cubicBezTo>
                <a:cubicBezTo>
                  <a:pt x="83" y="58"/>
                  <a:pt x="83" y="58"/>
                  <a:pt x="83" y="58"/>
                </a:cubicBezTo>
                <a:cubicBezTo>
                  <a:pt x="83" y="57"/>
                  <a:pt x="83" y="57"/>
                  <a:pt x="83" y="57"/>
                </a:cubicBezTo>
                <a:cubicBezTo>
                  <a:pt x="81" y="55"/>
                  <a:pt x="81" y="55"/>
                  <a:pt x="81" y="55"/>
                </a:cubicBezTo>
                <a:cubicBezTo>
                  <a:pt x="81" y="55"/>
                  <a:pt x="81" y="55"/>
                  <a:pt x="81" y="55"/>
                </a:cubicBezTo>
                <a:cubicBezTo>
                  <a:pt x="81" y="55"/>
                  <a:pt x="81" y="54"/>
                  <a:pt x="81" y="54"/>
                </a:cubicBezTo>
                <a:cubicBezTo>
                  <a:pt x="80" y="53"/>
                  <a:pt x="80" y="53"/>
                  <a:pt x="80" y="53"/>
                </a:cubicBezTo>
                <a:cubicBezTo>
                  <a:pt x="79" y="52"/>
                  <a:pt x="79" y="52"/>
                  <a:pt x="79" y="52"/>
                </a:cubicBezTo>
                <a:cubicBezTo>
                  <a:pt x="79" y="52"/>
                  <a:pt x="79" y="52"/>
                  <a:pt x="79" y="52"/>
                </a:cubicBezTo>
                <a:cubicBezTo>
                  <a:pt x="78" y="50"/>
                  <a:pt x="78" y="50"/>
                  <a:pt x="78" y="50"/>
                </a:cubicBezTo>
                <a:cubicBezTo>
                  <a:pt x="76" y="50"/>
                  <a:pt x="76" y="50"/>
                  <a:pt x="76" y="50"/>
                </a:cubicBezTo>
                <a:cubicBezTo>
                  <a:pt x="75" y="50"/>
                  <a:pt x="75" y="49"/>
                  <a:pt x="75" y="48"/>
                </a:cubicBezTo>
                <a:cubicBezTo>
                  <a:pt x="74" y="47"/>
                  <a:pt x="74" y="47"/>
                  <a:pt x="74" y="47"/>
                </a:cubicBezTo>
                <a:cubicBezTo>
                  <a:pt x="74" y="47"/>
                  <a:pt x="74" y="47"/>
                  <a:pt x="74" y="47"/>
                </a:cubicBezTo>
                <a:cubicBezTo>
                  <a:pt x="74" y="45"/>
                  <a:pt x="74" y="45"/>
                  <a:pt x="74" y="45"/>
                </a:cubicBezTo>
                <a:cubicBezTo>
                  <a:pt x="74" y="43"/>
                  <a:pt x="74" y="43"/>
                  <a:pt x="74" y="43"/>
                </a:cubicBezTo>
                <a:cubicBezTo>
                  <a:pt x="73" y="43"/>
                  <a:pt x="73" y="42"/>
                  <a:pt x="73" y="41"/>
                </a:cubicBezTo>
                <a:cubicBezTo>
                  <a:pt x="73" y="41"/>
                  <a:pt x="73" y="41"/>
                  <a:pt x="73" y="41"/>
                </a:cubicBezTo>
                <a:cubicBezTo>
                  <a:pt x="73" y="40"/>
                  <a:pt x="73" y="40"/>
                  <a:pt x="73" y="39"/>
                </a:cubicBezTo>
                <a:cubicBezTo>
                  <a:pt x="73" y="39"/>
                  <a:pt x="73" y="39"/>
                  <a:pt x="73" y="39"/>
                </a:cubicBezTo>
                <a:cubicBezTo>
                  <a:pt x="70" y="41"/>
                  <a:pt x="70" y="41"/>
                  <a:pt x="70" y="41"/>
                </a:cubicBezTo>
                <a:cubicBezTo>
                  <a:pt x="69" y="41"/>
                  <a:pt x="69" y="42"/>
                  <a:pt x="68" y="41"/>
                </a:cubicBezTo>
                <a:cubicBezTo>
                  <a:pt x="68" y="41"/>
                  <a:pt x="68" y="41"/>
                  <a:pt x="68" y="41"/>
                </a:cubicBezTo>
                <a:cubicBezTo>
                  <a:pt x="67" y="42"/>
                  <a:pt x="67" y="42"/>
                  <a:pt x="67" y="42"/>
                </a:cubicBezTo>
                <a:cubicBezTo>
                  <a:pt x="67" y="42"/>
                  <a:pt x="67" y="42"/>
                  <a:pt x="66" y="42"/>
                </a:cubicBezTo>
                <a:cubicBezTo>
                  <a:pt x="63" y="40"/>
                  <a:pt x="63" y="40"/>
                  <a:pt x="63" y="40"/>
                </a:cubicBezTo>
                <a:cubicBezTo>
                  <a:pt x="60" y="41"/>
                  <a:pt x="60" y="41"/>
                  <a:pt x="60" y="41"/>
                </a:cubicBezTo>
                <a:cubicBezTo>
                  <a:pt x="60" y="41"/>
                  <a:pt x="59" y="41"/>
                  <a:pt x="59" y="41"/>
                </a:cubicBezTo>
                <a:cubicBezTo>
                  <a:pt x="55" y="39"/>
                  <a:pt x="55" y="39"/>
                  <a:pt x="55" y="39"/>
                </a:cubicBezTo>
                <a:cubicBezTo>
                  <a:pt x="55" y="39"/>
                  <a:pt x="55" y="39"/>
                  <a:pt x="55" y="39"/>
                </a:cubicBezTo>
                <a:cubicBezTo>
                  <a:pt x="54" y="40"/>
                  <a:pt x="54" y="40"/>
                  <a:pt x="54" y="40"/>
                </a:cubicBezTo>
                <a:cubicBezTo>
                  <a:pt x="54" y="41"/>
                  <a:pt x="53" y="41"/>
                  <a:pt x="52" y="41"/>
                </a:cubicBezTo>
                <a:cubicBezTo>
                  <a:pt x="52" y="41"/>
                  <a:pt x="52" y="41"/>
                  <a:pt x="52" y="41"/>
                </a:cubicBezTo>
                <a:cubicBezTo>
                  <a:pt x="51" y="41"/>
                  <a:pt x="50" y="40"/>
                  <a:pt x="50" y="39"/>
                </a:cubicBezTo>
                <a:cubicBezTo>
                  <a:pt x="50" y="38"/>
                  <a:pt x="50" y="38"/>
                  <a:pt x="50" y="38"/>
                </a:cubicBezTo>
                <a:cubicBezTo>
                  <a:pt x="50" y="38"/>
                  <a:pt x="50" y="38"/>
                  <a:pt x="50" y="38"/>
                </a:cubicBezTo>
                <a:cubicBezTo>
                  <a:pt x="50" y="38"/>
                  <a:pt x="50" y="37"/>
                  <a:pt x="50" y="37"/>
                </a:cubicBezTo>
                <a:cubicBezTo>
                  <a:pt x="49" y="35"/>
                  <a:pt x="49" y="35"/>
                  <a:pt x="49" y="35"/>
                </a:cubicBezTo>
                <a:cubicBezTo>
                  <a:pt x="49" y="34"/>
                  <a:pt x="49" y="33"/>
                  <a:pt x="49" y="33"/>
                </a:cubicBezTo>
                <a:cubicBezTo>
                  <a:pt x="49" y="33"/>
                  <a:pt x="49" y="33"/>
                  <a:pt x="49" y="33"/>
                </a:cubicBezTo>
                <a:cubicBezTo>
                  <a:pt x="49" y="33"/>
                  <a:pt x="48" y="33"/>
                  <a:pt x="48" y="34"/>
                </a:cubicBezTo>
                <a:cubicBezTo>
                  <a:pt x="46" y="34"/>
                  <a:pt x="46" y="34"/>
                  <a:pt x="46" y="34"/>
                </a:cubicBezTo>
                <a:cubicBezTo>
                  <a:pt x="46" y="34"/>
                  <a:pt x="46" y="34"/>
                  <a:pt x="45" y="34"/>
                </a:cubicBezTo>
                <a:cubicBezTo>
                  <a:pt x="44" y="33"/>
                  <a:pt x="44" y="33"/>
                  <a:pt x="44" y="33"/>
                </a:cubicBezTo>
                <a:cubicBezTo>
                  <a:pt x="44" y="33"/>
                  <a:pt x="44" y="33"/>
                  <a:pt x="44" y="34"/>
                </a:cubicBezTo>
                <a:cubicBezTo>
                  <a:pt x="44" y="35"/>
                  <a:pt x="44" y="35"/>
                  <a:pt x="44" y="35"/>
                </a:cubicBezTo>
                <a:cubicBezTo>
                  <a:pt x="45" y="37"/>
                  <a:pt x="45" y="37"/>
                  <a:pt x="45" y="37"/>
                </a:cubicBezTo>
                <a:cubicBezTo>
                  <a:pt x="47" y="41"/>
                  <a:pt x="47" y="41"/>
                  <a:pt x="47" y="41"/>
                </a:cubicBezTo>
                <a:cubicBezTo>
                  <a:pt x="48" y="41"/>
                  <a:pt x="48" y="42"/>
                  <a:pt x="48" y="42"/>
                </a:cubicBezTo>
                <a:cubicBezTo>
                  <a:pt x="48" y="45"/>
                  <a:pt x="48" y="45"/>
                  <a:pt x="48" y="45"/>
                </a:cubicBezTo>
                <a:cubicBezTo>
                  <a:pt x="48" y="45"/>
                  <a:pt x="48" y="45"/>
                  <a:pt x="48" y="45"/>
                </a:cubicBezTo>
                <a:cubicBezTo>
                  <a:pt x="48" y="45"/>
                  <a:pt x="49" y="46"/>
                  <a:pt x="49" y="46"/>
                </a:cubicBezTo>
                <a:cubicBezTo>
                  <a:pt x="49" y="48"/>
                  <a:pt x="49" y="48"/>
                  <a:pt x="49" y="48"/>
                </a:cubicBezTo>
                <a:cubicBezTo>
                  <a:pt x="49" y="49"/>
                  <a:pt x="48" y="50"/>
                  <a:pt x="48" y="50"/>
                </a:cubicBezTo>
                <a:cubicBezTo>
                  <a:pt x="48" y="51"/>
                  <a:pt x="48" y="51"/>
                  <a:pt x="48" y="51"/>
                </a:cubicBezTo>
                <a:cubicBezTo>
                  <a:pt x="50" y="53"/>
                  <a:pt x="50" y="53"/>
                  <a:pt x="50" y="53"/>
                </a:cubicBezTo>
                <a:cubicBezTo>
                  <a:pt x="50" y="53"/>
                  <a:pt x="51" y="53"/>
                  <a:pt x="51" y="54"/>
                </a:cubicBezTo>
                <a:cubicBezTo>
                  <a:pt x="51" y="54"/>
                  <a:pt x="51" y="54"/>
                  <a:pt x="51" y="54"/>
                </a:cubicBezTo>
                <a:cubicBezTo>
                  <a:pt x="51" y="55"/>
                  <a:pt x="51" y="56"/>
                  <a:pt x="51" y="56"/>
                </a:cubicBezTo>
                <a:cubicBezTo>
                  <a:pt x="50" y="57"/>
                  <a:pt x="50" y="57"/>
                  <a:pt x="50" y="57"/>
                </a:cubicBezTo>
                <a:cubicBezTo>
                  <a:pt x="50" y="57"/>
                  <a:pt x="50" y="57"/>
                  <a:pt x="49" y="57"/>
                </a:cubicBezTo>
                <a:cubicBezTo>
                  <a:pt x="49" y="58"/>
                  <a:pt x="49" y="58"/>
                  <a:pt x="49" y="58"/>
                </a:cubicBezTo>
                <a:cubicBezTo>
                  <a:pt x="48" y="58"/>
                  <a:pt x="47" y="58"/>
                  <a:pt x="47" y="58"/>
                </a:cubicBezTo>
                <a:cubicBezTo>
                  <a:pt x="46" y="58"/>
                  <a:pt x="46" y="58"/>
                  <a:pt x="46" y="58"/>
                </a:cubicBezTo>
                <a:cubicBezTo>
                  <a:pt x="43" y="57"/>
                  <a:pt x="43" y="57"/>
                  <a:pt x="43" y="57"/>
                </a:cubicBezTo>
                <a:cubicBezTo>
                  <a:pt x="42" y="57"/>
                  <a:pt x="42" y="57"/>
                  <a:pt x="42" y="57"/>
                </a:cubicBezTo>
                <a:cubicBezTo>
                  <a:pt x="42" y="58"/>
                  <a:pt x="42" y="58"/>
                  <a:pt x="41" y="58"/>
                </a:cubicBezTo>
                <a:cubicBezTo>
                  <a:pt x="41" y="58"/>
                  <a:pt x="41" y="58"/>
                  <a:pt x="41" y="58"/>
                </a:cubicBezTo>
                <a:cubicBezTo>
                  <a:pt x="40" y="59"/>
                  <a:pt x="39" y="58"/>
                  <a:pt x="38" y="58"/>
                </a:cubicBezTo>
                <a:cubicBezTo>
                  <a:pt x="38" y="58"/>
                  <a:pt x="38" y="58"/>
                  <a:pt x="38" y="58"/>
                </a:cubicBezTo>
                <a:cubicBezTo>
                  <a:pt x="38" y="58"/>
                  <a:pt x="38" y="58"/>
                  <a:pt x="38" y="58"/>
                </a:cubicBezTo>
                <a:cubicBezTo>
                  <a:pt x="37" y="58"/>
                  <a:pt x="37" y="58"/>
                  <a:pt x="36" y="58"/>
                </a:cubicBezTo>
                <a:cubicBezTo>
                  <a:pt x="36" y="58"/>
                  <a:pt x="36" y="58"/>
                  <a:pt x="36" y="58"/>
                </a:cubicBezTo>
                <a:cubicBezTo>
                  <a:pt x="36" y="57"/>
                  <a:pt x="36" y="57"/>
                  <a:pt x="36" y="57"/>
                </a:cubicBezTo>
                <a:cubicBezTo>
                  <a:pt x="35" y="57"/>
                  <a:pt x="35" y="57"/>
                  <a:pt x="35" y="57"/>
                </a:cubicBezTo>
                <a:cubicBezTo>
                  <a:pt x="34" y="57"/>
                  <a:pt x="34" y="57"/>
                  <a:pt x="34" y="57"/>
                </a:cubicBezTo>
                <a:cubicBezTo>
                  <a:pt x="34" y="57"/>
                  <a:pt x="34" y="57"/>
                  <a:pt x="34" y="57"/>
                </a:cubicBezTo>
                <a:cubicBezTo>
                  <a:pt x="32" y="58"/>
                  <a:pt x="32" y="58"/>
                  <a:pt x="32" y="58"/>
                </a:cubicBezTo>
                <a:cubicBezTo>
                  <a:pt x="31" y="59"/>
                  <a:pt x="31" y="59"/>
                  <a:pt x="31" y="59"/>
                </a:cubicBezTo>
                <a:cubicBezTo>
                  <a:pt x="31" y="59"/>
                  <a:pt x="30" y="60"/>
                  <a:pt x="30" y="60"/>
                </a:cubicBezTo>
                <a:cubicBezTo>
                  <a:pt x="29" y="60"/>
                  <a:pt x="29" y="60"/>
                  <a:pt x="28" y="59"/>
                </a:cubicBezTo>
                <a:cubicBezTo>
                  <a:pt x="28" y="59"/>
                  <a:pt x="28" y="59"/>
                  <a:pt x="28" y="59"/>
                </a:cubicBezTo>
                <a:cubicBezTo>
                  <a:pt x="28" y="59"/>
                  <a:pt x="28" y="58"/>
                  <a:pt x="27" y="58"/>
                </a:cubicBezTo>
                <a:cubicBezTo>
                  <a:pt x="27" y="58"/>
                  <a:pt x="27" y="58"/>
                  <a:pt x="27" y="58"/>
                </a:cubicBezTo>
                <a:cubicBezTo>
                  <a:pt x="27" y="57"/>
                  <a:pt x="27" y="57"/>
                  <a:pt x="27" y="57"/>
                </a:cubicBezTo>
                <a:cubicBezTo>
                  <a:pt x="26" y="57"/>
                  <a:pt x="26" y="56"/>
                  <a:pt x="26" y="56"/>
                </a:cubicBezTo>
                <a:cubicBezTo>
                  <a:pt x="26" y="55"/>
                  <a:pt x="26" y="55"/>
                  <a:pt x="26" y="55"/>
                </a:cubicBezTo>
                <a:cubicBezTo>
                  <a:pt x="25" y="55"/>
                  <a:pt x="25" y="55"/>
                  <a:pt x="25" y="55"/>
                </a:cubicBezTo>
                <a:cubicBezTo>
                  <a:pt x="25" y="55"/>
                  <a:pt x="25" y="54"/>
                  <a:pt x="25" y="54"/>
                </a:cubicBezTo>
                <a:cubicBezTo>
                  <a:pt x="25" y="54"/>
                  <a:pt x="25" y="54"/>
                  <a:pt x="25" y="54"/>
                </a:cubicBezTo>
                <a:cubicBezTo>
                  <a:pt x="24" y="54"/>
                  <a:pt x="24" y="54"/>
                  <a:pt x="24" y="54"/>
                </a:cubicBezTo>
                <a:cubicBezTo>
                  <a:pt x="24" y="53"/>
                  <a:pt x="24" y="53"/>
                  <a:pt x="24" y="53"/>
                </a:cubicBezTo>
                <a:cubicBezTo>
                  <a:pt x="23" y="53"/>
                  <a:pt x="23" y="53"/>
                  <a:pt x="23" y="53"/>
                </a:cubicBezTo>
                <a:cubicBezTo>
                  <a:pt x="23" y="53"/>
                  <a:pt x="23" y="53"/>
                  <a:pt x="23" y="53"/>
                </a:cubicBezTo>
                <a:cubicBezTo>
                  <a:pt x="23" y="53"/>
                  <a:pt x="22" y="53"/>
                  <a:pt x="22" y="53"/>
                </a:cubicBezTo>
                <a:cubicBezTo>
                  <a:pt x="22" y="53"/>
                  <a:pt x="22" y="53"/>
                  <a:pt x="22" y="53"/>
                </a:cubicBezTo>
                <a:cubicBezTo>
                  <a:pt x="21" y="53"/>
                  <a:pt x="20" y="53"/>
                  <a:pt x="20" y="52"/>
                </a:cubicBezTo>
                <a:cubicBezTo>
                  <a:pt x="19" y="53"/>
                  <a:pt x="19" y="53"/>
                  <a:pt x="19" y="53"/>
                </a:cubicBezTo>
                <a:cubicBezTo>
                  <a:pt x="19" y="53"/>
                  <a:pt x="19" y="53"/>
                  <a:pt x="19" y="53"/>
                </a:cubicBezTo>
                <a:cubicBezTo>
                  <a:pt x="18" y="53"/>
                  <a:pt x="18" y="53"/>
                  <a:pt x="18" y="54"/>
                </a:cubicBezTo>
                <a:cubicBezTo>
                  <a:pt x="17" y="55"/>
                  <a:pt x="17" y="55"/>
                  <a:pt x="17" y="55"/>
                </a:cubicBezTo>
                <a:cubicBezTo>
                  <a:pt x="17" y="55"/>
                  <a:pt x="16" y="56"/>
                  <a:pt x="15" y="56"/>
                </a:cubicBezTo>
                <a:cubicBezTo>
                  <a:pt x="15" y="55"/>
                  <a:pt x="15" y="55"/>
                  <a:pt x="15" y="55"/>
                </a:cubicBezTo>
                <a:cubicBezTo>
                  <a:pt x="13" y="56"/>
                  <a:pt x="13" y="56"/>
                  <a:pt x="13" y="56"/>
                </a:cubicBezTo>
                <a:cubicBezTo>
                  <a:pt x="12" y="57"/>
                  <a:pt x="11" y="57"/>
                  <a:pt x="11" y="56"/>
                </a:cubicBezTo>
                <a:cubicBezTo>
                  <a:pt x="11" y="56"/>
                  <a:pt x="10" y="56"/>
                  <a:pt x="10" y="56"/>
                </a:cubicBezTo>
                <a:cubicBezTo>
                  <a:pt x="10" y="56"/>
                  <a:pt x="9" y="56"/>
                  <a:pt x="9" y="55"/>
                </a:cubicBezTo>
                <a:cubicBezTo>
                  <a:pt x="9" y="55"/>
                  <a:pt x="9" y="55"/>
                  <a:pt x="9" y="55"/>
                </a:cubicBezTo>
                <a:cubicBezTo>
                  <a:pt x="8" y="55"/>
                  <a:pt x="8" y="55"/>
                  <a:pt x="8" y="55"/>
                </a:cubicBezTo>
                <a:cubicBezTo>
                  <a:pt x="8" y="56"/>
                  <a:pt x="8" y="56"/>
                  <a:pt x="8" y="56"/>
                </a:cubicBezTo>
                <a:cubicBezTo>
                  <a:pt x="7" y="56"/>
                  <a:pt x="7" y="56"/>
                  <a:pt x="6" y="56"/>
                </a:cubicBezTo>
                <a:cubicBezTo>
                  <a:pt x="6" y="56"/>
                  <a:pt x="6" y="56"/>
                  <a:pt x="6" y="56"/>
                </a:cubicBezTo>
                <a:cubicBezTo>
                  <a:pt x="5" y="56"/>
                  <a:pt x="5" y="56"/>
                  <a:pt x="5" y="56"/>
                </a:cubicBezTo>
                <a:cubicBezTo>
                  <a:pt x="4" y="56"/>
                  <a:pt x="4" y="56"/>
                  <a:pt x="4" y="56"/>
                </a:cubicBezTo>
                <a:cubicBezTo>
                  <a:pt x="4" y="56"/>
                  <a:pt x="4" y="57"/>
                  <a:pt x="4" y="57"/>
                </a:cubicBezTo>
                <a:cubicBezTo>
                  <a:pt x="4" y="57"/>
                  <a:pt x="4" y="57"/>
                  <a:pt x="4" y="57"/>
                </a:cubicBezTo>
                <a:cubicBezTo>
                  <a:pt x="3" y="57"/>
                  <a:pt x="2" y="58"/>
                  <a:pt x="2" y="58"/>
                </a:cubicBezTo>
                <a:cubicBezTo>
                  <a:pt x="2" y="58"/>
                  <a:pt x="2" y="58"/>
                  <a:pt x="2" y="58"/>
                </a:cubicBezTo>
                <a:cubicBezTo>
                  <a:pt x="1" y="58"/>
                  <a:pt x="1" y="58"/>
                  <a:pt x="1" y="58"/>
                </a:cubicBezTo>
                <a:cubicBezTo>
                  <a:pt x="0" y="58"/>
                  <a:pt x="0" y="58"/>
                  <a:pt x="0" y="58"/>
                </a:cubicBezTo>
                <a:cubicBezTo>
                  <a:pt x="0" y="59"/>
                  <a:pt x="0" y="59"/>
                  <a:pt x="0" y="59"/>
                </a:cubicBezTo>
                <a:cubicBezTo>
                  <a:pt x="0" y="59"/>
                  <a:pt x="0" y="59"/>
                  <a:pt x="0" y="59"/>
                </a:cubicBezTo>
                <a:cubicBezTo>
                  <a:pt x="5" y="57"/>
                  <a:pt x="5" y="57"/>
                  <a:pt x="5" y="57"/>
                </a:cubicBezTo>
                <a:cubicBezTo>
                  <a:pt x="6" y="57"/>
                  <a:pt x="6" y="57"/>
                  <a:pt x="7" y="58"/>
                </a:cubicBezTo>
                <a:cubicBezTo>
                  <a:pt x="7" y="58"/>
                  <a:pt x="7" y="58"/>
                  <a:pt x="7" y="58"/>
                </a:cubicBezTo>
                <a:cubicBezTo>
                  <a:pt x="8" y="59"/>
                  <a:pt x="8" y="59"/>
                  <a:pt x="8" y="60"/>
                </a:cubicBezTo>
                <a:cubicBezTo>
                  <a:pt x="8" y="60"/>
                  <a:pt x="8" y="60"/>
                  <a:pt x="8" y="60"/>
                </a:cubicBezTo>
                <a:cubicBezTo>
                  <a:pt x="8" y="61"/>
                  <a:pt x="8" y="61"/>
                  <a:pt x="8" y="61"/>
                </a:cubicBezTo>
                <a:cubicBezTo>
                  <a:pt x="9" y="62"/>
                  <a:pt x="9" y="62"/>
                  <a:pt x="9" y="63"/>
                </a:cubicBezTo>
                <a:cubicBezTo>
                  <a:pt x="8" y="63"/>
                  <a:pt x="8" y="63"/>
                  <a:pt x="8" y="63"/>
                </a:cubicBezTo>
                <a:cubicBezTo>
                  <a:pt x="8" y="64"/>
                  <a:pt x="8" y="64"/>
                  <a:pt x="7" y="64"/>
                </a:cubicBezTo>
                <a:cubicBezTo>
                  <a:pt x="7" y="64"/>
                  <a:pt x="7" y="64"/>
                  <a:pt x="7" y="64"/>
                </a:cubicBezTo>
                <a:cubicBezTo>
                  <a:pt x="7" y="65"/>
                  <a:pt x="7" y="65"/>
                  <a:pt x="7" y="65"/>
                </a:cubicBezTo>
                <a:cubicBezTo>
                  <a:pt x="7" y="65"/>
                  <a:pt x="7" y="66"/>
                  <a:pt x="7" y="67"/>
                </a:cubicBezTo>
                <a:cubicBezTo>
                  <a:pt x="7" y="68"/>
                  <a:pt x="7" y="68"/>
                  <a:pt x="7" y="68"/>
                </a:cubicBezTo>
                <a:cubicBezTo>
                  <a:pt x="6" y="68"/>
                  <a:pt x="6" y="69"/>
                  <a:pt x="5" y="69"/>
                </a:cubicBezTo>
                <a:cubicBezTo>
                  <a:pt x="5" y="69"/>
                  <a:pt x="5" y="69"/>
                  <a:pt x="5" y="69"/>
                </a:cubicBezTo>
                <a:cubicBezTo>
                  <a:pt x="4" y="69"/>
                  <a:pt x="4" y="69"/>
                  <a:pt x="4" y="69"/>
                </a:cubicBezTo>
                <a:cubicBezTo>
                  <a:pt x="5" y="70"/>
                  <a:pt x="5" y="70"/>
                  <a:pt x="5" y="70"/>
                </a:cubicBezTo>
                <a:cubicBezTo>
                  <a:pt x="5" y="70"/>
                  <a:pt x="5" y="70"/>
                  <a:pt x="5" y="71"/>
                </a:cubicBezTo>
                <a:cubicBezTo>
                  <a:pt x="5" y="71"/>
                  <a:pt x="5" y="71"/>
                  <a:pt x="5" y="71"/>
                </a:cubicBezTo>
                <a:cubicBezTo>
                  <a:pt x="6" y="71"/>
                  <a:pt x="6" y="71"/>
                  <a:pt x="6" y="71"/>
                </a:cubicBezTo>
                <a:cubicBezTo>
                  <a:pt x="6" y="71"/>
                  <a:pt x="6" y="71"/>
                  <a:pt x="6" y="71"/>
                </a:cubicBezTo>
                <a:cubicBezTo>
                  <a:pt x="6" y="70"/>
                  <a:pt x="6" y="70"/>
                  <a:pt x="6" y="70"/>
                </a:cubicBezTo>
                <a:cubicBezTo>
                  <a:pt x="6" y="69"/>
                  <a:pt x="7" y="69"/>
                  <a:pt x="8" y="69"/>
                </a:cubicBezTo>
                <a:cubicBezTo>
                  <a:pt x="8" y="69"/>
                  <a:pt x="8" y="69"/>
                  <a:pt x="8" y="69"/>
                </a:cubicBezTo>
                <a:cubicBezTo>
                  <a:pt x="9" y="69"/>
                  <a:pt x="9" y="69"/>
                  <a:pt x="10" y="70"/>
                </a:cubicBezTo>
                <a:cubicBezTo>
                  <a:pt x="10" y="70"/>
                  <a:pt x="10" y="70"/>
                  <a:pt x="10" y="70"/>
                </a:cubicBezTo>
                <a:cubicBezTo>
                  <a:pt x="11" y="70"/>
                  <a:pt x="11" y="70"/>
                  <a:pt x="11" y="70"/>
                </a:cubicBezTo>
                <a:cubicBezTo>
                  <a:pt x="11" y="70"/>
                  <a:pt x="12" y="70"/>
                  <a:pt x="12" y="70"/>
                </a:cubicBezTo>
                <a:cubicBezTo>
                  <a:pt x="12" y="71"/>
                  <a:pt x="12" y="71"/>
                  <a:pt x="12" y="71"/>
                </a:cubicBezTo>
                <a:cubicBezTo>
                  <a:pt x="12" y="71"/>
                  <a:pt x="12" y="71"/>
                  <a:pt x="12" y="71"/>
                </a:cubicBezTo>
                <a:cubicBezTo>
                  <a:pt x="12" y="71"/>
                  <a:pt x="12" y="71"/>
                  <a:pt x="12" y="71"/>
                </a:cubicBezTo>
                <a:cubicBezTo>
                  <a:pt x="13" y="71"/>
                  <a:pt x="13" y="71"/>
                  <a:pt x="14" y="71"/>
                </a:cubicBezTo>
                <a:cubicBezTo>
                  <a:pt x="15" y="72"/>
                  <a:pt x="15" y="72"/>
                  <a:pt x="15" y="72"/>
                </a:cubicBezTo>
                <a:cubicBezTo>
                  <a:pt x="15" y="72"/>
                  <a:pt x="16" y="72"/>
                  <a:pt x="16" y="73"/>
                </a:cubicBezTo>
                <a:cubicBezTo>
                  <a:pt x="16" y="73"/>
                  <a:pt x="16" y="73"/>
                  <a:pt x="16" y="73"/>
                </a:cubicBezTo>
                <a:cubicBezTo>
                  <a:pt x="17" y="72"/>
                  <a:pt x="18" y="73"/>
                  <a:pt x="18" y="73"/>
                </a:cubicBezTo>
                <a:cubicBezTo>
                  <a:pt x="18" y="74"/>
                  <a:pt x="18" y="74"/>
                  <a:pt x="18" y="74"/>
                </a:cubicBezTo>
                <a:cubicBezTo>
                  <a:pt x="18" y="74"/>
                  <a:pt x="18" y="74"/>
                  <a:pt x="18" y="74"/>
                </a:cubicBezTo>
                <a:cubicBezTo>
                  <a:pt x="19" y="73"/>
                  <a:pt x="20" y="74"/>
                  <a:pt x="21" y="74"/>
                </a:cubicBezTo>
                <a:cubicBezTo>
                  <a:pt x="21" y="74"/>
                  <a:pt x="21" y="74"/>
                  <a:pt x="21" y="74"/>
                </a:cubicBezTo>
                <a:cubicBezTo>
                  <a:pt x="21" y="74"/>
                  <a:pt x="22" y="74"/>
                  <a:pt x="23" y="75"/>
                </a:cubicBezTo>
                <a:cubicBezTo>
                  <a:pt x="23" y="75"/>
                  <a:pt x="23" y="75"/>
                  <a:pt x="23" y="75"/>
                </a:cubicBezTo>
                <a:cubicBezTo>
                  <a:pt x="23" y="75"/>
                  <a:pt x="24" y="75"/>
                  <a:pt x="24" y="76"/>
                </a:cubicBezTo>
                <a:cubicBezTo>
                  <a:pt x="24" y="76"/>
                  <a:pt x="24" y="76"/>
                  <a:pt x="24" y="76"/>
                </a:cubicBezTo>
                <a:cubicBezTo>
                  <a:pt x="24" y="76"/>
                  <a:pt x="24" y="76"/>
                  <a:pt x="24" y="76"/>
                </a:cubicBezTo>
                <a:cubicBezTo>
                  <a:pt x="24" y="76"/>
                  <a:pt x="24" y="76"/>
                  <a:pt x="24" y="76"/>
                </a:cubicBezTo>
                <a:cubicBezTo>
                  <a:pt x="24" y="76"/>
                  <a:pt x="24" y="76"/>
                  <a:pt x="24" y="76"/>
                </a:cubicBezTo>
                <a:cubicBezTo>
                  <a:pt x="25" y="76"/>
                  <a:pt x="26" y="76"/>
                  <a:pt x="26" y="76"/>
                </a:cubicBezTo>
                <a:cubicBezTo>
                  <a:pt x="27" y="76"/>
                  <a:pt x="27" y="76"/>
                  <a:pt x="28" y="76"/>
                </a:cubicBezTo>
                <a:cubicBezTo>
                  <a:pt x="28" y="76"/>
                  <a:pt x="28" y="76"/>
                  <a:pt x="28" y="76"/>
                </a:cubicBezTo>
                <a:cubicBezTo>
                  <a:pt x="29" y="76"/>
                  <a:pt x="29" y="76"/>
                  <a:pt x="29" y="76"/>
                </a:cubicBezTo>
                <a:cubicBezTo>
                  <a:pt x="30" y="76"/>
                  <a:pt x="30" y="77"/>
                  <a:pt x="31" y="78"/>
                </a:cubicBezTo>
                <a:cubicBezTo>
                  <a:pt x="31" y="78"/>
                  <a:pt x="31" y="78"/>
                  <a:pt x="31" y="78"/>
                </a:cubicBezTo>
                <a:cubicBezTo>
                  <a:pt x="31" y="78"/>
                  <a:pt x="32" y="78"/>
                  <a:pt x="32" y="78"/>
                </a:cubicBezTo>
                <a:cubicBezTo>
                  <a:pt x="32" y="79"/>
                  <a:pt x="32" y="79"/>
                  <a:pt x="32" y="79"/>
                </a:cubicBezTo>
                <a:cubicBezTo>
                  <a:pt x="33" y="79"/>
                  <a:pt x="33" y="79"/>
                  <a:pt x="33" y="79"/>
                </a:cubicBezTo>
                <a:cubicBezTo>
                  <a:pt x="34" y="79"/>
                  <a:pt x="34" y="79"/>
                  <a:pt x="34" y="79"/>
                </a:cubicBezTo>
                <a:lnTo>
                  <a:pt x="35" y="79"/>
                </a:lnTo>
                <a:close/>
                <a:moveTo>
                  <a:pt x="186" y="162"/>
                </a:moveTo>
                <a:cubicBezTo>
                  <a:pt x="187" y="161"/>
                  <a:pt x="188" y="161"/>
                  <a:pt x="188" y="161"/>
                </a:cubicBezTo>
                <a:cubicBezTo>
                  <a:pt x="189" y="161"/>
                  <a:pt x="189" y="161"/>
                  <a:pt x="189" y="161"/>
                </a:cubicBezTo>
                <a:cubicBezTo>
                  <a:pt x="189" y="161"/>
                  <a:pt x="189" y="161"/>
                  <a:pt x="189" y="161"/>
                </a:cubicBezTo>
                <a:cubicBezTo>
                  <a:pt x="189" y="161"/>
                  <a:pt x="189" y="161"/>
                  <a:pt x="189" y="161"/>
                </a:cubicBezTo>
                <a:cubicBezTo>
                  <a:pt x="189" y="160"/>
                  <a:pt x="189" y="160"/>
                  <a:pt x="189" y="160"/>
                </a:cubicBezTo>
                <a:cubicBezTo>
                  <a:pt x="191" y="158"/>
                  <a:pt x="191" y="158"/>
                  <a:pt x="191" y="158"/>
                </a:cubicBezTo>
                <a:cubicBezTo>
                  <a:pt x="191" y="158"/>
                  <a:pt x="191" y="158"/>
                  <a:pt x="192" y="157"/>
                </a:cubicBezTo>
                <a:cubicBezTo>
                  <a:pt x="193" y="157"/>
                  <a:pt x="193" y="157"/>
                  <a:pt x="193" y="157"/>
                </a:cubicBezTo>
                <a:cubicBezTo>
                  <a:pt x="193" y="156"/>
                  <a:pt x="193" y="156"/>
                  <a:pt x="194" y="156"/>
                </a:cubicBezTo>
                <a:cubicBezTo>
                  <a:pt x="194" y="155"/>
                  <a:pt x="194" y="155"/>
                  <a:pt x="194" y="155"/>
                </a:cubicBezTo>
                <a:cubicBezTo>
                  <a:pt x="194" y="154"/>
                  <a:pt x="194" y="154"/>
                  <a:pt x="194" y="154"/>
                </a:cubicBezTo>
                <a:cubicBezTo>
                  <a:pt x="194" y="154"/>
                  <a:pt x="194" y="154"/>
                  <a:pt x="195" y="153"/>
                </a:cubicBezTo>
                <a:cubicBezTo>
                  <a:pt x="197" y="151"/>
                  <a:pt x="197" y="151"/>
                  <a:pt x="197" y="151"/>
                </a:cubicBezTo>
                <a:cubicBezTo>
                  <a:pt x="197" y="150"/>
                  <a:pt x="197" y="150"/>
                  <a:pt x="197" y="150"/>
                </a:cubicBezTo>
                <a:cubicBezTo>
                  <a:pt x="193" y="151"/>
                  <a:pt x="193" y="151"/>
                  <a:pt x="193" y="151"/>
                </a:cubicBezTo>
                <a:cubicBezTo>
                  <a:pt x="192" y="151"/>
                  <a:pt x="192" y="151"/>
                  <a:pt x="191" y="151"/>
                </a:cubicBezTo>
                <a:cubicBezTo>
                  <a:pt x="189" y="150"/>
                  <a:pt x="189" y="150"/>
                  <a:pt x="189" y="150"/>
                </a:cubicBezTo>
                <a:cubicBezTo>
                  <a:pt x="186" y="149"/>
                  <a:pt x="186" y="149"/>
                  <a:pt x="186" y="149"/>
                </a:cubicBezTo>
                <a:cubicBezTo>
                  <a:pt x="186" y="149"/>
                  <a:pt x="185" y="148"/>
                  <a:pt x="185" y="148"/>
                </a:cubicBezTo>
                <a:cubicBezTo>
                  <a:pt x="183" y="146"/>
                  <a:pt x="183" y="146"/>
                  <a:pt x="183" y="146"/>
                </a:cubicBezTo>
                <a:cubicBezTo>
                  <a:pt x="183" y="145"/>
                  <a:pt x="183" y="145"/>
                  <a:pt x="183" y="145"/>
                </a:cubicBezTo>
                <a:cubicBezTo>
                  <a:pt x="183" y="144"/>
                  <a:pt x="183" y="144"/>
                  <a:pt x="183" y="144"/>
                </a:cubicBezTo>
                <a:cubicBezTo>
                  <a:pt x="182" y="142"/>
                  <a:pt x="182" y="142"/>
                  <a:pt x="182" y="142"/>
                </a:cubicBezTo>
                <a:cubicBezTo>
                  <a:pt x="182" y="142"/>
                  <a:pt x="182" y="141"/>
                  <a:pt x="182" y="141"/>
                </a:cubicBezTo>
                <a:cubicBezTo>
                  <a:pt x="183" y="139"/>
                  <a:pt x="183" y="139"/>
                  <a:pt x="183" y="139"/>
                </a:cubicBezTo>
                <a:cubicBezTo>
                  <a:pt x="183" y="138"/>
                  <a:pt x="183" y="138"/>
                  <a:pt x="183" y="138"/>
                </a:cubicBezTo>
                <a:cubicBezTo>
                  <a:pt x="183" y="138"/>
                  <a:pt x="183" y="137"/>
                  <a:pt x="183" y="137"/>
                </a:cubicBezTo>
                <a:cubicBezTo>
                  <a:pt x="184" y="136"/>
                  <a:pt x="184" y="136"/>
                  <a:pt x="184" y="136"/>
                </a:cubicBezTo>
                <a:cubicBezTo>
                  <a:pt x="184" y="136"/>
                  <a:pt x="184" y="136"/>
                  <a:pt x="184" y="136"/>
                </a:cubicBezTo>
                <a:cubicBezTo>
                  <a:pt x="184" y="135"/>
                  <a:pt x="184" y="135"/>
                  <a:pt x="184" y="135"/>
                </a:cubicBezTo>
                <a:cubicBezTo>
                  <a:pt x="183" y="135"/>
                  <a:pt x="183" y="135"/>
                  <a:pt x="183" y="135"/>
                </a:cubicBezTo>
                <a:cubicBezTo>
                  <a:pt x="182" y="135"/>
                  <a:pt x="182" y="135"/>
                  <a:pt x="182" y="135"/>
                </a:cubicBezTo>
                <a:cubicBezTo>
                  <a:pt x="181" y="134"/>
                  <a:pt x="181" y="134"/>
                  <a:pt x="181" y="134"/>
                </a:cubicBezTo>
                <a:cubicBezTo>
                  <a:pt x="180" y="134"/>
                  <a:pt x="180" y="133"/>
                  <a:pt x="180" y="133"/>
                </a:cubicBezTo>
                <a:cubicBezTo>
                  <a:pt x="179" y="131"/>
                  <a:pt x="179" y="131"/>
                  <a:pt x="179" y="131"/>
                </a:cubicBezTo>
                <a:cubicBezTo>
                  <a:pt x="179" y="131"/>
                  <a:pt x="179" y="131"/>
                  <a:pt x="179" y="131"/>
                </a:cubicBezTo>
                <a:cubicBezTo>
                  <a:pt x="178" y="131"/>
                  <a:pt x="178" y="131"/>
                  <a:pt x="178" y="131"/>
                </a:cubicBezTo>
                <a:cubicBezTo>
                  <a:pt x="178" y="131"/>
                  <a:pt x="178" y="131"/>
                  <a:pt x="178" y="131"/>
                </a:cubicBezTo>
                <a:cubicBezTo>
                  <a:pt x="177" y="132"/>
                  <a:pt x="177" y="132"/>
                  <a:pt x="177" y="132"/>
                </a:cubicBezTo>
                <a:cubicBezTo>
                  <a:pt x="176" y="132"/>
                  <a:pt x="176" y="132"/>
                  <a:pt x="176" y="132"/>
                </a:cubicBezTo>
                <a:cubicBezTo>
                  <a:pt x="176" y="132"/>
                  <a:pt x="176" y="132"/>
                  <a:pt x="176" y="132"/>
                </a:cubicBezTo>
                <a:cubicBezTo>
                  <a:pt x="175" y="134"/>
                  <a:pt x="175" y="134"/>
                  <a:pt x="175" y="134"/>
                </a:cubicBezTo>
                <a:cubicBezTo>
                  <a:pt x="175" y="134"/>
                  <a:pt x="175" y="135"/>
                  <a:pt x="175" y="135"/>
                </a:cubicBezTo>
                <a:cubicBezTo>
                  <a:pt x="172" y="137"/>
                  <a:pt x="172" y="137"/>
                  <a:pt x="172" y="137"/>
                </a:cubicBezTo>
                <a:cubicBezTo>
                  <a:pt x="172" y="137"/>
                  <a:pt x="172" y="137"/>
                  <a:pt x="172" y="137"/>
                </a:cubicBezTo>
                <a:cubicBezTo>
                  <a:pt x="171" y="137"/>
                  <a:pt x="171" y="137"/>
                  <a:pt x="171" y="137"/>
                </a:cubicBezTo>
                <a:cubicBezTo>
                  <a:pt x="171" y="137"/>
                  <a:pt x="171" y="138"/>
                  <a:pt x="170" y="138"/>
                </a:cubicBezTo>
                <a:cubicBezTo>
                  <a:pt x="168" y="139"/>
                  <a:pt x="168" y="139"/>
                  <a:pt x="168" y="139"/>
                </a:cubicBezTo>
                <a:cubicBezTo>
                  <a:pt x="168" y="140"/>
                  <a:pt x="168" y="140"/>
                  <a:pt x="167" y="141"/>
                </a:cubicBezTo>
                <a:cubicBezTo>
                  <a:pt x="166" y="141"/>
                  <a:pt x="166" y="141"/>
                  <a:pt x="166" y="141"/>
                </a:cubicBezTo>
                <a:cubicBezTo>
                  <a:pt x="166" y="141"/>
                  <a:pt x="166" y="141"/>
                  <a:pt x="166" y="141"/>
                </a:cubicBezTo>
                <a:cubicBezTo>
                  <a:pt x="166" y="141"/>
                  <a:pt x="166" y="141"/>
                  <a:pt x="165" y="141"/>
                </a:cubicBezTo>
                <a:cubicBezTo>
                  <a:pt x="160" y="139"/>
                  <a:pt x="160" y="139"/>
                  <a:pt x="160" y="139"/>
                </a:cubicBezTo>
                <a:cubicBezTo>
                  <a:pt x="159" y="139"/>
                  <a:pt x="159" y="138"/>
                  <a:pt x="159" y="138"/>
                </a:cubicBezTo>
                <a:cubicBezTo>
                  <a:pt x="158" y="134"/>
                  <a:pt x="158" y="134"/>
                  <a:pt x="158" y="134"/>
                </a:cubicBezTo>
                <a:cubicBezTo>
                  <a:pt x="157" y="134"/>
                  <a:pt x="157" y="134"/>
                  <a:pt x="157" y="134"/>
                </a:cubicBezTo>
                <a:cubicBezTo>
                  <a:pt x="157" y="134"/>
                  <a:pt x="157" y="134"/>
                  <a:pt x="157" y="134"/>
                </a:cubicBezTo>
                <a:cubicBezTo>
                  <a:pt x="155" y="133"/>
                  <a:pt x="155" y="133"/>
                  <a:pt x="155" y="133"/>
                </a:cubicBezTo>
                <a:cubicBezTo>
                  <a:pt x="155" y="133"/>
                  <a:pt x="154" y="132"/>
                  <a:pt x="154" y="132"/>
                </a:cubicBezTo>
                <a:cubicBezTo>
                  <a:pt x="153" y="129"/>
                  <a:pt x="153" y="129"/>
                  <a:pt x="153" y="129"/>
                </a:cubicBezTo>
                <a:cubicBezTo>
                  <a:pt x="153" y="129"/>
                  <a:pt x="153" y="129"/>
                  <a:pt x="153" y="129"/>
                </a:cubicBezTo>
                <a:cubicBezTo>
                  <a:pt x="153" y="129"/>
                  <a:pt x="153" y="129"/>
                  <a:pt x="152" y="128"/>
                </a:cubicBezTo>
                <a:cubicBezTo>
                  <a:pt x="152" y="128"/>
                  <a:pt x="152" y="128"/>
                  <a:pt x="152" y="128"/>
                </a:cubicBezTo>
                <a:cubicBezTo>
                  <a:pt x="152" y="129"/>
                  <a:pt x="151" y="129"/>
                  <a:pt x="150" y="129"/>
                </a:cubicBezTo>
                <a:cubicBezTo>
                  <a:pt x="150" y="129"/>
                  <a:pt x="150" y="129"/>
                  <a:pt x="150" y="129"/>
                </a:cubicBezTo>
                <a:cubicBezTo>
                  <a:pt x="149" y="129"/>
                  <a:pt x="149" y="129"/>
                  <a:pt x="148" y="129"/>
                </a:cubicBezTo>
                <a:cubicBezTo>
                  <a:pt x="148" y="129"/>
                  <a:pt x="148" y="129"/>
                  <a:pt x="148" y="128"/>
                </a:cubicBezTo>
                <a:cubicBezTo>
                  <a:pt x="147" y="129"/>
                  <a:pt x="147" y="129"/>
                  <a:pt x="147" y="129"/>
                </a:cubicBezTo>
                <a:cubicBezTo>
                  <a:pt x="147" y="129"/>
                  <a:pt x="147" y="130"/>
                  <a:pt x="146" y="130"/>
                </a:cubicBezTo>
                <a:cubicBezTo>
                  <a:pt x="145" y="130"/>
                  <a:pt x="145" y="130"/>
                  <a:pt x="145" y="130"/>
                </a:cubicBezTo>
                <a:cubicBezTo>
                  <a:pt x="144" y="133"/>
                  <a:pt x="144" y="133"/>
                  <a:pt x="144" y="133"/>
                </a:cubicBezTo>
                <a:cubicBezTo>
                  <a:pt x="145" y="133"/>
                  <a:pt x="145" y="133"/>
                  <a:pt x="145" y="133"/>
                </a:cubicBezTo>
                <a:cubicBezTo>
                  <a:pt x="145" y="134"/>
                  <a:pt x="144" y="134"/>
                  <a:pt x="144" y="135"/>
                </a:cubicBezTo>
                <a:cubicBezTo>
                  <a:pt x="143" y="135"/>
                  <a:pt x="143" y="135"/>
                  <a:pt x="143" y="135"/>
                </a:cubicBezTo>
                <a:cubicBezTo>
                  <a:pt x="143" y="136"/>
                  <a:pt x="143" y="136"/>
                  <a:pt x="142" y="136"/>
                </a:cubicBezTo>
                <a:cubicBezTo>
                  <a:pt x="142" y="136"/>
                  <a:pt x="142" y="136"/>
                  <a:pt x="142" y="136"/>
                </a:cubicBezTo>
                <a:cubicBezTo>
                  <a:pt x="142" y="137"/>
                  <a:pt x="142" y="137"/>
                  <a:pt x="142" y="137"/>
                </a:cubicBezTo>
                <a:cubicBezTo>
                  <a:pt x="139" y="139"/>
                  <a:pt x="139" y="139"/>
                  <a:pt x="139" y="139"/>
                </a:cubicBezTo>
                <a:cubicBezTo>
                  <a:pt x="139" y="139"/>
                  <a:pt x="139" y="139"/>
                  <a:pt x="139" y="139"/>
                </a:cubicBezTo>
                <a:cubicBezTo>
                  <a:pt x="139" y="140"/>
                  <a:pt x="138" y="140"/>
                  <a:pt x="138" y="140"/>
                </a:cubicBezTo>
                <a:cubicBezTo>
                  <a:pt x="138" y="140"/>
                  <a:pt x="138" y="140"/>
                  <a:pt x="138" y="140"/>
                </a:cubicBezTo>
                <a:cubicBezTo>
                  <a:pt x="137" y="142"/>
                  <a:pt x="137" y="142"/>
                  <a:pt x="137" y="142"/>
                </a:cubicBezTo>
                <a:cubicBezTo>
                  <a:pt x="137" y="142"/>
                  <a:pt x="137" y="142"/>
                  <a:pt x="136" y="142"/>
                </a:cubicBezTo>
                <a:cubicBezTo>
                  <a:pt x="135" y="143"/>
                  <a:pt x="135" y="143"/>
                  <a:pt x="135" y="143"/>
                </a:cubicBezTo>
                <a:cubicBezTo>
                  <a:pt x="135" y="143"/>
                  <a:pt x="134" y="143"/>
                  <a:pt x="134" y="143"/>
                </a:cubicBezTo>
                <a:cubicBezTo>
                  <a:pt x="133" y="143"/>
                  <a:pt x="133" y="142"/>
                  <a:pt x="133" y="142"/>
                </a:cubicBezTo>
                <a:cubicBezTo>
                  <a:pt x="132" y="141"/>
                  <a:pt x="132" y="141"/>
                  <a:pt x="132" y="141"/>
                </a:cubicBezTo>
                <a:cubicBezTo>
                  <a:pt x="132" y="140"/>
                  <a:pt x="132" y="140"/>
                  <a:pt x="132" y="140"/>
                </a:cubicBezTo>
                <a:cubicBezTo>
                  <a:pt x="132" y="140"/>
                  <a:pt x="131" y="140"/>
                  <a:pt x="131" y="140"/>
                </a:cubicBezTo>
                <a:cubicBezTo>
                  <a:pt x="131" y="140"/>
                  <a:pt x="131" y="140"/>
                  <a:pt x="131" y="140"/>
                </a:cubicBezTo>
                <a:cubicBezTo>
                  <a:pt x="131" y="140"/>
                  <a:pt x="131" y="140"/>
                  <a:pt x="131" y="140"/>
                </a:cubicBezTo>
                <a:cubicBezTo>
                  <a:pt x="129" y="141"/>
                  <a:pt x="129" y="141"/>
                  <a:pt x="129" y="141"/>
                </a:cubicBezTo>
                <a:cubicBezTo>
                  <a:pt x="129" y="142"/>
                  <a:pt x="128" y="142"/>
                  <a:pt x="128" y="142"/>
                </a:cubicBezTo>
                <a:cubicBezTo>
                  <a:pt x="128" y="142"/>
                  <a:pt x="128" y="142"/>
                  <a:pt x="127" y="142"/>
                </a:cubicBezTo>
                <a:cubicBezTo>
                  <a:pt x="127" y="141"/>
                  <a:pt x="126" y="141"/>
                  <a:pt x="126" y="141"/>
                </a:cubicBezTo>
                <a:cubicBezTo>
                  <a:pt x="126" y="139"/>
                  <a:pt x="126" y="139"/>
                  <a:pt x="126" y="139"/>
                </a:cubicBezTo>
                <a:cubicBezTo>
                  <a:pt x="125" y="140"/>
                  <a:pt x="125" y="140"/>
                  <a:pt x="125" y="140"/>
                </a:cubicBezTo>
                <a:cubicBezTo>
                  <a:pt x="125" y="141"/>
                  <a:pt x="124" y="141"/>
                  <a:pt x="124" y="141"/>
                </a:cubicBezTo>
                <a:cubicBezTo>
                  <a:pt x="123" y="143"/>
                  <a:pt x="123" y="143"/>
                  <a:pt x="123" y="143"/>
                </a:cubicBezTo>
                <a:cubicBezTo>
                  <a:pt x="123" y="144"/>
                  <a:pt x="123" y="144"/>
                  <a:pt x="123" y="144"/>
                </a:cubicBezTo>
                <a:cubicBezTo>
                  <a:pt x="124" y="144"/>
                  <a:pt x="124" y="145"/>
                  <a:pt x="124" y="145"/>
                </a:cubicBezTo>
                <a:cubicBezTo>
                  <a:pt x="124" y="146"/>
                  <a:pt x="124" y="146"/>
                  <a:pt x="124" y="146"/>
                </a:cubicBezTo>
                <a:cubicBezTo>
                  <a:pt x="125" y="147"/>
                  <a:pt x="125" y="147"/>
                  <a:pt x="125" y="147"/>
                </a:cubicBezTo>
                <a:cubicBezTo>
                  <a:pt x="125" y="147"/>
                  <a:pt x="126" y="148"/>
                  <a:pt x="125" y="149"/>
                </a:cubicBezTo>
                <a:cubicBezTo>
                  <a:pt x="125" y="150"/>
                  <a:pt x="125" y="150"/>
                  <a:pt x="125" y="150"/>
                </a:cubicBezTo>
                <a:cubicBezTo>
                  <a:pt x="125" y="150"/>
                  <a:pt x="125" y="150"/>
                  <a:pt x="125" y="150"/>
                </a:cubicBezTo>
                <a:cubicBezTo>
                  <a:pt x="125" y="151"/>
                  <a:pt x="125" y="151"/>
                  <a:pt x="125" y="151"/>
                </a:cubicBezTo>
                <a:cubicBezTo>
                  <a:pt x="125" y="151"/>
                  <a:pt x="125" y="151"/>
                  <a:pt x="125" y="151"/>
                </a:cubicBezTo>
                <a:cubicBezTo>
                  <a:pt x="125" y="152"/>
                  <a:pt x="125" y="152"/>
                  <a:pt x="125" y="152"/>
                </a:cubicBezTo>
                <a:cubicBezTo>
                  <a:pt x="126" y="152"/>
                  <a:pt x="126" y="152"/>
                  <a:pt x="126" y="152"/>
                </a:cubicBezTo>
                <a:cubicBezTo>
                  <a:pt x="128" y="152"/>
                  <a:pt x="128" y="152"/>
                  <a:pt x="128" y="152"/>
                </a:cubicBezTo>
                <a:cubicBezTo>
                  <a:pt x="128" y="152"/>
                  <a:pt x="129" y="153"/>
                  <a:pt x="129" y="153"/>
                </a:cubicBezTo>
                <a:cubicBezTo>
                  <a:pt x="129" y="154"/>
                  <a:pt x="129" y="154"/>
                  <a:pt x="129" y="155"/>
                </a:cubicBezTo>
                <a:cubicBezTo>
                  <a:pt x="129" y="156"/>
                  <a:pt x="129" y="156"/>
                  <a:pt x="129" y="156"/>
                </a:cubicBezTo>
                <a:cubicBezTo>
                  <a:pt x="129" y="156"/>
                  <a:pt x="129" y="156"/>
                  <a:pt x="129" y="156"/>
                </a:cubicBezTo>
                <a:cubicBezTo>
                  <a:pt x="129" y="156"/>
                  <a:pt x="129" y="156"/>
                  <a:pt x="129" y="156"/>
                </a:cubicBezTo>
                <a:cubicBezTo>
                  <a:pt x="130" y="157"/>
                  <a:pt x="130" y="157"/>
                  <a:pt x="130" y="157"/>
                </a:cubicBezTo>
                <a:cubicBezTo>
                  <a:pt x="131" y="158"/>
                  <a:pt x="131" y="159"/>
                  <a:pt x="131" y="160"/>
                </a:cubicBezTo>
                <a:cubicBezTo>
                  <a:pt x="130" y="161"/>
                  <a:pt x="130" y="161"/>
                  <a:pt x="130" y="161"/>
                </a:cubicBezTo>
                <a:cubicBezTo>
                  <a:pt x="130" y="161"/>
                  <a:pt x="130" y="162"/>
                  <a:pt x="129" y="162"/>
                </a:cubicBezTo>
                <a:cubicBezTo>
                  <a:pt x="127" y="163"/>
                  <a:pt x="127" y="163"/>
                  <a:pt x="127" y="163"/>
                </a:cubicBezTo>
                <a:cubicBezTo>
                  <a:pt x="126" y="164"/>
                  <a:pt x="126" y="164"/>
                  <a:pt x="126" y="164"/>
                </a:cubicBezTo>
                <a:cubicBezTo>
                  <a:pt x="126" y="164"/>
                  <a:pt x="126" y="165"/>
                  <a:pt x="125" y="165"/>
                </a:cubicBezTo>
                <a:cubicBezTo>
                  <a:pt x="125" y="165"/>
                  <a:pt x="125" y="165"/>
                  <a:pt x="125" y="165"/>
                </a:cubicBezTo>
                <a:cubicBezTo>
                  <a:pt x="124" y="166"/>
                  <a:pt x="124" y="166"/>
                  <a:pt x="124" y="166"/>
                </a:cubicBezTo>
                <a:cubicBezTo>
                  <a:pt x="124" y="166"/>
                  <a:pt x="124" y="167"/>
                  <a:pt x="123" y="167"/>
                </a:cubicBezTo>
                <a:cubicBezTo>
                  <a:pt x="121" y="168"/>
                  <a:pt x="121" y="168"/>
                  <a:pt x="121" y="168"/>
                </a:cubicBezTo>
                <a:cubicBezTo>
                  <a:pt x="120" y="169"/>
                  <a:pt x="120" y="169"/>
                  <a:pt x="120" y="169"/>
                </a:cubicBezTo>
                <a:cubicBezTo>
                  <a:pt x="120" y="169"/>
                  <a:pt x="119" y="169"/>
                  <a:pt x="119" y="169"/>
                </a:cubicBezTo>
                <a:cubicBezTo>
                  <a:pt x="118" y="169"/>
                  <a:pt x="118" y="169"/>
                  <a:pt x="118" y="169"/>
                </a:cubicBezTo>
                <a:cubicBezTo>
                  <a:pt x="119" y="170"/>
                  <a:pt x="119" y="170"/>
                  <a:pt x="119" y="170"/>
                </a:cubicBezTo>
                <a:cubicBezTo>
                  <a:pt x="119" y="170"/>
                  <a:pt x="119" y="171"/>
                  <a:pt x="119" y="172"/>
                </a:cubicBezTo>
                <a:cubicBezTo>
                  <a:pt x="118" y="172"/>
                  <a:pt x="118" y="172"/>
                  <a:pt x="118" y="172"/>
                </a:cubicBezTo>
                <a:cubicBezTo>
                  <a:pt x="118" y="173"/>
                  <a:pt x="118" y="173"/>
                  <a:pt x="118" y="173"/>
                </a:cubicBezTo>
                <a:cubicBezTo>
                  <a:pt x="117" y="174"/>
                  <a:pt x="117" y="174"/>
                  <a:pt x="117" y="174"/>
                </a:cubicBezTo>
                <a:cubicBezTo>
                  <a:pt x="116" y="174"/>
                  <a:pt x="116" y="174"/>
                  <a:pt x="115" y="174"/>
                </a:cubicBezTo>
                <a:cubicBezTo>
                  <a:pt x="114" y="174"/>
                  <a:pt x="114" y="174"/>
                  <a:pt x="114" y="174"/>
                </a:cubicBezTo>
                <a:cubicBezTo>
                  <a:pt x="113" y="174"/>
                  <a:pt x="113" y="174"/>
                  <a:pt x="113" y="174"/>
                </a:cubicBezTo>
                <a:cubicBezTo>
                  <a:pt x="112" y="174"/>
                  <a:pt x="112" y="174"/>
                  <a:pt x="112" y="174"/>
                </a:cubicBezTo>
                <a:cubicBezTo>
                  <a:pt x="112" y="174"/>
                  <a:pt x="112" y="174"/>
                  <a:pt x="111" y="174"/>
                </a:cubicBezTo>
                <a:cubicBezTo>
                  <a:pt x="111" y="174"/>
                  <a:pt x="111" y="174"/>
                  <a:pt x="111" y="174"/>
                </a:cubicBezTo>
                <a:cubicBezTo>
                  <a:pt x="111" y="174"/>
                  <a:pt x="111" y="174"/>
                  <a:pt x="111" y="174"/>
                </a:cubicBezTo>
                <a:cubicBezTo>
                  <a:pt x="110" y="175"/>
                  <a:pt x="110" y="175"/>
                  <a:pt x="109" y="175"/>
                </a:cubicBezTo>
                <a:cubicBezTo>
                  <a:pt x="109" y="175"/>
                  <a:pt x="108" y="175"/>
                  <a:pt x="107" y="175"/>
                </a:cubicBezTo>
                <a:cubicBezTo>
                  <a:pt x="107" y="175"/>
                  <a:pt x="107" y="175"/>
                  <a:pt x="107" y="175"/>
                </a:cubicBezTo>
                <a:cubicBezTo>
                  <a:pt x="107" y="175"/>
                  <a:pt x="107" y="175"/>
                  <a:pt x="107" y="175"/>
                </a:cubicBezTo>
                <a:cubicBezTo>
                  <a:pt x="107" y="175"/>
                  <a:pt x="106" y="175"/>
                  <a:pt x="106" y="175"/>
                </a:cubicBezTo>
                <a:cubicBezTo>
                  <a:pt x="105" y="175"/>
                  <a:pt x="105" y="175"/>
                  <a:pt x="105" y="175"/>
                </a:cubicBezTo>
                <a:cubicBezTo>
                  <a:pt x="105" y="175"/>
                  <a:pt x="105" y="176"/>
                  <a:pt x="104" y="176"/>
                </a:cubicBezTo>
                <a:cubicBezTo>
                  <a:pt x="104" y="177"/>
                  <a:pt x="104" y="177"/>
                  <a:pt x="104" y="177"/>
                </a:cubicBezTo>
                <a:cubicBezTo>
                  <a:pt x="104" y="177"/>
                  <a:pt x="104" y="177"/>
                  <a:pt x="104" y="177"/>
                </a:cubicBezTo>
                <a:cubicBezTo>
                  <a:pt x="104" y="177"/>
                  <a:pt x="104" y="177"/>
                  <a:pt x="104" y="178"/>
                </a:cubicBezTo>
                <a:cubicBezTo>
                  <a:pt x="106" y="178"/>
                  <a:pt x="106" y="178"/>
                  <a:pt x="106" y="178"/>
                </a:cubicBezTo>
                <a:cubicBezTo>
                  <a:pt x="106" y="178"/>
                  <a:pt x="106" y="178"/>
                  <a:pt x="106" y="178"/>
                </a:cubicBezTo>
                <a:cubicBezTo>
                  <a:pt x="107" y="178"/>
                  <a:pt x="107" y="179"/>
                  <a:pt x="107" y="179"/>
                </a:cubicBezTo>
                <a:cubicBezTo>
                  <a:pt x="108" y="181"/>
                  <a:pt x="108" y="181"/>
                  <a:pt x="108" y="181"/>
                </a:cubicBezTo>
                <a:cubicBezTo>
                  <a:pt x="108" y="181"/>
                  <a:pt x="108" y="181"/>
                  <a:pt x="108" y="181"/>
                </a:cubicBezTo>
                <a:cubicBezTo>
                  <a:pt x="108" y="183"/>
                  <a:pt x="108" y="183"/>
                  <a:pt x="108" y="183"/>
                </a:cubicBezTo>
                <a:cubicBezTo>
                  <a:pt x="108" y="183"/>
                  <a:pt x="108" y="184"/>
                  <a:pt x="108" y="184"/>
                </a:cubicBezTo>
                <a:cubicBezTo>
                  <a:pt x="108" y="184"/>
                  <a:pt x="108" y="185"/>
                  <a:pt x="108" y="185"/>
                </a:cubicBezTo>
                <a:cubicBezTo>
                  <a:pt x="108" y="186"/>
                  <a:pt x="108" y="186"/>
                  <a:pt x="108" y="186"/>
                </a:cubicBezTo>
                <a:cubicBezTo>
                  <a:pt x="108" y="186"/>
                  <a:pt x="108" y="186"/>
                  <a:pt x="108" y="186"/>
                </a:cubicBezTo>
                <a:cubicBezTo>
                  <a:pt x="108" y="186"/>
                  <a:pt x="108" y="186"/>
                  <a:pt x="108" y="186"/>
                </a:cubicBezTo>
                <a:cubicBezTo>
                  <a:pt x="109" y="186"/>
                  <a:pt x="109" y="186"/>
                  <a:pt x="109" y="186"/>
                </a:cubicBezTo>
                <a:cubicBezTo>
                  <a:pt x="110" y="187"/>
                  <a:pt x="110" y="187"/>
                  <a:pt x="110" y="187"/>
                </a:cubicBezTo>
                <a:cubicBezTo>
                  <a:pt x="111" y="187"/>
                  <a:pt x="111" y="188"/>
                  <a:pt x="111" y="188"/>
                </a:cubicBezTo>
                <a:cubicBezTo>
                  <a:pt x="112" y="189"/>
                  <a:pt x="112" y="189"/>
                  <a:pt x="112" y="189"/>
                </a:cubicBezTo>
                <a:cubicBezTo>
                  <a:pt x="112" y="189"/>
                  <a:pt x="112" y="190"/>
                  <a:pt x="112" y="190"/>
                </a:cubicBezTo>
                <a:cubicBezTo>
                  <a:pt x="112" y="191"/>
                  <a:pt x="111" y="192"/>
                  <a:pt x="110" y="192"/>
                </a:cubicBezTo>
                <a:cubicBezTo>
                  <a:pt x="110" y="192"/>
                  <a:pt x="110" y="192"/>
                  <a:pt x="110" y="192"/>
                </a:cubicBezTo>
                <a:cubicBezTo>
                  <a:pt x="110" y="192"/>
                  <a:pt x="110" y="192"/>
                  <a:pt x="110" y="192"/>
                </a:cubicBezTo>
                <a:cubicBezTo>
                  <a:pt x="110" y="192"/>
                  <a:pt x="110" y="192"/>
                  <a:pt x="110" y="192"/>
                </a:cubicBezTo>
                <a:cubicBezTo>
                  <a:pt x="110" y="192"/>
                  <a:pt x="110" y="192"/>
                  <a:pt x="110" y="192"/>
                </a:cubicBezTo>
                <a:cubicBezTo>
                  <a:pt x="109" y="192"/>
                  <a:pt x="109" y="192"/>
                  <a:pt x="109" y="192"/>
                </a:cubicBezTo>
                <a:cubicBezTo>
                  <a:pt x="108" y="192"/>
                  <a:pt x="108" y="192"/>
                  <a:pt x="108" y="192"/>
                </a:cubicBezTo>
                <a:cubicBezTo>
                  <a:pt x="107" y="193"/>
                  <a:pt x="107" y="193"/>
                  <a:pt x="107" y="193"/>
                </a:cubicBezTo>
                <a:cubicBezTo>
                  <a:pt x="107" y="193"/>
                  <a:pt x="107" y="193"/>
                  <a:pt x="107" y="193"/>
                </a:cubicBezTo>
                <a:cubicBezTo>
                  <a:pt x="107" y="193"/>
                  <a:pt x="107" y="194"/>
                  <a:pt x="108" y="194"/>
                </a:cubicBezTo>
                <a:cubicBezTo>
                  <a:pt x="109" y="195"/>
                  <a:pt x="109" y="195"/>
                  <a:pt x="109" y="195"/>
                </a:cubicBezTo>
                <a:cubicBezTo>
                  <a:pt x="109" y="194"/>
                  <a:pt x="109" y="194"/>
                  <a:pt x="109" y="194"/>
                </a:cubicBezTo>
                <a:cubicBezTo>
                  <a:pt x="110" y="194"/>
                  <a:pt x="110" y="194"/>
                  <a:pt x="110" y="194"/>
                </a:cubicBezTo>
                <a:cubicBezTo>
                  <a:pt x="113" y="194"/>
                  <a:pt x="113" y="194"/>
                  <a:pt x="113" y="194"/>
                </a:cubicBezTo>
                <a:cubicBezTo>
                  <a:pt x="113" y="194"/>
                  <a:pt x="113" y="194"/>
                  <a:pt x="113" y="194"/>
                </a:cubicBezTo>
                <a:cubicBezTo>
                  <a:pt x="116" y="195"/>
                  <a:pt x="116" y="195"/>
                  <a:pt x="116" y="195"/>
                </a:cubicBezTo>
                <a:cubicBezTo>
                  <a:pt x="117" y="194"/>
                  <a:pt x="117" y="194"/>
                  <a:pt x="117" y="194"/>
                </a:cubicBezTo>
                <a:cubicBezTo>
                  <a:pt x="121" y="192"/>
                  <a:pt x="121" y="192"/>
                  <a:pt x="121" y="192"/>
                </a:cubicBezTo>
                <a:cubicBezTo>
                  <a:pt x="121" y="192"/>
                  <a:pt x="121" y="192"/>
                  <a:pt x="122" y="192"/>
                </a:cubicBezTo>
                <a:cubicBezTo>
                  <a:pt x="123" y="192"/>
                  <a:pt x="123" y="192"/>
                  <a:pt x="123" y="192"/>
                </a:cubicBezTo>
                <a:cubicBezTo>
                  <a:pt x="123" y="192"/>
                  <a:pt x="123" y="191"/>
                  <a:pt x="123" y="191"/>
                </a:cubicBezTo>
                <a:cubicBezTo>
                  <a:pt x="122" y="187"/>
                  <a:pt x="122" y="187"/>
                  <a:pt x="122" y="187"/>
                </a:cubicBezTo>
                <a:cubicBezTo>
                  <a:pt x="122" y="187"/>
                  <a:pt x="122" y="187"/>
                  <a:pt x="122" y="187"/>
                </a:cubicBezTo>
                <a:cubicBezTo>
                  <a:pt x="122" y="181"/>
                  <a:pt x="122" y="181"/>
                  <a:pt x="122" y="181"/>
                </a:cubicBezTo>
                <a:cubicBezTo>
                  <a:pt x="122" y="181"/>
                  <a:pt x="121" y="181"/>
                  <a:pt x="121" y="180"/>
                </a:cubicBezTo>
                <a:cubicBezTo>
                  <a:pt x="121" y="179"/>
                  <a:pt x="121" y="179"/>
                  <a:pt x="121" y="179"/>
                </a:cubicBezTo>
                <a:cubicBezTo>
                  <a:pt x="121" y="179"/>
                  <a:pt x="121" y="179"/>
                  <a:pt x="122" y="178"/>
                </a:cubicBezTo>
                <a:cubicBezTo>
                  <a:pt x="123" y="177"/>
                  <a:pt x="123" y="177"/>
                  <a:pt x="123" y="177"/>
                </a:cubicBezTo>
                <a:cubicBezTo>
                  <a:pt x="123" y="177"/>
                  <a:pt x="124" y="176"/>
                  <a:pt x="124" y="176"/>
                </a:cubicBezTo>
                <a:cubicBezTo>
                  <a:pt x="127" y="174"/>
                  <a:pt x="127" y="174"/>
                  <a:pt x="127" y="174"/>
                </a:cubicBezTo>
                <a:cubicBezTo>
                  <a:pt x="127" y="174"/>
                  <a:pt x="127" y="174"/>
                  <a:pt x="127" y="174"/>
                </a:cubicBezTo>
                <a:cubicBezTo>
                  <a:pt x="130" y="173"/>
                  <a:pt x="130" y="173"/>
                  <a:pt x="130" y="173"/>
                </a:cubicBezTo>
                <a:cubicBezTo>
                  <a:pt x="132" y="171"/>
                  <a:pt x="132" y="171"/>
                  <a:pt x="132" y="171"/>
                </a:cubicBezTo>
                <a:cubicBezTo>
                  <a:pt x="132" y="170"/>
                  <a:pt x="132" y="170"/>
                  <a:pt x="132" y="170"/>
                </a:cubicBezTo>
                <a:cubicBezTo>
                  <a:pt x="137" y="167"/>
                  <a:pt x="137" y="167"/>
                  <a:pt x="137" y="167"/>
                </a:cubicBezTo>
                <a:cubicBezTo>
                  <a:pt x="137" y="166"/>
                  <a:pt x="137" y="166"/>
                  <a:pt x="138" y="166"/>
                </a:cubicBezTo>
                <a:cubicBezTo>
                  <a:pt x="140" y="166"/>
                  <a:pt x="140" y="166"/>
                  <a:pt x="140" y="166"/>
                </a:cubicBezTo>
                <a:cubicBezTo>
                  <a:pt x="141" y="165"/>
                  <a:pt x="141" y="166"/>
                  <a:pt x="142" y="166"/>
                </a:cubicBezTo>
                <a:cubicBezTo>
                  <a:pt x="142" y="166"/>
                  <a:pt x="142" y="166"/>
                  <a:pt x="142" y="166"/>
                </a:cubicBezTo>
                <a:cubicBezTo>
                  <a:pt x="146" y="168"/>
                  <a:pt x="146" y="168"/>
                  <a:pt x="146" y="168"/>
                </a:cubicBezTo>
                <a:cubicBezTo>
                  <a:pt x="148" y="168"/>
                  <a:pt x="148" y="168"/>
                  <a:pt x="148" y="168"/>
                </a:cubicBezTo>
                <a:cubicBezTo>
                  <a:pt x="149" y="167"/>
                  <a:pt x="149" y="168"/>
                  <a:pt x="150" y="168"/>
                </a:cubicBezTo>
                <a:cubicBezTo>
                  <a:pt x="150" y="169"/>
                  <a:pt x="150" y="169"/>
                  <a:pt x="150" y="169"/>
                </a:cubicBezTo>
                <a:cubicBezTo>
                  <a:pt x="151" y="169"/>
                  <a:pt x="151" y="169"/>
                  <a:pt x="151" y="170"/>
                </a:cubicBezTo>
                <a:cubicBezTo>
                  <a:pt x="151" y="169"/>
                  <a:pt x="151" y="169"/>
                  <a:pt x="151" y="169"/>
                </a:cubicBezTo>
                <a:cubicBezTo>
                  <a:pt x="152" y="168"/>
                  <a:pt x="152" y="168"/>
                  <a:pt x="152" y="168"/>
                </a:cubicBezTo>
                <a:cubicBezTo>
                  <a:pt x="152" y="168"/>
                  <a:pt x="152" y="168"/>
                  <a:pt x="152" y="168"/>
                </a:cubicBezTo>
                <a:cubicBezTo>
                  <a:pt x="154" y="167"/>
                  <a:pt x="154" y="167"/>
                  <a:pt x="154" y="167"/>
                </a:cubicBezTo>
                <a:cubicBezTo>
                  <a:pt x="154" y="167"/>
                  <a:pt x="154" y="167"/>
                  <a:pt x="154" y="167"/>
                </a:cubicBezTo>
                <a:cubicBezTo>
                  <a:pt x="154" y="167"/>
                  <a:pt x="155" y="167"/>
                  <a:pt x="155" y="166"/>
                </a:cubicBezTo>
                <a:cubicBezTo>
                  <a:pt x="155" y="166"/>
                  <a:pt x="155" y="166"/>
                  <a:pt x="155" y="166"/>
                </a:cubicBezTo>
                <a:cubicBezTo>
                  <a:pt x="156" y="165"/>
                  <a:pt x="157" y="165"/>
                  <a:pt x="158" y="166"/>
                </a:cubicBezTo>
                <a:cubicBezTo>
                  <a:pt x="158" y="166"/>
                  <a:pt x="158" y="166"/>
                  <a:pt x="158" y="166"/>
                </a:cubicBezTo>
                <a:cubicBezTo>
                  <a:pt x="158" y="166"/>
                  <a:pt x="159" y="166"/>
                  <a:pt x="159" y="167"/>
                </a:cubicBezTo>
                <a:cubicBezTo>
                  <a:pt x="160" y="168"/>
                  <a:pt x="160" y="168"/>
                  <a:pt x="160" y="168"/>
                </a:cubicBezTo>
                <a:cubicBezTo>
                  <a:pt x="160" y="168"/>
                  <a:pt x="160" y="168"/>
                  <a:pt x="160" y="168"/>
                </a:cubicBezTo>
                <a:cubicBezTo>
                  <a:pt x="160" y="168"/>
                  <a:pt x="160" y="168"/>
                  <a:pt x="160" y="168"/>
                </a:cubicBezTo>
                <a:cubicBezTo>
                  <a:pt x="161" y="168"/>
                  <a:pt x="161" y="168"/>
                  <a:pt x="161" y="168"/>
                </a:cubicBezTo>
                <a:cubicBezTo>
                  <a:pt x="162" y="168"/>
                  <a:pt x="163" y="169"/>
                  <a:pt x="163" y="170"/>
                </a:cubicBezTo>
                <a:cubicBezTo>
                  <a:pt x="164" y="172"/>
                  <a:pt x="164" y="172"/>
                  <a:pt x="164" y="172"/>
                </a:cubicBezTo>
                <a:cubicBezTo>
                  <a:pt x="167" y="172"/>
                  <a:pt x="167" y="172"/>
                  <a:pt x="167" y="172"/>
                </a:cubicBezTo>
                <a:cubicBezTo>
                  <a:pt x="168" y="172"/>
                  <a:pt x="168" y="172"/>
                  <a:pt x="169" y="173"/>
                </a:cubicBezTo>
                <a:cubicBezTo>
                  <a:pt x="169" y="173"/>
                  <a:pt x="169" y="173"/>
                  <a:pt x="169" y="173"/>
                </a:cubicBezTo>
                <a:cubicBezTo>
                  <a:pt x="169" y="173"/>
                  <a:pt x="169" y="173"/>
                  <a:pt x="169" y="173"/>
                </a:cubicBezTo>
                <a:cubicBezTo>
                  <a:pt x="170" y="173"/>
                  <a:pt x="170" y="173"/>
                  <a:pt x="170" y="173"/>
                </a:cubicBezTo>
                <a:cubicBezTo>
                  <a:pt x="170" y="173"/>
                  <a:pt x="171" y="173"/>
                  <a:pt x="171" y="173"/>
                </a:cubicBezTo>
                <a:cubicBezTo>
                  <a:pt x="171" y="173"/>
                  <a:pt x="171" y="173"/>
                  <a:pt x="171" y="173"/>
                </a:cubicBezTo>
                <a:cubicBezTo>
                  <a:pt x="172" y="173"/>
                  <a:pt x="172" y="173"/>
                  <a:pt x="173" y="173"/>
                </a:cubicBezTo>
                <a:cubicBezTo>
                  <a:pt x="174" y="174"/>
                  <a:pt x="174" y="174"/>
                  <a:pt x="174" y="174"/>
                </a:cubicBezTo>
                <a:cubicBezTo>
                  <a:pt x="174" y="174"/>
                  <a:pt x="174" y="174"/>
                  <a:pt x="174" y="174"/>
                </a:cubicBezTo>
                <a:cubicBezTo>
                  <a:pt x="174" y="174"/>
                  <a:pt x="174" y="174"/>
                  <a:pt x="174" y="174"/>
                </a:cubicBezTo>
                <a:cubicBezTo>
                  <a:pt x="175" y="174"/>
                  <a:pt x="175" y="174"/>
                  <a:pt x="175" y="174"/>
                </a:cubicBezTo>
                <a:cubicBezTo>
                  <a:pt x="176" y="173"/>
                  <a:pt x="176" y="173"/>
                  <a:pt x="176" y="173"/>
                </a:cubicBezTo>
                <a:cubicBezTo>
                  <a:pt x="176" y="173"/>
                  <a:pt x="177" y="173"/>
                  <a:pt x="177" y="173"/>
                </a:cubicBezTo>
                <a:cubicBezTo>
                  <a:pt x="178" y="173"/>
                  <a:pt x="178" y="173"/>
                  <a:pt x="178" y="173"/>
                </a:cubicBezTo>
                <a:cubicBezTo>
                  <a:pt x="178" y="173"/>
                  <a:pt x="178" y="173"/>
                  <a:pt x="178" y="173"/>
                </a:cubicBezTo>
                <a:cubicBezTo>
                  <a:pt x="178" y="172"/>
                  <a:pt x="179" y="172"/>
                  <a:pt x="179" y="172"/>
                </a:cubicBezTo>
                <a:cubicBezTo>
                  <a:pt x="179" y="171"/>
                  <a:pt x="180" y="171"/>
                  <a:pt x="181" y="171"/>
                </a:cubicBezTo>
                <a:cubicBezTo>
                  <a:pt x="181" y="171"/>
                  <a:pt x="181" y="171"/>
                  <a:pt x="181" y="171"/>
                </a:cubicBezTo>
                <a:cubicBezTo>
                  <a:pt x="180" y="171"/>
                  <a:pt x="180" y="170"/>
                  <a:pt x="181" y="169"/>
                </a:cubicBezTo>
                <a:cubicBezTo>
                  <a:pt x="183" y="166"/>
                  <a:pt x="183" y="166"/>
                  <a:pt x="183" y="166"/>
                </a:cubicBezTo>
                <a:cubicBezTo>
                  <a:pt x="184" y="165"/>
                  <a:pt x="184" y="165"/>
                  <a:pt x="184" y="165"/>
                </a:cubicBezTo>
                <a:cubicBezTo>
                  <a:pt x="185" y="165"/>
                  <a:pt x="185" y="165"/>
                  <a:pt x="185" y="165"/>
                </a:cubicBezTo>
                <a:cubicBezTo>
                  <a:pt x="185" y="164"/>
                  <a:pt x="185" y="164"/>
                  <a:pt x="185" y="164"/>
                </a:cubicBezTo>
                <a:cubicBezTo>
                  <a:pt x="185" y="164"/>
                  <a:pt x="185" y="163"/>
                  <a:pt x="186" y="163"/>
                </a:cubicBezTo>
                <a:lnTo>
                  <a:pt x="186" y="162"/>
                </a:lnTo>
                <a:close/>
                <a:moveTo>
                  <a:pt x="198" y="204"/>
                </a:moveTo>
                <a:cubicBezTo>
                  <a:pt x="198" y="203"/>
                  <a:pt x="198" y="203"/>
                  <a:pt x="198" y="203"/>
                </a:cubicBezTo>
                <a:cubicBezTo>
                  <a:pt x="198" y="203"/>
                  <a:pt x="198" y="202"/>
                  <a:pt x="197" y="202"/>
                </a:cubicBezTo>
                <a:cubicBezTo>
                  <a:pt x="197" y="201"/>
                  <a:pt x="197" y="201"/>
                  <a:pt x="197" y="201"/>
                </a:cubicBezTo>
                <a:cubicBezTo>
                  <a:pt x="197" y="201"/>
                  <a:pt x="197" y="201"/>
                  <a:pt x="197" y="201"/>
                </a:cubicBezTo>
                <a:cubicBezTo>
                  <a:pt x="196" y="202"/>
                  <a:pt x="195" y="202"/>
                  <a:pt x="194" y="201"/>
                </a:cubicBezTo>
                <a:cubicBezTo>
                  <a:pt x="194" y="201"/>
                  <a:pt x="194" y="201"/>
                  <a:pt x="194" y="201"/>
                </a:cubicBezTo>
                <a:cubicBezTo>
                  <a:pt x="194" y="201"/>
                  <a:pt x="193" y="202"/>
                  <a:pt x="193" y="202"/>
                </a:cubicBezTo>
                <a:cubicBezTo>
                  <a:pt x="192" y="203"/>
                  <a:pt x="192" y="203"/>
                  <a:pt x="192" y="203"/>
                </a:cubicBezTo>
                <a:cubicBezTo>
                  <a:pt x="191" y="203"/>
                  <a:pt x="191" y="203"/>
                  <a:pt x="191" y="203"/>
                </a:cubicBezTo>
                <a:cubicBezTo>
                  <a:pt x="190" y="203"/>
                  <a:pt x="190" y="203"/>
                  <a:pt x="190" y="203"/>
                </a:cubicBezTo>
                <a:cubicBezTo>
                  <a:pt x="189" y="203"/>
                  <a:pt x="189" y="203"/>
                  <a:pt x="189" y="203"/>
                </a:cubicBezTo>
                <a:cubicBezTo>
                  <a:pt x="189" y="204"/>
                  <a:pt x="189" y="204"/>
                  <a:pt x="189" y="204"/>
                </a:cubicBezTo>
                <a:cubicBezTo>
                  <a:pt x="189" y="204"/>
                  <a:pt x="188" y="204"/>
                  <a:pt x="188" y="205"/>
                </a:cubicBezTo>
                <a:cubicBezTo>
                  <a:pt x="188" y="205"/>
                  <a:pt x="188" y="205"/>
                  <a:pt x="187" y="205"/>
                </a:cubicBezTo>
                <a:cubicBezTo>
                  <a:pt x="187" y="206"/>
                  <a:pt x="187" y="206"/>
                  <a:pt x="187" y="206"/>
                </a:cubicBezTo>
                <a:cubicBezTo>
                  <a:pt x="187" y="206"/>
                  <a:pt x="187" y="207"/>
                  <a:pt x="186" y="207"/>
                </a:cubicBezTo>
                <a:cubicBezTo>
                  <a:pt x="186" y="207"/>
                  <a:pt x="187" y="207"/>
                  <a:pt x="187" y="208"/>
                </a:cubicBezTo>
                <a:cubicBezTo>
                  <a:pt x="187" y="208"/>
                  <a:pt x="187" y="208"/>
                  <a:pt x="187" y="208"/>
                </a:cubicBezTo>
                <a:cubicBezTo>
                  <a:pt x="188" y="209"/>
                  <a:pt x="188" y="209"/>
                  <a:pt x="188" y="210"/>
                </a:cubicBezTo>
                <a:cubicBezTo>
                  <a:pt x="187" y="210"/>
                  <a:pt x="187" y="211"/>
                  <a:pt x="186" y="211"/>
                </a:cubicBezTo>
                <a:cubicBezTo>
                  <a:pt x="186" y="211"/>
                  <a:pt x="186" y="211"/>
                  <a:pt x="186" y="211"/>
                </a:cubicBezTo>
                <a:cubicBezTo>
                  <a:pt x="187" y="212"/>
                  <a:pt x="187" y="212"/>
                  <a:pt x="187" y="212"/>
                </a:cubicBezTo>
                <a:cubicBezTo>
                  <a:pt x="188" y="212"/>
                  <a:pt x="188" y="213"/>
                  <a:pt x="188" y="213"/>
                </a:cubicBezTo>
                <a:cubicBezTo>
                  <a:pt x="188" y="214"/>
                  <a:pt x="188" y="214"/>
                  <a:pt x="188" y="214"/>
                </a:cubicBezTo>
                <a:cubicBezTo>
                  <a:pt x="188" y="214"/>
                  <a:pt x="188" y="215"/>
                  <a:pt x="188" y="215"/>
                </a:cubicBezTo>
                <a:cubicBezTo>
                  <a:pt x="188" y="216"/>
                  <a:pt x="188" y="216"/>
                  <a:pt x="188" y="216"/>
                </a:cubicBezTo>
                <a:cubicBezTo>
                  <a:pt x="188" y="216"/>
                  <a:pt x="188" y="216"/>
                  <a:pt x="188" y="216"/>
                </a:cubicBezTo>
                <a:cubicBezTo>
                  <a:pt x="188" y="216"/>
                  <a:pt x="189" y="216"/>
                  <a:pt x="189" y="216"/>
                </a:cubicBezTo>
                <a:cubicBezTo>
                  <a:pt x="190" y="217"/>
                  <a:pt x="190" y="217"/>
                  <a:pt x="190" y="218"/>
                </a:cubicBezTo>
                <a:cubicBezTo>
                  <a:pt x="189" y="219"/>
                  <a:pt x="189" y="219"/>
                  <a:pt x="189" y="219"/>
                </a:cubicBezTo>
                <a:cubicBezTo>
                  <a:pt x="189" y="220"/>
                  <a:pt x="189" y="220"/>
                  <a:pt x="189" y="220"/>
                </a:cubicBezTo>
                <a:cubicBezTo>
                  <a:pt x="189" y="221"/>
                  <a:pt x="189" y="221"/>
                  <a:pt x="189" y="221"/>
                </a:cubicBezTo>
                <a:cubicBezTo>
                  <a:pt x="190" y="221"/>
                  <a:pt x="190" y="221"/>
                  <a:pt x="190" y="222"/>
                </a:cubicBezTo>
                <a:cubicBezTo>
                  <a:pt x="191" y="222"/>
                  <a:pt x="191" y="222"/>
                  <a:pt x="191" y="222"/>
                </a:cubicBezTo>
                <a:cubicBezTo>
                  <a:pt x="191" y="223"/>
                  <a:pt x="191" y="223"/>
                  <a:pt x="191" y="224"/>
                </a:cubicBezTo>
                <a:cubicBezTo>
                  <a:pt x="190" y="224"/>
                  <a:pt x="190" y="224"/>
                  <a:pt x="190" y="224"/>
                </a:cubicBezTo>
                <a:cubicBezTo>
                  <a:pt x="190" y="225"/>
                  <a:pt x="190" y="225"/>
                  <a:pt x="190" y="225"/>
                </a:cubicBezTo>
                <a:cubicBezTo>
                  <a:pt x="190" y="225"/>
                  <a:pt x="191" y="225"/>
                  <a:pt x="191" y="225"/>
                </a:cubicBezTo>
                <a:cubicBezTo>
                  <a:pt x="191" y="225"/>
                  <a:pt x="191" y="225"/>
                  <a:pt x="191" y="225"/>
                </a:cubicBezTo>
                <a:cubicBezTo>
                  <a:pt x="191" y="225"/>
                  <a:pt x="191" y="226"/>
                  <a:pt x="191" y="226"/>
                </a:cubicBezTo>
                <a:cubicBezTo>
                  <a:pt x="192" y="226"/>
                  <a:pt x="192" y="226"/>
                  <a:pt x="192" y="226"/>
                </a:cubicBezTo>
                <a:cubicBezTo>
                  <a:pt x="193" y="226"/>
                  <a:pt x="193" y="226"/>
                  <a:pt x="193" y="226"/>
                </a:cubicBezTo>
                <a:cubicBezTo>
                  <a:pt x="193" y="226"/>
                  <a:pt x="194" y="226"/>
                  <a:pt x="194" y="227"/>
                </a:cubicBezTo>
                <a:cubicBezTo>
                  <a:pt x="194" y="226"/>
                  <a:pt x="194" y="226"/>
                  <a:pt x="195" y="225"/>
                </a:cubicBezTo>
                <a:cubicBezTo>
                  <a:pt x="195" y="225"/>
                  <a:pt x="195" y="225"/>
                  <a:pt x="195" y="225"/>
                </a:cubicBezTo>
                <a:cubicBezTo>
                  <a:pt x="195" y="225"/>
                  <a:pt x="195" y="224"/>
                  <a:pt x="195" y="224"/>
                </a:cubicBezTo>
                <a:cubicBezTo>
                  <a:pt x="195" y="224"/>
                  <a:pt x="195" y="224"/>
                  <a:pt x="195" y="224"/>
                </a:cubicBezTo>
                <a:cubicBezTo>
                  <a:pt x="195" y="223"/>
                  <a:pt x="195" y="223"/>
                  <a:pt x="196" y="223"/>
                </a:cubicBezTo>
                <a:cubicBezTo>
                  <a:pt x="196" y="222"/>
                  <a:pt x="196" y="222"/>
                  <a:pt x="196" y="222"/>
                </a:cubicBezTo>
                <a:cubicBezTo>
                  <a:pt x="196" y="221"/>
                  <a:pt x="196" y="221"/>
                  <a:pt x="196" y="221"/>
                </a:cubicBezTo>
                <a:cubicBezTo>
                  <a:pt x="196" y="220"/>
                  <a:pt x="196" y="220"/>
                  <a:pt x="196" y="220"/>
                </a:cubicBezTo>
                <a:cubicBezTo>
                  <a:pt x="196" y="218"/>
                  <a:pt x="196" y="218"/>
                  <a:pt x="196" y="218"/>
                </a:cubicBezTo>
                <a:cubicBezTo>
                  <a:pt x="196" y="218"/>
                  <a:pt x="196" y="217"/>
                  <a:pt x="196" y="216"/>
                </a:cubicBezTo>
                <a:cubicBezTo>
                  <a:pt x="196" y="216"/>
                  <a:pt x="196" y="216"/>
                  <a:pt x="196" y="216"/>
                </a:cubicBezTo>
                <a:cubicBezTo>
                  <a:pt x="196" y="216"/>
                  <a:pt x="196" y="216"/>
                  <a:pt x="196" y="216"/>
                </a:cubicBezTo>
                <a:cubicBezTo>
                  <a:pt x="196" y="216"/>
                  <a:pt x="196" y="216"/>
                  <a:pt x="197" y="216"/>
                </a:cubicBezTo>
                <a:cubicBezTo>
                  <a:pt x="199" y="212"/>
                  <a:pt x="199" y="212"/>
                  <a:pt x="199" y="212"/>
                </a:cubicBezTo>
                <a:lnTo>
                  <a:pt x="198" y="204"/>
                </a:lnTo>
                <a:close/>
                <a:moveTo>
                  <a:pt x="103" y="188"/>
                </a:moveTo>
                <a:cubicBezTo>
                  <a:pt x="103" y="188"/>
                  <a:pt x="103" y="188"/>
                  <a:pt x="103" y="188"/>
                </a:cubicBezTo>
                <a:cubicBezTo>
                  <a:pt x="102" y="187"/>
                  <a:pt x="102" y="186"/>
                  <a:pt x="103" y="186"/>
                </a:cubicBezTo>
                <a:cubicBezTo>
                  <a:pt x="103" y="185"/>
                  <a:pt x="103" y="185"/>
                  <a:pt x="103" y="185"/>
                </a:cubicBezTo>
                <a:cubicBezTo>
                  <a:pt x="103" y="185"/>
                  <a:pt x="104" y="184"/>
                  <a:pt x="104" y="184"/>
                </a:cubicBezTo>
                <a:cubicBezTo>
                  <a:pt x="104" y="184"/>
                  <a:pt x="104" y="183"/>
                  <a:pt x="104" y="183"/>
                </a:cubicBezTo>
                <a:cubicBezTo>
                  <a:pt x="104" y="182"/>
                  <a:pt x="104" y="182"/>
                  <a:pt x="104" y="182"/>
                </a:cubicBezTo>
                <a:cubicBezTo>
                  <a:pt x="104" y="182"/>
                  <a:pt x="104" y="182"/>
                  <a:pt x="104" y="182"/>
                </a:cubicBezTo>
                <a:cubicBezTo>
                  <a:pt x="104" y="182"/>
                  <a:pt x="104" y="182"/>
                  <a:pt x="104" y="182"/>
                </a:cubicBezTo>
                <a:cubicBezTo>
                  <a:pt x="102" y="181"/>
                  <a:pt x="102" y="181"/>
                  <a:pt x="102" y="181"/>
                </a:cubicBezTo>
                <a:cubicBezTo>
                  <a:pt x="101" y="181"/>
                  <a:pt x="101" y="181"/>
                  <a:pt x="101" y="180"/>
                </a:cubicBezTo>
                <a:cubicBezTo>
                  <a:pt x="100" y="179"/>
                  <a:pt x="100" y="179"/>
                  <a:pt x="100" y="179"/>
                </a:cubicBezTo>
                <a:cubicBezTo>
                  <a:pt x="100" y="179"/>
                  <a:pt x="100" y="178"/>
                  <a:pt x="100" y="178"/>
                </a:cubicBezTo>
                <a:cubicBezTo>
                  <a:pt x="100" y="177"/>
                  <a:pt x="100" y="177"/>
                  <a:pt x="100" y="177"/>
                </a:cubicBezTo>
                <a:cubicBezTo>
                  <a:pt x="99" y="177"/>
                  <a:pt x="99" y="176"/>
                  <a:pt x="100" y="176"/>
                </a:cubicBezTo>
                <a:cubicBezTo>
                  <a:pt x="100" y="175"/>
                  <a:pt x="100" y="175"/>
                  <a:pt x="100" y="175"/>
                </a:cubicBezTo>
                <a:cubicBezTo>
                  <a:pt x="100" y="174"/>
                  <a:pt x="100" y="174"/>
                  <a:pt x="101" y="174"/>
                </a:cubicBezTo>
                <a:cubicBezTo>
                  <a:pt x="102" y="173"/>
                  <a:pt x="102" y="173"/>
                  <a:pt x="102" y="173"/>
                </a:cubicBezTo>
                <a:cubicBezTo>
                  <a:pt x="102" y="173"/>
                  <a:pt x="102" y="173"/>
                  <a:pt x="102" y="173"/>
                </a:cubicBezTo>
                <a:cubicBezTo>
                  <a:pt x="102" y="173"/>
                  <a:pt x="102" y="172"/>
                  <a:pt x="102" y="172"/>
                </a:cubicBezTo>
                <a:cubicBezTo>
                  <a:pt x="103" y="171"/>
                  <a:pt x="103" y="171"/>
                  <a:pt x="103" y="171"/>
                </a:cubicBezTo>
                <a:cubicBezTo>
                  <a:pt x="103" y="171"/>
                  <a:pt x="104" y="171"/>
                  <a:pt x="105" y="171"/>
                </a:cubicBezTo>
                <a:cubicBezTo>
                  <a:pt x="106" y="171"/>
                  <a:pt x="106" y="171"/>
                  <a:pt x="106" y="171"/>
                </a:cubicBezTo>
                <a:cubicBezTo>
                  <a:pt x="106" y="171"/>
                  <a:pt x="106" y="171"/>
                  <a:pt x="106" y="171"/>
                </a:cubicBezTo>
                <a:cubicBezTo>
                  <a:pt x="107" y="171"/>
                  <a:pt x="107" y="171"/>
                  <a:pt x="108" y="171"/>
                </a:cubicBezTo>
                <a:cubicBezTo>
                  <a:pt x="108" y="171"/>
                  <a:pt x="109" y="171"/>
                  <a:pt x="109" y="171"/>
                </a:cubicBezTo>
                <a:cubicBezTo>
                  <a:pt x="109" y="170"/>
                  <a:pt x="109" y="170"/>
                  <a:pt x="109" y="170"/>
                </a:cubicBezTo>
                <a:cubicBezTo>
                  <a:pt x="110" y="170"/>
                  <a:pt x="111" y="170"/>
                  <a:pt x="111" y="170"/>
                </a:cubicBezTo>
                <a:cubicBezTo>
                  <a:pt x="112" y="170"/>
                  <a:pt x="112" y="170"/>
                  <a:pt x="112" y="170"/>
                </a:cubicBezTo>
                <a:cubicBezTo>
                  <a:pt x="112" y="170"/>
                  <a:pt x="112" y="170"/>
                  <a:pt x="112" y="170"/>
                </a:cubicBezTo>
                <a:cubicBezTo>
                  <a:pt x="112" y="170"/>
                  <a:pt x="112" y="170"/>
                  <a:pt x="113" y="170"/>
                </a:cubicBezTo>
                <a:cubicBezTo>
                  <a:pt x="114" y="170"/>
                  <a:pt x="114" y="170"/>
                  <a:pt x="114" y="170"/>
                </a:cubicBezTo>
                <a:cubicBezTo>
                  <a:pt x="114" y="170"/>
                  <a:pt x="114" y="170"/>
                  <a:pt x="114" y="170"/>
                </a:cubicBezTo>
                <a:cubicBezTo>
                  <a:pt x="115" y="170"/>
                  <a:pt x="115" y="170"/>
                  <a:pt x="115" y="170"/>
                </a:cubicBezTo>
                <a:cubicBezTo>
                  <a:pt x="114" y="170"/>
                  <a:pt x="114" y="170"/>
                  <a:pt x="114" y="170"/>
                </a:cubicBezTo>
                <a:cubicBezTo>
                  <a:pt x="114" y="169"/>
                  <a:pt x="114" y="168"/>
                  <a:pt x="114" y="167"/>
                </a:cubicBezTo>
                <a:cubicBezTo>
                  <a:pt x="115" y="167"/>
                  <a:pt x="115" y="167"/>
                  <a:pt x="115" y="167"/>
                </a:cubicBezTo>
                <a:cubicBezTo>
                  <a:pt x="115" y="166"/>
                  <a:pt x="116" y="166"/>
                  <a:pt x="116" y="166"/>
                </a:cubicBezTo>
                <a:cubicBezTo>
                  <a:pt x="118" y="166"/>
                  <a:pt x="118" y="166"/>
                  <a:pt x="118" y="166"/>
                </a:cubicBezTo>
                <a:cubicBezTo>
                  <a:pt x="119" y="165"/>
                  <a:pt x="119" y="165"/>
                  <a:pt x="119" y="165"/>
                </a:cubicBezTo>
                <a:cubicBezTo>
                  <a:pt x="119" y="165"/>
                  <a:pt x="119" y="165"/>
                  <a:pt x="119" y="165"/>
                </a:cubicBezTo>
                <a:cubicBezTo>
                  <a:pt x="121" y="164"/>
                  <a:pt x="121" y="164"/>
                  <a:pt x="121" y="164"/>
                </a:cubicBezTo>
                <a:cubicBezTo>
                  <a:pt x="121" y="162"/>
                  <a:pt x="121" y="162"/>
                  <a:pt x="121" y="162"/>
                </a:cubicBezTo>
                <a:cubicBezTo>
                  <a:pt x="121" y="161"/>
                  <a:pt x="122" y="161"/>
                  <a:pt x="123" y="161"/>
                </a:cubicBezTo>
                <a:cubicBezTo>
                  <a:pt x="124" y="161"/>
                  <a:pt x="124" y="161"/>
                  <a:pt x="124" y="161"/>
                </a:cubicBezTo>
                <a:cubicBezTo>
                  <a:pt x="125" y="160"/>
                  <a:pt x="125" y="160"/>
                  <a:pt x="125" y="160"/>
                </a:cubicBezTo>
                <a:cubicBezTo>
                  <a:pt x="125" y="160"/>
                  <a:pt x="125" y="160"/>
                  <a:pt x="125" y="160"/>
                </a:cubicBezTo>
                <a:cubicBezTo>
                  <a:pt x="127" y="159"/>
                  <a:pt x="127" y="159"/>
                  <a:pt x="127" y="159"/>
                </a:cubicBezTo>
                <a:cubicBezTo>
                  <a:pt x="127" y="159"/>
                  <a:pt x="127" y="159"/>
                  <a:pt x="127" y="159"/>
                </a:cubicBezTo>
                <a:cubicBezTo>
                  <a:pt x="125" y="158"/>
                  <a:pt x="125" y="158"/>
                  <a:pt x="125" y="158"/>
                </a:cubicBezTo>
                <a:cubicBezTo>
                  <a:pt x="125" y="157"/>
                  <a:pt x="124" y="156"/>
                  <a:pt x="125" y="156"/>
                </a:cubicBezTo>
                <a:cubicBezTo>
                  <a:pt x="125" y="156"/>
                  <a:pt x="125" y="156"/>
                  <a:pt x="125" y="156"/>
                </a:cubicBezTo>
                <a:cubicBezTo>
                  <a:pt x="124" y="156"/>
                  <a:pt x="124" y="155"/>
                  <a:pt x="123" y="155"/>
                </a:cubicBezTo>
                <a:cubicBezTo>
                  <a:pt x="122" y="154"/>
                  <a:pt x="122" y="154"/>
                  <a:pt x="122" y="154"/>
                </a:cubicBezTo>
                <a:cubicBezTo>
                  <a:pt x="122" y="153"/>
                  <a:pt x="122" y="153"/>
                  <a:pt x="122" y="152"/>
                </a:cubicBezTo>
                <a:cubicBezTo>
                  <a:pt x="122" y="152"/>
                  <a:pt x="122" y="152"/>
                  <a:pt x="122" y="152"/>
                </a:cubicBezTo>
                <a:cubicBezTo>
                  <a:pt x="121" y="151"/>
                  <a:pt x="121" y="151"/>
                  <a:pt x="121" y="151"/>
                </a:cubicBezTo>
                <a:cubicBezTo>
                  <a:pt x="121" y="150"/>
                  <a:pt x="121" y="149"/>
                  <a:pt x="121" y="149"/>
                </a:cubicBezTo>
                <a:cubicBezTo>
                  <a:pt x="120" y="148"/>
                  <a:pt x="120" y="148"/>
                  <a:pt x="120" y="148"/>
                </a:cubicBezTo>
                <a:cubicBezTo>
                  <a:pt x="120" y="148"/>
                  <a:pt x="120" y="147"/>
                  <a:pt x="120" y="147"/>
                </a:cubicBezTo>
                <a:cubicBezTo>
                  <a:pt x="120" y="146"/>
                  <a:pt x="120" y="146"/>
                  <a:pt x="120" y="146"/>
                </a:cubicBezTo>
                <a:cubicBezTo>
                  <a:pt x="118" y="144"/>
                  <a:pt x="118" y="144"/>
                  <a:pt x="118" y="144"/>
                </a:cubicBezTo>
                <a:cubicBezTo>
                  <a:pt x="118" y="144"/>
                  <a:pt x="118" y="143"/>
                  <a:pt x="118" y="143"/>
                </a:cubicBezTo>
                <a:cubicBezTo>
                  <a:pt x="118" y="141"/>
                  <a:pt x="118" y="141"/>
                  <a:pt x="118" y="141"/>
                </a:cubicBezTo>
                <a:cubicBezTo>
                  <a:pt x="117" y="141"/>
                  <a:pt x="117" y="141"/>
                  <a:pt x="117" y="141"/>
                </a:cubicBezTo>
                <a:cubicBezTo>
                  <a:pt x="117" y="141"/>
                  <a:pt x="116" y="141"/>
                  <a:pt x="116" y="141"/>
                </a:cubicBezTo>
                <a:cubicBezTo>
                  <a:pt x="116" y="141"/>
                  <a:pt x="116" y="141"/>
                  <a:pt x="116" y="141"/>
                </a:cubicBezTo>
                <a:cubicBezTo>
                  <a:pt x="116" y="142"/>
                  <a:pt x="116" y="142"/>
                  <a:pt x="116" y="142"/>
                </a:cubicBezTo>
                <a:cubicBezTo>
                  <a:pt x="115" y="143"/>
                  <a:pt x="115" y="143"/>
                  <a:pt x="115" y="143"/>
                </a:cubicBezTo>
                <a:cubicBezTo>
                  <a:pt x="115" y="144"/>
                  <a:pt x="115" y="144"/>
                  <a:pt x="115" y="144"/>
                </a:cubicBezTo>
                <a:cubicBezTo>
                  <a:pt x="115" y="145"/>
                  <a:pt x="115" y="145"/>
                  <a:pt x="114" y="145"/>
                </a:cubicBezTo>
                <a:cubicBezTo>
                  <a:pt x="113" y="146"/>
                  <a:pt x="113" y="146"/>
                  <a:pt x="113" y="146"/>
                </a:cubicBezTo>
                <a:cubicBezTo>
                  <a:pt x="112" y="146"/>
                  <a:pt x="112" y="146"/>
                  <a:pt x="112" y="146"/>
                </a:cubicBezTo>
                <a:cubicBezTo>
                  <a:pt x="111" y="146"/>
                  <a:pt x="111" y="146"/>
                  <a:pt x="111" y="146"/>
                </a:cubicBezTo>
                <a:cubicBezTo>
                  <a:pt x="110" y="146"/>
                  <a:pt x="110" y="146"/>
                  <a:pt x="110" y="146"/>
                </a:cubicBezTo>
                <a:cubicBezTo>
                  <a:pt x="109" y="146"/>
                  <a:pt x="109" y="146"/>
                  <a:pt x="109" y="146"/>
                </a:cubicBezTo>
                <a:cubicBezTo>
                  <a:pt x="109" y="147"/>
                  <a:pt x="109" y="147"/>
                  <a:pt x="109" y="147"/>
                </a:cubicBezTo>
                <a:cubicBezTo>
                  <a:pt x="109" y="147"/>
                  <a:pt x="109" y="147"/>
                  <a:pt x="108" y="147"/>
                </a:cubicBezTo>
                <a:cubicBezTo>
                  <a:pt x="108" y="147"/>
                  <a:pt x="108" y="147"/>
                  <a:pt x="108" y="147"/>
                </a:cubicBezTo>
                <a:cubicBezTo>
                  <a:pt x="108" y="147"/>
                  <a:pt x="108" y="147"/>
                  <a:pt x="108" y="147"/>
                </a:cubicBezTo>
                <a:cubicBezTo>
                  <a:pt x="108" y="147"/>
                  <a:pt x="108" y="147"/>
                  <a:pt x="108" y="147"/>
                </a:cubicBezTo>
                <a:cubicBezTo>
                  <a:pt x="108" y="147"/>
                  <a:pt x="108" y="147"/>
                  <a:pt x="107" y="147"/>
                </a:cubicBezTo>
                <a:cubicBezTo>
                  <a:pt x="107" y="147"/>
                  <a:pt x="107" y="147"/>
                  <a:pt x="107" y="147"/>
                </a:cubicBezTo>
                <a:cubicBezTo>
                  <a:pt x="106" y="147"/>
                  <a:pt x="105" y="146"/>
                  <a:pt x="105" y="146"/>
                </a:cubicBezTo>
                <a:cubicBezTo>
                  <a:pt x="105" y="145"/>
                  <a:pt x="105" y="145"/>
                  <a:pt x="105" y="145"/>
                </a:cubicBezTo>
                <a:cubicBezTo>
                  <a:pt x="105" y="145"/>
                  <a:pt x="105" y="144"/>
                  <a:pt x="105" y="143"/>
                </a:cubicBezTo>
                <a:cubicBezTo>
                  <a:pt x="105" y="141"/>
                  <a:pt x="105" y="141"/>
                  <a:pt x="105" y="141"/>
                </a:cubicBezTo>
                <a:cubicBezTo>
                  <a:pt x="105" y="141"/>
                  <a:pt x="105" y="141"/>
                  <a:pt x="105" y="141"/>
                </a:cubicBezTo>
                <a:cubicBezTo>
                  <a:pt x="105" y="141"/>
                  <a:pt x="105" y="141"/>
                  <a:pt x="105" y="141"/>
                </a:cubicBezTo>
                <a:cubicBezTo>
                  <a:pt x="104" y="140"/>
                  <a:pt x="104" y="140"/>
                  <a:pt x="104" y="140"/>
                </a:cubicBezTo>
                <a:cubicBezTo>
                  <a:pt x="104" y="139"/>
                  <a:pt x="104" y="139"/>
                  <a:pt x="104" y="139"/>
                </a:cubicBezTo>
                <a:cubicBezTo>
                  <a:pt x="101" y="140"/>
                  <a:pt x="101" y="140"/>
                  <a:pt x="101" y="140"/>
                </a:cubicBezTo>
                <a:cubicBezTo>
                  <a:pt x="100" y="140"/>
                  <a:pt x="100" y="140"/>
                  <a:pt x="99" y="140"/>
                </a:cubicBezTo>
                <a:cubicBezTo>
                  <a:pt x="98" y="138"/>
                  <a:pt x="98" y="138"/>
                  <a:pt x="98" y="138"/>
                </a:cubicBezTo>
                <a:cubicBezTo>
                  <a:pt x="96" y="139"/>
                  <a:pt x="96" y="139"/>
                  <a:pt x="96" y="139"/>
                </a:cubicBezTo>
                <a:cubicBezTo>
                  <a:pt x="95" y="139"/>
                  <a:pt x="94" y="138"/>
                  <a:pt x="94" y="138"/>
                </a:cubicBezTo>
                <a:cubicBezTo>
                  <a:pt x="93" y="136"/>
                  <a:pt x="93" y="136"/>
                  <a:pt x="93" y="136"/>
                </a:cubicBezTo>
                <a:cubicBezTo>
                  <a:pt x="93" y="136"/>
                  <a:pt x="93" y="136"/>
                  <a:pt x="93" y="136"/>
                </a:cubicBezTo>
                <a:cubicBezTo>
                  <a:pt x="92" y="136"/>
                  <a:pt x="92" y="136"/>
                  <a:pt x="92" y="135"/>
                </a:cubicBezTo>
                <a:cubicBezTo>
                  <a:pt x="91" y="135"/>
                  <a:pt x="91" y="135"/>
                  <a:pt x="91" y="135"/>
                </a:cubicBezTo>
                <a:cubicBezTo>
                  <a:pt x="91" y="135"/>
                  <a:pt x="91" y="134"/>
                  <a:pt x="91" y="134"/>
                </a:cubicBezTo>
                <a:cubicBezTo>
                  <a:pt x="90" y="134"/>
                  <a:pt x="90" y="134"/>
                  <a:pt x="90" y="134"/>
                </a:cubicBezTo>
                <a:cubicBezTo>
                  <a:pt x="90" y="133"/>
                  <a:pt x="90" y="133"/>
                  <a:pt x="90" y="132"/>
                </a:cubicBezTo>
                <a:cubicBezTo>
                  <a:pt x="90" y="132"/>
                  <a:pt x="90" y="132"/>
                  <a:pt x="90" y="132"/>
                </a:cubicBezTo>
                <a:cubicBezTo>
                  <a:pt x="90" y="131"/>
                  <a:pt x="90" y="131"/>
                  <a:pt x="90" y="131"/>
                </a:cubicBezTo>
                <a:cubicBezTo>
                  <a:pt x="91" y="129"/>
                  <a:pt x="91" y="129"/>
                  <a:pt x="91" y="129"/>
                </a:cubicBezTo>
                <a:cubicBezTo>
                  <a:pt x="90" y="129"/>
                  <a:pt x="90" y="129"/>
                  <a:pt x="90" y="129"/>
                </a:cubicBezTo>
                <a:cubicBezTo>
                  <a:pt x="90" y="128"/>
                  <a:pt x="90" y="128"/>
                  <a:pt x="90" y="128"/>
                </a:cubicBezTo>
                <a:cubicBezTo>
                  <a:pt x="89" y="128"/>
                  <a:pt x="88" y="127"/>
                  <a:pt x="88" y="127"/>
                </a:cubicBezTo>
                <a:cubicBezTo>
                  <a:pt x="88" y="127"/>
                  <a:pt x="88" y="126"/>
                  <a:pt x="88" y="126"/>
                </a:cubicBezTo>
                <a:cubicBezTo>
                  <a:pt x="87" y="125"/>
                  <a:pt x="87" y="125"/>
                  <a:pt x="87" y="125"/>
                </a:cubicBezTo>
                <a:cubicBezTo>
                  <a:pt x="87" y="125"/>
                  <a:pt x="87" y="125"/>
                  <a:pt x="87" y="125"/>
                </a:cubicBezTo>
                <a:cubicBezTo>
                  <a:pt x="86" y="126"/>
                  <a:pt x="86" y="126"/>
                  <a:pt x="86" y="126"/>
                </a:cubicBezTo>
                <a:cubicBezTo>
                  <a:pt x="85" y="126"/>
                  <a:pt x="85" y="127"/>
                  <a:pt x="84" y="126"/>
                </a:cubicBezTo>
                <a:cubicBezTo>
                  <a:pt x="84" y="126"/>
                  <a:pt x="84" y="126"/>
                  <a:pt x="84" y="126"/>
                </a:cubicBezTo>
                <a:cubicBezTo>
                  <a:pt x="83" y="126"/>
                  <a:pt x="83" y="125"/>
                  <a:pt x="82" y="125"/>
                </a:cubicBezTo>
                <a:cubicBezTo>
                  <a:pt x="82" y="124"/>
                  <a:pt x="82" y="124"/>
                  <a:pt x="82" y="124"/>
                </a:cubicBezTo>
                <a:cubicBezTo>
                  <a:pt x="81" y="126"/>
                  <a:pt x="81" y="126"/>
                  <a:pt x="81" y="126"/>
                </a:cubicBezTo>
                <a:cubicBezTo>
                  <a:pt x="81" y="126"/>
                  <a:pt x="81" y="126"/>
                  <a:pt x="81" y="126"/>
                </a:cubicBezTo>
                <a:cubicBezTo>
                  <a:pt x="79" y="128"/>
                  <a:pt x="79" y="128"/>
                  <a:pt x="79" y="128"/>
                </a:cubicBezTo>
                <a:cubicBezTo>
                  <a:pt x="79" y="128"/>
                  <a:pt x="79" y="128"/>
                  <a:pt x="79" y="128"/>
                </a:cubicBezTo>
                <a:cubicBezTo>
                  <a:pt x="78" y="129"/>
                  <a:pt x="78" y="129"/>
                  <a:pt x="78" y="129"/>
                </a:cubicBezTo>
                <a:cubicBezTo>
                  <a:pt x="78" y="132"/>
                  <a:pt x="78" y="132"/>
                  <a:pt x="78" y="132"/>
                </a:cubicBezTo>
                <a:cubicBezTo>
                  <a:pt x="78" y="132"/>
                  <a:pt x="78" y="133"/>
                  <a:pt x="77" y="133"/>
                </a:cubicBezTo>
                <a:cubicBezTo>
                  <a:pt x="76" y="134"/>
                  <a:pt x="76" y="134"/>
                  <a:pt x="76" y="134"/>
                </a:cubicBezTo>
                <a:cubicBezTo>
                  <a:pt x="76" y="135"/>
                  <a:pt x="75" y="135"/>
                  <a:pt x="75" y="135"/>
                </a:cubicBezTo>
                <a:cubicBezTo>
                  <a:pt x="74" y="135"/>
                  <a:pt x="74" y="135"/>
                  <a:pt x="74" y="135"/>
                </a:cubicBezTo>
                <a:cubicBezTo>
                  <a:pt x="73" y="135"/>
                  <a:pt x="73" y="135"/>
                  <a:pt x="73" y="135"/>
                </a:cubicBezTo>
                <a:cubicBezTo>
                  <a:pt x="72" y="136"/>
                  <a:pt x="72" y="136"/>
                  <a:pt x="72" y="136"/>
                </a:cubicBezTo>
                <a:cubicBezTo>
                  <a:pt x="72" y="137"/>
                  <a:pt x="72" y="137"/>
                  <a:pt x="71" y="137"/>
                </a:cubicBezTo>
                <a:cubicBezTo>
                  <a:pt x="70" y="137"/>
                  <a:pt x="70" y="137"/>
                  <a:pt x="70" y="137"/>
                </a:cubicBezTo>
                <a:cubicBezTo>
                  <a:pt x="70" y="138"/>
                  <a:pt x="69" y="138"/>
                  <a:pt x="69" y="138"/>
                </a:cubicBezTo>
                <a:cubicBezTo>
                  <a:pt x="69" y="138"/>
                  <a:pt x="69" y="138"/>
                  <a:pt x="69" y="137"/>
                </a:cubicBezTo>
                <a:cubicBezTo>
                  <a:pt x="65" y="136"/>
                  <a:pt x="65" y="136"/>
                  <a:pt x="65" y="136"/>
                </a:cubicBezTo>
                <a:cubicBezTo>
                  <a:pt x="65" y="136"/>
                  <a:pt x="64" y="136"/>
                  <a:pt x="64" y="135"/>
                </a:cubicBezTo>
                <a:cubicBezTo>
                  <a:pt x="63" y="134"/>
                  <a:pt x="63" y="134"/>
                  <a:pt x="63" y="134"/>
                </a:cubicBezTo>
                <a:cubicBezTo>
                  <a:pt x="63" y="134"/>
                  <a:pt x="63" y="134"/>
                  <a:pt x="63" y="134"/>
                </a:cubicBezTo>
                <a:cubicBezTo>
                  <a:pt x="63" y="133"/>
                  <a:pt x="63" y="133"/>
                  <a:pt x="63" y="133"/>
                </a:cubicBezTo>
                <a:cubicBezTo>
                  <a:pt x="63" y="135"/>
                  <a:pt x="63" y="135"/>
                  <a:pt x="63" y="135"/>
                </a:cubicBezTo>
                <a:cubicBezTo>
                  <a:pt x="64" y="137"/>
                  <a:pt x="64" y="137"/>
                  <a:pt x="64" y="137"/>
                </a:cubicBezTo>
                <a:cubicBezTo>
                  <a:pt x="65" y="137"/>
                  <a:pt x="65" y="138"/>
                  <a:pt x="64" y="139"/>
                </a:cubicBezTo>
                <a:cubicBezTo>
                  <a:pt x="64" y="139"/>
                  <a:pt x="64" y="140"/>
                  <a:pt x="63" y="140"/>
                </a:cubicBezTo>
                <a:cubicBezTo>
                  <a:pt x="62" y="140"/>
                  <a:pt x="62" y="140"/>
                  <a:pt x="62" y="140"/>
                </a:cubicBezTo>
                <a:cubicBezTo>
                  <a:pt x="61" y="140"/>
                  <a:pt x="60" y="140"/>
                  <a:pt x="60" y="139"/>
                </a:cubicBezTo>
                <a:cubicBezTo>
                  <a:pt x="59" y="137"/>
                  <a:pt x="59" y="137"/>
                  <a:pt x="59" y="137"/>
                </a:cubicBezTo>
                <a:cubicBezTo>
                  <a:pt x="59" y="137"/>
                  <a:pt x="59" y="137"/>
                  <a:pt x="59" y="137"/>
                </a:cubicBezTo>
                <a:cubicBezTo>
                  <a:pt x="57" y="131"/>
                  <a:pt x="57" y="131"/>
                  <a:pt x="57" y="131"/>
                </a:cubicBezTo>
                <a:cubicBezTo>
                  <a:pt x="56" y="130"/>
                  <a:pt x="56" y="130"/>
                  <a:pt x="56" y="130"/>
                </a:cubicBezTo>
                <a:cubicBezTo>
                  <a:pt x="55" y="129"/>
                  <a:pt x="55" y="129"/>
                  <a:pt x="55" y="129"/>
                </a:cubicBezTo>
                <a:cubicBezTo>
                  <a:pt x="55" y="132"/>
                  <a:pt x="55" y="132"/>
                  <a:pt x="55" y="132"/>
                </a:cubicBezTo>
                <a:cubicBezTo>
                  <a:pt x="54" y="142"/>
                  <a:pt x="54" y="142"/>
                  <a:pt x="54" y="142"/>
                </a:cubicBezTo>
                <a:cubicBezTo>
                  <a:pt x="54" y="142"/>
                  <a:pt x="54" y="142"/>
                  <a:pt x="54" y="142"/>
                </a:cubicBezTo>
                <a:cubicBezTo>
                  <a:pt x="55" y="142"/>
                  <a:pt x="55" y="142"/>
                  <a:pt x="55" y="143"/>
                </a:cubicBezTo>
                <a:cubicBezTo>
                  <a:pt x="57" y="145"/>
                  <a:pt x="57" y="145"/>
                  <a:pt x="57" y="145"/>
                </a:cubicBezTo>
                <a:cubicBezTo>
                  <a:pt x="57" y="145"/>
                  <a:pt x="57" y="146"/>
                  <a:pt x="57" y="147"/>
                </a:cubicBezTo>
                <a:cubicBezTo>
                  <a:pt x="57" y="148"/>
                  <a:pt x="57" y="148"/>
                  <a:pt x="57" y="148"/>
                </a:cubicBezTo>
                <a:cubicBezTo>
                  <a:pt x="56" y="148"/>
                  <a:pt x="56" y="149"/>
                  <a:pt x="55" y="149"/>
                </a:cubicBezTo>
                <a:cubicBezTo>
                  <a:pt x="54" y="149"/>
                  <a:pt x="54" y="149"/>
                  <a:pt x="54" y="149"/>
                </a:cubicBezTo>
                <a:cubicBezTo>
                  <a:pt x="54" y="151"/>
                  <a:pt x="54" y="151"/>
                  <a:pt x="54" y="151"/>
                </a:cubicBezTo>
                <a:cubicBezTo>
                  <a:pt x="52" y="163"/>
                  <a:pt x="52" y="163"/>
                  <a:pt x="52" y="163"/>
                </a:cubicBezTo>
                <a:cubicBezTo>
                  <a:pt x="52" y="163"/>
                  <a:pt x="52" y="163"/>
                  <a:pt x="52" y="163"/>
                </a:cubicBezTo>
                <a:cubicBezTo>
                  <a:pt x="51" y="168"/>
                  <a:pt x="51" y="168"/>
                  <a:pt x="51" y="168"/>
                </a:cubicBezTo>
                <a:cubicBezTo>
                  <a:pt x="51" y="168"/>
                  <a:pt x="51" y="168"/>
                  <a:pt x="51" y="168"/>
                </a:cubicBezTo>
                <a:cubicBezTo>
                  <a:pt x="51" y="169"/>
                  <a:pt x="51" y="169"/>
                  <a:pt x="51" y="170"/>
                </a:cubicBezTo>
                <a:cubicBezTo>
                  <a:pt x="50" y="172"/>
                  <a:pt x="50" y="172"/>
                  <a:pt x="50" y="172"/>
                </a:cubicBezTo>
                <a:cubicBezTo>
                  <a:pt x="50" y="172"/>
                  <a:pt x="50" y="172"/>
                  <a:pt x="50" y="172"/>
                </a:cubicBezTo>
                <a:cubicBezTo>
                  <a:pt x="49" y="173"/>
                  <a:pt x="49" y="173"/>
                  <a:pt x="49" y="173"/>
                </a:cubicBezTo>
                <a:cubicBezTo>
                  <a:pt x="49" y="173"/>
                  <a:pt x="49" y="174"/>
                  <a:pt x="49" y="174"/>
                </a:cubicBezTo>
                <a:cubicBezTo>
                  <a:pt x="46" y="176"/>
                  <a:pt x="46" y="176"/>
                  <a:pt x="46" y="176"/>
                </a:cubicBezTo>
                <a:cubicBezTo>
                  <a:pt x="46" y="176"/>
                  <a:pt x="46" y="176"/>
                  <a:pt x="46" y="176"/>
                </a:cubicBezTo>
                <a:cubicBezTo>
                  <a:pt x="46" y="176"/>
                  <a:pt x="46" y="176"/>
                  <a:pt x="46" y="176"/>
                </a:cubicBezTo>
                <a:cubicBezTo>
                  <a:pt x="47" y="176"/>
                  <a:pt x="47" y="176"/>
                  <a:pt x="47" y="176"/>
                </a:cubicBezTo>
                <a:cubicBezTo>
                  <a:pt x="47" y="176"/>
                  <a:pt x="47" y="176"/>
                  <a:pt x="47" y="176"/>
                </a:cubicBezTo>
                <a:cubicBezTo>
                  <a:pt x="49" y="176"/>
                  <a:pt x="49" y="176"/>
                  <a:pt x="49" y="176"/>
                </a:cubicBezTo>
                <a:cubicBezTo>
                  <a:pt x="49" y="176"/>
                  <a:pt x="50" y="176"/>
                  <a:pt x="50" y="177"/>
                </a:cubicBezTo>
                <a:cubicBezTo>
                  <a:pt x="51" y="178"/>
                  <a:pt x="51" y="178"/>
                  <a:pt x="51" y="178"/>
                </a:cubicBezTo>
                <a:cubicBezTo>
                  <a:pt x="52" y="178"/>
                  <a:pt x="52" y="178"/>
                  <a:pt x="52" y="179"/>
                </a:cubicBezTo>
                <a:cubicBezTo>
                  <a:pt x="52" y="181"/>
                  <a:pt x="52" y="181"/>
                  <a:pt x="52" y="181"/>
                </a:cubicBezTo>
                <a:cubicBezTo>
                  <a:pt x="52" y="181"/>
                  <a:pt x="52" y="181"/>
                  <a:pt x="52" y="181"/>
                </a:cubicBezTo>
                <a:cubicBezTo>
                  <a:pt x="52" y="181"/>
                  <a:pt x="53" y="181"/>
                  <a:pt x="53" y="181"/>
                </a:cubicBezTo>
                <a:cubicBezTo>
                  <a:pt x="54" y="181"/>
                  <a:pt x="54" y="181"/>
                  <a:pt x="54" y="181"/>
                </a:cubicBezTo>
                <a:cubicBezTo>
                  <a:pt x="57" y="183"/>
                  <a:pt x="57" y="183"/>
                  <a:pt x="57" y="183"/>
                </a:cubicBezTo>
                <a:cubicBezTo>
                  <a:pt x="59" y="182"/>
                  <a:pt x="59" y="182"/>
                  <a:pt x="59" y="182"/>
                </a:cubicBezTo>
                <a:cubicBezTo>
                  <a:pt x="60" y="182"/>
                  <a:pt x="60" y="182"/>
                  <a:pt x="61" y="183"/>
                </a:cubicBezTo>
                <a:cubicBezTo>
                  <a:pt x="61" y="183"/>
                  <a:pt x="61" y="183"/>
                  <a:pt x="61" y="183"/>
                </a:cubicBezTo>
                <a:cubicBezTo>
                  <a:pt x="62" y="183"/>
                  <a:pt x="62" y="184"/>
                  <a:pt x="62" y="184"/>
                </a:cubicBezTo>
                <a:cubicBezTo>
                  <a:pt x="63" y="185"/>
                  <a:pt x="63" y="185"/>
                  <a:pt x="63" y="185"/>
                </a:cubicBezTo>
                <a:cubicBezTo>
                  <a:pt x="63" y="185"/>
                  <a:pt x="63" y="185"/>
                  <a:pt x="63" y="185"/>
                </a:cubicBezTo>
                <a:cubicBezTo>
                  <a:pt x="63" y="185"/>
                  <a:pt x="63" y="185"/>
                  <a:pt x="63" y="186"/>
                </a:cubicBezTo>
                <a:cubicBezTo>
                  <a:pt x="64" y="186"/>
                  <a:pt x="64" y="186"/>
                  <a:pt x="64" y="186"/>
                </a:cubicBezTo>
                <a:cubicBezTo>
                  <a:pt x="64" y="186"/>
                  <a:pt x="65" y="186"/>
                  <a:pt x="65" y="186"/>
                </a:cubicBezTo>
                <a:cubicBezTo>
                  <a:pt x="65" y="186"/>
                  <a:pt x="65" y="186"/>
                  <a:pt x="65" y="186"/>
                </a:cubicBezTo>
                <a:cubicBezTo>
                  <a:pt x="67" y="186"/>
                  <a:pt x="67" y="186"/>
                  <a:pt x="67" y="186"/>
                </a:cubicBezTo>
                <a:cubicBezTo>
                  <a:pt x="68" y="186"/>
                  <a:pt x="68" y="186"/>
                  <a:pt x="69" y="186"/>
                </a:cubicBezTo>
                <a:cubicBezTo>
                  <a:pt x="69" y="186"/>
                  <a:pt x="69" y="186"/>
                  <a:pt x="69" y="186"/>
                </a:cubicBezTo>
                <a:cubicBezTo>
                  <a:pt x="71" y="186"/>
                  <a:pt x="71" y="186"/>
                  <a:pt x="71" y="186"/>
                </a:cubicBezTo>
                <a:cubicBezTo>
                  <a:pt x="71" y="187"/>
                  <a:pt x="72" y="187"/>
                  <a:pt x="72" y="187"/>
                </a:cubicBezTo>
                <a:cubicBezTo>
                  <a:pt x="72" y="187"/>
                  <a:pt x="72" y="187"/>
                  <a:pt x="72" y="187"/>
                </a:cubicBezTo>
                <a:cubicBezTo>
                  <a:pt x="72" y="187"/>
                  <a:pt x="72" y="187"/>
                  <a:pt x="72" y="188"/>
                </a:cubicBezTo>
                <a:cubicBezTo>
                  <a:pt x="73" y="189"/>
                  <a:pt x="73" y="189"/>
                  <a:pt x="73" y="189"/>
                </a:cubicBezTo>
                <a:cubicBezTo>
                  <a:pt x="75" y="188"/>
                  <a:pt x="75" y="188"/>
                  <a:pt x="75" y="188"/>
                </a:cubicBezTo>
                <a:cubicBezTo>
                  <a:pt x="75" y="188"/>
                  <a:pt x="76" y="188"/>
                  <a:pt x="76" y="188"/>
                </a:cubicBezTo>
                <a:cubicBezTo>
                  <a:pt x="77" y="188"/>
                  <a:pt x="77" y="188"/>
                  <a:pt x="77" y="188"/>
                </a:cubicBezTo>
                <a:cubicBezTo>
                  <a:pt x="77" y="188"/>
                  <a:pt x="77" y="188"/>
                  <a:pt x="77" y="188"/>
                </a:cubicBezTo>
                <a:cubicBezTo>
                  <a:pt x="78" y="188"/>
                  <a:pt x="79" y="188"/>
                  <a:pt x="79" y="188"/>
                </a:cubicBezTo>
                <a:cubicBezTo>
                  <a:pt x="79" y="188"/>
                  <a:pt x="79" y="188"/>
                  <a:pt x="80" y="188"/>
                </a:cubicBezTo>
                <a:cubicBezTo>
                  <a:pt x="82" y="189"/>
                  <a:pt x="82" y="189"/>
                  <a:pt x="82" y="189"/>
                </a:cubicBezTo>
                <a:cubicBezTo>
                  <a:pt x="82" y="188"/>
                  <a:pt x="82" y="188"/>
                  <a:pt x="82" y="188"/>
                </a:cubicBezTo>
                <a:cubicBezTo>
                  <a:pt x="83" y="187"/>
                  <a:pt x="83" y="187"/>
                  <a:pt x="83" y="187"/>
                </a:cubicBezTo>
                <a:cubicBezTo>
                  <a:pt x="83" y="187"/>
                  <a:pt x="83" y="186"/>
                  <a:pt x="83" y="186"/>
                </a:cubicBezTo>
                <a:cubicBezTo>
                  <a:pt x="84" y="185"/>
                  <a:pt x="84" y="185"/>
                  <a:pt x="84" y="185"/>
                </a:cubicBezTo>
                <a:cubicBezTo>
                  <a:pt x="84" y="185"/>
                  <a:pt x="85" y="185"/>
                  <a:pt x="86" y="185"/>
                </a:cubicBezTo>
                <a:cubicBezTo>
                  <a:pt x="88" y="186"/>
                  <a:pt x="88" y="186"/>
                  <a:pt x="88" y="186"/>
                </a:cubicBezTo>
                <a:cubicBezTo>
                  <a:pt x="93" y="186"/>
                  <a:pt x="93" y="186"/>
                  <a:pt x="93" y="186"/>
                </a:cubicBezTo>
                <a:cubicBezTo>
                  <a:pt x="93" y="186"/>
                  <a:pt x="94" y="187"/>
                  <a:pt x="94" y="187"/>
                </a:cubicBezTo>
                <a:cubicBezTo>
                  <a:pt x="94" y="187"/>
                  <a:pt x="94" y="187"/>
                  <a:pt x="94" y="187"/>
                </a:cubicBezTo>
                <a:cubicBezTo>
                  <a:pt x="94" y="187"/>
                  <a:pt x="95" y="187"/>
                  <a:pt x="95" y="187"/>
                </a:cubicBezTo>
                <a:cubicBezTo>
                  <a:pt x="96" y="188"/>
                  <a:pt x="96" y="188"/>
                  <a:pt x="96" y="188"/>
                </a:cubicBezTo>
                <a:cubicBezTo>
                  <a:pt x="97" y="188"/>
                  <a:pt x="97" y="188"/>
                  <a:pt x="97" y="188"/>
                </a:cubicBezTo>
                <a:cubicBezTo>
                  <a:pt x="98" y="189"/>
                  <a:pt x="98" y="189"/>
                  <a:pt x="98" y="189"/>
                </a:cubicBezTo>
                <a:cubicBezTo>
                  <a:pt x="98" y="189"/>
                  <a:pt x="98" y="189"/>
                  <a:pt x="99" y="189"/>
                </a:cubicBezTo>
                <a:cubicBezTo>
                  <a:pt x="99" y="189"/>
                  <a:pt x="99" y="189"/>
                  <a:pt x="99" y="189"/>
                </a:cubicBezTo>
                <a:cubicBezTo>
                  <a:pt x="102" y="190"/>
                  <a:pt x="102" y="190"/>
                  <a:pt x="102" y="190"/>
                </a:cubicBezTo>
                <a:cubicBezTo>
                  <a:pt x="103" y="190"/>
                  <a:pt x="103" y="190"/>
                  <a:pt x="103" y="190"/>
                </a:cubicBezTo>
                <a:cubicBezTo>
                  <a:pt x="104" y="191"/>
                  <a:pt x="104" y="191"/>
                  <a:pt x="104" y="191"/>
                </a:cubicBezTo>
                <a:cubicBezTo>
                  <a:pt x="104" y="190"/>
                  <a:pt x="104" y="190"/>
                  <a:pt x="104" y="190"/>
                </a:cubicBezTo>
                <a:cubicBezTo>
                  <a:pt x="105" y="190"/>
                  <a:pt x="105" y="190"/>
                  <a:pt x="105" y="190"/>
                </a:cubicBezTo>
                <a:cubicBezTo>
                  <a:pt x="104" y="189"/>
                  <a:pt x="104" y="189"/>
                  <a:pt x="104" y="189"/>
                </a:cubicBezTo>
                <a:cubicBezTo>
                  <a:pt x="104" y="189"/>
                  <a:pt x="103" y="189"/>
                  <a:pt x="103" y="188"/>
                </a:cubicBezTo>
                <a:close/>
                <a:moveTo>
                  <a:pt x="48" y="105"/>
                </a:moveTo>
                <a:cubicBezTo>
                  <a:pt x="50" y="106"/>
                  <a:pt x="50" y="106"/>
                  <a:pt x="50" y="106"/>
                </a:cubicBezTo>
                <a:cubicBezTo>
                  <a:pt x="50" y="106"/>
                  <a:pt x="50" y="106"/>
                  <a:pt x="50" y="106"/>
                </a:cubicBezTo>
                <a:cubicBezTo>
                  <a:pt x="51" y="106"/>
                  <a:pt x="51" y="106"/>
                  <a:pt x="52" y="106"/>
                </a:cubicBezTo>
                <a:cubicBezTo>
                  <a:pt x="53" y="106"/>
                  <a:pt x="53" y="106"/>
                  <a:pt x="53" y="106"/>
                </a:cubicBezTo>
                <a:cubicBezTo>
                  <a:pt x="54" y="106"/>
                  <a:pt x="55" y="106"/>
                  <a:pt x="55" y="107"/>
                </a:cubicBezTo>
                <a:cubicBezTo>
                  <a:pt x="56" y="109"/>
                  <a:pt x="56" y="109"/>
                  <a:pt x="56" y="109"/>
                </a:cubicBezTo>
                <a:cubicBezTo>
                  <a:pt x="56" y="110"/>
                  <a:pt x="55" y="111"/>
                  <a:pt x="54" y="111"/>
                </a:cubicBezTo>
                <a:cubicBezTo>
                  <a:pt x="54" y="111"/>
                  <a:pt x="54" y="111"/>
                  <a:pt x="54" y="111"/>
                </a:cubicBezTo>
                <a:cubicBezTo>
                  <a:pt x="55" y="112"/>
                  <a:pt x="55" y="112"/>
                  <a:pt x="55" y="112"/>
                </a:cubicBezTo>
                <a:cubicBezTo>
                  <a:pt x="56" y="113"/>
                  <a:pt x="56" y="113"/>
                  <a:pt x="56" y="114"/>
                </a:cubicBezTo>
                <a:cubicBezTo>
                  <a:pt x="56" y="118"/>
                  <a:pt x="56" y="118"/>
                  <a:pt x="56" y="118"/>
                </a:cubicBezTo>
                <a:cubicBezTo>
                  <a:pt x="56" y="118"/>
                  <a:pt x="56" y="119"/>
                  <a:pt x="56" y="119"/>
                </a:cubicBezTo>
                <a:cubicBezTo>
                  <a:pt x="55" y="120"/>
                  <a:pt x="55" y="120"/>
                  <a:pt x="55" y="120"/>
                </a:cubicBezTo>
                <a:cubicBezTo>
                  <a:pt x="55" y="120"/>
                  <a:pt x="55" y="120"/>
                  <a:pt x="55" y="120"/>
                </a:cubicBezTo>
                <a:cubicBezTo>
                  <a:pt x="55" y="120"/>
                  <a:pt x="55" y="121"/>
                  <a:pt x="54" y="121"/>
                </a:cubicBezTo>
                <a:cubicBezTo>
                  <a:pt x="54" y="121"/>
                  <a:pt x="54" y="121"/>
                  <a:pt x="54" y="121"/>
                </a:cubicBezTo>
                <a:cubicBezTo>
                  <a:pt x="54" y="121"/>
                  <a:pt x="54" y="121"/>
                  <a:pt x="54" y="121"/>
                </a:cubicBezTo>
                <a:cubicBezTo>
                  <a:pt x="59" y="125"/>
                  <a:pt x="59" y="125"/>
                  <a:pt x="59" y="125"/>
                </a:cubicBezTo>
                <a:cubicBezTo>
                  <a:pt x="59" y="125"/>
                  <a:pt x="60" y="125"/>
                  <a:pt x="60" y="125"/>
                </a:cubicBezTo>
                <a:cubicBezTo>
                  <a:pt x="62" y="128"/>
                  <a:pt x="62" y="128"/>
                  <a:pt x="62" y="128"/>
                </a:cubicBezTo>
                <a:cubicBezTo>
                  <a:pt x="62" y="128"/>
                  <a:pt x="62" y="129"/>
                  <a:pt x="62" y="129"/>
                </a:cubicBezTo>
                <a:cubicBezTo>
                  <a:pt x="62" y="129"/>
                  <a:pt x="62" y="129"/>
                  <a:pt x="62" y="129"/>
                </a:cubicBezTo>
                <a:cubicBezTo>
                  <a:pt x="65" y="130"/>
                  <a:pt x="65" y="130"/>
                  <a:pt x="65" y="130"/>
                </a:cubicBezTo>
                <a:cubicBezTo>
                  <a:pt x="66" y="130"/>
                  <a:pt x="66" y="130"/>
                  <a:pt x="66" y="131"/>
                </a:cubicBezTo>
                <a:cubicBezTo>
                  <a:pt x="67" y="132"/>
                  <a:pt x="67" y="132"/>
                  <a:pt x="67" y="132"/>
                </a:cubicBezTo>
                <a:cubicBezTo>
                  <a:pt x="67" y="133"/>
                  <a:pt x="67" y="133"/>
                  <a:pt x="67" y="133"/>
                </a:cubicBezTo>
                <a:cubicBezTo>
                  <a:pt x="69" y="134"/>
                  <a:pt x="69" y="134"/>
                  <a:pt x="69" y="134"/>
                </a:cubicBezTo>
                <a:cubicBezTo>
                  <a:pt x="70" y="134"/>
                  <a:pt x="70" y="134"/>
                  <a:pt x="70" y="134"/>
                </a:cubicBezTo>
                <a:cubicBezTo>
                  <a:pt x="70" y="133"/>
                  <a:pt x="70" y="133"/>
                  <a:pt x="70" y="133"/>
                </a:cubicBezTo>
                <a:cubicBezTo>
                  <a:pt x="71" y="132"/>
                  <a:pt x="71" y="132"/>
                  <a:pt x="71" y="132"/>
                </a:cubicBezTo>
                <a:cubicBezTo>
                  <a:pt x="72" y="131"/>
                  <a:pt x="72" y="131"/>
                  <a:pt x="72" y="131"/>
                </a:cubicBezTo>
                <a:cubicBezTo>
                  <a:pt x="72" y="131"/>
                  <a:pt x="72" y="131"/>
                  <a:pt x="73" y="131"/>
                </a:cubicBezTo>
                <a:cubicBezTo>
                  <a:pt x="74" y="131"/>
                  <a:pt x="74" y="131"/>
                  <a:pt x="74" y="131"/>
                </a:cubicBezTo>
                <a:cubicBezTo>
                  <a:pt x="74" y="131"/>
                  <a:pt x="74" y="131"/>
                  <a:pt x="74" y="131"/>
                </a:cubicBezTo>
                <a:cubicBezTo>
                  <a:pt x="74" y="128"/>
                  <a:pt x="74" y="128"/>
                  <a:pt x="74" y="128"/>
                </a:cubicBezTo>
                <a:cubicBezTo>
                  <a:pt x="74" y="127"/>
                  <a:pt x="75" y="127"/>
                  <a:pt x="75" y="127"/>
                </a:cubicBezTo>
                <a:cubicBezTo>
                  <a:pt x="77" y="125"/>
                  <a:pt x="77" y="125"/>
                  <a:pt x="77" y="125"/>
                </a:cubicBezTo>
                <a:cubicBezTo>
                  <a:pt x="78" y="124"/>
                  <a:pt x="78" y="124"/>
                  <a:pt x="78" y="124"/>
                </a:cubicBezTo>
                <a:cubicBezTo>
                  <a:pt x="81" y="119"/>
                  <a:pt x="81" y="119"/>
                  <a:pt x="81" y="119"/>
                </a:cubicBezTo>
                <a:cubicBezTo>
                  <a:pt x="81" y="119"/>
                  <a:pt x="82" y="118"/>
                  <a:pt x="82" y="118"/>
                </a:cubicBezTo>
                <a:cubicBezTo>
                  <a:pt x="83" y="118"/>
                  <a:pt x="83" y="118"/>
                  <a:pt x="83" y="118"/>
                </a:cubicBezTo>
                <a:cubicBezTo>
                  <a:pt x="83" y="116"/>
                  <a:pt x="83" y="116"/>
                  <a:pt x="83" y="116"/>
                </a:cubicBezTo>
                <a:cubicBezTo>
                  <a:pt x="83" y="116"/>
                  <a:pt x="83" y="116"/>
                  <a:pt x="83" y="116"/>
                </a:cubicBezTo>
                <a:cubicBezTo>
                  <a:pt x="83" y="115"/>
                  <a:pt x="83" y="115"/>
                  <a:pt x="84" y="115"/>
                </a:cubicBezTo>
                <a:cubicBezTo>
                  <a:pt x="83" y="114"/>
                  <a:pt x="83" y="114"/>
                  <a:pt x="83" y="114"/>
                </a:cubicBezTo>
                <a:cubicBezTo>
                  <a:pt x="83" y="113"/>
                  <a:pt x="83" y="113"/>
                  <a:pt x="83" y="113"/>
                </a:cubicBezTo>
                <a:cubicBezTo>
                  <a:pt x="83" y="112"/>
                  <a:pt x="83" y="112"/>
                  <a:pt x="83" y="112"/>
                </a:cubicBezTo>
                <a:cubicBezTo>
                  <a:pt x="83" y="110"/>
                  <a:pt x="83" y="110"/>
                  <a:pt x="83" y="110"/>
                </a:cubicBezTo>
                <a:cubicBezTo>
                  <a:pt x="83" y="110"/>
                  <a:pt x="83" y="109"/>
                  <a:pt x="83" y="109"/>
                </a:cubicBezTo>
                <a:cubicBezTo>
                  <a:pt x="84" y="107"/>
                  <a:pt x="84" y="107"/>
                  <a:pt x="84" y="107"/>
                </a:cubicBezTo>
                <a:cubicBezTo>
                  <a:pt x="84" y="106"/>
                  <a:pt x="85" y="106"/>
                  <a:pt x="86" y="106"/>
                </a:cubicBezTo>
                <a:cubicBezTo>
                  <a:pt x="86" y="106"/>
                  <a:pt x="86" y="106"/>
                  <a:pt x="86" y="106"/>
                </a:cubicBezTo>
                <a:cubicBezTo>
                  <a:pt x="86" y="106"/>
                  <a:pt x="86" y="106"/>
                  <a:pt x="86" y="106"/>
                </a:cubicBezTo>
                <a:cubicBezTo>
                  <a:pt x="87" y="105"/>
                  <a:pt x="87" y="105"/>
                  <a:pt x="88" y="105"/>
                </a:cubicBezTo>
                <a:cubicBezTo>
                  <a:pt x="87" y="104"/>
                  <a:pt x="87" y="104"/>
                  <a:pt x="87" y="104"/>
                </a:cubicBezTo>
                <a:cubicBezTo>
                  <a:pt x="84" y="102"/>
                  <a:pt x="84" y="102"/>
                  <a:pt x="84" y="102"/>
                </a:cubicBezTo>
                <a:cubicBezTo>
                  <a:pt x="84" y="102"/>
                  <a:pt x="83" y="101"/>
                  <a:pt x="83" y="101"/>
                </a:cubicBezTo>
                <a:cubicBezTo>
                  <a:pt x="84" y="98"/>
                  <a:pt x="84" y="98"/>
                  <a:pt x="84" y="98"/>
                </a:cubicBezTo>
                <a:cubicBezTo>
                  <a:pt x="84" y="97"/>
                  <a:pt x="84" y="96"/>
                  <a:pt x="85" y="96"/>
                </a:cubicBezTo>
                <a:cubicBezTo>
                  <a:pt x="85" y="96"/>
                  <a:pt x="85" y="96"/>
                  <a:pt x="85" y="96"/>
                </a:cubicBezTo>
                <a:cubicBezTo>
                  <a:pt x="85" y="95"/>
                  <a:pt x="85" y="95"/>
                  <a:pt x="85" y="95"/>
                </a:cubicBezTo>
                <a:cubicBezTo>
                  <a:pt x="85" y="94"/>
                  <a:pt x="85" y="94"/>
                  <a:pt x="85" y="94"/>
                </a:cubicBezTo>
                <a:cubicBezTo>
                  <a:pt x="85" y="94"/>
                  <a:pt x="85" y="94"/>
                  <a:pt x="85" y="93"/>
                </a:cubicBezTo>
                <a:cubicBezTo>
                  <a:pt x="86" y="93"/>
                  <a:pt x="86" y="93"/>
                  <a:pt x="86" y="93"/>
                </a:cubicBezTo>
                <a:cubicBezTo>
                  <a:pt x="86" y="91"/>
                  <a:pt x="86" y="91"/>
                  <a:pt x="86" y="91"/>
                </a:cubicBezTo>
                <a:cubicBezTo>
                  <a:pt x="86" y="91"/>
                  <a:pt x="86" y="91"/>
                  <a:pt x="86" y="91"/>
                </a:cubicBezTo>
                <a:cubicBezTo>
                  <a:pt x="86" y="90"/>
                  <a:pt x="86" y="90"/>
                  <a:pt x="87" y="90"/>
                </a:cubicBezTo>
                <a:cubicBezTo>
                  <a:pt x="87" y="90"/>
                  <a:pt x="87" y="90"/>
                  <a:pt x="87" y="90"/>
                </a:cubicBezTo>
                <a:cubicBezTo>
                  <a:pt x="87" y="89"/>
                  <a:pt x="88" y="89"/>
                  <a:pt x="88" y="89"/>
                </a:cubicBezTo>
                <a:cubicBezTo>
                  <a:pt x="90" y="89"/>
                  <a:pt x="90" y="89"/>
                  <a:pt x="90" y="89"/>
                </a:cubicBezTo>
                <a:cubicBezTo>
                  <a:pt x="90" y="89"/>
                  <a:pt x="90" y="89"/>
                  <a:pt x="90" y="89"/>
                </a:cubicBezTo>
                <a:cubicBezTo>
                  <a:pt x="90" y="88"/>
                  <a:pt x="90" y="88"/>
                  <a:pt x="90" y="88"/>
                </a:cubicBezTo>
                <a:cubicBezTo>
                  <a:pt x="90" y="88"/>
                  <a:pt x="90" y="88"/>
                  <a:pt x="90" y="88"/>
                </a:cubicBezTo>
                <a:cubicBezTo>
                  <a:pt x="90" y="87"/>
                  <a:pt x="90" y="86"/>
                  <a:pt x="91" y="85"/>
                </a:cubicBezTo>
                <a:cubicBezTo>
                  <a:pt x="94" y="84"/>
                  <a:pt x="94" y="84"/>
                  <a:pt x="94" y="84"/>
                </a:cubicBezTo>
                <a:cubicBezTo>
                  <a:pt x="95" y="83"/>
                  <a:pt x="95" y="83"/>
                  <a:pt x="95" y="83"/>
                </a:cubicBezTo>
                <a:cubicBezTo>
                  <a:pt x="98" y="83"/>
                  <a:pt x="98" y="83"/>
                  <a:pt x="98" y="83"/>
                </a:cubicBezTo>
                <a:cubicBezTo>
                  <a:pt x="98" y="83"/>
                  <a:pt x="98" y="84"/>
                  <a:pt x="99" y="84"/>
                </a:cubicBezTo>
                <a:cubicBezTo>
                  <a:pt x="99" y="84"/>
                  <a:pt x="99" y="84"/>
                  <a:pt x="99" y="84"/>
                </a:cubicBezTo>
                <a:cubicBezTo>
                  <a:pt x="100" y="84"/>
                  <a:pt x="100" y="84"/>
                  <a:pt x="100" y="84"/>
                </a:cubicBezTo>
                <a:cubicBezTo>
                  <a:pt x="100" y="83"/>
                  <a:pt x="101" y="83"/>
                  <a:pt x="102" y="83"/>
                </a:cubicBezTo>
                <a:cubicBezTo>
                  <a:pt x="102" y="83"/>
                  <a:pt x="102" y="83"/>
                  <a:pt x="102" y="83"/>
                </a:cubicBezTo>
                <a:cubicBezTo>
                  <a:pt x="102" y="82"/>
                  <a:pt x="102" y="82"/>
                  <a:pt x="102" y="82"/>
                </a:cubicBezTo>
                <a:cubicBezTo>
                  <a:pt x="102" y="81"/>
                  <a:pt x="102" y="81"/>
                  <a:pt x="103" y="81"/>
                </a:cubicBezTo>
                <a:cubicBezTo>
                  <a:pt x="103" y="80"/>
                  <a:pt x="103" y="80"/>
                  <a:pt x="103" y="80"/>
                </a:cubicBezTo>
                <a:cubicBezTo>
                  <a:pt x="103" y="80"/>
                  <a:pt x="103" y="80"/>
                  <a:pt x="103" y="80"/>
                </a:cubicBezTo>
                <a:cubicBezTo>
                  <a:pt x="103" y="80"/>
                  <a:pt x="103" y="80"/>
                  <a:pt x="103" y="80"/>
                </a:cubicBezTo>
                <a:cubicBezTo>
                  <a:pt x="102" y="80"/>
                  <a:pt x="102" y="79"/>
                  <a:pt x="102" y="78"/>
                </a:cubicBezTo>
                <a:cubicBezTo>
                  <a:pt x="102" y="78"/>
                  <a:pt x="102" y="78"/>
                  <a:pt x="102" y="77"/>
                </a:cubicBezTo>
                <a:cubicBezTo>
                  <a:pt x="101" y="77"/>
                  <a:pt x="101" y="77"/>
                  <a:pt x="101" y="77"/>
                </a:cubicBezTo>
                <a:cubicBezTo>
                  <a:pt x="100" y="78"/>
                  <a:pt x="100" y="78"/>
                  <a:pt x="100" y="78"/>
                </a:cubicBezTo>
                <a:cubicBezTo>
                  <a:pt x="99" y="79"/>
                  <a:pt x="98" y="79"/>
                  <a:pt x="97" y="78"/>
                </a:cubicBezTo>
                <a:cubicBezTo>
                  <a:pt x="97" y="78"/>
                  <a:pt x="97" y="78"/>
                  <a:pt x="97" y="78"/>
                </a:cubicBezTo>
                <a:cubicBezTo>
                  <a:pt x="96" y="77"/>
                  <a:pt x="96" y="77"/>
                  <a:pt x="96" y="76"/>
                </a:cubicBezTo>
                <a:cubicBezTo>
                  <a:pt x="96" y="76"/>
                  <a:pt x="96" y="76"/>
                  <a:pt x="96" y="76"/>
                </a:cubicBezTo>
                <a:cubicBezTo>
                  <a:pt x="96" y="76"/>
                  <a:pt x="96" y="76"/>
                  <a:pt x="96" y="76"/>
                </a:cubicBezTo>
                <a:cubicBezTo>
                  <a:pt x="95" y="76"/>
                  <a:pt x="94" y="76"/>
                  <a:pt x="93" y="75"/>
                </a:cubicBezTo>
                <a:cubicBezTo>
                  <a:pt x="93" y="74"/>
                  <a:pt x="93" y="74"/>
                  <a:pt x="93" y="74"/>
                </a:cubicBezTo>
                <a:cubicBezTo>
                  <a:pt x="92" y="73"/>
                  <a:pt x="92" y="73"/>
                  <a:pt x="93" y="72"/>
                </a:cubicBezTo>
                <a:cubicBezTo>
                  <a:pt x="93" y="72"/>
                  <a:pt x="93" y="72"/>
                  <a:pt x="93" y="72"/>
                </a:cubicBezTo>
                <a:cubicBezTo>
                  <a:pt x="93" y="72"/>
                  <a:pt x="93" y="72"/>
                  <a:pt x="93" y="72"/>
                </a:cubicBezTo>
                <a:cubicBezTo>
                  <a:pt x="92" y="71"/>
                  <a:pt x="92" y="70"/>
                  <a:pt x="92" y="69"/>
                </a:cubicBezTo>
                <a:cubicBezTo>
                  <a:pt x="92" y="69"/>
                  <a:pt x="92" y="69"/>
                  <a:pt x="92" y="69"/>
                </a:cubicBezTo>
                <a:cubicBezTo>
                  <a:pt x="92" y="69"/>
                  <a:pt x="92" y="68"/>
                  <a:pt x="92" y="68"/>
                </a:cubicBezTo>
                <a:cubicBezTo>
                  <a:pt x="92" y="67"/>
                  <a:pt x="92" y="66"/>
                  <a:pt x="93" y="66"/>
                </a:cubicBezTo>
                <a:cubicBezTo>
                  <a:pt x="94" y="65"/>
                  <a:pt x="94" y="65"/>
                  <a:pt x="94" y="65"/>
                </a:cubicBezTo>
                <a:cubicBezTo>
                  <a:pt x="95" y="65"/>
                  <a:pt x="95" y="65"/>
                  <a:pt x="95" y="65"/>
                </a:cubicBezTo>
                <a:cubicBezTo>
                  <a:pt x="97" y="65"/>
                  <a:pt x="97" y="65"/>
                  <a:pt x="97" y="65"/>
                </a:cubicBezTo>
                <a:cubicBezTo>
                  <a:pt x="99" y="63"/>
                  <a:pt x="99" y="63"/>
                  <a:pt x="99" y="63"/>
                </a:cubicBezTo>
                <a:cubicBezTo>
                  <a:pt x="99" y="62"/>
                  <a:pt x="99" y="62"/>
                  <a:pt x="99" y="62"/>
                </a:cubicBezTo>
                <a:cubicBezTo>
                  <a:pt x="98" y="60"/>
                  <a:pt x="98" y="60"/>
                  <a:pt x="98" y="60"/>
                </a:cubicBezTo>
                <a:cubicBezTo>
                  <a:pt x="97" y="59"/>
                  <a:pt x="97" y="59"/>
                  <a:pt x="97" y="59"/>
                </a:cubicBezTo>
                <a:cubicBezTo>
                  <a:pt x="96" y="58"/>
                  <a:pt x="96" y="58"/>
                  <a:pt x="96" y="58"/>
                </a:cubicBezTo>
                <a:cubicBezTo>
                  <a:pt x="93" y="54"/>
                  <a:pt x="93" y="54"/>
                  <a:pt x="93" y="54"/>
                </a:cubicBezTo>
                <a:cubicBezTo>
                  <a:pt x="93" y="53"/>
                  <a:pt x="93" y="53"/>
                  <a:pt x="93" y="53"/>
                </a:cubicBezTo>
                <a:cubicBezTo>
                  <a:pt x="93" y="51"/>
                  <a:pt x="93" y="51"/>
                  <a:pt x="93" y="51"/>
                </a:cubicBezTo>
                <a:cubicBezTo>
                  <a:pt x="92" y="51"/>
                  <a:pt x="92" y="51"/>
                  <a:pt x="92" y="51"/>
                </a:cubicBezTo>
                <a:cubicBezTo>
                  <a:pt x="92" y="52"/>
                  <a:pt x="92" y="52"/>
                  <a:pt x="91" y="52"/>
                </a:cubicBezTo>
                <a:cubicBezTo>
                  <a:pt x="90" y="53"/>
                  <a:pt x="90" y="53"/>
                  <a:pt x="90" y="53"/>
                </a:cubicBezTo>
                <a:cubicBezTo>
                  <a:pt x="89" y="53"/>
                  <a:pt x="89" y="53"/>
                  <a:pt x="89" y="53"/>
                </a:cubicBezTo>
                <a:cubicBezTo>
                  <a:pt x="88" y="53"/>
                  <a:pt x="88" y="53"/>
                  <a:pt x="88" y="53"/>
                </a:cubicBezTo>
                <a:cubicBezTo>
                  <a:pt x="88" y="53"/>
                  <a:pt x="88" y="53"/>
                  <a:pt x="88" y="53"/>
                </a:cubicBezTo>
                <a:cubicBezTo>
                  <a:pt x="87" y="53"/>
                  <a:pt x="87" y="53"/>
                  <a:pt x="87" y="53"/>
                </a:cubicBezTo>
                <a:cubicBezTo>
                  <a:pt x="86" y="54"/>
                  <a:pt x="86" y="54"/>
                  <a:pt x="86" y="54"/>
                </a:cubicBezTo>
                <a:cubicBezTo>
                  <a:pt x="85" y="54"/>
                  <a:pt x="85" y="54"/>
                  <a:pt x="85" y="54"/>
                </a:cubicBezTo>
                <a:cubicBezTo>
                  <a:pt x="86" y="55"/>
                  <a:pt x="86" y="55"/>
                  <a:pt x="86" y="55"/>
                </a:cubicBezTo>
                <a:cubicBezTo>
                  <a:pt x="86" y="55"/>
                  <a:pt x="86" y="55"/>
                  <a:pt x="86" y="56"/>
                </a:cubicBezTo>
                <a:cubicBezTo>
                  <a:pt x="87" y="58"/>
                  <a:pt x="87" y="58"/>
                  <a:pt x="87" y="58"/>
                </a:cubicBezTo>
                <a:cubicBezTo>
                  <a:pt x="87" y="58"/>
                  <a:pt x="87" y="59"/>
                  <a:pt x="87" y="59"/>
                </a:cubicBezTo>
                <a:cubicBezTo>
                  <a:pt x="86" y="60"/>
                  <a:pt x="86" y="60"/>
                  <a:pt x="86" y="60"/>
                </a:cubicBezTo>
                <a:cubicBezTo>
                  <a:pt x="86" y="60"/>
                  <a:pt x="86" y="61"/>
                  <a:pt x="86" y="61"/>
                </a:cubicBezTo>
                <a:cubicBezTo>
                  <a:pt x="84" y="62"/>
                  <a:pt x="84" y="62"/>
                  <a:pt x="84" y="62"/>
                </a:cubicBezTo>
                <a:cubicBezTo>
                  <a:pt x="85" y="64"/>
                  <a:pt x="85" y="64"/>
                  <a:pt x="85" y="64"/>
                </a:cubicBezTo>
                <a:cubicBezTo>
                  <a:pt x="85" y="64"/>
                  <a:pt x="85" y="65"/>
                  <a:pt x="84" y="66"/>
                </a:cubicBezTo>
                <a:cubicBezTo>
                  <a:pt x="84" y="66"/>
                  <a:pt x="83" y="66"/>
                  <a:pt x="83" y="66"/>
                </a:cubicBezTo>
                <a:cubicBezTo>
                  <a:pt x="82" y="66"/>
                  <a:pt x="82" y="66"/>
                  <a:pt x="82" y="66"/>
                </a:cubicBezTo>
                <a:cubicBezTo>
                  <a:pt x="81" y="66"/>
                  <a:pt x="80" y="66"/>
                  <a:pt x="80" y="65"/>
                </a:cubicBezTo>
                <a:cubicBezTo>
                  <a:pt x="80" y="65"/>
                  <a:pt x="80" y="65"/>
                  <a:pt x="80" y="65"/>
                </a:cubicBezTo>
                <a:cubicBezTo>
                  <a:pt x="79" y="65"/>
                  <a:pt x="79" y="65"/>
                  <a:pt x="78" y="65"/>
                </a:cubicBezTo>
                <a:cubicBezTo>
                  <a:pt x="76" y="63"/>
                  <a:pt x="76" y="63"/>
                  <a:pt x="76" y="63"/>
                </a:cubicBezTo>
                <a:cubicBezTo>
                  <a:pt x="75" y="63"/>
                  <a:pt x="75" y="63"/>
                  <a:pt x="75" y="62"/>
                </a:cubicBezTo>
                <a:cubicBezTo>
                  <a:pt x="75" y="60"/>
                  <a:pt x="75" y="60"/>
                  <a:pt x="75" y="60"/>
                </a:cubicBezTo>
                <a:cubicBezTo>
                  <a:pt x="74" y="60"/>
                  <a:pt x="74" y="60"/>
                  <a:pt x="74" y="60"/>
                </a:cubicBezTo>
                <a:cubicBezTo>
                  <a:pt x="73" y="62"/>
                  <a:pt x="73" y="62"/>
                  <a:pt x="73" y="62"/>
                </a:cubicBezTo>
                <a:cubicBezTo>
                  <a:pt x="72" y="62"/>
                  <a:pt x="72" y="62"/>
                  <a:pt x="72" y="62"/>
                </a:cubicBezTo>
                <a:cubicBezTo>
                  <a:pt x="70" y="62"/>
                  <a:pt x="70" y="62"/>
                  <a:pt x="70" y="62"/>
                </a:cubicBezTo>
                <a:cubicBezTo>
                  <a:pt x="69" y="62"/>
                  <a:pt x="69" y="62"/>
                  <a:pt x="68" y="62"/>
                </a:cubicBezTo>
                <a:cubicBezTo>
                  <a:pt x="68" y="62"/>
                  <a:pt x="68" y="61"/>
                  <a:pt x="68" y="61"/>
                </a:cubicBezTo>
                <a:cubicBezTo>
                  <a:pt x="67" y="61"/>
                  <a:pt x="66" y="60"/>
                  <a:pt x="66" y="60"/>
                </a:cubicBezTo>
                <a:cubicBezTo>
                  <a:pt x="66" y="60"/>
                  <a:pt x="66" y="60"/>
                  <a:pt x="66" y="60"/>
                </a:cubicBezTo>
                <a:cubicBezTo>
                  <a:pt x="63" y="60"/>
                  <a:pt x="63" y="60"/>
                  <a:pt x="63" y="60"/>
                </a:cubicBezTo>
                <a:cubicBezTo>
                  <a:pt x="59" y="61"/>
                  <a:pt x="59" y="61"/>
                  <a:pt x="59" y="61"/>
                </a:cubicBezTo>
                <a:cubicBezTo>
                  <a:pt x="59" y="61"/>
                  <a:pt x="59" y="61"/>
                  <a:pt x="58" y="61"/>
                </a:cubicBezTo>
                <a:cubicBezTo>
                  <a:pt x="57" y="60"/>
                  <a:pt x="57" y="60"/>
                  <a:pt x="57" y="60"/>
                </a:cubicBezTo>
                <a:cubicBezTo>
                  <a:pt x="57" y="60"/>
                  <a:pt x="57" y="60"/>
                  <a:pt x="57" y="60"/>
                </a:cubicBezTo>
                <a:cubicBezTo>
                  <a:pt x="57" y="60"/>
                  <a:pt x="57" y="60"/>
                  <a:pt x="57" y="60"/>
                </a:cubicBezTo>
                <a:cubicBezTo>
                  <a:pt x="57" y="61"/>
                  <a:pt x="57" y="61"/>
                  <a:pt x="57" y="61"/>
                </a:cubicBezTo>
                <a:cubicBezTo>
                  <a:pt x="57" y="62"/>
                  <a:pt x="57" y="62"/>
                  <a:pt x="57" y="62"/>
                </a:cubicBezTo>
                <a:cubicBezTo>
                  <a:pt x="56" y="64"/>
                  <a:pt x="56" y="64"/>
                  <a:pt x="56" y="64"/>
                </a:cubicBezTo>
                <a:cubicBezTo>
                  <a:pt x="57" y="66"/>
                  <a:pt x="57" y="66"/>
                  <a:pt x="57" y="66"/>
                </a:cubicBezTo>
                <a:cubicBezTo>
                  <a:pt x="57" y="66"/>
                  <a:pt x="57" y="66"/>
                  <a:pt x="57" y="66"/>
                </a:cubicBezTo>
                <a:cubicBezTo>
                  <a:pt x="57" y="69"/>
                  <a:pt x="57" y="69"/>
                  <a:pt x="57" y="69"/>
                </a:cubicBezTo>
                <a:cubicBezTo>
                  <a:pt x="57" y="69"/>
                  <a:pt x="57" y="70"/>
                  <a:pt x="57" y="70"/>
                </a:cubicBezTo>
                <a:cubicBezTo>
                  <a:pt x="57" y="71"/>
                  <a:pt x="57" y="71"/>
                  <a:pt x="57" y="71"/>
                </a:cubicBezTo>
                <a:cubicBezTo>
                  <a:pt x="57" y="71"/>
                  <a:pt x="56" y="72"/>
                  <a:pt x="55" y="72"/>
                </a:cubicBezTo>
                <a:cubicBezTo>
                  <a:pt x="54" y="72"/>
                  <a:pt x="54" y="72"/>
                  <a:pt x="54" y="72"/>
                </a:cubicBezTo>
                <a:cubicBezTo>
                  <a:pt x="53" y="75"/>
                  <a:pt x="53" y="75"/>
                  <a:pt x="53" y="75"/>
                </a:cubicBezTo>
                <a:cubicBezTo>
                  <a:pt x="53" y="76"/>
                  <a:pt x="53" y="76"/>
                  <a:pt x="52" y="76"/>
                </a:cubicBezTo>
                <a:cubicBezTo>
                  <a:pt x="52" y="77"/>
                  <a:pt x="51" y="77"/>
                  <a:pt x="51" y="76"/>
                </a:cubicBezTo>
                <a:cubicBezTo>
                  <a:pt x="48" y="75"/>
                  <a:pt x="48" y="75"/>
                  <a:pt x="48" y="75"/>
                </a:cubicBezTo>
                <a:cubicBezTo>
                  <a:pt x="43" y="78"/>
                  <a:pt x="43" y="78"/>
                  <a:pt x="43" y="78"/>
                </a:cubicBezTo>
                <a:cubicBezTo>
                  <a:pt x="43" y="78"/>
                  <a:pt x="43" y="78"/>
                  <a:pt x="43" y="78"/>
                </a:cubicBezTo>
                <a:cubicBezTo>
                  <a:pt x="41" y="79"/>
                  <a:pt x="41" y="79"/>
                  <a:pt x="41" y="79"/>
                </a:cubicBezTo>
                <a:cubicBezTo>
                  <a:pt x="40" y="79"/>
                  <a:pt x="40" y="79"/>
                  <a:pt x="40" y="79"/>
                </a:cubicBezTo>
                <a:cubicBezTo>
                  <a:pt x="40" y="81"/>
                  <a:pt x="40" y="81"/>
                  <a:pt x="40" y="81"/>
                </a:cubicBezTo>
                <a:cubicBezTo>
                  <a:pt x="40" y="81"/>
                  <a:pt x="40" y="81"/>
                  <a:pt x="40" y="81"/>
                </a:cubicBezTo>
                <a:cubicBezTo>
                  <a:pt x="40" y="81"/>
                  <a:pt x="39" y="82"/>
                  <a:pt x="39" y="82"/>
                </a:cubicBezTo>
                <a:cubicBezTo>
                  <a:pt x="39" y="82"/>
                  <a:pt x="39" y="82"/>
                  <a:pt x="39" y="82"/>
                </a:cubicBezTo>
                <a:cubicBezTo>
                  <a:pt x="34" y="84"/>
                  <a:pt x="34" y="84"/>
                  <a:pt x="34" y="84"/>
                </a:cubicBezTo>
                <a:cubicBezTo>
                  <a:pt x="34" y="84"/>
                  <a:pt x="34" y="84"/>
                  <a:pt x="34" y="84"/>
                </a:cubicBezTo>
                <a:cubicBezTo>
                  <a:pt x="34" y="84"/>
                  <a:pt x="35" y="84"/>
                  <a:pt x="35" y="85"/>
                </a:cubicBezTo>
                <a:cubicBezTo>
                  <a:pt x="36" y="85"/>
                  <a:pt x="36" y="85"/>
                  <a:pt x="36" y="85"/>
                </a:cubicBezTo>
                <a:cubicBezTo>
                  <a:pt x="36" y="84"/>
                  <a:pt x="36" y="84"/>
                  <a:pt x="36" y="84"/>
                </a:cubicBezTo>
                <a:cubicBezTo>
                  <a:pt x="36" y="84"/>
                  <a:pt x="37" y="84"/>
                  <a:pt x="37" y="84"/>
                </a:cubicBezTo>
                <a:cubicBezTo>
                  <a:pt x="39" y="83"/>
                  <a:pt x="39" y="83"/>
                  <a:pt x="39" y="83"/>
                </a:cubicBezTo>
                <a:cubicBezTo>
                  <a:pt x="39" y="83"/>
                  <a:pt x="40" y="83"/>
                  <a:pt x="40" y="84"/>
                </a:cubicBezTo>
                <a:cubicBezTo>
                  <a:pt x="46" y="86"/>
                  <a:pt x="46" y="86"/>
                  <a:pt x="46" y="86"/>
                </a:cubicBezTo>
                <a:cubicBezTo>
                  <a:pt x="47" y="87"/>
                  <a:pt x="47" y="87"/>
                  <a:pt x="47" y="88"/>
                </a:cubicBezTo>
                <a:cubicBezTo>
                  <a:pt x="47" y="89"/>
                  <a:pt x="47" y="90"/>
                  <a:pt x="46" y="90"/>
                </a:cubicBezTo>
                <a:cubicBezTo>
                  <a:pt x="45" y="90"/>
                  <a:pt x="45" y="90"/>
                  <a:pt x="45" y="90"/>
                </a:cubicBezTo>
                <a:cubicBezTo>
                  <a:pt x="45" y="90"/>
                  <a:pt x="44" y="90"/>
                  <a:pt x="44" y="90"/>
                </a:cubicBezTo>
                <a:cubicBezTo>
                  <a:pt x="40" y="88"/>
                  <a:pt x="40" y="88"/>
                  <a:pt x="40" y="88"/>
                </a:cubicBezTo>
                <a:cubicBezTo>
                  <a:pt x="39" y="88"/>
                  <a:pt x="39" y="88"/>
                  <a:pt x="39" y="88"/>
                </a:cubicBezTo>
                <a:cubicBezTo>
                  <a:pt x="41" y="89"/>
                  <a:pt x="41" y="89"/>
                  <a:pt x="41" y="89"/>
                </a:cubicBezTo>
                <a:cubicBezTo>
                  <a:pt x="41" y="89"/>
                  <a:pt x="41" y="89"/>
                  <a:pt x="41" y="90"/>
                </a:cubicBezTo>
                <a:cubicBezTo>
                  <a:pt x="42" y="91"/>
                  <a:pt x="42" y="91"/>
                  <a:pt x="42" y="91"/>
                </a:cubicBezTo>
                <a:cubicBezTo>
                  <a:pt x="42" y="92"/>
                  <a:pt x="42" y="93"/>
                  <a:pt x="42" y="93"/>
                </a:cubicBezTo>
                <a:cubicBezTo>
                  <a:pt x="42" y="94"/>
                  <a:pt x="41" y="94"/>
                  <a:pt x="41" y="94"/>
                </a:cubicBezTo>
                <a:cubicBezTo>
                  <a:pt x="41" y="94"/>
                  <a:pt x="41" y="94"/>
                  <a:pt x="41" y="94"/>
                </a:cubicBezTo>
                <a:cubicBezTo>
                  <a:pt x="41" y="95"/>
                  <a:pt x="40" y="95"/>
                  <a:pt x="40" y="95"/>
                </a:cubicBezTo>
                <a:cubicBezTo>
                  <a:pt x="40" y="96"/>
                  <a:pt x="40" y="96"/>
                  <a:pt x="40" y="96"/>
                </a:cubicBezTo>
                <a:cubicBezTo>
                  <a:pt x="43" y="100"/>
                  <a:pt x="43" y="100"/>
                  <a:pt x="43" y="100"/>
                </a:cubicBezTo>
                <a:cubicBezTo>
                  <a:pt x="44" y="100"/>
                  <a:pt x="44" y="101"/>
                  <a:pt x="44" y="101"/>
                </a:cubicBezTo>
                <a:cubicBezTo>
                  <a:pt x="44" y="103"/>
                  <a:pt x="44" y="103"/>
                  <a:pt x="44" y="103"/>
                </a:cubicBezTo>
                <a:cubicBezTo>
                  <a:pt x="46" y="104"/>
                  <a:pt x="46" y="104"/>
                  <a:pt x="46" y="104"/>
                </a:cubicBezTo>
                <a:cubicBezTo>
                  <a:pt x="47" y="105"/>
                  <a:pt x="47" y="105"/>
                  <a:pt x="47" y="105"/>
                </a:cubicBezTo>
                <a:cubicBezTo>
                  <a:pt x="48" y="105"/>
                  <a:pt x="48" y="105"/>
                  <a:pt x="48" y="105"/>
                </a:cubicBezTo>
                <a:close/>
              </a:path>
            </a:pathLst>
          </a:custGeom>
          <a:solidFill>
            <a:schemeClr val="accent4"/>
          </a:solidFill>
          <a:ln>
            <a:noFill/>
          </a:ln>
          <a:extLst/>
        </p:spPr>
        <p:txBody>
          <a:bodyPr lIns="102870" tIns="51435" rIns="102870" bIns="51435"/>
          <a:lstStyle/>
          <a:p>
            <a:pPr>
              <a:defRPr/>
            </a:pPr>
            <a:endParaRPr lang="fr-FR"/>
          </a:p>
        </p:txBody>
      </p:sp>
      <p:sp>
        <p:nvSpPr>
          <p:cNvPr id="7" name="ZoneTexte 6"/>
          <p:cNvSpPr txBox="1"/>
          <p:nvPr/>
        </p:nvSpPr>
        <p:spPr>
          <a:xfrm>
            <a:off x="3444644" y="5201559"/>
            <a:ext cx="914400" cy="914400"/>
          </a:xfrm>
          <a:prstGeom prst="rect">
            <a:avLst/>
          </a:prstGeom>
          <a:noFill/>
        </p:spPr>
        <p:txBody>
          <a:bodyPr wrap="none" lIns="0" tIns="0" rIns="0" bIns="0" rtlCol="0">
            <a:noAutofit/>
          </a:bodyPr>
          <a:lstStyle/>
          <a:p>
            <a:pPr algn="l"/>
            <a:r>
              <a:rPr lang="fr-FR" sz="1050" b="0" dirty="0">
                <a:latin typeface="Arial" panose="020B0604020202020204" pitchFamily="34" charset="0"/>
                <a:cs typeface="Arial" panose="020B0604020202020204" pitchFamily="34" charset="0"/>
              </a:rPr>
              <a:t>4</a:t>
            </a:r>
            <a:r>
              <a:rPr lang="fr-FR" sz="1050" b="0" dirty="0" smtClean="0">
                <a:solidFill>
                  <a:schemeClr val="tx1"/>
                </a:solidFill>
                <a:latin typeface="Arial" panose="020B0604020202020204" pitchFamily="34" charset="0"/>
                <a:cs typeface="Arial" panose="020B0604020202020204" pitchFamily="34" charset="0"/>
              </a:rPr>
              <a:t>% Paris Intra muros</a:t>
            </a:r>
          </a:p>
          <a:p>
            <a:pPr algn="l"/>
            <a:r>
              <a:rPr lang="fr-FR" sz="1050" b="0" dirty="0">
                <a:latin typeface="Arial" panose="020B0604020202020204" pitchFamily="34" charset="0"/>
                <a:cs typeface="Arial" panose="020B0604020202020204" pitchFamily="34" charset="0"/>
              </a:rPr>
              <a:t>9</a:t>
            </a:r>
            <a:r>
              <a:rPr lang="fr-FR" sz="1050" b="0" dirty="0" smtClean="0">
                <a:latin typeface="Arial" panose="020B0604020202020204" pitchFamily="34" charset="0"/>
                <a:cs typeface="Arial" panose="020B0604020202020204" pitchFamily="34" charset="0"/>
              </a:rPr>
              <a:t>% Première couronne</a:t>
            </a:r>
          </a:p>
          <a:p>
            <a:pPr algn="l"/>
            <a:r>
              <a:rPr lang="fr-FR" sz="1050" b="0" dirty="0">
                <a:latin typeface="Arial" panose="020B0604020202020204" pitchFamily="34" charset="0"/>
                <a:cs typeface="Arial" panose="020B0604020202020204" pitchFamily="34" charset="0"/>
              </a:rPr>
              <a:t>8</a:t>
            </a:r>
            <a:r>
              <a:rPr lang="fr-FR" sz="1050" b="0" dirty="0" smtClean="0">
                <a:solidFill>
                  <a:schemeClr val="tx1"/>
                </a:solidFill>
                <a:latin typeface="Arial" panose="020B0604020202020204" pitchFamily="34" charset="0"/>
                <a:cs typeface="Arial" panose="020B0604020202020204" pitchFamily="34" charset="0"/>
              </a:rPr>
              <a:t>% deuxième couronne</a:t>
            </a:r>
          </a:p>
        </p:txBody>
      </p:sp>
      <p:sp>
        <p:nvSpPr>
          <p:cNvPr id="8" name="Ellipse 51"/>
          <p:cNvSpPr>
            <a:spLocks/>
          </p:cNvSpPr>
          <p:nvPr/>
        </p:nvSpPr>
        <p:spPr bwMode="auto">
          <a:xfrm>
            <a:off x="2983021" y="4891748"/>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9" name="Ellipse 51"/>
          <p:cNvSpPr>
            <a:spLocks/>
          </p:cNvSpPr>
          <p:nvPr/>
        </p:nvSpPr>
        <p:spPr bwMode="auto">
          <a:xfrm>
            <a:off x="3802421" y="3176580"/>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11" name="ZoneTexte 10"/>
          <p:cNvSpPr txBox="1"/>
          <p:nvPr/>
        </p:nvSpPr>
        <p:spPr>
          <a:xfrm>
            <a:off x="8374339" y="6617512"/>
            <a:ext cx="2142956" cy="220503"/>
          </a:xfrm>
          <a:prstGeom prst="rect">
            <a:avLst/>
          </a:prstGeom>
        </p:spPr>
        <p:txBody>
          <a:bodyPr wrap="square" lIns="81208" tIns="40605" rIns="81208" bIns="40605">
            <a:spAutoFit/>
          </a:bodyPr>
          <a:lstStyle>
            <a:defPPr>
              <a:defRPr lang="fr-FR"/>
            </a:defPPr>
            <a:lvl1pPr algn="r">
              <a:defRPr sz="800" i="1">
                <a:solidFill>
                  <a:srgbClr val="131C6B"/>
                </a:solidFill>
                <a:latin typeface="Verdana"/>
                <a:cs typeface="Arial" pitchFamily="34" charset="0"/>
              </a:defRPr>
            </a:lvl1pPr>
          </a:lstStyle>
          <a:p>
            <a:pPr algn="l">
              <a:defRPr/>
            </a:pPr>
            <a:r>
              <a:rPr lang="fr-FR" sz="900" b="0" dirty="0">
                <a:solidFill>
                  <a:schemeClr val="tx1"/>
                </a:solidFill>
                <a:latin typeface="Arial" panose="020B0604020202020204" pitchFamily="34" charset="0"/>
              </a:rPr>
              <a:t>Base : Ensemble des </a:t>
            </a:r>
            <a:r>
              <a:rPr lang="fr-FR" sz="900" b="0" dirty="0" smtClean="0">
                <a:solidFill>
                  <a:schemeClr val="tx1"/>
                </a:solidFill>
                <a:latin typeface="Arial" panose="020B0604020202020204" pitchFamily="34" charset="0"/>
              </a:rPr>
              <a:t>foyers </a:t>
            </a:r>
            <a:r>
              <a:rPr lang="fr-FR" sz="900" b="0" dirty="0">
                <a:solidFill>
                  <a:schemeClr val="tx1"/>
                </a:solidFill>
                <a:latin typeface="Arial" panose="020B0604020202020204" pitchFamily="34" charset="0"/>
              </a:rPr>
              <a:t>(10 000</a:t>
            </a:r>
            <a:r>
              <a:rPr lang="fr-FR" sz="900" b="0" dirty="0" smtClean="0">
                <a:solidFill>
                  <a:schemeClr val="tx1"/>
                </a:solidFill>
                <a:latin typeface="Arial" panose="020B0604020202020204" pitchFamily="34" charset="0"/>
              </a:rPr>
              <a:t>)</a:t>
            </a:r>
            <a:endParaRPr lang="fr-FR" sz="900" b="0" dirty="0">
              <a:solidFill>
                <a:schemeClr val="tx1"/>
              </a:solidFill>
              <a:latin typeface="Arial" panose="020B0604020202020204" pitchFamily="34" charset="0"/>
            </a:endParaRPr>
          </a:p>
        </p:txBody>
      </p:sp>
      <p:sp>
        <p:nvSpPr>
          <p:cNvPr id="12" name="Rectangle à coins arrondis 11"/>
          <p:cNvSpPr/>
          <p:nvPr/>
        </p:nvSpPr>
        <p:spPr>
          <a:xfrm>
            <a:off x="241200" y="10800"/>
            <a:ext cx="9928164" cy="852747"/>
          </a:xfrm>
          <a:prstGeom prst="roundRect">
            <a:avLst>
              <a:gd name="adj" fmla="val 0"/>
            </a:avLst>
          </a:prstGeom>
        </p:spPr>
        <p:txBody>
          <a:bodyPr vert="horz" lIns="0" tIns="234900" rIns="0" bIns="0" rtlCol="0" anchor="t">
            <a:spAutoFit/>
          </a:bodyPr>
          <a:lstStyle/>
          <a:p>
            <a:pPr defTabSz="1028700"/>
            <a:r>
              <a:rPr lang="fr-FR" sz="2000" dirty="0" smtClean="0">
                <a:solidFill>
                  <a:schemeClr val="tx1"/>
                </a:solidFill>
                <a:latin typeface="Arial" panose="020B0604020202020204" pitchFamily="34" charset="0"/>
                <a:ea typeface="+mj-ea"/>
                <a:cs typeface="Arial" panose="020B0604020202020204" pitchFamily="34" charset="0"/>
              </a:rPr>
              <a:t>Des taux d’équipement plus forts qu’en moyenne en zone rurale ou périurbaine et qui progressent versus l’an passé.</a:t>
            </a:r>
            <a:endParaRPr lang="fr-FR" sz="2000" dirty="0">
              <a:solidFill>
                <a:schemeClr val="tx1"/>
              </a:solidFill>
              <a:latin typeface="Arial" panose="020B0604020202020204" pitchFamily="34" charset="0"/>
              <a:ea typeface="+mj-ea"/>
              <a:cs typeface="Arial" panose="020B0604020202020204" pitchFamily="34" charset="0"/>
            </a:endParaRPr>
          </a:p>
        </p:txBody>
      </p:sp>
      <p:grpSp>
        <p:nvGrpSpPr>
          <p:cNvPr id="13" name="Groupe 12"/>
          <p:cNvGrpSpPr/>
          <p:nvPr/>
        </p:nvGrpSpPr>
        <p:grpSpPr>
          <a:xfrm>
            <a:off x="5747822" y="6421092"/>
            <a:ext cx="4546180" cy="153888"/>
            <a:chOff x="5454801" y="6348055"/>
            <a:chExt cx="4546180" cy="153888"/>
          </a:xfrm>
        </p:grpSpPr>
        <p:sp>
          <p:nvSpPr>
            <p:cNvPr id="14"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15" name="Ellipse 51"/>
            <p:cNvSpPr>
              <a:spLocks noChangeAspect="1"/>
            </p:cNvSpPr>
            <p:nvPr/>
          </p:nvSpPr>
          <p:spPr bwMode="auto">
            <a:xfrm>
              <a:off x="6566711"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16" name="Ellipse 51"/>
            <p:cNvSpPr>
              <a:spLocks noChangeAspect="1"/>
            </p:cNvSpPr>
            <p:nvPr/>
          </p:nvSpPr>
          <p:spPr bwMode="auto">
            <a:xfrm>
              <a:off x="6247091"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17" name="ZoneTexte 16"/>
          <p:cNvSpPr txBox="1"/>
          <p:nvPr/>
        </p:nvSpPr>
        <p:spPr>
          <a:xfrm>
            <a:off x="7915747" y="6230043"/>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graphicFrame>
        <p:nvGraphicFramePr>
          <p:cNvPr id="18" name="Graphique 17"/>
          <p:cNvGraphicFramePr/>
          <p:nvPr>
            <p:extLst>
              <p:ext uri="{D42A27DB-BD31-4B8C-83A1-F6EECF244321}">
                <p14:modId xmlns:p14="http://schemas.microsoft.com/office/powerpoint/2010/main" val="459933440"/>
              </p:ext>
            </p:extLst>
          </p:nvPr>
        </p:nvGraphicFramePr>
        <p:xfrm>
          <a:off x="5365508" y="1640025"/>
          <a:ext cx="4339889" cy="2860593"/>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p:cNvSpPr/>
          <p:nvPr/>
        </p:nvSpPr>
        <p:spPr bwMode="ltGray">
          <a:xfrm>
            <a:off x="5305691" y="1442241"/>
            <a:ext cx="5055540" cy="4762546"/>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0" name="ZoneTexte 43"/>
          <p:cNvSpPr txBox="1">
            <a:spLocks noChangeArrowheads="1"/>
          </p:cNvSpPr>
          <p:nvPr>
            <p:custDataLst>
              <p:tags r:id="rId2"/>
            </p:custDataLst>
          </p:nvPr>
        </p:nvSpPr>
        <p:spPr bwMode="auto">
          <a:xfrm>
            <a:off x="5365508" y="1531766"/>
            <a:ext cx="4995723"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Taux d’équipement 2RM selon l’habitat</a:t>
            </a:r>
          </a:p>
        </p:txBody>
      </p:sp>
      <p:sp>
        <p:nvSpPr>
          <p:cNvPr id="21" name="Rectangle 20"/>
          <p:cNvSpPr/>
          <p:nvPr/>
        </p:nvSpPr>
        <p:spPr bwMode="ltGray">
          <a:xfrm>
            <a:off x="5309316" y="4577016"/>
            <a:ext cx="5055540" cy="1627772"/>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graphicFrame>
        <p:nvGraphicFramePr>
          <p:cNvPr id="22" name="Graphique 21"/>
          <p:cNvGraphicFramePr/>
          <p:nvPr>
            <p:extLst>
              <p:ext uri="{D42A27DB-BD31-4B8C-83A1-F6EECF244321}">
                <p14:modId xmlns:p14="http://schemas.microsoft.com/office/powerpoint/2010/main" val="830569128"/>
              </p:ext>
            </p:extLst>
          </p:nvPr>
        </p:nvGraphicFramePr>
        <p:xfrm>
          <a:off x="5964217" y="4496344"/>
          <a:ext cx="3844802" cy="1708444"/>
        </p:xfrm>
        <a:graphic>
          <a:graphicData uri="http://schemas.openxmlformats.org/drawingml/2006/chart">
            <c:chart xmlns:c="http://schemas.openxmlformats.org/drawingml/2006/chart" xmlns:r="http://schemas.openxmlformats.org/officeDocument/2006/relationships" r:id="rId7"/>
          </a:graphicData>
        </a:graphic>
      </p:graphicFrame>
      <p:sp>
        <p:nvSpPr>
          <p:cNvPr id="23" name="Ellipse 51"/>
          <p:cNvSpPr>
            <a:spLocks/>
          </p:cNvSpPr>
          <p:nvPr/>
        </p:nvSpPr>
        <p:spPr bwMode="auto">
          <a:xfrm>
            <a:off x="8336813" y="5706259"/>
            <a:ext cx="461623" cy="25043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24" name="Ellipse 51"/>
          <p:cNvSpPr>
            <a:spLocks/>
          </p:cNvSpPr>
          <p:nvPr/>
        </p:nvSpPr>
        <p:spPr bwMode="auto">
          <a:xfrm>
            <a:off x="9181176" y="4754655"/>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25" name="Ellipse 51"/>
          <p:cNvSpPr>
            <a:spLocks/>
          </p:cNvSpPr>
          <p:nvPr/>
        </p:nvSpPr>
        <p:spPr bwMode="auto">
          <a:xfrm>
            <a:off x="9181176" y="2301051"/>
            <a:ext cx="461623" cy="250436"/>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endParaRPr lang="fr-FR" altLang="fr-FR" sz="2000" b="0">
              <a:solidFill>
                <a:schemeClr val="tx1"/>
              </a:solidFill>
              <a:latin typeface="Arial" charset="0"/>
            </a:endParaRPr>
          </a:p>
        </p:txBody>
      </p:sp>
      <p:sp>
        <p:nvSpPr>
          <p:cNvPr id="26" name="ZoneTexte 25"/>
          <p:cNvSpPr txBox="1"/>
          <p:nvPr/>
        </p:nvSpPr>
        <p:spPr>
          <a:xfrm>
            <a:off x="4294532" y="3212205"/>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(10)</a:t>
            </a:r>
          </a:p>
        </p:txBody>
      </p:sp>
      <p:sp>
        <p:nvSpPr>
          <p:cNvPr id="27" name="ZoneTexte 26"/>
          <p:cNvSpPr txBox="1"/>
          <p:nvPr/>
        </p:nvSpPr>
        <p:spPr>
          <a:xfrm>
            <a:off x="4009383" y="2806464"/>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a:latin typeface="Arial" panose="020B0604020202020204" pitchFamily="34" charset="0"/>
                <a:cs typeface="Arial" panose="020B0604020202020204" pitchFamily="34" charset="0"/>
              </a:rPr>
              <a:t>8</a:t>
            </a:r>
            <a:r>
              <a:rPr lang="fr-FR" sz="1050" b="0" dirty="0" smtClean="0">
                <a:solidFill>
                  <a:schemeClr val="tx1"/>
                </a:solidFill>
                <a:latin typeface="Arial" panose="020B0604020202020204" pitchFamily="34" charset="0"/>
                <a:cs typeface="Arial" panose="020B0604020202020204" pitchFamily="34" charset="0"/>
              </a:rPr>
              <a:t>)</a:t>
            </a:r>
          </a:p>
        </p:txBody>
      </p:sp>
      <p:sp>
        <p:nvSpPr>
          <p:cNvPr id="28" name="ZoneTexte 27"/>
          <p:cNvSpPr txBox="1"/>
          <p:nvPr/>
        </p:nvSpPr>
        <p:spPr>
          <a:xfrm>
            <a:off x="4069700" y="4494599"/>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a:latin typeface="Arial" panose="020B0604020202020204" pitchFamily="34" charset="0"/>
                <a:cs typeface="Arial" panose="020B0604020202020204" pitchFamily="34" charset="0"/>
              </a:rPr>
              <a:t>9</a:t>
            </a:r>
            <a:r>
              <a:rPr lang="fr-FR" sz="1050" b="0" dirty="0" smtClean="0">
                <a:solidFill>
                  <a:schemeClr val="tx1"/>
                </a:solidFill>
                <a:latin typeface="Arial" panose="020B0604020202020204" pitchFamily="34" charset="0"/>
                <a:cs typeface="Arial" panose="020B0604020202020204" pitchFamily="34" charset="0"/>
              </a:rPr>
              <a:t>)</a:t>
            </a:r>
          </a:p>
        </p:txBody>
      </p:sp>
      <p:sp>
        <p:nvSpPr>
          <p:cNvPr id="29" name="ZoneTexte 28"/>
          <p:cNvSpPr txBox="1"/>
          <p:nvPr/>
        </p:nvSpPr>
        <p:spPr>
          <a:xfrm>
            <a:off x="8783916" y="4065107"/>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smtClean="0">
                <a:latin typeface="Arial" panose="020B0604020202020204" pitchFamily="34" charset="0"/>
                <a:cs typeface="Arial" panose="020B0604020202020204" pitchFamily="34" charset="0"/>
              </a:rPr>
              <a:t>5</a:t>
            </a:r>
            <a:r>
              <a:rPr lang="fr-FR" sz="1050" b="0" dirty="0" smtClean="0">
                <a:solidFill>
                  <a:schemeClr val="tx1"/>
                </a:solidFill>
                <a:latin typeface="Arial" panose="020B0604020202020204" pitchFamily="34" charset="0"/>
                <a:cs typeface="Arial" panose="020B0604020202020204" pitchFamily="34" charset="0"/>
              </a:rPr>
              <a:t>)</a:t>
            </a:r>
          </a:p>
        </p:txBody>
      </p:sp>
      <p:grpSp>
        <p:nvGrpSpPr>
          <p:cNvPr id="30" name="Groupe 29"/>
          <p:cNvGrpSpPr/>
          <p:nvPr/>
        </p:nvGrpSpPr>
        <p:grpSpPr>
          <a:xfrm>
            <a:off x="350783" y="6542768"/>
            <a:ext cx="2720911" cy="338511"/>
            <a:chOff x="350783" y="6542768"/>
            <a:chExt cx="2720911" cy="338511"/>
          </a:xfrm>
        </p:grpSpPr>
        <p:sp>
          <p:nvSpPr>
            <p:cNvPr id="31"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2"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3" name="ZoneTexte 32"/>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34" name="Freeform 39"/>
          <p:cNvSpPr>
            <a:spLocks noChangeAspect="1" noEditPoints="1"/>
          </p:cNvSpPr>
          <p:nvPr/>
        </p:nvSpPr>
        <p:spPr bwMode="auto">
          <a:xfrm>
            <a:off x="4635173" y="322979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6" name="ZoneTexte 35"/>
          <p:cNvSpPr txBox="1"/>
          <p:nvPr/>
        </p:nvSpPr>
        <p:spPr>
          <a:xfrm>
            <a:off x="9670377" y="2327486"/>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(10)</a:t>
            </a:r>
          </a:p>
        </p:txBody>
      </p:sp>
      <p:sp>
        <p:nvSpPr>
          <p:cNvPr id="37" name="ZoneTexte 36"/>
          <p:cNvSpPr txBox="1"/>
          <p:nvPr/>
        </p:nvSpPr>
        <p:spPr>
          <a:xfrm>
            <a:off x="9000949" y="3610958"/>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a:latin typeface="Arial" panose="020B0604020202020204" pitchFamily="34" charset="0"/>
                <a:cs typeface="Arial" panose="020B0604020202020204" pitchFamily="34" charset="0"/>
              </a:rPr>
              <a:t>7</a:t>
            </a:r>
            <a:r>
              <a:rPr lang="fr-FR" sz="1050" b="0" dirty="0" smtClean="0">
                <a:solidFill>
                  <a:schemeClr val="tx1"/>
                </a:solidFill>
                <a:latin typeface="Arial" panose="020B0604020202020204" pitchFamily="34" charset="0"/>
                <a:cs typeface="Arial" panose="020B0604020202020204" pitchFamily="34" charset="0"/>
              </a:rPr>
              <a:t>)</a:t>
            </a:r>
          </a:p>
        </p:txBody>
      </p:sp>
      <p:sp>
        <p:nvSpPr>
          <p:cNvPr id="38" name="ZoneTexte 37"/>
          <p:cNvSpPr txBox="1"/>
          <p:nvPr/>
        </p:nvSpPr>
        <p:spPr>
          <a:xfrm>
            <a:off x="9702809" y="4768785"/>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(10)</a:t>
            </a:r>
          </a:p>
        </p:txBody>
      </p:sp>
      <p:sp>
        <p:nvSpPr>
          <p:cNvPr id="39" name="ZoneTexte 38"/>
          <p:cNvSpPr txBox="1"/>
          <p:nvPr/>
        </p:nvSpPr>
        <p:spPr>
          <a:xfrm>
            <a:off x="9169301" y="5272809"/>
            <a:ext cx="699321" cy="295681"/>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a:latin typeface="Arial" panose="020B0604020202020204" pitchFamily="34" charset="0"/>
                <a:cs typeface="Arial" panose="020B0604020202020204" pitchFamily="34" charset="0"/>
              </a:rPr>
              <a:t>7</a:t>
            </a:r>
            <a:r>
              <a:rPr lang="fr-FR" sz="1050" b="0" dirty="0" smtClean="0">
                <a:solidFill>
                  <a:schemeClr val="tx1"/>
                </a:solidFill>
                <a:latin typeface="Arial" panose="020B0604020202020204" pitchFamily="34" charset="0"/>
                <a:cs typeface="Arial" panose="020B0604020202020204" pitchFamily="34" charset="0"/>
              </a:rPr>
              <a:t>)</a:t>
            </a:r>
          </a:p>
        </p:txBody>
      </p:sp>
      <p:sp>
        <p:nvSpPr>
          <p:cNvPr id="40"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18</a:t>
            </a:fld>
            <a:endParaRPr lang="en-AU" sz="1000" b="0" dirty="0">
              <a:solidFill>
                <a:srgbClr val="717171"/>
              </a:solidFill>
            </a:endParaRPr>
          </a:p>
        </p:txBody>
      </p:sp>
    </p:spTree>
    <p:extLst>
      <p:ext uri="{BB962C8B-B14F-4D97-AF65-F5344CB8AC3E}">
        <p14:creationId xmlns:p14="http://schemas.microsoft.com/office/powerpoint/2010/main" val="378557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5" name="Graphique 64"/>
          <p:cNvGraphicFramePr>
            <a:graphicFrameLocks/>
          </p:cNvGraphicFramePr>
          <p:nvPr>
            <p:extLst>
              <p:ext uri="{D42A27DB-BD31-4B8C-83A1-F6EECF244321}">
                <p14:modId xmlns:p14="http://schemas.microsoft.com/office/powerpoint/2010/main" val="568239142"/>
              </p:ext>
            </p:extLst>
          </p:nvPr>
        </p:nvGraphicFramePr>
        <p:xfrm>
          <a:off x="4954032" y="534608"/>
          <a:ext cx="6150394" cy="60997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Graphique 36"/>
          <p:cNvGraphicFramePr>
            <a:graphicFrameLocks/>
          </p:cNvGraphicFramePr>
          <p:nvPr>
            <p:extLst>
              <p:ext uri="{D42A27DB-BD31-4B8C-83A1-F6EECF244321}">
                <p14:modId xmlns:p14="http://schemas.microsoft.com/office/powerpoint/2010/main" val="270252870"/>
              </p:ext>
            </p:extLst>
          </p:nvPr>
        </p:nvGraphicFramePr>
        <p:xfrm>
          <a:off x="-127901" y="326626"/>
          <a:ext cx="6150394" cy="6099768"/>
        </p:xfrm>
        <a:graphic>
          <a:graphicData uri="http://schemas.openxmlformats.org/drawingml/2006/chart">
            <c:chart xmlns:c="http://schemas.openxmlformats.org/drawingml/2006/chart" xmlns:r="http://schemas.openxmlformats.org/officeDocument/2006/relationships" r:id="rId10"/>
          </a:graphicData>
        </a:graphic>
      </p:graphicFrame>
      <p:sp>
        <p:nvSpPr>
          <p:cNvPr id="36" name="ZoneTexte 28"/>
          <p:cNvSpPr txBox="1">
            <a:spLocks noChangeArrowheads="1"/>
          </p:cNvSpPr>
          <p:nvPr/>
        </p:nvSpPr>
        <p:spPr bwMode="auto">
          <a:xfrm>
            <a:off x="10076642" y="1629523"/>
            <a:ext cx="146826" cy="17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defRPr sz="1300" b="1">
                <a:solidFill>
                  <a:srgbClr val="333333"/>
                </a:solidFill>
                <a:latin typeface="Verdana" pitchFamily="34" charset="0"/>
              </a:defRPr>
            </a:lvl1pPr>
            <a:lvl2pPr marL="457200" indent="-284163" eaLnBrk="0" hangingPunct="0">
              <a:spcBef>
                <a:spcPct val="20000"/>
              </a:spcBef>
              <a:buFont typeface="Arial" charset="0"/>
              <a:defRPr sz="1300">
                <a:solidFill>
                  <a:srgbClr val="333333"/>
                </a:solidFill>
                <a:latin typeface="Verdana" pitchFamily="34" charset="0"/>
              </a:defRPr>
            </a:lvl2pPr>
            <a:lvl3pPr marL="914400" indent="-249238" eaLnBrk="0" hangingPunct="0">
              <a:spcBef>
                <a:spcPct val="20000"/>
              </a:spcBef>
              <a:buSzPct val="90000"/>
              <a:buFont typeface="Wingdings" pitchFamily="2" charset="2"/>
              <a:buChar char=""/>
              <a:defRPr sz="1300">
                <a:solidFill>
                  <a:srgbClr val="333333"/>
                </a:solidFill>
                <a:latin typeface="Verdana" pitchFamily="34" charset="0"/>
              </a:defRPr>
            </a:lvl3pPr>
            <a:lvl4pPr marL="1371600" indent="-252413" eaLnBrk="0" hangingPunct="0">
              <a:spcBef>
                <a:spcPct val="20000"/>
              </a:spcBef>
              <a:buSzPct val="90000"/>
              <a:buFont typeface="Wingdings" pitchFamily="2" charset="2"/>
              <a:buChar char="n"/>
              <a:defRPr sz="1300">
                <a:solidFill>
                  <a:srgbClr val="333333"/>
                </a:solidFill>
                <a:latin typeface="Verdana" pitchFamily="34" charset="0"/>
              </a:defRPr>
            </a:lvl4pPr>
            <a:lvl5pPr marL="1828800" indent="-249238" eaLnBrk="0" hangingPunct="0">
              <a:spcBef>
                <a:spcPct val="20000"/>
              </a:spcBef>
              <a:buSzPct val="90000"/>
              <a:buFont typeface="Wingdings" pitchFamily="2" charset="2"/>
              <a:buChar char="n"/>
              <a:defRPr sz="1300">
                <a:solidFill>
                  <a:srgbClr val="333333"/>
                </a:solidFill>
                <a:latin typeface="Verdana" pitchFamily="34" charset="0"/>
              </a:defRPr>
            </a:lvl5pPr>
            <a:lvl6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en-GB" altLang="fr-FR" sz="1200" b="0">
                <a:solidFill>
                  <a:schemeClr val="tx1"/>
                </a:solidFill>
              </a:rPr>
              <a:t>%</a:t>
            </a:r>
          </a:p>
        </p:txBody>
      </p:sp>
      <p:sp>
        <p:nvSpPr>
          <p:cNvPr id="31" name="Rectangle 30"/>
          <p:cNvSpPr/>
          <p:nvPr/>
        </p:nvSpPr>
        <p:spPr bwMode="ltGray">
          <a:xfrm>
            <a:off x="5305691" y="1312720"/>
            <a:ext cx="5055540" cy="4794051"/>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8" name="Rectangle à coins arrondis 27"/>
          <p:cNvSpPr/>
          <p:nvPr/>
        </p:nvSpPr>
        <p:spPr>
          <a:xfrm>
            <a:off x="239716" y="10800"/>
            <a:ext cx="9928164" cy="852747"/>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La répartition du Parc 2RM selon le type de 2 roues motorisé reste stable vs. </a:t>
            </a:r>
            <a:r>
              <a:rPr lang="fr-FR" sz="2000" dirty="0" smtClean="0">
                <a:solidFill>
                  <a:schemeClr val="tx1"/>
                </a:solidFill>
                <a:latin typeface="Arial" panose="020B0604020202020204" pitchFamily="34" charset="0"/>
                <a:ea typeface="+mj-ea"/>
                <a:cs typeface="Arial" panose="020B0604020202020204" pitchFamily="34" charset="0"/>
              </a:rPr>
              <a:t>l’année dernière.  A noter la progression des cylindrées de plus de 750cc</a:t>
            </a:r>
            <a:endParaRPr lang="fr-FR" sz="2000" dirty="0">
              <a:solidFill>
                <a:schemeClr val="tx1"/>
              </a:solidFill>
              <a:latin typeface="Arial" panose="020B0604020202020204" pitchFamily="34" charset="0"/>
              <a:ea typeface="+mj-ea"/>
              <a:cs typeface="Arial" panose="020B0604020202020204" pitchFamily="34" charset="0"/>
            </a:endParaRPr>
          </a:p>
        </p:txBody>
      </p:sp>
      <p:sp>
        <p:nvSpPr>
          <p:cNvPr id="51" name="ZoneTexte 50"/>
          <p:cNvSpPr txBox="1"/>
          <p:nvPr/>
        </p:nvSpPr>
        <p:spPr>
          <a:xfrm>
            <a:off x="477639" y="6525617"/>
            <a:ext cx="9795677" cy="235891"/>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Quelle est la cylindrée de ce(s) 2 roues motorisé(s)?  Quel est le type de ce(s) deux roues motorisé(s)?  Base : Ensemble des 2RM à disposition des foyers (1 </a:t>
            </a:r>
            <a:r>
              <a:rPr lang="fr-FR" sz="1000" b="0" dirty="0" smtClean="0">
                <a:solidFill>
                  <a:schemeClr val="tx1"/>
                </a:solidFill>
                <a:latin typeface="Arial" panose="020B0604020202020204" pitchFamily="34" charset="0"/>
              </a:rPr>
              <a:t>055)</a:t>
            </a:r>
          </a:p>
        </p:txBody>
      </p:sp>
      <p:sp>
        <p:nvSpPr>
          <p:cNvPr id="52" name="ZoneTexte 28"/>
          <p:cNvSpPr txBox="1">
            <a:spLocks noChangeArrowheads="1"/>
          </p:cNvSpPr>
          <p:nvPr/>
        </p:nvSpPr>
        <p:spPr bwMode="auto">
          <a:xfrm>
            <a:off x="10076642" y="1629523"/>
            <a:ext cx="146826" cy="17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defRPr sz="1300" b="1">
                <a:solidFill>
                  <a:srgbClr val="333333"/>
                </a:solidFill>
                <a:latin typeface="Verdana" pitchFamily="34" charset="0"/>
              </a:defRPr>
            </a:lvl1pPr>
            <a:lvl2pPr marL="457200" indent="-284163" eaLnBrk="0" hangingPunct="0">
              <a:spcBef>
                <a:spcPct val="20000"/>
              </a:spcBef>
              <a:buFont typeface="Arial" charset="0"/>
              <a:defRPr sz="1300">
                <a:solidFill>
                  <a:srgbClr val="333333"/>
                </a:solidFill>
                <a:latin typeface="Verdana" pitchFamily="34" charset="0"/>
              </a:defRPr>
            </a:lvl2pPr>
            <a:lvl3pPr marL="914400" indent="-249238" eaLnBrk="0" hangingPunct="0">
              <a:spcBef>
                <a:spcPct val="20000"/>
              </a:spcBef>
              <a:buSzPct val="90000"/>
              <a:buFont typeface="Wingdings" pitchFamily="2" charset="2"/>
              <a:buChar char=""/>
              <a:defRPr sz="1300">
                <a:solidFill>
                  <a:srgbClr val="333333"/>
                </a:solidFill>
                <a:latin typeface="Verdana" pitchFamily="34" charset="0"/>
              </a:defRPr>
            </a:lvl3pPr>
            <a:lvl4pPr marL="1371600" indent="-252413" eaLnBrk="0" hangingPunct="0">
              <a:spcBef>
                <a:spcPct val="20000"/>
              </a:spcBef>
              <a:buSzPct val="90000"/>
              <a:buFont typeface="Wingdings" pitchFamily="2" charset="2"/>
              <a:buChar char="n"/>
              <a:defRPr sz="1300">
                <a:solidFill>
                  <a:srgbClr val="333333"/>
                </a:solidFill>
                <a:latin typeface="Verdana" pitchFamily="34" charset="0"/>
              </a:defRPr>
            </a:lvl4pPr>
            <a:lvl5pPr marL="1828800" indent="-249238" eaLnBrk="0" hangingPunct="0">
              <a:spcBef>
                <a:spcPct val="20000"/>
              </a:spcBef>
              <a:buSzPct val="90000"/>
              <a:buFont typeface="Wingdings" pitchFamily="2" charset="2"/>
              <a:buChar char="n"/>
              <a:defRPr sz="1300">
                <a:solidFill>
                  <a:srgbClr val="333333"/>
                </a:solidFill>
                <a:latin typeface="Verdana" pitchFamily="34" charset="0"/>
              </a:defRPr>
            </a:lvl5pPr>
            <a:lvl6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en-GB" altLang="fr-FR" sz="1200" b="0">
                <a:solidFill>
                  <a:schemeClr val="tx1"/>
                </a:solidFill>
              </a:rPr>
              <a:t>%</a:t>
            </a:r>
          </a:p>
        </p:txBody>
      </p:sp>
      <p:sp>
        <p:nvSpPr>
          <p:cNvPr id="54" name="Rectangle 53"/>
          <p:cNvSpPr/>
          <p:nvPr/>
        </p:nvSpPr>
        <p:spPr bwMode="ltGray">
          <a:xfrm>
            <a:off x="5305691" y="1312720"/>
            <a:ext cx="5055540" cy="4794051"/>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59" name="Légende encadrée 1 58"/>
          <p:cNvSpPr/>
          <p:nvPr/>
        </p:nvSpPr>
        <p:spPr>
          <a:xfrm>
            <a:off x="5463392" y="5768963"/>
            <a:ext cx="2590308" cy="239791"/>
          </a:xfrm>
          <a:prstGeom prst="borderCallout1">
            <a:avLst>
              <a:gd name="adj1" fmla="val -2572"/>
              <a:gd name="adj2" fmla="val 37570"/>
              <a:gd name="adj3" fmla="val -3490"/>
              <a:gd name="adj4" fmla="val 37534"/>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404" tIns="51198" rIns="102404" bIns="51198" anchor="ctr"/>
          <a:lstStyle/>
          <a:p>
            <a:pPr algn="ctr">
              <a:defRPr/>
            </a:pPr>
            <a:r>
              <a:rPr lang="fr-FR" sz="1100" i="1" dirty="0">
                <a:solidFill>
                  <a:schemeClr val="accent2">
                    <a:lumMod val="75000"/>
                  </a:schemeClr>
                </a:solidFill>
                <a:latin typeface="Arial" panose="020B0604020202020204" pitchFamily="34" charset="0"/>
                <a:cs typeface="Arial" panose="020B0604020202020204" pitchFamily="34" charset="0"/>
              </a:rPr>
              <a:t>ST Plus de 125 cm3 : </a:t>
            </a:r>
            <a:r>
              <a:rPr lang="fr-FR" sz="1400" i="1" dirty="0" smtClean="0">
                <a:solidFill>
                  <a:schemeClr val="accent2">
                    <a:lumMod val="75000"/>
                  </a:schemeClr>
                </a:solidFill>
                <a:latin typeface="Arial" panose="020B0604020202020204" pitchFamily="34" charset="0"/>
                <a:cs typeface="Arial" panose="020B0604020202020204" pitchFamily="34" charset="0"/>
              </a:rPr>
              <a:t>57%</a:t>
            </a:r>
            <a:endParaRPr lang="fr-FR" sz="1400" i="1" dirty="0">
              <a:solidFill>
                <a:schemeClr val="accent2">
                  <a:lumMod val="75000"/>
                </a:schemeClr>
              </a:solidFill>
              <a:latin typeface="Arial" panose="020B0604020202020204" pitchFamily="34" charset="0"/>
              <a:cs typeface="Arial" panose="020B0604020202020204" pitchFamily="34" charset="0"/>
            </a:endParaRPr>
          </a:p>
        </p:txBody>
      </p:sp>
      <p:sp>
        <p:nvSpPr>
          <p:cNvPr id="60" name="Rectangle 59"/>
          <p:cNvSpPr/>
          <p:nvPr/>
        </p:nvSpPr>
        <p:spPr>
          <a:xfrm>
            <a:off x="5224120" y="1986582"/>
            <a:ext cx="1906930" cy="271295"/>
          </a:xfrm>
          <a:prstGeom prst="rect">
            <a:avLst/>
          </a:prstGeom>
        </p:spPr>
        <p:txBody>
          <a:bodyPr lIns="102870" tIns="51435" rIns="102870" bIns="51435">
            <a:spAutoFit/>
          </a:bodyPr>
          <a:lstStyle/>
          <a:p>
            <a:pPr algn="ctr">
              <a:defRPr/>
            </a:pPr>
            <a:r>
              <a:rPr lang="fr-FR" sz="1100" dirty="0">
                <a:solidFill>
                  <a:schemeClr val="accent5"/>
                </a:solidFill>
                <a:latin typeface="Arial" panose="020B0604020202020204" pitchFamily="34" charset="0"/>
                <a:cs typeface="Arial" panose="020B0604020202020204" pitchFamily="34" charset="0"/>
              </a:rPr>
              <a:t>50cc et moins</a:t>
            </a:r>
          </a:p>
        </p:txBody>
      </p:sp>
      <p:sp>
        <p:nvSpPr>
          <p:cNvPr id="64" name="ZoneTexte 63"/>
          <p:cNvSpPr txBox="1"/>
          <p:nvPr>
            <p:custDataLst>
              <p:tags r:id="rId2"/>
            </p:custDataLst>
          </p:nvPr>
        </p:nvSpPr>
        <p:spPr>
          <a:xfrm>
            <a:off x="3961548" y="4831830"/>
            <a:ext cx="1363129" cy="187282"/>
          </a:xfrm>
          <a:prstGeom prst="rect">
            <a:avLst/>
          </a:prstGeom>
          <a:noFill/>
        </p:spPr>
        <p:txBody>
          <a:bodyPr lIns="0" tIns="0" rIns="0" bIns="0">
            <a:spAutoFit/>
          </a:bodyPr>
          <a:lstStyle/>
          <a:p>
            <a:pPr algn="ctr">
              <a:defRPr/>
            </a:pPr>
            <a:r>
              <a:rPr lang="fr-FR" sz="1200" dirty="0">
                <a:solidFill>
                  <a:schemeClr val="accent2">
                    <a:lumMod val="75000"/>
                  </a:schemeClr>
                </a:solidFill>
                <a:latin typeface="Arial" panose="020B0604020202020204" pitchFamily="34" charset="0"/>
                <a:cs typeface="Arial" panose="020B0604020202020204" pitchFamily="34" charset="0"/>
              </a:rPr>
              <a:t>Motocyclettes</a:t>
            </a:r>
            <a:endParaRPr lang="fr-FR" sz="1000" dirty="0">
              <a:solidFill>
                <a:schemeClr val="accent2">
                  <a:lumMod val="75000"/>
                </a:schemeClr>
              </a:solidFill>
              <a:latin typeface="Arial" panose="020B0604020202020204" pitchFamily="34" charset="0"/>
              <a:cs typeface="Arial" panose="020B0604020202020204" pitchFamily="34" charset="0"/>
            </a:endParaRPr>
          </a:p>
        </p:txBody>
      </p:sp>
      <p:sp>
        <p:nvSpPr>
          <p:cNvPr id="66" name="ZoneTexte 65"/>
          <p:cNvSpPr txBox="1">
            <a:spLocks noChangeArrowheads="1"/>
          </p:cNvSpPr>
          <p:nvPr>
            <p:custDataLst>
              <p:tags r:id="rId3"/>
            </p:custDataLst>
          </p:nvPr>
        </p:nvSpPr>
        <p:spPr bwMode="auto">
          <a:xfrm>
            <a:off x="5300252" y="1319721"/>
            <a:ext cx="4997536"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Répartition des cylindrées</a:t>
            </a:r>
          </a:p>
        </p:txBody>
      </p:sp>
      <p:sp>
        <p:nvSpPr>
          <p:cNvPr id="6" name="ZoneTexte 5"/>
          <p:cNvSpPr txBox="1"/>
          <p:nvPr/>
        </p:nvSpPr>
        <p:spPr>
          <a:xfrm>
            <a:off x="6972656" y="3053560"/>
            <a:ext cx="914400" cy="298773"/>
          </a:xfrm>
          <a:prstGeom prst="rect">
            <a:avLst/>
          </a:prstGeom>
          <a:noFill/>
        </p:spPr>
        <p:txBody>
          <a:bodyPr wrap="none" lIns="0" tIns="0" rIns="0" bIns="0" rtlCol="0">
            <a:noAutofit/>
          </a:bodyPr>
          <a:lstStyle/>
          <a:p>
            <a:pPr algn="ctr"/>
            <a:r>
              <a:rPr lang="fr-FR" sz="900" b="0" dirty="0" smtClean="0">
                <a:solidFill>
                  <a:schemeClr val="accent5"/>
                </a:solidFill>
                <a:latin typeface="Arial" panose="020B0604020202020204" pitchFamily="34" charset="0"/>
                <a:cs typeface="Arial" panose="020B0604020202020204" pitchFamily="34" charset="0"/>
              </a:rPr>
              <a:t>18% </a:t>
            </a:r>
          </a:p>
          <a:p>
            <a:pPr algn="ctr"/>
            <a:r>
              <a:rPr lang="fr-FR" sz="900" b="0" dirty="0" smtClean="0">
                <a:solidFill>
                  <a:schemeClr val="accent5"/>
                </a:solidFill>
                <a:latin typeface="Arial" panose="020B0604020202020204" pitchFamily="34" charset="0"/>
                <a:cs typeface="Arial" panose="020B0604020202020204" pitchFamily="34" charset="0"/>
              </a:rPr>
              <a:t>en 2016</a:t>
            </a:r>
          </a:p>
        </p:txBody>
      </p:sp>
      <p:sp>
        <p:nvSpPr>
          <p:cNvPr id="41" name="ZoneTexte 40"/>
          <p:cNvSpPr txBox="1"/>
          <p:nvPr/>
        </p:nvSpPr>
        <p:spPr>
          <a:xfrm>
            <a:off x="7847574" y="2946606"/>
            <a:ext cx="914400" cy="213909"/>
          </a:xfrm>
          <a:prstGeom prst="rect">
            <a:avLst/>
          </a:prstGeom>
          <a:noFill/>
        </p:spPr>
        <p:txBody>
          <a:bodyPr wrap="none" lIns="0" tIns="0" rIns="0" bIns="0" rtlCol="0">
            <a:noAutofit/>
          </a:bodyPr>
          <a:lstStyle/>
          <a:p>
            <a:pPr algn="ctr"/>
            <a:r>
              <a:rPr lang="fr-FR" sz="900" b="0" dirty="0" smtClean="0">
                <a:solidFill>
                  <a:schemeClr val="accent1"/>
                </a:solidFill>
                <a:latin typeface="Arial" panose="020B0604020202020204" pitchFamily="34" charset="0"/>
                <a:cs typeface="Arial" panose="020B0604020202020204" pitchFamily="34" charset="0"/>
              </a:rPr>
              <a:t>27% </a:t>
            </a:r>
          </a:p>
          <a:p>
            <a:pPr algn="ctr"/>
            <a:r>
              <a:rPr lang="fr-FR" sz="900" b="0" dirty="0" smtClean="0">
                <a:solidFill>
                  <a:schemeClr val="accent1"/>
                </a:solidFill>
                <a:latin typeface="Arial" panose="020B0604020202020204" pitchFamily="34" charset="0"/>
                <a:cs typeface="Arial" panose="020B0604020202020204" pitchFamily="34" charset="0"/>
              </a:rPr>
              <a:t>en 2016</a:t>
            </a:r>
          </a:p>
        </p:txBody>
      </p:sp>
      <p:sp>
        <p:nvSpPr>
          <p:cNvPr id="42" name="ZoneTexte 41"/>
          <p:cNvSpPr txBox="1"/>
          <p:nvPr/>
        </p:nvSpPr>
        <p:spPr>
          <a:xfrm>
            <a:off x="8080681" y="3830744"/>
            <a:ext cx="914400" cy="213909"/>
          </a:xfrm>
          <a:prstGeom prst="rect">
            <a:avLst/>
          </a:prstGeom>
          <a:noFill/>
        </p:spPr>
        <p:txBody>
          <a:bodyPr wrap="none" lIns="0" tIns="0" rIns="0" bIns="0" rtlCol="0">
            <a:noAutofit/>
          </a:bodyPr>
          <a:lstStyle/>
          <a:p>
            <a:pPr algn="ctr"/>
            <a:r>
              <a:rPr lang="fr-FR" sz="900" b="0" dirty="0" smtClean="0">
                <a:solidFill>
                  <a:schemeClr val="accent2"/>
                </a:solidFill>
                <a:latin typeface="Arial" panose="020B0604020202020204" pitchFamily="34" charset="0"/>
                <a:cs typeface="Arial" panose="020B0604020202020204" pitchFamily="34" charset="0"/>
              </a:rPr>
              <a:t>10% </a:t>
            </a:r>
          </a:p>
          <a:p>
            <a:pPr algn="ctr"/>
            <a:r>
              <a:rPr lang="fr-FR" sz="900" b="0" dirty="0" smtClean="0">
                <a:solidFill>
                  <a:schemeClr val="accent2"/>
                </a:solidFill>
                <a:latin typeface="Arial" panose="020B0604020202020204" pitchFamily="34" charset="0"/>
                <a:cs typeface="Arial" panose="020B0604020202020204" pitchFamily="34" charset="0"/>
              </a:rPr>
              <a:t>en 2016</a:t>
            </a:r>
          </a:p>
        </p:txBody>
      </p:sp>
      <p:sp>
        <p:nvSpPr>
          <p:cNvPr id="44" name="ZoneTexte 43"/>
          <p:cNvSpPr txBox="1"/>
          <p:nvPr/>
        </p:nvSpPr>
        <p:spPr>
          <a:xfrm>
            <a:off x="7715478" y="4397669"/>
            <a:ext cx="914400" cy="213909"/>
          </a:xfrm>
          <a:prstGeom prst="rect">
            <a:avLst/>
          </a:prstGeom>
          <a:noFill/>
        </p:spPr>
        <p:txBody>
          <a:bodyPr wrap="none" lIns="0" tIns="0" rIns="0" bIns="0" rtlCol="0">
            <a:noAutofit/>
          </a:bodyPr>
          <a:lstStyle/>
          <a:p>
            <a:pPr algn="ctr"/>
            <a:r>
              <a:rPr lang="fr-FR" sz="900" b="0" dirty="0" smtClean="0">
                <a:solidFill>
                  <a:schemeClr val="accent3"/>
                </a:solidFill>
                <a:latin typeface="Arial" panose="020B0604020202020204" pitchFamily="34" charset="0"/>
                <a:cs typeface="Arial" panose="020B0604020202020204" pitchFamily="34" charset="0"/>
              </a:rPr>
              <a:t>25% </a:t>
            </a:r>
          </a:p>
          <a:p>
            <a:pPr algn="ctr"/>
            <a:r>
              <a:rPr lang="fr-FR" sz="900" b="0" dirty="0" smtClean="0">
                <a:solidFill>
                  <a:schemeClr val="accent3"/>
                </a:solidFill>
                <a:latin typeface="Arial" panose="020B0604020202020204" pitchFamily="34" charset="0"/>
                <a:cs typeface="Arial" panose="020B0604020202020204" pitchFamily="34" charset="0"/>
              </a:rPr>
              <a:t>en 2016</a:t>
            </a:r>
          </a:p>
        </p:txBody>
      </p:sp>
      <p:sp>
        <p:nvSpPr>
          <p:cNvPr id="46" name="ZoneTexte 45"/>
          <p:cNvSpPr txBox="1"/>
          <p:nvPr/>
        </p:nvSpPr>
        <p:spPr>
          <a:xfrm>
            <a:off x="6801078" y="3985043"/>
            <a:ext cx="914400" cy="213909"/>
          </a:xfrm>
          <a:prstGeom prst="rect">
            <a:avLst/>
          </a:prstGeom>
          <a:noFill/>
        </p:spPr>
        <p:txBody>
          <a:bodyPr wrap="none" lIns="0" tIns="0" rIns="0" bIns="0" rtlCol="0">
            <a:noAutofit/>
          </a:bodyPr>
          <a:lstStyle/>
          <a:p>
            <a:pPr algn="ctr"/>
            <a:r>
              <a:rPr lang="fr-FR" sz="900" b="0" dirty="0" smtClean="0">
                <a:solidFill>
                  <a:schemeClr val="accent3">
                    <a:lumMod val="75000"/>
                  </a:schemeClr>
                </a:solidFill>
                <a:latin typeface="Arial" panose="020B0604020202020204" pitchFamily="34" charset="0"/>
                <a:cs typeface="Arial" panose="020B0604020202020204" pitchFamily="34" charset="0"/>
              </a:rPr>
              <a:t>20% </a:t>
            </a:r>
          </a:p>
          <a:p>
            <a:pPr algn="ctr"/>
            <a:r>
              <a:rPr lang="fr-FR" sz="900" b="0" dirty="0" smtClean="0">
                <a:solidFill>
                  <a:schemeClr val="accent3">
                    <a:lumMod val="75000"/>
                  </a:schemeClr>
                </a:solidFill>
                <a:latin typeface="Arial" panose="020B0604020202020204" pitchFamily="34" charset="0"/>
                <a:cs typeface="Arial" panose="020B0604020202020204" pitchFamily="34" charset="0"/>
              </a:rPr>
              <a:t>en 2016</a:t>
            </a:r>
          </a:p>
        </p:txBody>
      </p:sp>
      <p:sp>
        <p:nvSpPr>
          <p:cNvPr id="50" name="Rectangle 49"/>
          <p:cNvSpPr/>
          <p:nvPr/>
        </p:nvSpPr>
        <p:spPr>
          <a:xfrm>
            <a:off x="9407146" y="4344813"/>
            <a:ext cx="1172799" cy="442429"/>
          </a:xfrm>
          <a:prstGeom prst="rect">
            <a:avLst/>
          </a:prstGeom>
        </p:spPr>
        <p:txBody>
          <a:bodyPr lIns="102870" tIns="51435" rIns="102870" bIns="51435">
            <a:spAutoFit/>
          </a:bodyPr>
          <a:lstStyle/>
          <a:p>
            <a:pPr algn="ctr">
              <a:defRPr/>
            </a:pPr>
            <a:r>
              <a:rPr lang="fr-FR" sz="1100" dirty="0">
                <a:solidFill>
                  <a:schemeClr val="accent2"/>
                </a:solidFill>
                <a:latin typeface="Arial" panose="020B0604020202020204" pitchFamily="34" charset="0"/>
                <a:cs typeface="Arial" panose="020B0604020202020204" pitchFamily="34" charset="0"/>
              </a:rPr>
              <a:t>Plus de 125cc à 500cc</a:t>
            </a:r>
          </a:p>
        </p:txBody>
      </p:sp>
      <p:grpSp>
        <p:nvGrpSpPr>
          <p:cNvPr id="2" name="Groupe 1"/>
          <p:cNvGrpSpPr/>
          <p:nvPr/>
        </p:nvGrpSpPr>
        <p:grpSpPr>
          <a:xfrm>
            <a:off x="89552" y="1312720"/>
            <a:ext cx="5094689" cy="4794051"/>
            <a:chOff x="89552" y="1312720"/>
            <a:chExt cx="5094689" cy="4794051"/>
          </a:xfrm>
        </p:grpSpPr>
        <p:sp>
          <p:nvSpPr>
            <p:cNvPr id="25" name="Rectangle 24"/>
            <p:cNvSpPr/>
            <p:nvPr/>
          </p:nvSpPr>
          <p:spPr bwMode="ltGray">
            <a:xfrm>
              <a:off x="126887" y="1312720"/>
              <a:ext cx="5057354" cy="4794051"/>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74765" name="ZoneTexte 39"/>
            <p:cNvSpPr txBox="1">
              <a:spLocks noChangeArrowheads="1"/>
            </p:cNvSpPr>
            <p:nvPr>
              <p:custDataLst>
                <p:tags r:id="rId4"/>
              </p:custDataLst>
            </p:nvPr>
          </p:nvSpPr>
          <p:spPr bwMode="auto">
            <a:xfrm>
              <a:off x="3021724" y="3983666"/>
              <a:ext cx="105678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a:solidFill>
                    <a:schemeClr val="bg1"/>
                  </a:solidFill>
                </a:rPr>
                <a:t>79</a:t>
              </a:r>
            </a:p>
          </p:txBody>
        </p:sp>
        <p:sp>
          <p:nvSpPr>
            <p:cNvPr id="74774" name="ZoneTexte 28"/>
            <p:cNvSpPr txBox="1">
              <a:spLocks noChangeArrowheads="1"/>
            </p:cNvSpPr>
            <p:nvPr/>
          </p:nvSpPr>
          <p:spPr bwMode="auto">
            <a:xfrm>
              <a:off x="4954032" y="1624271"/>
              <a:ext cx="146826" cy="17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defRPr sz="1300" b="1">
                  <a:solidFill>
                    <a:srgbClr val="333333"/>
                  </a:solidFill>
                  <a:latin typeface="Verdana" pitchFamily="34" charset="0"/>
                </a:defRPr>
              </a:lvl1pPr>
              <a:lvl2pPr marL="457200" indent="-284163" eaLnBrk="0" hangingPunct="0">
                <a:spcBef>
                  <a:spcPct val="20000"/>
                </a:spcBef>
                <a:buFont typeface="Arial" charset="0"/>
                <a:defRPr sz="1300">
                  <a:solidFill>
                    <a:srgbClr val="333333"/>
                  </a:solidFill>
                  <a:latin typeface="Verdana" pitchFamily="34" charset="0"/>
                </a:defRPr>
              </a:lvl2pPr>
              <a:lvl3pPr marL="914400" indent="-249238" eaLnBrk="0" hangingPunct="0">
                <a:spcBef>
                  <a:spcPct val="20000"/>
                </a:spcBef>
                <a:buSzPct val="90000"/>
                <a:buFont typeface="Wingdings" pitchFamily="2" charset="2"/>
                <a:buChar char=""/>
                <a:defRPr sz="1300">
                  <a:solidFill>
                    <a:srgbClr val="333333"/>
                  </a:solidFill>
                  <a:latin typeface="Verdana" pitchFamily="34" charset="0"/>
                </a:defRPr>
              </a:lvl3pPr>
              <a:lvl4pPr marL="1371600" indent="-252413" eaLnBrk="0" hangingPunct="0">
                <a:spcBef>
                  <a:spcPct val="20000"/>
                </a:spcBef>
                <a:buSzPct val="90000"/>
                <a:buFont typeface="Wingdings" pitchFamily="2" charset="2"/>
                <a:buChar char="n"/>
                <a:defRPr sz="1300">
                  <a:solidFill>
                    <a:srgbClr val="333333"/>
                  </a:solidFill>
                  <a:latin typeface="Verdana" pitchFamily="34" charset="0"/>
                </a:defRPr>
              </a:lvl4pPr>
              <a:lvl5pPr marL="1828800" indent="-249238" eaLnBrk="0" hangingPunct="0">
                <a:spcBef>
                  <a:spcPct val="20000"/>
                </a:spcBef>
                <a:buSzPct val="90000"/>
                <a:buFont typeface="Wingdings" pitchFamily="2" charset="2"/>
                <a:buChar char="n"/>
                <a:defRPr sz="1300">
                  <a:solidFill>
                    <a:srgbClr val="333333"/>
                  </a:solidFill>
                  <a:latin typeface="Verdana" pitchFamily="34" charset="0"/>
                </a:defRPr>
              </a:lvl5pPr>
              <a:lvl6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en-GB" altLang="fr-FR" sz="1200" b="0">
                  <a:solidFill>
                    <a:schemeClr val="tx1"/>
                  </a:solidFill>
                </a:rPr>
                <a:t>%</a:t>
              </a:r>
            </a:p>
          </p:txBody>
        </p:sp>
        <p:sp>
          <p:nvSpPr>
            <p:cNvPr id="53" name="Rectangle 52"/>
            <p:cNvSpPr/>
            <p:nvPr/>
          </p:nvSpPr>
          <p:spPr bwMode="ltGray">
            <a:xfrm>
              <a:off x="126887" y="1312720"/>
              <a:ext cx="5057354" cy="4794051"/>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61" name="ZoneTexte 28"/>
            <p:cNvSpPr txBox="1">
              <a:spLocks noChangeArrowheads="1"/>
            </p:cNvSpPr>
            <p:nvPr/>
          </p:nvSpPr>
          <p:spPr bwMode="auto">
            <a:xfrm>
              <a:off x="4954032" y="1624271"/>
              <a:ext cx="146826" cy="17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defRPr sz="1300" b="1">
                  <a:solidFill>
                    <a:srgbClr val="333333"/>
                  </a:solidFill>
                  <a:latin typeface="Verdana" pitchFamily="34" charset="0"/>
                </a:defRPr>
              </a:lvl1pPr>
              <a:lvl2pPr marL="457200" indent="-284163" eaLnBrk="0" hangingPunct="0">
                <a:spcBef>
                  <a:spcPct val="20000"/>
                </a:spcBef>
                <a:buFont typeface="Arial" charset="0"/>
                <a:defRPr sz="1300">
                  <a:solidFill>
                    <a:srgbClr val="333333"/>
                  </a:solidFill>
                  <a:latin typeface="Verdana" pitchFamily="34" charset="0"/>
                </a:defRPr>
              </a:lvl2pPr>
              <a:lvl3pPr marL="914400" indent="-249238" eaLnBrk="0" hangingPunct="0">
                <a:spcBef>
                  <a:spcPct val="20000"/>
                </a:spcBef>
                <a:buSzPct val="90000"/>
                <a:buFont typeface="Wingdings" pitchFamily="2" charset="2"/>
                <a:buChar char=""/>
                <a:defRPr sz="1300">
                  <a:solidFill>
                    <a:srgbClr val="333333"/>
                  </a:solidFill>
                  <a:latin typeface="Verdana" pitchFamily="34" charset="0"/>
                </a:defRPr>
              </a:lvl3pPr>
              <a:lvl4pPr marL="1371600" indent="-252413" eaLnBrk="0" hangingPunct="0">
                <a:spcBef>
                  <a:spcPct val="20000"/>
                </a:spcBef>
                <a:buSzPct val="90000"/>
                <a:buFont typeface="Wingdings" pitchFamily="2" charset="2"/>
                <a:buChar char="n"/>
                <a:defRPr sz="1300">
                  <a:solidFill>
                    <a:srgbClr val="333333"/>
                  </a:solidFill>
                  <a:latin typeface="Verdana" pitchFamily="34" charset="0"/>
                </a:defRPr>
              </a:lvl4pPr>
              <a:lvl5pPr marL="1828800" indent="-249238" eaLnBrk="0" hangingPunct="0">
                <a:spcBef>
                  <a:spcPct val="20000"/>
                </a:spcBef>
                <a:buSzPct val="90000"/>
                <a:buFont typeface="Wingdings" pitchFamily="2" charset="2"/>
                <a:buChar char="n"/>
                <a:defRPr sz="1300">
                  <a:solidFill>
                    <a:srgbClr val="333333"/>
                  </a:solidFill>
                  <a:latin typeface="Verdana" pitchFamily="34" charset="0"/>
                </a:defRPr>
              </a:lvl5pPr>
              <a:lvl6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indent="-249238"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en-GB" altLang="fr-FR" sz="1200" b="0">
                  <a:solidFill>
                    <a:schemeClr val="tx1"/>
                  </a:solidFill>
                </a:rPr>
                <a:t>%</a:t>
              </a:r>
            </a:p>
          </p:txBody>
        </p:sp>
        <p:sp>
          <p:nvSpPr>
            <p:cNvPr id="62" name="Rectangle 61"/>
            <p:cNvSpPr/>
            <p:nvPr/>
          </p:nvSpPr>
          <p:spPr>
            <a:xfrm>
              <a:off x="230390" y="5358865"/>
              <a:ext cx="2791334" cy="657872"/>
            </a:xfrm>
            <a:prstGeom prst="rect">
              <a:avLst/>
            </a:prstGeom>
            <a:ln w="19050">
              <a:solidFill>
                <a:schemeClr val="accent2">
                  <a:lumMod val="75000"/>
                </a:schemeClr>
              </a:solidFill>
              <a:prstDash val="sysDot"/>
            </a:ln>
          </p:spPr>
          <p:txBody>
            <a:bodyPr wrap="square" lIns="102870" tIns="51435" rIns="102870" bIns="51435">
              <a:spAutoFit/>
            </a:bodyPr>
            <a:lstStyle/>
            <a:p>
              <a:pPr algn="ctr">
                <a:defRPr/>
              </a:pPr>
              <a:r>
                <a:rPr lang="fr-FR" sz="1200" i="1" dirty="0">
                  <a:solidFill>
                    <a:schemeClr val="accent2">
                      <a:lumMod val="75000"/>
                    </a:schemeClr>
                  </a:solidFill>
                  <a:latin typeface="Arial" panose="020B0604020202020204" pitchFamily="34" charset="0"/>
                  <a:cs typeface="Arial" panose="020B0604020202020204" pitchFamily="34" charset="0"/>
                </a:rPr>
                <a:t>ST motocyclettes: </a:t>
              </a:r>
              <a:r>
                <a:rPr lang="fr-FR" sz="1200" i="1" dirty="0" smtClean="0">
                  <a:solidFill>
                    <a:schemeClr val="accent2">
                      <a:lumMod val="75000"/>
                    </a:schemeClr>
                  </a:solidFill>
                  <a:latin typeface="Arial" panose="020B0604020202020204" pitchFamily="34" charset="0"/>
                  <a:cs typeface="Arial" panose="020B0604020202020204" pitchFamily="34" charset="0"/>
                </a:rPr>
                <a:t>83%</a:t>
              </a:r>
              <a:endParaRPr lang="fr-FR" sz="1200" i="1" dirty="0">
                <a:solidFill>
                  <a:schemeClr val="accent2">
                    <a:lumMod val="75000"/>
                  </a:schemeClr>
                </a:solidFill>
                <a:latin typeface="Arial" panose="020B0604020202020204" pitchFamily="34" charset="0"/>
                <a:cs typeface="Arial" panose="020B0604020202020204" pitchFamily="34" charset="0"/>
              </a:endParaRPr>
            </a:p>
            <a:p>
              <a:pPr algn="ctr">
                <a:defRPr/>
              </a:pPr>
              <a:r>
                <a:rPr lang="fr-FR" sz="1200" i="1" dirty="0">
                  <a:solidFill>
                    <a:schemeClr val="accent2">
                      <a:lumMod val="75000"/>
                    </a:schemeClr>
                  </a:solidFill>
                  <a:latin typeface="Arial" panose="020B0604020202020204" pitchFamily="34" charset="0"/>
                  <a:cs typeface="Arial" panose="020B0604020202020204" pitchFamily="34" charset="0"/>
                </a:rPr>
                <a:t>Dont motocyclettes légères: </a:t>
              </a:r>
              <a:r>
                <a:rPr lang="fr-FR" sz="1200" i="1" dirty="0" smtClean="0">
                  <a:solidFill>
                    <a:schemeClr val="accent2">
                      <a:lumMod val="75000"/>
                    </a:schemeClr>
                  </a:solidFill>
                  <a:latin typeface="Arial" panose="020B0604020202020204" pitchFamily="34" charset="0"/>
                  <a:cs typeface="Arial" panose="020B0604020202020204" pitchFamily="34" charset="0"/>
                </a:rPr>
                <a:t>26%</a:t>
              </a:r>
              <a:endParaRPr lang="fr-FR" sz="1200" i="1" dirty="0">
                <a:solidFill>
                  <a:schemeClr val="accent2">
                    <a:lumMod val="75000"/>
                  </a:schemeClr>
                </a:solidFill>
                <a:latin typeface="Arial" panose="020B0604020202020204" pitchFamily="34" charset="0"/>
                <a:cs typeface="Arial" panose="020B0604020202020204" pitchFamily="34" charset="0"/>
              </a:endParaRPr>
            </a:p>
            <a:p>
              <a:pPr algn="ctr">
                <a:defRPr/>
              </a:pPr>
              <a:r>
                <a:rPr lang="fr-FR" sz="1200" i="1" dirty="0">
                  <a:solidFill>
                    <a:schemeClr val="accent2">
                      <a:lumMod val="75000"/>
                    </a:schemeClr>
                  </a:solidFill>
                  <a:latin typeface="Arial" panose="020B0604020202020204" pitchFamily="34" charset="0"/>
                  <a:cs typeface="Arial" panose="020B0604020202020204" pitchFamily="34" charset="0"/>
                </a:rPr>
                <a:t>Dont motocyclettes lourdes: </a:t>
              </a:r>
              <a:r>
                <a:rPr lang="fr-FR" sz="1200" i="1" dirty="0" smtClean="0">
                  <a:solidFill>
                    <a:schemeClr val="accent2">
                      <a:lumMod val="75000"/>
                    </a:schemeClr>
                  </a:solidFill>
                  <a:latin typeface="Arial" panose="020B0604020202020204" pitchFamily="34" charset="0"/>
                  <a:cs typeface="Arial" panose="020B0604020202020204" pitchFamily="34" charset="0"/>
                </a:rPr>
                <a:t>57%</a:t>
              </a:r>
              <a:endParaRPr lang="fr-FR" sz="1200" i="1" dirty="0">
                <a:solidFill>
                  <a:schemeClr val="accent2">
                    <a:lumMod val="75000"/>
                  </a:schemeClr>
                </a:solidFill>
                <a:latin typeface="Arial" panose="020B0604020202020204" pitchFamily="34" charset="0"/>
                <a:cs typeface="Arial" panose="020B0604020202020204" pitchFamily="34" charset="0"/>
              </a:endParaRPr>
            </a:p>
          </p:txBody>
        </p:sp>
        <p:sp>
          <p:nvSpPr>
            <p:cNvPr id="63" name="ZoneTexte 62"/>
            <p:cNvSpPr txBox="1"/>
            <p:nvPr>
              <p:custDataLst>
                <p:tags r:id="rId5"/>
              </p:custDataLst>
            </p:nvPr>
          </p:nvSpPr>
          <p:spPr>
            <a:xfrm>
              <a:off x="89552" y="2042119"/>
              <a:ext cx="1363129" cy="185531"/>
            </a:xfrm>
            <a:prstGeom prst="rect">
              <a:avLst/>
            </a:prstGeom>
            <a:noFill/>
          </p:spPr>
          <p:txBody>
            <a:bodyPr lIns="0" tIns="0" rIns="0" bIns="0">
              <a:spAutoFit/>
            </a:bodyPr>
            <a:lstStyle/>
            <a:p>
              <a:pPr algn="ctr">
                <a:defRPr/>
              </a:pPr>
              <a:r>
                <a:rPr lang="fr-FR" sz="1200" dirty="0">
                  <a:solidFill>
                    <a:schemeClr val="accent5">
                      <a:lumMod val="75000"/>
                    </a:schemeClr>
                  </a:solidFill>
                  <a:latin typeface="Arial" panose="020B0604020202020204" pitchFamily="34" charset="0"/>
                  <a:cs typeface="Arial" panose="020B0604020202020204" pitchFamily="34" charset="0"/>
                </a:rPr>
                <a:t>Cyclomoteurs</a:t>
              </a:r>
              <a:endParaRPr lang="fr-FR" sz="1000" dirty="0">
                <a:solidFill>
                  <a:schemeClr val="accent5">
                    <a:lumMod val="75000"/>
                  </a:schemeClr>
                </a:solidFill>
                <a:latin typeface="Arial" panose="020B0604020202020204" pitchFamily="34" charset="0"/>
                <a:cs typeface="Arial" panose="020B0604020202020204" pitchFamily="34" charset="0"/>
              </a:endParaRPr>
            </a:p>
          </p:txBody>
        </p:sp>
        <p:sp>
          <p:nvSpPr>
            <p:cNvPr id="67" name="ZoneTexte 36"/>
            <p:cNvSpPr txBox="1">
              <a:spLocks noChangeArrowheads="1"/>
            </p:cNvSpPr>
            <p:nvPr>
              <p:custDataLst>
                <p:tags r:id="rId6"/>
              </p:custDataLst>
            </p:nvPr>
          </p:nvSpPr>
          <p:spPr bwMode="auto">
            <a:xfrm>
              <a:off x="161329" y="1319720"/>
              <a:ext cx="49993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Répartition du parc 2RM selon le type de deux roues motorisé</a:t>
              </a:r>
            </a:p>
          </p:txBody>
        </p:sp>
        <p:sp>
          <p:nvSpPr>
            <p:cNvPr id="34" name="ZoneTexte 33"/>
            <p:cNvSpPr txBox="1"/>
            <p:nvPr/>
          </p:nvSpPr>
          <p:spPr>
            <a:xfrm>
              <a:off x="1879661" y="3012168"/>
              <a:ext cx="914400" cy="213909"/>
            </a:xfrm>
            <a:prstGeom prst="rect">
              <a:avLst/>
            </a:prstGeom>
            <a:noFill/>
          </p:spPr>
          <p:txBody>
            <a:bodyPr wrap="none" lIns="0" tIns="0" rIns="0" bIns="0" rtlCol="0">
              <a:noAutofit/>
            </a:bodyPr>
            <a:lstStyle/>
            <a:p>
              <a:pPr algn="ctr"/>
              <a:r>
                <a:rPr lang="fr-FR" sz="900" b="0" dirty="0" smtClean="0">
                  <a:solidFill>
                    <a:schemeClr val="accent5"/>
                  </a:solidFill>
                  <a:latin typeface="Arial" panose="020B0604020202020204" pitchFamily="34" charset="0"/>
                  <a:cs typeface="Arial" panose="020B0604020202020204" pitchFamily="34" charset="0"/>
                </a:rPr>
                <a:t>18% </a:t>
              </a:r>
            </a:p>
            <a:p>
              <a:pPr algn="ctr"/>
              <a:r>
                <a:rPr lang="fr-FR" sz="900" b="0" dirty="0" smtClean="0">
                  <a:solidFill>
                    <a:schemeClr val="accent5"/>
                  </a:solidFill>
                  <a:latin typeface="Arial" panose="020B0604020202020204" pitchFamily="34" charset="0"/>
                  <a:cs typeface="Arial" panose="020B0604020202020204" pitchFamily="34" charset="0"/>
                </a:rPr>
                <a:t>en 2016</a:t>
              </a:r>
            </a:p>
          </p:txBody>
        </p:sp>
        <p:sp>
          <p:nvSpPr>
            <p:cNvPr id="35" name="ZoneTexte 34"/>
            <p:cNvSpPr txBox="1"/>
            <p:nvPr/>
          </p:nvSpPr>
          <p:spPr>
            <a:xfrm>
              <a:off x="2794061" y="3996033"/>
              <a:ext cx="914400" cy="213909"/>
            </a:xfrm>
            <a:prstGeom prst="rect">
              <a:avLst/>
            </a:prstGeom>
            <a:noFill/>
          </p:spPr>
          <p:txBody>
            <a:bodyPr wrap="none" lIns="0" tIns="0" rIns="0" bIns="0" rtlCol="0">
              <a:noAutofit/>
            </a:bodyPr>
            <a:lstStyle/>
            <a:p>
              <a:pPr algn="ctr"/>
              <a:r>
                <a:rPr lang="fr-FR" sz="900" b="0" dirty="0" smtClean="0">
                  <a:solidFill>
                    <a:schemeClr val="accent3">
                      <a:lumMod val="75000"/>
                    </a:schemeClr>
                  </a:solidFill>
                  <a:latin typeface="Arial" panose="020B0604020202020204" pitchFamily="34" charset="0"/>
                  <a:cs typeface="Arial" panose="020B0604020202020204" pitchFamily="34" charset="0"/>
                </a:rPr>
                <a:t>82% </a:t>
              </a:r>
            </a:p>
            <a:p>
              <a:pPr algn="ctr"/>
              <a:r>
                <a:rPr lang="fr-FR" sz="900" b="0" dirty="0" smtClean="0">
                  <a:solidFill>
                    <a:schemeClr val="accent3">
                      <a:lumMod val="75000"/>
                    </a:schemeClr>
                  </a:solidFill>
                  <a:latin typeface="Arial" panose="020B0604020202020204" pitchFamily="34" charset="0"/>
                  <a:cs typeface="Arial" panose="020B0604020202020204" pitchFamily="34" charset="0"/>
                </a:rPr>
                <a:t>en 2016</a:t>
              </a:r>
            </a:p>
          </p:txBody>
        </p:sp>
      </p:grpSp>
      <p:sp>
        <p:nvSpPr>
          <p:cNvPr id="3" name="ZoneTexte 2"/>
          <p:cNvSpPr txBox="1"/>
          <p:nvPr/>
        </p:nvSpPr>
        <p:spPr>
          <a:xfrm>
            <a:off x="9079146" y="2462110"/>
            <a:ext cx="914400" cy="914400"/>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Dont 125 cc: 25%</a:t>
            </a:r>
          </a:p>
        </p:txBody>
      </p:sp>
      <p:pic>
        <p:nvPicPr>
          <p:cNvPr id="38" name="Picture 2" descr="Résultat d’images pour icône scoote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154" y="2181387"/>
            <a:ext cx="737923" cy="737923"/>
          </a:xfrm>
          <a:prstGeom prst="rect">
            <a:avLst/>
          </a:prstGeom>
          <a:noFill/>
          <a:extLst>
            <a:ext uri="{909E8E84-426E-40DD-AFC4-6F175D3DCCD1}">
              <a14:hiddenFill xmlns:a14="http://schemas.microsoft.com/office/drawing/2010/main">
                <a:solidFill>
                  <a:srgbClr val="FFFFFF"/>
                </a:solidFill>
              </a14:hiddenFill>
            </a:ext>
          </a:extLst>
        </p:spPr>
      </p:pic>
      <p:pic>
        <p:nvPicPr>
          <p:cNvPr id="35843" name="Image 18" descr="Noir moto silhouette Icon gratuit"/>
          <p:cNvPicPr>
            <a:picLocks noChangeAspect="1" noChangeArrowheads="1"/>
          </p:cNvPicPr>
          <p:nvPr/>
        </p:nvPicPr>
        <p:blipFill>
          <a:blip r:embed="rId1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2345" y="4947167"/>
            <a:ext cx="714576" cy="71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e 38"/>
          <p:cNvGrpSpPr/>
          <p:nvPr/>
        </p:nvGrpSpPr>
        <p:grpSpPr>
          <a:xfrm>
            <a:off x="5463392" y="6206003"/>
            <a:ext cx="2720911" cy="338511"/>
            <a:chOff x="350783" y="6542768"/>
            <a:chExt cx="2720911" cy="338511"/>
          </a:xfrm>
        </p:grpSpPr>
        <p:sp>
          <p:nvSpPr>
            <p:cNvPr id="40"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3"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5" name="ZoneTexte 44"/>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47" name="Freeform 39"/>
          <p:cNvSpPr>
            <a:spLocks noChangeAspect="1" noEditPoints="1"/>
          </p:cNvSpPr>
          <p:nvPr/>
        </p:nvSpPr>
        <p:spPr bwMode="auto">
          <a:xfrm>
            <a:off x="6581537" y="399603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8" name="Espace réservé du numéro de diapositive 2"/>
          <p:cNvSpPr txBox="1">
            <a:spLocks/>
          </p:cNvSpPr>
          <p:nvPr/>
        </p:nvSpPr>
        <p:spPr>
          <a:xfrm>
            <a:off x="9618989" y="7025489"/>
            <a:ext cx="577163" cy="277842"/>
          </a:xfrm>
          <a:prstGeom prst="rect">
            <a:avLst/>
          </a:prstGeom>
        </p:spPr>
        <p:txBody>
          <a:bodyPr vert="horz" lIns="0" tIns="0" rIns="0" bIns="0" rtlCol="0" anchor="ctr"/>
          <a:lstStyle>
            <a:defPPr>
              <a:defRPr lang="en-AU"/>
            </a:defPPr>
            <a:lvl1pPr algn="r" rtl="0" fontAlgn="base">
              <a:spcBef>
                <a:spcPct val="0"/>
              </a:spcBef>
              <a:spcAft>
                <a:spcPct val="0"/>
              </a:spcAft>
              <a:defRPr sz="1000" b="0"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fld id="{9784CBA3-D598-4B1F-BAA3-EE14B5154290}" type="slidenum">
              <a:rPr lang="en-AU" smtClean="0">
                <a:solidFill>
                  <a:srgbClr val="717171"/>
                </a:solidFill>
              </a:rPr>
              <a:pPr/>
              <a:t>19</a:t>
            </a:fld>
            <a:endParaRPr lang="en-AU" dirty="0">
              <a:solidFill>
                <a:srgbClr val="717171"/>
              </a:solidFill>
            </a:endParaRPr>
          </a:p>
        </p:txBody>
      </p:sp>
    </p:spTree>
    <p:extLst>
      <p:ext uri="{BB962C8B-B14F-4D97-AF65-F5344CB8AC3E}">
        <p14:creationId xmlns:p14="http://schemas.microsoft.com/office/powerpoint/2010/main" val="1631983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3" name="Titre 5"/>
          <p:cNvSpPr>
            <a:spLocks noGrp="1"/>
          </p:cNvSpPr>
          <p:nvPr>
            <p:ph type="title"/>
          </p:nvPr>
        </p:nvSpPr>
        <p:spPr/>
        <p:txBody>
          <a:bodyPr tIns="233776"/>
          <a:lstStyle/>
          <a:p>
            <a:pPr eaLnBrk="1" hangingPunct="1"/>
            <a:r>
              <a:rPr lang="fr-FR" altLang="fr-FR" dirty="0" smtClean="0"/>
              <a:t>Introduction</a:t>
            </a:r>
          </a:p>
        </p:txBody>
      </p:sp>
      <p:sp>
        <p:nvSpPr>
          <p:cNvPr id="3" name="Espace réservé du numéro de diapositive 2"/>
          <p:cNvSpPr>
            <a:spLocks noGrp="1"/>
          </p:cNvSpPr>
          <p:nvPr>
            <p:ph type="sldNum" sz="quarter" idx="10"/>
          </p:nvPr>
        </p:nvSpPr>
        <p:spPr/>
        <p:txBody>
          <a:bodyPr/>
          <a:lstStyle/>
          <a:p>
            <a:pPr>
              <a:defRPr/>
            </a:pPr>
            <a:fld id="{130971E9-D613-4EB5-9A85-0E706AC13602}" type="slidenum">
              <a:rPr lang="en-AU"/>
              <a:pPr>
                <a:defRPr/>
              </a:pPr>
              <a:t>2</a:t>
            </a:fld>
            <a:endParaRPr lang="en-AU" dirty="0"/>
          </a:p>
        </p:txBody>
      </p:sp>
      <p:sp>
        <p:nvSpPr>
          <p:cNvPr id="66562" name="Espace réservé du contenu 7"/>
          <p:cNvSpPr>
            <a:spLocks noGrp="1"/>
          </p:cNvSpPr>
          <p:nvPr>
            <p:ph sz="quarter" idx="4294967295"/>
          </p:nvPr>
        </p:nvSpPr>
        <p:spPr>
          <a:xfrm>
            <a:off x="2447065" y="1319536"/>
            <a:ext cx="4292600" cy="2703496"/>
          </a:xfrm>
        </p:spPr>
        <p:txBody>
          <a:bodyPr/>
          <a:lstStyle/>
          <a:p>
            <a:pPr eaLnBrk="1" hangingPunct="1"/>
            <a:r>
              <a:rPr lang="fr-FR" altLang="fr-FR" sz="1400" dirty="0" smtClean="0">
                <a:solidFill>
                  <a:schemeClr val="tx1"/>
                </a:solidFill>
              </a:rPr>
              <a:t>KANTAR TNS conduit </a:t>
            </a:r>
            <a:r>
              <a:rPr lang="fr-FR" altLang="fr-FR" sz="1400" dirty="0">
                <a:solidFill>
                  <a:schemeClr val="tx1"/>
                </a:solidFill>
              </a:rPr>
              <a:t>chaque année une étude de fond sur l’équipement automobile des foyers français « Parc Auto ».</a:t>
            </a:r>
          </a:p>
          <a:p>
            <a:pPr eaLnBrk="1" hangingPunct="1"/>
            <a:r>
              <a:rPr lang="fr-FR" altLang="fr-FR" sz="1400" dirty="0" smtClean="0">
                <a:solidFill>
                  <a:schemeClr val="tx1"/>
                </a:solidFill>
              </a:rPr>
              <a:t>PARC </a:t>
            </a:r>
            <a:r>
              <a:rPr lang="fr-FR" altLang="fr-FR" sz="1400" dirty="0">
                <a:solidFill>
                  <a:schemeClr val="tx1"/>
                </a:solidFill>
              </a:rPr>
              <a:t>AUTO est l’occasion pour les professionnels de l’automobile de disposer d’une analyse détaillée du parc automobile et des comportements et attentes des automobilistes.</a:t>
            </a:r>
          </a:p>
          <a:p>
            <a:pPr eaLnBrk="1" hangingPunct="1"/>
            <a:r>
              <a:rPr lang="fr-FR" altLang="fr-FR" sz="1400" b="1" dirty="0" smtClean="0">
                <a:solidFill>
                  <a:schemeClr val="tx1"/>
                </a:solidFill>
              </a:rPr>
              <a:t>PARC </a:t>
            </a:r>
            <a:r>
              <a:rPr lang="fr-FR" altLang="fr-FR" sz="1400" b="1" dirty="0">
                <a:solidFill>
                  <a:schemeClr val="tx1"/>
                </a:solidFill>
              </a:rPr>
              <a:t>AUTO </a:t>
            </a:r>
            <a:r>
              <a:rPr lang="fr-FR" altLang="fr-FR" sz="1400" dirty="0">
                <a:solidFill>
                  <a:schemeClr val="tx1"/>
                </a:solidFill>
              </a:rPr>
              <a:t>suit depuis plusieurs années l’équipement des foyers en 2RM, la structure du parc 2RM, ses usages et utilisateurs principaux. </a:t>
            </a:r>
          </a:p>
        </p:txBody>
      </p:sp>
      <p:sp>
        <p:nvSpPr>
          <p:cNvPr id="66565" name="Espace réservé du contenu 6"/>
          <p:cNvSpPr>
            <a:spLocks noGrp="1"/>
          </p:cNvSpPr>
          <p:nvPr>
            <p:ph sz="quarter" idx="4294967295"/>
          </p:nvPr>
        </p:nvSpPr>
        <p:spPr>
          <a:xfrm>
            <a:off x="494868" y="2552700"/>
            <a:ext cx="2214563" cy="2057165"/>
          </a:xfrm>
        </p:spPr>
        <p:txBody>
          <a:bodyPr/>
          <a:lstStyle/>
          <a:p>
            <a:pPr lvl="1" eaLnBrk="1" hangingPunct="1"/>
            <a:r>
              <a:rPr lang="fr-FR" altLang="fr-FR" dirty="0" smtClean="0"/>
              <a:t>Contacts Clients :</a:t>
            </a:r>
            <a:br>
              <a:rPr lang="fr-FR" altLang="fr-FR" dirty="0" smtClean="0"/>
            </a:br>
            <a:endParaRPr lang="fr-FR" altLang="fr-FR" dirty="0" smtClean="0"/>
          </a:p>
          <a:p>
            <a:pPr lvl="1" eaLnBrk="1" hangingPunct="1"/>
            <a:r>
              <a:rPr lang="fr-FR" altLang="fr-FR" dirty="0" smtClean="0"/>
              <a:t>IFSTTAR</a:t>
            </a:r>
          </a:p>
          <a:p>
            <a:pPr lvl="1" eaLnBrk="1" hangingPunct="1"/>
            <a:r>
              <a:rPr lang="fr-FR" altLang="fr-FR" dirty="0" smtClean="0"/>
              <a:t>DSR</a:t>
            </a:r>
          </a:p>
          <a:p>
            <a:pPr lvl="1" eaLnBrk="1" hangingPunct="1"/>
            <a:r>
              <a:rPr lang="fr-FR" altLang="fr-FR" dirty="0" smtClean="0"/>
              <a:t>ADEME</a:t>
            </a:r>
          </a:p>
          <a:p>
            <a:pPr eaLnBrk="1" hangingPunct="1"/>
            <a:endParaRPr lang="fr-FR" altLang="fr-FR" dirty="0" smtClean="0"/>
          </a:p>
        </p:txBody>
      </p:sp>
      <p:sp>
        <p:nvSpPr>
          <p:cNvPr id="66566" name="Text Box 13"/>
          <p:cNvSpPr txBox="1">
            <a:spLocks noChangeArrowheads="1"/>
          </p:cNvSpPr>
          <p:nvPr/>
        </p:nvSpPr>
        <p:spPr bwMode="auto">
          <a:xfrm>
            <a:off x="2692724" y="6399940"/>
            <a:ext cx="6737699" cy="32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Bef>
                <a:spcPct val="20000"/>
              </a:spcBef>
              <a:buFont typeface="Arial" charset="0"/>
              <a:defRPr sz="1200">
                <a:solidFill>
                  <a:srgbClr val="333333"/>
                </a:solidFill>
                <a:latin typeface="Verdana" pitchFamily="34" charset="0"/>
              </a:defRPr>
            </a:lvl1pPr>
            <a:lvl2pPr marL="742950" indent="-285750" eaLnBrk="0" hangingPunct="0">
              <a:spcBef>
                <a:spcPct val="20000"/>
              </a:spcBef>
              <a:buFont typeface="Arial" charset="0"/>
              <a:defRPr sz="1200" b="1">
                <a:solidFill>
                  <a:srgbClr val="333333"/>
                </a:solidFill>
                <a:latin typeface="Verdana" pitchFamily="34" charset="0"/>
              </a:defRPr>
            </a:lvl2pPr>
            <a:lvl3pPr marL="1143000" indent="-228600" eaLnBrk="0" hangingPunct="0">
              <a:spcBef>
                <a:spcPct val="20000"/>
              </a:spcBef>
              <a:buFont typeface="Wingdings" pitchFamily="2" charset="2"/>
              <a:buChar char=""/>
              <a:defRPr sz="1200">
                <a:solidFill>
                  <a:srgbClr val="333333"/>
                </a:solidFill>
                <a:latin typeface="Verdana" pitchFamily="34" charset="0"/>
              </a:defRPr>
            </a:lvl3pPr>
            <a:lvl4pPr marL="1600200" indent="-228600" eaLnBrk="0" hangingPunct="0">
              <a:spcBef>
                <a:spcPct val="20000"/>
              </a:spcBef>
              <a:buFont typeface="Wingdings" pitchFamily="2" charset="2"/>
              <a:buChar char="n"/>
              <a:defRPr sz="1200">
                <a:solidFill>
                  <a:srgbClr val="333333"/>
                </a:solidFill>
                <a:latin typeface="Verdana" pitchFamily="34" charset="0"/>
              </a:defRPr>
            </a:lvl4pPr>
            <a:lvl5pPr marL="2057400" indent="-228600" eaLnBrk="0" hangingPunct="0">
              <a:spcBef>
                <a:spcPct val="20000"/>
              </a:spcBef>
              <a:buFont typeface="Wingdings" pitchFamily="2" charset="2"/>
              <a:buChar char="n"/>
              <a:defRPr sz="1200">
                <a:solidFill>
                  <a:srgbClr val="333333"/>
                </a:solidFill>
                <a:latin typeface="Verdana" pitchFamily="34" charset="0"/>
              </a:defRPr>
            </a:lvl5pPr>
            <a:lvl6pPr marL="2514600" indent="-228600" eaLnBrk="0" fontAlgn="base" hangingPunct="0">
              <a:spcBef>
                <a:spcPct val="20000"/>
              </a:spcBef>
              <a:spcAft>
                <a:spcPct val="0"/>
              </a:spcAft>
              <a:buFont typeface="Wingdings" pitchFamily="2" charset="2"/>
              <a:buChar char="n"/>
              <a:defRPr sz="1200">
                <a:solidFill>
                  <a:srgbClr val="333333"/>
                </a:solidFill>
                <a:latin typeface="Verdana" pitchFamily="34" charset="0"/>
              </a:defRPr>
            </a:lvl6pPr>
            <a:lvl7pPr marL="2971800" indent="-228600" eaLnBrk="0" fontAlgn="base" hangingPunct="0">
              <a:spcBef>
                <a:spcPct val="20000"/>
              </a:spcBef>
              <a:spcAft>
                <a:spcPct val="0"/>
              </a:spcAft>
              <a:buFont typeface="Wingdings" pitchFamily="2" charset="2"/>
              <a:buChar char="n"/>
              <a:defRPr sz="1200">
                <a:solidFill>
                  <a:srgbClr val="333333"/>
                </a:solidFill>
                <a:latin typeface="Verdana" pitchFamily="34" charset="0"/>
              </a:defRPr>
            </a:lvl7pPr>
            <a:lvl8pPr marL="3429000" indent="-228600" eaLnBrk="0" fontAlgn="base" hangingPunct="0">
              <a:spcBef>
                <a:spcPct val="20000"/>
              </a:spcBef>
              <a:spcAft>
                <a:spcPct val="0"/>
              </a:spcAft>
              <a:buFont typeface="Wingdings" pitchFamily="2" charset="2"/>
              <a:buChar char="n"/>
              <a:defRPr sz="1200">
                <a:solidFill>
                  <a:srgbClr val="333333"/>
                </a:solidFill>
                <a:latin typeface="Verdana" pitchFamily="34" charset="0"/>
              </a:defRPr>
            </a:lvl8pPr>
            <a:lvl9pPr marL="3886200" indent="-228600" eaLnBrk="0" fontAlgn="base" hangingPunct="0">
              <a:spcBef>
                <a:spcPct val="20000"/>
              </a:spcBef>
              <a:spcAft>
                <a:spcPct val="0"/>
              </a:spcAft>
              <a:buFont typeface="Wingdings" pitchFamily="2" charset="2"/>
              <a:buChar char="n"/>
              <a:defRPr sz="1200">
                <a:solidFill>
                  <a:srgbClr val="333333"/>
                </a:solidFill>
                <a:latin typeface="Verdana" pitchFamily="34" charset="0"/>
              </a:defRPr>
            </a:lvl9pPr>
          </a:lstStyle>
          <a:p>
            <a:pPr algn="r">
              <a:lnSpc>
                <a:spcPct val="95000"/>
              </a:lnSpc>
              <a:spcBef>
                <a:spcPct val="0"/>
              </a:spcBef>
              <a:buFontTx/>
              <a:buNone/>
            </a:pPr>
            <a:r>
              <a:rPr lang="fr-FR" altLang="fr-FR" sz="1100" b="0" dirty="0">
                <a:ea typeface="MS PGothic" pitchFamily="34" charset="-128"/>
              </a:rPr>
              <a:t>Ce document a été rédigé en accord avec les procédures Qualité </a:t>
            </a:r>
            <a:r>
              <a:rPr lang="fr-FR" altLang="fr-FR" sz="1100" b="0" dirty="0" smtClean="0">
                <a:ea typeface="MS PGothic" pitchFamily="34" charset="-128"/>
              </a:rPr>
              <a:t>Kantar </a:t>
            </a:r>
            <a:r>
              <a:rPr lang="fr-FR" altLang="fr-FR" sz="1100" b="0" dirty="0" err="1" smtClean="0">
                <a:ea typeface="MS PGothic" pitchFamily="34" charset="-128"/>
              </a:rPr>
              <a:t>Tns</a:t>
            </a:r>
            <a:r>
              <a:rPr lang="fr-FR" altLang="fr-FR" sz="1100" b="0" dirty="0" smtClean="0">
                <a:ea typeface="MS PGothic" pitchFamily="34" charset="-128"/>
              </a:rPr>
              <a:t>.</a:t>
            </a:r>
            <a:r>
              <a:rPr lang="fr-FR" altLang="fr-FR" sz="1100" b="0" dirty="0">
                <a:ea typeface="MS PGothic" pitchFamily="34" charset="-128"/>
              </a:rPr>
              <a:t/>
            </a:r>
            <a:br>
              <a:rPr lang="fr-FR" altLang="fr-FR" sz="1100" b="0" dirty="0">
                <a:ea typeface="MS PGothic" pitchFamily="34" charset="-128"/>
              </a:rPr>
            </a:br>
            <a:r>
              <a:rPr lang="fr-FR" altLang="fr-FR" sz="1100" b="0" dirty="0">
                <a:ea typeface="MS PGothic" pitchFamily="34" charset="-128"/>
              </a:rPr>
              <a:t>Il a été contrôlé par Muriel Goffard, Directrice, Département Automobile  </a:t>
            </a:r>
          </a:p>
        </p:txBody>
      </p:sp>
      <p:pic>
        <p:nvPicPr>
          <p:cNvPr id="66567" name="Imag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4501" y="6091889"/>
            <a:ext cx="661625" cy="68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contenu 20"/>
          <p:cNvSpPr txBox="1">
            <a:spLocks/>
          </p:cNvSpPr>
          <p:nvPr/>
        </p:nvSpPr>
        <p:spPr>
          <a:xfrm>
            <a:off x="7074631" y="1594395"/>
            <a:ext cx="3041863" cy="3657603"/>
          </a:xfrm>
          <a:prstGeom prst="rect">
            <a:avLst/>
          </a:prstGeom>
        </p:spPr>
        <p:txBody>
          <a:bodyPr/>
          <a:lstStyle>
            <a:lvl1pPr marL="0" indent="0" algn="l" defTabSz="1028700" rtl="0" eaLnBrk="1" latinLnBrk="0" hangingPunct="1">
              <a:spcBef>
                <a:spcPts val="1200"/>
              </a:spcBef>
              <a:buFont typeface="Arial" pitchFamily="34" charset="0"/>
              <a:buNone/>
              <a:defRPr lang="en-US" sz="1300" b="0" kern="1200" dirty="0" smtClean="0">
                <a:solidFill>
                  <a:schemeClr val="tx1">
                    <a:lumMod val="50000"/>
                  </a:schemeClr>
                </a:solidFill>
                <a:latin typeface="Arial" panose="020B0604020202020204" pitchFamily="34" charset="0"/>
                <a:ea typeface="+mn-ea"/>
                <a:cs typeface="Arial" panose="020B0604020202020204" pitchFamily="34" charset="0"/>
              </a:defRPr>
            </a:lvl1pPr>
            <a:lvl2pPr marL="0" indent="0" algn="l" defTabSz="1028700" rtl="0" eaLnBrk="1" latinLnBrk="0" hangingPunct="1">
              <a:spcBef>
                <a:spcPts val="1200"/>
              </a:spcBef>
              <a:buFont typeface="Arial" pitchFamily="34" charset="0"/>
              <a:buNone/>
              <a:defRPr sz="1300" b="1" kern="1200">
                <a:solidFill>
                  <a:schemeClr val="tx1">
                    <a:lumMod val="50000"/>
                  </a:schemeClr>
                </a:solidFill>
                <a:latin typeface="Arial" panose="020B0604020202020204" pitchFamily="34" charset="0"/>
                <a:ea typeface="+mn-ea"/>
                <a:cs typeface="Arial" panose="020B0604020202020204" pitchFamily="34" charset="0"/>
              </a:defRPr>
            </a:lvl2pPr>
            <a:lvl3pPr marL="180000" indent="-180000" algn="l" defTabSz="1028700" rtl="0" eaLnBrk="1" latinLnBrk="0" hangingPunct="1">
              <a:spcBef>
                <a:spcPts val="8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3pPr>
            <a:lvl4pPr marL="360000" indent="-180000" algn="l" defTabSz="1028700" rtl="0" eaLnBrk="1" latinLnBrk="0" hangingPunct="1">
              <a:spcBef>
                <a:spcPts val="6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4pPr>
            <a:lvl5pPr marL="540000" indent="-180000" algn="l" defTabSz="1028700" rtl="0" eaLnBrk="1" latinLnBrk="0" hangingPunct="1">
              <a:spcBef>
                <a:spcPts val="4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fontAlgn="auto">
              <a:spcBef>
                <a:spcPts val="200"/>
              </a:spcBef>
              <a:spcAft>
                <a:spcPts val="0"/>
              </a:spcAft>
            </a:pPr>
            <a:r>
              <a:rPr lang="fr-FR" b="1" dirty="0"/>
              <a:t>Imen BEDDA</a:t>
            </a:r>
          </a:p>
          <a:p>
            <a:pPr fontAlgn="auto">
              <a:spcBef>
                <a:spcPts val="200"/>
              </a:spcBef>
              <a:spcAft>
                <a:spcPts val="0"/>
              </a:spcAft>
            </a:pPr>
            <a:r>
              <a:rPr lang="fr-FR" dirty="0"/>
              <a:t>Imen.bedda@kantartns.com </a:t>
            </a:r>
            <a:br>
              <a:rPr lang="fr-FR" dirty="0"/>
            </a:br>
            <a:r>
              <a:rPr lang="fr-FR" dirty="0"/>
              <a:t>+33 1 40 92 66 62</a:t>
            </a:r>
          </a:p>
          <a:p>
            <a:pPr lvl="1" fontAlgn="auto">
              <a:spcAft>
                <a:spcPts val="0"/>
              </a:spcAft>
            </a:pPr>
            <a:r>
              <a:rPr lang="fr-FR" dirty="0"/>
              <a:t>Fabien DELACOSTE</a:t>
            </a:r>
          </a:p>
          <a:p>
            <a:pPr fontAlgn="auto">
              <a:spcBef>
                <a:spcPts val="200"/>
              </a:spcBef>
              <a:spcAft>
                <a:spcPts val="0"/>
              </a:spcAft>
            </a:pPr>
            <a:r>
              <a:rPr lang="fr-FR" dirty="0"/>
              <a:t>Fabien.delacoste@kantartns.com </a:t>
            </a:r>
            <a:br>
              <a:rPr lang="fr-FR" dirty="0"/>
            </a:br>
            <a:r>
              <a:rPr lang="fr-FR" dirty="0"/>
              <a:t>+33 1 40 92 27 95</a:t>
            </a:r>
          </a:p>
          <a:p>
            <a:pPr lvl="1" fontAlgn="auto">
              <a:spcAft>
                <a:spcPts val="0"/>
              </a:spcAft>
            </a:pPr>
            <a:r>
              <a:rPr lang="fr-FR" dirty="0" smtClean="0"/>
              <a:t>Muriel GOFFARD</a:t>
            </a:r>
          </a:p>
          <a:p>
            <a:pPr fontAlgn="auto">
              <a:spcBef>
                <a:spcPts val="200"/>
              </a:spcBef>
              <a:spcAft>
                <a:spcPts val="0"/>
              </a:spcAft>
            </a:pPr>
            <a:r>
              <a:rPr lang="fr-FR" dirty="0" smtClean="0"/>
              <a:t>Muriel.goffard@kantartns.com</a:t>
            </a:r>
            <a:br>
              <a:rPr lang="fr-FR" dirty="0" smtClean="0"/>
            </a:br>
            <a:r>
              <a:rPr lang="fr-FR" dirty="0" smtClean="0"/>
              <a:t>+33 1 40 92 27 47</a:t>
            </a:r>
          </a:p>
          <a:p>
            <a:pPr lvl="1" fontAlgn="auto">
              <a:spcAft>
                <a:spcPts val="0"/>
              </a:spcAft>
            </a:pPr>
            <a:r>
              <a:rPr lang="fr-FR" dirty="0" smtClean="0"/>
              <a:t>Frédéric LOS</a:t>
            </a:r>
          </a:p>
          <a:p>
            <a:pPr fontAlgn="auto">
              <a:spcBef>
                <a:spcPts val="200"/>
              </a:spcBef>
              <a:spcAft>
                <a:spcPts val="0"/>
              </a:spcAft>
            </a:pPr>
            <a:r>
              <a:rPr lang="fr-FR" dirty="0" smtClean="0"/>
              <a:t>Frederic.los@kantartns.com </a:t>
            </a:r>
            <a:br>
              <a:rPr lang="fr-FR" dirty="0" smtClean="0"/>
            </a:br>
            <a:r>
              <a:rPr lang="fr-FR" dirty="0" smtClean="0"/>
              <a:t>+33 1 40 92 45 04</a:t>
            </a:r>
          </a:p>
          <a:p>
            <a:pPr fontAlgn="auto">
              <a:spcBef>
                <a:spcPts val="200"/>
              </a:spcBef>
              <a:spcAft>
                <a:spcPts val="0"/>
              </a:spcAft>
            </a:pPr>
            <a:endParaRPr lang="fr-FR" dirty="0"/>
          </a:p>
          <a:p>
            <a:pPr fontAlgn="auto">
              <a:spcBef>
                <a:spcPts val="200"/>
              </a:spcBef>
              <a:spcAft>
                <a:spcPts val="0"/>
              </a:spcAft>
            </a:pPr>
            <a:endParaRPr lang="fr-FR" dirty="0" smtClean="0"/>
          </a:p>
        </p:txBody>
      </p:sp>
      <p:pic>
        <p:nvPicPr>
          <p:cNvPr id="10" name="Picture 2" descr="\\frsof-fs05\collaboratif$\SlickSlides4\IMAGES\Auto\904476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833"/>
          <a:stretch/>
        </p:blipFill>
        <p:spPr bwMode="auto">
          <a:xfrm flipH="1">
            <a:off x="491320" y="1598691"/>
            <a:ext cx="1279425" cy="92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7978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Graphique 6"/>
          <p:cNvGraphicFramePr>
            <a:graphicFrameLocks/>
          </p:cNvGraphicFramePr>
          <p:nvPr>
            <p:extLst>
              <p:ext uri="{D42A27DB-BD31-4B8C-83A1-F6EECF244321}">
                <p14:modId xmlns:p14="http://schemas.microsoft.com/office/powerpoint/2010/main" val="878026930"/>
              </p:ext>
            </p:extLst>
          </p:nvPr>
        </p:nvGraphicFramePr>
        <p:xfrm>
          <a:off x="270089" y="2540469"/>
          <a:ext cx="9773925" cy="2894984"/>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bwMode="ltGray">
          <a:xfrm>
            <a:off x="94259" y="1760432"/>
            <a:ext cx="10005947" cy="4437367"/>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17" name="Rectangle 16"/>
          <p:cNvSpPr/>
          <p:nvPr/>
        </p:nvSpPr>
        <p:spPr>
          <a:xfrm>
            <a:off x="3590093" y="6327791"/>
            <a:ext cx="6761083" cy="565362"/>
          </a:xfrm>
          <a:prstGeom prst="rect">
            <a:avLst/>
          </a:prstGeom>
        </p:spPr>
        <p:txBody>
          <a:bodyPr wrap="square" lIns="102698" tIns="51347" rIns="102698" bIns="51347">
            <a:spAutoFit/>
          </a:bodyPr>
          <a:lstStyle/>
          <a:p>
            <a:pPr algn="r">
              <a:defRPr/>
            </a:pPr>
            <a:r>
              <a:rPr lang="fr-FR" sz="1000" b="0" i="1" dirty="0" smtClean="0">
                <a:latin typeface="Arial" panose="020B0604020202020204" pitchFamily="34" charset="0"/>
                <a:cs typeface="Arial" panose="020B0604020202020204" pitchFamily="34" charset="0"/>
              </a:rPr>
              <a:t> </a:t>
            </a:r>
            <a:r>
              <a:rPr lang="fr-FR" sz="1000" b="0" i="1" dirty="0">
                <a:latin typeface="Arial" panose="020B0604020202020204" pitchFamily="34" charset="0"/>
                <a:cs typeface="Arial" panose="020B0604020202020204" pitchFamily="34" charset="0"/>
              </a:rPr>
              <a:t>Quelle est l’année d’acquisition de ce(s) 2 roues motorisé(s) ? Si vous avez acquis ce(s) 2 roues motorisé(s) d’occasion, veuillez renseigner son année de construction (Date de première mise en circulation) </a:t>
            </a:r>
            <a:endParaRPr lang="fr-FR" sz="1000" b="0" i="1" dirty="0" smtClean="0">
              <a:latin typeface="Arial" panose="020B0604020202020204" pitchFamily="34" charset="0"/>
              <a:cs typeface="Arial" panose="020B0604020202020204" pitchFamily="34" charset="0"/>
            </a:endParaRPr>
          </a:p>
          <a:p>
            <a:pPr algn="r">
              <a:defRPr/>
            </a:pPr>
            <a:r>
              <a:rPr lang="fr-FR" sz="1000" b="0" i="1" dirty="0" smtClean="0">
                <a:latin typeface="Arial" panose="020B0604020202020204" pitchFamily="34" charset="0"/>
                <a:cs typeface="Arial" panose="020B0604020202020204" pitchFamily="34" charset="0"/>
              </a:rPr>
              <a:t>Base </a:t>
            </a:r>
            <a:r>
              <a:rPr lang="fr-FR" sz="1000" b="0" i="1" dirty="0">
                <a:latin typeface="Arial" panose="020B0604020202020204" pitchFamily="34" charset="0"/>
                <a:cs typeface="Arial" panose="020B0604020202020204" pitchFamily="34" charset="0"/>
              </a:rPr>
              <a:t>: </a:t>
            </a:r>
            <a:r>
              <a:rPr lang="fr-FR" sz="1000" b="0" i="1" dirty="0" smtClean="0">
                <a:latin typeface="Arial" panose="020B0604020202020204" pitchFamily="34" charset="0"/>
                <a:cs typeface="Arial" panose="020B0604020202020204" pitchFamily="34" charset="0"/>
              </a:rPr>
              <a:t>1 016</a:t>
            </a:r>
            <a:endParaRPr lang="fr-FR" b="0" i="1" dirty="0">
              <a:latin typeface="Arial" panose="020B0604020202020204" pitchFamily="34" charset="0"/>
              <a:cs typeface="Arial" panose="020B0604020202020204" pitchFamily="34" charset="0"/>
            </a:endParaRPr>
          </a:p>
        </p:txBody>
      </p:sp>
      <p:graphicFrame>
        <p:nvGraphicFramePr>
          <p:cNvPr id="23" name="Tableau 22"/>
          <p:cNvGraphicFramePr>
            <a:graphicFrameLocks noGrp="1"/>
          </p:cNvGraphicFramePr>
          <p:nvPr>
            <p:extLst>
              <p:ext uri="{D42A27DB-BD31-4B8C-83A1-F6EECF244321}">
                <p14:modId xmlns:p14="http://schemas.microsoft.com/office/powerpoint/2010/main" val="2489811566"/>
              </p:ext>
            </p:extLst>
          </p:nvPr>
        </p:nvGraphicFramePr>
        <p:xfrm>
          <a:off x="2" y="1873279"/>
          <a:ext cx="9882684" cy="703608"/>
        </p:xfrm>
        <a:graphic>
          <a:graphicData uri="http://schemas.openxmlformats.org/drawingml/2006/table">
            <a:tbl>
              <a:tblPr firstRow="1" bandRow="1">
                <a:tableStyleId>{5C22544A-7EE6-4342-B048-85BDC9FD1C3A}</a:tableStyleId>
              </a:tblPr>
              <a:tblGrid>
                <a:gridCol w="1937980"/>
                <a:gridCol w="993088"/>
                <a:gridCol w="993088"/>
                <a:gridCol w="993088"/>
                <a:gridCol w="993088"/>
                <a:gridCol w="993088"/>
                <a:gridCol w="993088"/>
                <a:gridCol w="993088"/>
                <a:gridCol w="993088"/>
              </a:tblGrid>
              <a:tr h="196182">
                <a:tc>
                  <a:txBody>
                    <a:bodyPr/>
                    <a:lstStyle/>
                    <a:p>
                      <a:pPr algn="r"/>
                      <a:r>
                        <a:rPr lang="fr-FR" sz="1100" b="1" dirty="0" smtClean="0">
                          <a:solidFill>
                            <a:schemeClr val="tx1"/>
                          </a:solidFill>
                          <a:latin typeface="Arial" panose="020B0604020202020204" pitchFamily="34" charset="0"/>
                          <a:cs typeface="Arial" panose="020B0604020202020204" pitchFamily="34" charset="0"/>
                        </a:rPr>
                        <a:t>Age moyen</a:t>
                      </a:r>
                      <a:endParaRPr lang="fr-FR" sz="1100" b="1" dirty="0">
                        <a:solidFill>
                          <a:schemeClr val="tx1"/>
                        </a:solidFill>
                        <a:latin typeface="Arial" panose="020B0604020202020204" pitchFamily="34" charset="0"/>
                        <a:cs typeface="Arial" panose="020B0604020202020204" pitchFamily="34" charset="0"/>
                      </a:endParaRP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11,3ans</a:t>
                      </a:r>
                      <a:endParaRPr lang="fr-FR" sz="1100" b="1" dirty="0">
                        <a:solidFill>
                          <a:schemeClr val="tx1"/>
                        </a:solidFill>
                        <a:latin typeface="Arial" panose="020B0604020202020204" pitchFamily="34" charset="0"/>
                        <a:cs typeface="Arial" panose="020B0604020202020204" pitchFamily="34" charset="0"/>
                      </a:endParaRP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12,8 ans</a:t>
                      </a:r>
                      <a:endParaRPr lang="fr-FR" sz="1100" b="1" dirty="0">
                        <a:solidFill>
                          <a:schemeClr val="accent6"/>
                        </a:solidFill>
                        <a:latin typeface="Arial" panose="020B0604020202020204" pitchFamily="34" charset="0"/>
                        <a:cs typeface="Arial" panose="020B0604020202020204" pitchFamily="34" charset="0"/>
                      </a:endParaRP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10,7 ans</a:t>
                      </a:r>
                      <a:endParaRPr lang="fr-FR" sz="1100" b="1" dirty="0">
                        <a:solidFill>
                          <a:schemeClr val="tx1"/>
                        </a:solidFill>
                        <a:latin typeface="Arial" panose="020B0604020202020204" pitchFamily="34" charset="0"/>
                        <a:cs typeface="Arial" panose="020B0604020202020204" pitchFamily="34" charset="0"/>
                      </a:endParaRP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4"/>
                          </a:solidFill>
                          <a:latin typeface="Arial" panose="020B0604020202020204" pitchFamily="34" charset="0"/>
                          <a:cs typeface="Arial" panose="020B0604020202020204" pitchFamily="34" charset="0"/>
                        </a:rPr>
                        <a:t>13,3 ans</a:t>
                      </a:r>
                      <a:endParaRPr lang="fr-FR" sz="1100" b="1" dirty="0">
                        <a:solidFill>
                          <a:schemeClr val="accent4"/>
                        </a:solidFill>
                        <a:latin typeface="Arial" panose="020B0604020202020204" pitchFamily="34" charset="0"/>
                        <a:cs typeface="Arial" panose="020B0604020202020204" pitchFamily="34" charset="0"/>
                      </a:endParaRP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11,8 ans</a:t>
                      </a: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2"/>
                          </a:solidFill>
                          <a:latin typeface="Arial" panose="020B0604020202020204" pitchFamily="34" charset="0"/>
                          <a:cs typeface="Arial" panose="020B0604020202020204" pitchFamily="34" charset="0"/>
                        </a:rPr>
                        <a:t>13,5 ans</a:t>
                      </a: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11,4 ans</a:t>
                      </a: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2"/>
                          </a:solidFill>
                          <a:latin typeface="Arial" panose="020B0604020202020204" pitchFamily="34" charset="0"/>
                          <a:cs typeface="Arial" panose="020B0604020202020204" pitchFamily="34" charset="0"/>
                        </a:rPr>
                        <a:t>11,8 ans</a:t>
                      </a: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8906">
                <a:tc>
                  <a:txBody>
                    <a:bodyPr/>
                    <a:lstStyle/>
                    <a:p>
                      <a:pPr algn="r"/>
                      <a:r>
                        <a:rPr lang="fr-FR" sz="1100" b="1" dirty="0" smtClean="0">
                          <a:solidFill>
                            <a:schemeClr val="tx1"/>
                          </a:solidFill>
                          <a:latin typeface="Arial" panose="020B0604020202020204" pitchFamily="34" charset="0"/>
                          <a:cs typeface="Arial" panose="020B0604020202020204" pitchFamily="34" charset="0"/>
                        </a:rPr>
                        <a:t>Durée</a:t>
                      </a:r>
                      <a:r>
                        <a:rPr lang="fr-FR" sz="1100" b="1" baseline="0" dirty="0" smtClean="0">
                          <a:solidFill>
                            <a:schemeClr val="tx1"/>
                          </a:solidFill>
                          <a:latin typeface="Arial" panose="020B0604020202020204" pitchFamily="34" charset="0"/>
                          <a:cs typeface="Arial" panose="020B0604020202020204" pitchFamily="34" charset="0"/>
                        </a:rPr>
                        <a:t> de détention moyenne</a:t>
                      </a:r>
                      <a:endParaRPr lang="fr-FR" sz="1100" b="1" dirty="0">
                        <a:solidFill>
                          <a:schemeClr val="tx1"/>
                        </a:solidFill>
                        <a:latin typeface="Arial" panose="020B0604020202020204" pitchFamily="34" charset="0"/>
                        <a:cs typeface="Arial" panose="020B0604020202020204" pitchFamily="34" charset="0"/>
                      </a:endParaRPr>
                    </a:p>
                  </a:txBody>
                  <a:tcPr marL="104426" marR="104426" marT="50172" marB="501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6,0 ans</a:t>
                      </a:r>
                      <a:endParaRPr lang="fr-FR" sz="1100" b="1" dirty="0">
                        <a:solidFill>
                          <a:schemeClr val="tx1"/>
                        </a:solidFill>
                        <a:latin typeface="Arial" panose="020B0604020202020204" pitchFamily="34" charset="0"/>
                        <a:cs typeface="Arial" panose="020B0604020202020204" pitchFamily="34" charset="0"/>
                      </a:endParaRP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7,4 ans</a:t>
                      </a:r>
                      <a:endParaRPr lang="fr-FR" sz="1100" b="1" dirty="0">
                        <a:solidFill>
                          <a:schemeClr val="accent6"/>
                        </a:solidFill>
                        <a:latin typeface="Arial" panose="020B0604020202020204" pitchFamily="34" charset="0"/>
                        <a:cs typeface="Arial" panose="020B0604020202020204" pitchFamily="34" charset="0"/>
                      </a:endParaRP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4,9 ans</a:t>
                      </a:r>
                      <a:endParaRPr lang="fr-FR" sz="1100" b="1" dirty="0">
                        <a:solidFill>
                          <a:schemeClr val="tx1"/>
                        </a:solidFill>
                        <a:latin typeface="Arial" panose="020B0604020202020204" pitchFamily="34" charset="0"/>
                        <a:cs typeface="Arial" panose="020B0604020202020204" pitchFamily="34" charset="0"/>
                      </a:endParaRP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4"/>
                          </a:solidFill>
                          <a:latin typeface="Arial" panose="020B0604020202020204" pitchFamily="34" charset="0"/>
                          <a:cs typeface="Arial" panose="020B0604020202020204" pitchFamily="34" charset="0"/>
                        </a:rPr>
                        <a:t>7,2 ans</a:t>
                      </a:r>
                      <a:endParaRPr lang="fr-FR" sz="1100" b="1" dirty="0">
                        <a:solidFill>
                          <a:schemeClr val="accent4"/>
                        </a:solidFill>
                        <a:latin typeface="Arial" panose="020B0604020202020204" pitchFamily="34" charset="0"/>
                        <a:cs typeface="Arial" panose="020B0604020202020204" pitchFamily="34" charset="0"/>
                      </a:endParaRP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7,0 ans</a:t>
                      </a: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2"/>
                          </a:solidFill>
                          <a:latin typeface="Arial" panose="020B0604020202020204" pitchFamily="34" charset="0"/>
                          <a:cs typeface="Arial" panose="020B0604020202020204" pitchFamily="34" charset="0"/>
                        </a:rPr>
                        <a:t>7,9</a:t>
                      </a:r>
                      <a:r>
                        <a:rPr lang="fr-FR" sz="1100" b="1" baseline="0" dirty="0" smtClean="0">
                          <a:solidFill>
                            <a:schemeClr val="accent2"/>
                          </a:solidFill>
                          <a:latin typeface="Arial" panose="020B0604020202020204" pitchFamily="34" charset="0"/>
                          <a:cs typeface="Arial" panose="020B0604020202020204" pitchFamily="34" charset="0"/>
                        </a:rPr>
                        <a:t> ans</a:t>
                      </a:r>
                      <a:endParaRPr lang="fr-FR" sz="1100" b="1" dirty="0" smtClean="0">
                        <a:solidFill>
                          <a:schemeClr val="accent2"/>
                        </a:solidFill>
                        <a:latin typeface="Arial" panose="020B0604020202020204" pitchFamily="34" charset="0"/>
                        <a:cs typeface="Arial" panose="020B0604020202020204" pitchFamily="34" charset="0"/>
                      </a:endParaRP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tx1"/>
                          </a:solidFill>
                          <a:latin typeface="Arial" panose="020B0604020202020204" pitchFamily="34" charset="0"/>
                          <a:cs typeface="Arial" panose="020B0604020202020204" pitchFamily="34" charset="0"/>
                        </a:rPr>
                        <a:t>6,0 ans</a:t>
                      </a: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100" b="1" dirty="0" smtClean="0">
                          <a:solidFill>
                            <a:schemeClr val="accent2"/>
                          </a:solidFill>
                          <a:latin typeface="Arial" panose="020B0604020202020204" pitchFamily="34" charset="0"/>
                          <a:cs typeface="Arial" panose="020B0604020202020204" pitchFamily="34" charset="0"/>
                        </a:rPr>
                        <a:t>6,6 ans</a:t>
                      </a:r>
                    </a:p>
                  </a:txBody>
                  <a:tcPr marL="104426" marR="104426" marT="50172" marB="5017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re 2"/>
          <p:cNvSpPr>
            <a:spLocks noGrp="1"/>
          </p:cNvSpPr>
          <p:nvPr>
            <p:ph type="title"/>
          </p:nvPr>
        </p:nvSpPr>
        <p:spPr>
          <a:xfrm>
            <a:off x="94259" y="787550"/>
            <a:ext cx="9792000" cy="421860"/>
          </a:xfrm>
        </p:spPr>
        <p:txBody>
          <a:bodyPr vert="horz" lIns="0" tIns="234900" rIns="0" bIns="0" rtlCol="0" anchor="t">
            <a:spAutoFit/>
          </a:bodyPr>
          <a:lstStyle/>
          <a:p>
            <a:r>
              <a:rPr lang="fr-FR" sz="1200" dirty="0"/>
              <a:t>Âge moyen du parc 2RM et durée de détention des véhicules</a:t>
            </a:r>
          </a:p>
        </p:txBody>
      </p:sp>
      <p:sp>
        <p:nvSpPr>
          <p:cNvPr id="6" name="ZoneTexte 5"/>
          <p:cNvSpPr txBox="1"/>
          <p:nvPr/>
        </p:nvSpPr>
        <p:spPr>
          <a:xfrm>
            <a:off x="6749976" y="7012993"/>
            <a:ext cx="914400" cy="914400"/>
          </a:xfrm>
          <a:prstGeom prst="rect">
            <a:avLst/>
          </a:prstGeom>
          <a:noFill/>
        </p:spPr>
        <p:txBody>
          <a:bodyPr wrap="none" lIns="0" tIns="0" rIns="0" bIns="0" rtlCol="0">
            <a:noAutofit/>
          </a:bodyPr>
          <a:lstStyle/>
          <a:p>
            <a:pPr algn="r"/>
            <a:endParaRPr lang="fr-FR" sz="900" b="0" dirty="0" smtClean="0">
              <a:solidFill>
                <a:schemeClr val="tx1"/>
              </a:solidFill>
              <a:latin typeface="Arial" panose="020B0604020202020204" pitchFamily="34" charset="0"/>
              <a:cs typeface="Arial" panose="020B0604020202020204" pitchFamily="34" charset="0"/>
            </a:endParaRPr>
          </a:p>
        </p:txBody>
      </p:sp>
      <p:sp>
        <p:nvSpPr>
          <p:cNvPr id="22" name="Rectangle à coins arrondis 21"/>
          <p:cNvSpPr/>
          <p:nvPr/>
        </p:nvSpPr>
        <p:spPr>
          <a:xfrm>
            <a:off x="239716" y="10800"/>
            <a:ext cx="9928164" cy="852747"/>
          </a:xfrm>
          <a:prstGeom prst="roundRect">
            <a:avLst>
              <a:gd name="adj" fmla="val 0"/>
            </a:avLst>
          </a:prstGeom>
        </p:spPr>
        <p:txBody>
          <a:bodyPr vert="horz" lIns="0" tIns="234900" rIns="0" bIns="0" rtlCol="0" anchor="t">
            <a:spAutoFit/>
          </a:bodyPr>
          <a:lstStyle/>
          <a:p>
            <a:pPr defTabSz="1028700"/>
            <a:r>
              <a:rPr lang="fr-FR" sz="2000" dirty="0" smtClean="0">
                <a:solidFill>
                  <a:schemeClr val="tx1"/>
                </a:solidFill>
                <a:latin typeface="Arial" panose="020B0604020202020204" pitchFamily="34" charset="0"/>
                <a:ea typeface="+mj-ea"/>
                <a:cs typeface="Arial" panose="020B0604020202020204" pitchFamily="34" charset="0"/>
              </a:rPr>
              <a:t>Le parc de cyclomoteurs et de MTL vieillit. Les MTT sont plus stables et voient même la part des véhicules de moins de 5 ans progresser.</a:t>
            </a:r>
            <a:endParaRPr lang="fr-FR" sz="2000" dirty="0">
              <a:solidFill>
                <a:schemeClr val="tx1"/>
              </a:solidFill>
              <a:latin typeface="Arial" panose="020B0604020202020204" pitchFamily="34" charset="0"/>
              <a:ea typeface="+mj-ea"/>
              <a:cs typeface="Arial" panose="020B0604020202020204" pitchFamily="34" charset="0"/>
            </a:endParaRPr>
          </a:p>
        </p:txBody>
      </p:sp>
      <p:cxnSp>
        <p:nvCxnSpPr>
          <p:cNvPr id="32" name="Connecteur droit avec flèche 31"/>
          <p:cNvCxnSpPr/>
          <p:nvPr/>
        </p:nvCxnSpPr>
        <p:spPr>
          <a:xfrm flipV="1">
            <a:off x="3669619" y="6273745"/>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3419496" y="6273745"/>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3856232" y="6243127"/>
            <a:ext cx="3155938" cy="183146"/>
          </a:xfrm>
          <a:prstGeom prst="rect">
            <a:avLst/>
          </a:prstGeom>
          <a:noFill/>
        </p:spPr>
        <p:txBody>
          <a:bodyPr wrap="none" lIns="0" tIns="0" rIns="0" bIns="0" rtlCol="0">
            <a:noAutofit/>
          </a:bodyPr>
          <a:lstStyle/>
          <a:p>
            <a:pPr algn="l"/>
            <a:r>
              <a:rPr lang="fr-FR" sz="900" b="0" dirty="0" smtClean="0">
                <a:solidFill>
                  <a:schemeClr val="tx1"/>
                </a:solidFill>
                <a:latin typeface="Arial" panose="020B0604020202020204" pitchFamily="34" charset="0"/>
                <a:cs typeface="Arial" panose="020B0604020202020204" pitchFamily="34" charset="0"/>
              </a:rPr>
              <a:t>Tendance par rapport à l’année précédente</a:t>
            </a:r>
          </a:p>
        </p:txBody>
      </p:sp>
      <p:pic>
        <p:nvPicPr>
          <p:cNvPr id="36866" name="Picture 2" descr="Résultat d’images pour icône scoote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8196" y="927391"/>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42" name="Image 18" descr="Noir moto silhouette Icon gratuit"/>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06182" y="983466"/>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e 51"/>
          <p:cNvGrpSpPr/>
          <p:nvPr/>
        </p:nvGrpSpPr>
        <p:grpSpPr>
          <a:xfrm>
            <a:off x="4289398" y="5434747"/>
            <a:ext cx="5637332" cy="1056643"/>
            <a:chOff x="4291578" y="5535509"/>
            <a:chExt cx="5637332" cy="1056643"/>
          </a:xfrm>
        </p:grpSpPr>
        <p:grpSp>
          <p:nvGrpSpPr>
            <p:cNvPr id="51" name="Groupe 50"/>
            <p:cNvGrpSpPr/>
            <p:nvPr/>
          </p:nvGrpSpPr>
          <p:grpSpPr>
            <a:xfrm>
              <a:off x="5258522" y="5605600"/>
              <a:ext cx="455860" cy="442155"/>
              <a:chOff x="5258522" y="5605600"/>
              <a:chExt cx="455860" cy="442155"/>
            </a:xfrm>
          </p:grpSpPr>
          <p:sp>
            <p:nvSpPr>
              <p:cNvPr id="44" name="Ellipse 43"/>
              <p:cNvSpPr/>
              <p:nvPr/>
            </p:nvSpPr>
            <p:spPr bwMode="ltGray">
              <a:xfrm>
                <a:off x="5258522" y="5605600"/>
                <a:ext cx="455859" cy="442155"/>
              </a:xfrm>
              <a:prstGeom prst="ellipse">
                <a:avLst/>
              </a:prstGeom>
              <a:solidFill>
                <a:schemeClr val="accent5">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45" name="Rectangle 44"/>
              <p:cNvSpPr/>
              <p:nvPr/>
            </p:nvSpPr>
            <p:spPr>
              <a:xfrm>
                <a:off x="5274838" y="5703567"/>
                <a:ext cx="439544" cy="246221"/>
              </a:xfrm>
              <a:prstGeom prst="rect">
                <a:avLst/>
              </a:prstGeom>
            </p:spPr>
            <p:txBody>
              <a:bodyPr wrap="none">
                <a:spAutoFit/>
              </a:bodyPr>
              <a:lstStyle/>
              <a:p>
                <a:r>
                  <a:rPr lang="fr-FR" sz="1000" dirty="0" smtClean="0">
                    <a:solidFill>
                      <a:schemeClr val="bg1"/>
                    </a:solidFill>
                    <a:latin typeface="Arial" panose="020B0604020202020204" pitchFamily="34" charset="0"/>
                    <a:cs typeface="Arial" panose="020B0604020202020204" pitchFamily="34" charset="0"/>
                  </a:rPr>
                  <a:t>17%</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50" name="Groupe 49"/>
            <p:cNvGrpSpPr/>
            <p:nvPr/>
          </p:nvGrpSpPr>
          <p:grpSpPr>
            <a:xfrm>
              <a:off x="7207176" y="5605600"/>
              <a:ext cx="559081" cy="542274"/>
              <a:chOff x="7207176" y="5605600"/>
              <a:chExt cx="559081" cy="542274"/>
            </a:xfrm>
          </p:grpSpPr>
          <p:sp>
            <p:nvSpPr>
              <p:cNvPr id="46" name="Ellipse 45"/>
              <p:cNvSpPr/>
              <p:nvPr/>
            </p:nvSpPr>
            <p:spPr bwMode="ltGray">
              <a:xfrm>
                <a:off x="7207176" y="5605600"/>
                <a:ext cx="559081" cy="542274"/>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dirty="0" smtClean="0">
                  <a:latin typeface="Arial" panose="020B0604020202020204" pitchFamily="34" charset="0"/>
                  <a:cs typeface="Arial" panose="020B0604020202020204" pitchFamily="34" charset="0"/>
                </a:endParaRPr>
              </a:p>
            </p:txBody>
          </p:sp>
          <p:sp>
            <p:nvSpPr>
              <p:cNvPr id="47" name="Rectangle 46"/>
              <p:cNvSpPr/>
              <p:nvPr/>
            </p:nvSpPr>
            <p:spPr>
              <a:xfrm>
                <a:off x="7248121" y="5738238"/>
                <a:ext cx="490840" cy="276999"/>
              </a:xfrm>
              <a:prstGeom prst="rect">
                <a:avLst/>
              </a:prstGeom>
            </p:spPr>
            <p:txBody>
              <a:bodyPr wrap="none">
                <a:spAutoFit/>
              </a:bodyPr>
              <a:lstStyle/>
              <a:p>
                <a:r>
                  <a:rPr lang="fr-FR" sz="1200" dirty="0" smtClean="0">
                    <a:solidFill>
                      <a:schemeClr val="bg1"/>
                    </a:solidFill>
                    <a:latin typeface="Arial" panose="020B0604020202020204" pitchFamily="34" charset="0"/>
                    <a:cs typeface="Arial" panose="020B0604020202020204" pitchFamily="34" charset="0"/>
                  </a:rPr>
                  <a:t>26%</a:t>
                </a:r>
                <a:endParaRPr lang="fr-FR" sz="1200" dirty="0">
                  <a:solidFill>
                    <a:schemeClr val="bg1"/>
                  </a:solidFill>
                  <a:latin typeface="Arial" panose="020B0604020202020204" pitchFamily="34" charset="0"/>
                  <a:cs typeface="Arial" panose="020B0604020202020204" pitchFamily="34" charset="0"/>
                </a:endParaRPr>
              </a:p>
            </p:txBody>
          </p:sp>
        </p:grpSp>
        <p:grpSp>
          <p:nvGrpSpPr>
            <p:cNvPr id="49" name="Groupe 48"/>
            <p:cNvGrpSpPr/>
            <p:nvPr/>
          </p:nvGrpSpPr>
          <p:grpSpPr>
            <a:xfrm>
              <a:off x="9149395" y="5535509"/>
              <a:ext cx="779515" cy="756082"/>
              <a:chOff x="9149395" y="5535509"/>
              <a:chExt cx="779515" cy="756082"/>
            </a:xfrm>
          </p:grpSpPr>
          <p:sp>
            <p:nvSpPr>
              <p:cNvPr id="43" name="Ellipse 42"/>
              <p:cNvSpPr/>
              <p:nvPr/>
            </p:nvSpPr>
            <p:spPr bwMode="ltGray">
              <a:xfrm>
                <a:off x="9149395" y="5535509"/>
                <a:ext cx="779515" cy="756082"/>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48" name="Rectangle 47"/>
              <p:cNvSpPr/>
              <p:nvPr/>
            </p:nvSpPr>
            <p:spPr>
              <a:xfrm>
                <a:off x="9190339" y="5713495"/>
                <a:ext cx="697627"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57%</a:t>
                </a:r>
                <a:endParaRPr lang="fr-FR" sz="2000" dirty="0">
                  <a:solidFill>
                    <a:schemeClr val="bg1"/>
                  </a:solidFill>
                  <a:latin typeface="Arial" panose="020B0604020202020204" pitchFamily="34" charset="0"/>
                  <a:cs typeface="Arial" panose="020B0604020202020204" pitchFamily="34" charset="0"/>
                </a:endParaRPr>
              </a:p>
            </p:txBody>
          </p:sp>
        </p:grpSp>
        <p:sp>
          <p:nvSpPr>
            <p:cNvPr id="35" name="ZoneTexte 34"/>
            <p:cNvSpPr txBox="1"/>
            <p:nvPr/>
          </p:nvSpPr>
          <p:spPr>
            <a:xfrm>
              <a:off x="4291578" y="5677752"/>
              <a:ext cx="914400" cy="914400"/>
            </a:xfrm>
            <a:prstGeom prst="rect">
              <a:avLst/>
            </a:prstGeom>
            <a:noFill/>
          </p:spPr>
          <p:txBody>
            <a:bodyPr wrap="none" lIns="0" tIns="0" rIns="0" bIns="0" rtlCol="0">
              <a:noAutofit/>
            </a:bodyPr>
            <a:lstStyle/>
            <a:p>
              <a:pPr algn="r"/>
              <a:r>
                <a:rPr lang="fr-FR" sz="1000" b="0" dirty="0" smtClean="0">
                  <a:solidFill>
                    <a:schemeClr val="tx1"/>
                  </a:solidFill>
                  <a:latin typeface="Arial" panose="020B0604020202020204" pitchFamily="34" charset="0"/>
                  <a:cs typeface="Arial" panose="020B0604020202020204" pitchFamily="34" charset="0"/>
                </a:rPr>
                <a:t>Rappel: poids dans </a:t>
              </a:r>
            </a:p>
            <a:p>
              <a:pPr algn="r"/>
              <a:r>
                <a:rPr lang="fr-FR" sz="1000" b="0" dirty="0" smtClean="0">
                  <a:solidFill>
                    <a:schemeClr val="tx1"/>
                  </a:solidFill>
                  <a:latin typeface="Arial" panose="020B0604020202020204" pitchFamily="34" charset="0"/>
                  <a:cs typeface="Arial" panose="020B0604020202020204" pitchFamily="34" charset="0"/>
                </a:rPr>
                <a:t>le parc 2RM</a:t>
              </a:r>
            </a:p>
          </p:txBody>
        </p:sp>
      </p:grpSp>
      <p:grpSp>
        <p:nvGrpSpPr>
          <p:cNvPr id="41" name="Groupe 40"/>
          <p:cNvGrpSpPr/>
          <p:nvPr/>
        </p:nvGrpSpPr>
        <p:grpSpPr>
          <a:xfrm>
            <a:off x="5747822" y="6197799"/>
            <a:ext cx="4546180" cy="153888"/>
            <a:chOff x="5454801" y="6348055"/>
            <a:chExt cx="4546180" cy="153888"/>
          </a:xfrm>
        </p:grpSpPr>
        <p:sp>
          <p:nvSpPr>
            <p:cNvPr id="54"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55" name="Ellipse 51"/>
            <p:cNvSpPr>
              <a:spLocks noChangeAspect="1"/>
            </p:cNvSpPr>
            <p:nvPr/>
          </p:nvSpPr>
          <p:spPr bwMode="auto">
            <a:xfrm>
              <a:off x="6566711"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7" name="Ellipse 51"/>
            <p:cNvSpPr>
              <a:spLocks noChangeAspect="1"/>
            </p:cNvSpPr>
            <p:nvPr/>
          </p:nvSpPr>
          <p:spPr bwMode="auto">
            <a:xfrm>
              <a:off x="6247091"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60" name="Ellipse 51"/>
          <p:cNvSpPr>
            <a:spLocks noChangeAspect="1"/>
          </p:cNvSpPr>
          <p:nvPr/>
        </p:nvSpPr>
        <p:spPr bwMode="auto">
          <a:xfrm>
            <a:off x="5248566" y="2850874"/>
            <a:ext cx="446921" cy="215771"/>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61" name="Ellipse 51"/>
          <p:cNvSpPr>
            <a:spLocks noChangeAspect="1"/>
          </p:cNvSpPr>
          <p:nvPr/>
        </p:nvSpPr>
        <p:spPr bwMode="auto">
          <a:xfrm>
            <a:off x="5260441" y="4455151"/>
            <a:ext cx="389857" cy="188221"/>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62" name="Ellipse 51"/>
          <p:cNvSpPr>
            <a:spLocks noChangeAspect="1"/>
          </p:cNvSpPr>
          <p:nvPr/>
        </p:nvSpPr>
        <p:spPr bwMode="auto">
          <a:xfrm>
            <a:off x="7346529" y="3984874"/>
            <a:ext cx="341304" cy="16478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63" name="Ellipse 51"/>
          <p:cNvSpPr>
            <a:spLocks noChangeAspect="1"/>
          </p:cNvSpPr>
          <p:nvPr/>
        </p:nvSpPr>
        <p:spPr bwMode="auto">
          <a:xfrm>
            <a:off x="7299029" y="3090396"/>
            <a:ext cx="371450" cy="17933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cxnSp>
        <p:nvCxnSpPr>
          <p:cNvPr id="64" name="Connecteur droit avec flèche 63"/>
          <p:cNvCxnSpPr/>
          <p:nvPr/>
        </p:nvCxnSpPr>
        <p:spPr>
          <a:xfrm flipV="1">
            <a:off x="3353806" y="3233166"/>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3344001" y="4115769"/>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Ellipse 51"/>
          <p:cNvSpPr>
            <a:spLocks noChangeAspect="1"/>
          </p:cNvSpPr>
          <p:nvPr/>
        </p:nvSpPr>
        <p:spPr bwMode="auto">
          <a:xfrm>
            <a:off x="9405257" y="4678998"/>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cxnSp>
        <p:nvCxnSpPr>
          <p:cNvPr id="53" name="Connecteur droit avec flèche 52"/>
          <p:cNvCxnSpPr/>
          <p:nvPr/>
        </p:nvCxnSpPr>
        <p:spPr>
          <a:xfrm flipV="1">
            <a:off x="3716380" y="1912553"/>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Connecteur droit avec flèche 67"/>
          <p:cNvCxnSpPr/>
          <p:nvPr/>
        </p:nvCxnSpPr>
        <p:spPr>
          <a:xfrm flipV="1">
            <a:off x="5712747" y="1912553"/>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V="1">
            <a:off x="7717040" y="1912553"/>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5" name="Groupe 74"/>
          <p:cNvGrpSpPr/>
          <p:nvPr/>
        </p:nvGrpSpPr>
        <p:grpSpPr>
          <a:xfrm>
            <a:off x="371130" y="6280318"/>
            <a:ext cx="2720911" cy="338511"/>
            <a:chOff x="350783" y="6542768"/>
            <a:chExt cx="2720911" cy="338511"/>
          </a:xfrm>
        </p:grpSpPr>
        <p:sp>
          <p:nvSpPr>
            <p:cNvPr id="76"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7"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8" name="ZoneTexte 77"/>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79" name="Freeform 39"/>
          <p:cNvSpPr>
            <a:spLocks noChangeAspect="1" noEditPoints="1"/>
          </p:cNvSpPr>
          <p:nvPr/>
        </p:nvSpPr>
        <p:spPr bwMode="auto">
          <a:xfrm flipV="1">
            <a:off x="5371394" y="473850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0" name="Freeform 39"/>
          <p:cNvSpPr>
            <a:spLocks noChangeAspect="1" noEditPoints="1"/>
          </p:cNvSpPr>
          <p:nvPr/>
        </p:nvSpPr>
        <p:spPr bwMode="auto">
          <a:xfrm>
            <a:off x="7387972" y="480989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1" name="Freeform 39"/>
          <p:cNvSpPr>
            <a:spLocks noChangeAspect="1" noEditPoints="1"/>
          </p:cNvSpPr>
          <p:nvPr/>
        </p:nvSpPr>
        <p:spPr bwMode="auto">
          <a:xfrm>
            <a:off x="9452757" y="487944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2" name="Freeform 39"/>
          <p:cNvSpPr>
            <a:spLocks noChangeAspect="1" noEditPoints="1"/>
          </p:cNvSpPr>
          <p:nvPr/>
        </p:nvSpPr>
        <p:spPr bwMode="auto">
          <a:xfrm flipV="1">
            <a:off x="7428675" y="416152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3" name="Freeform 39"/>
          <p:cNvSpPr>
            <a:spLocks noChangeAspect="1" noEditPoints="1"/>
          </p:cNvSpPr>
          <p:nvPr/>
        </p:nvSpPr>
        <p:spPr bwMode="auto">
          <a:xfrm flipV="1">
            <a:off x="9445960" y="418777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4" name="Freeform 39"/>
          <p:cNvSpPr>
            <a:spLocks noChangeAspect="1" noEditPoints="1"/>
          </p:cNvSpPr>
          <p:nvPr/>
        </p:nvSpPr>
        <p:spPr bwMode="auto">
          <a:xfrm>
            <a:off x="7421856" y="332740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6"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20</a:t>
            </a:fld>
            <a:endParaRPr lang="en-AU" sz="1000" b="0" dirty="0">
              <a:solidFill>
                <a:srgbClr val="717171"/>
              </a:solidFill>
            </a:endParaRPr>
          </a:p>
        </p:txBody>
      </p:sp>
      <p:sp>
        <p:nvSpPr>
          <p:cNvPr id="28" name="Rectangle 27"/>
          <p:cNvSpPr/>
          <p:nvPr/>
        </p:nvSpPr>
        <p:spPr bwMode="ltGray">
          <a:xfrm>
            <a:off x="1596788" y="5104140"/>
            <a:ext cx="8503418" cy="15024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cxnSp>
        <p:nvCxnSpPr>
          <p:cNvPr id="5" name="Connecteur droit 4"/>
          <p:cNvCxnSpPr/>
          <p:nvPr/>
        </p:nvCxnSpPr>
        <p:spPr>
          <a:xfrm>
            <a:off x="3998794" y="1760432"/>
            <a:ext cx="0" cy="4435652"/>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5993642" y="1760432"/>
            <a:ext cx="0" cy="4460376"/>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7998166" y="1760432"/>
            <a:ext cx="0" cy="4437367"/>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4574393" y="1522070"/>
            <a:ext cx="914400" cy="213500"/>
          </a:xfrm>
          <a:prstGeom prst="rect">
            <a:avLst/>
          </a:prstGeom>
          <a:noFill/>
        </p:spPr>
        <p:txBody>
          <a:bodyPr wrap="none" lIns="0" tIns="0" rIns="0" bIns="0" rtlCol="0">
            <a:noAutofit/>
          </a:bodyPr>
          <a:lstStyle/>
          <a:p>
            <a:pPr algn="l"/>
            <a:r>
              <a:rPr lang="fr-FR" sz="1300" dirty="0" smtClean="0">
                <a:solidFill>
                  <a:schemeClr val="accent5"/>
                </a:solidFill>
                <a:latin typeface="Arial" panose="020B0604020202020204" pitchFamily="34" charset="0"/>
                <a:cs typeface="Arial" panose="020B0604020202020204" pitchFamily="34" charset="0"/>
              </a:rPr>
              <a:t>Cyclomoteurs</a:t>
            </a:r>
            <a:endParaRPr lang="en-US" sz="1300" dirty="0" err="1" smtClean="0">
              <a:solidFill>
                <a:schemeClr val="accent5"/>
              </a:solidFill>
              <a:latin typeface="Arial" panose="020B0604020202020204" pitchFamily="34" charset="0"/>
              <a:cs typeface="Arial" panose="020B0604020202020204" pitchFamily="34" charset="0"/>
            </a:endParaRPr>
          </a:p>
        </p:txBody>
      </p:sp>
      <p:sp>
        <p:nvSpPr>
          <p:cNvPr id="85" name="ZoneTexte 84"/>
          <p:cNvSpPr txBox="1"/>
          <p:nvPr/>
        </p:nvSpPr>
        <p:spPr>
          <a:xfrm>
            <a:off x="6143649" y="1522070"/>
            <a:ext cx="914400" cy="213500"/>
          </a:xfrm>
          <a:prstGeom prst="rect">
            <a:avLst/>
          </a:prstGeom>
          <a:noFill/>
        </p:spPr>
        <p:txBody>
          <a:bodyPr wrap="none" lIns="0" tIns="0" rIns="0" bIns="0" rtlCol="0">
            <a:noAutofit/>
          </a:bodyPr>
          <a:lstStyle/>
          <a:p>
            <a:pPr algn="l"/>
            <a:r>
              <a:rPr lang="fr-FR" sz="1300" dirty="0" smtClean="0">
                <a:solidFill>
                  <a:schemeClr val="accent2">
                    <a:lumMod val="75000"/>
                  </a:schemeClr>
                </a:solidFill>
                <a:latin typeface="Arial" panose="020B0604020202020204" pitchFamily="34" charset="0"/>
                <a:cs typeface="Arial" panose="020B0604020202020204" pitchFamily="34" charset="0"/>
              </a:rPr>
              <a:t>Motocyclettes légères</a:t>
            </a:r>
            <a:endParaRPr lang="en-US" sz="1300" dirty="0" err="1" smtClean="0">
              <a:solidFill>
                <a:schemeClr val="accent2">
                  <a:lumMod val="75000"/>
                </a:schemeClr>
              </a:solidFill>
              <a:latin typeface="Arial" panose="020B0604020202020204" pitchFamily="34" charset="0"/>
              <a:cs typeface="Arial" panose="020B0604020202020204" pitchFamily="34" charset="0"/>
            </a:endParaRPr>
          </a:p>
        </p:txBody>
      </p:sp>
      <p:sp>
        <p:nvSpPr>
          <p:cNvPr id="86" name="ZoneTexte 85"/>
          <p:cNvSpPr txBox="1"/>
          <p:nvPr/>
        </p:nvSpPr>
        <p:spPr>
          <a:xfrm>
            <a:off x="8291104" y="1522070"/>
            <a:ext cx="914400" cy="213500"/>
          </a:xfrm>
          <a:prstGeom prst="rect">
            <a:avLst/>
          </a:prstGeom>
          <a:noFill/>
        </p:spPr>
        <p:txBody>
          <a:bodyPr wrap="none" lIns="0" tIns="0" rIns="0" bIns="0" rtlCol="0">
            <a:noAutofit/>
          </a:bodyPr>
          <a:lstStyle/>
          <a:p>
            <a:pPr algn="l"/>
            <a:r>
              <a:rPr lang="fr-FR" sz="1300" dirty="0" smtClean="0">
                <a:solidFill>
                  <a:schemeClr val="accent2">
                    <a:lumMod val="75000"/>
                  </a:schemeClr>
                </a:solidFill>
                <a:latin typeface="Arial" panose="020B0604020202020204" pitchFamily="34" charset="0"/>
                <a:cs typeface="Arial" panose="020B0604020202020204" pitchFamily="34" charset="0"/>
              </a:rPr>
              <a:t>Motocyclettes lourdes</a:t>
            </a:r>
            <a:endParaRPr lang="en-US" sz="1300" dirty="0" err="1" smtClean="0">
              <a:solidFill>
                <a:schemeClr val="accent2">
                  <a:lumMod val="75000"/>
                </a:schemeClr>
              </a:solidFill>
              <a:latin typeface="Arial" panose="020B0604020202020204" pitchFamily="34" charset="0"/>
              <a:cs typeface="Arial" panose="020B0604020202020204" pitchFamily="34" charset="0"/>
            </a:endParaRPr>
          </a:p>
        </p:txBody>
      </p:sp>
      <p:sp>
        <p:nvSpPr>
          <p:cNvPr id="87" name="ZoneTexte 86"/>
          <p:cNvSpPr txBox="1"/>
          <p:nvPr/>
        </p:nvSpPr>
        <p:spPr>
          <a:xfrm>
            <a:off x="2320417" y="1529239"/>
            <a:ext cx="914400" cy="213500"/>
          </a:xfrm>
          <a:prstGeom prst="rect">
            <a:avLst/>
          </a:prstGeom>
          <a:noFill/>
        </p:spPr>
        <p:txBody>
          <a:bodyPr wrap="none" lIns="0" tIns="0" rIns="0" bIns="0" rtlCol="0">
            <a:noAutofit/>
          </a:bodyPr>
          <a:lstStyle/>
          <a:p>
            <a:pPr algn="l"/>
            <a:r>
              <a:rPr lang="fr-FR" sz="1300" dirty="0" smtClean="0">
                <a:solidFill>
                  <a:schemeClr val="accent6"/>
                </a:solidFill>
                <a:latin typeface="Arial" panose="020B0604020202020204" pitchFamily="34" charset="0"/>
                <a:cs typeface="Arial" panose="020B0604020202020204" pitchFamily="34" charset="0"/>
              </a:rPr>
              <a:t>Ensemble 2RM</a:t>
            </a:r>
            <a:endParaRPr lang="en-US" sz="1300" dirty="0" err="1" smtClean="0">
              <a:solidFill>
                <a:schemeClr val="accent6"/>
              </a:solidFill>
              <a:latin typeface="Arial" panose="020B0604020202020204" pitchFamily="34" charset="0"/>
              <a:cs typeface="Arial" panose="020B0604020202020204" pitchFamily="34" charset="0"/>
            </a:endParaRPr>
          </a:p>
        </p:txBody>
      </p:sp>
      <p:cxnSp>
        <p:nvCxnSpPr>
          <p:cNvPr id="30" name="Connecteur droit 29"/>
          <p:cNvCxnSpPr/>
          <p:nvPr/>
        </p:nvCxnSpPr>
        <p:spPr>
          <a:xfrm>
            <a:off x="7821846" y="5775975"/>
            <a:ext cx="126980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a:off x="5788241" y="5775975"/>
            <a:ext cx="126980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Accolade fermante 30"/>
          <p:cNvSpPr/>
          <p:nvPr/>
        </p:nvSpPr>
        <p:spPr>
          <a:xfrm rot="16200000">
            <a:off x="7921376" y="-514726"/>
            <a:ext cx="322878" cy="4034786"/>
          </a:xfrm>
          <a:prstGeom prst="rightBrac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94561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phique 20"/>
          <p:cNvGraphicFramePr>
            <a:graphicFrameLocks/>
          </p:cNvGraphicFramePr>
          <p:nvPr>
            <p:extLst>
              <p:ext uri="{D42A27DB-BD31-4B8C-83A1-F6EECF244321}">
                <p14:modId xmlns:p14="http://schemas.microsoft.com/office/powerpoint/2010/main" val="1768700107"/>
              </p:ext>
            </p:extLst>
          </p:nvPr>
        </p:nvGraphicFramePr>
        <p:xfrm>
          <a:off x="5015663" y="2152425"/>
          <a:ext cx="5577590" cy="3399068"/>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bwMode="ltGray">
          <a:xfrm>
            <a:off x="5293001" y="1254961"/>
            <a:ext cx="4995723" cy="4699534"/>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5" name="ZoneTexte 24"/>
          <p:cNvSpPr txBox="1">
            <a:spLocks noChangeArrowheads="1"/>
          </p:cNvSpPr>
          <p:nvPr>
            <p:custDataLst>
              <p:tags r:id="rId1"/>
            </p:custDataLst>
          </p:nvPr>
        </p:nvSpPr>
        <p:spPr bwMode="auto">
          <a:xfrm>
            <a:off x="5329254" y="1270713"/>
            <a:ext cx="4959469"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Parc 2RM dormant</a:t>
            </a:r>
          </a:p>
        </p:txBody>
      </p:sp>
      <p:sp>
        <p:nvSpPr>
          <p:cNvPr id="29" name="AutoShape 20"/>
          <p:cNvSpPr>
            <a:spLocks noChangeArrowheads="1"/>
          </p:cNvSpPr>
          <p:nvPr/>
        </p:nvSpPr>
        <p:spPr bwMode="auto">
          <a:xfrm>
            <a:off x="5681191" y="5327126"/>
            <a:ext cx="3212054" cy="614353"/>
          </a:xfrm>
          <a:prstGeom prst="roundRect">
            <a:avLst>
              <a:gd name="adj" fmla="val 0"/>
            </a:avLst>
          </a:prstGeom>
          <a:noFill/>
          <a:ln>
            <a:noFill/>
          </a:ln>
          <a:effectLst/>
        </p:spPr>
        <p:txBody>
          <a:bodyPr lIns="102404" tIns="201570" rIns="102404" bIns="201570" anchor="ctr"/>
          <a:lstStyle/>
          <a:p>
            <a:pPr>
              <a:defRPr/>
            </a:pPr>
            <a:r>
              <a:rPr lang="fr-FR" sz="1200" dirty="0">
                <a:solidFill>
                  <a:schemeClr val="accent4">
                    <a:lumMod val="60000"/>
                    <a:lumOff val="40000"/>
                  </a:schemeClr>
                </a:solidFill>
                <a:latin typeface="Arial" panose="020B0604020202020204" pitchFamily="34" charset="0"/>
                <a:cs typeface="Arial" panose="020B0604020202020204" pitchFamily="34" charset="0"/>
              </a:rPr>
              <a:t>2</a:t>
            </a:r>
            <a:r>
              <a:rPr lang="fr-FR" sz="1200" dirty="0" smtClean="0">
                <a:solidFill>
                  <a:schemeClr val="accent4">
                    <a:lumMod val="60000"/>
                    <a:lumOff val="40000"/>
                  </a:schemeClr>
                </a:solidFill>
                <a:latin typeface="Arial" panose="020B0604020202020204" pitchFamily="34" charset="0"/>
                <a:cs typeface="Arial" panose="020B0604020202020204" pitchFamily="34" charset="0"/>
              </a:rPr>
              <a:t>3%</a:t>
            </a:r>
            <a:r>
              <a:rPr lang="fr-FR" sz="1200" dirty="0" smtClean="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cyclomoteurs</a:t>
            </a:r>
          </a:p>
          <a:p>
            <a:pPr>
              <a:defRPr/>
            </a:pPr>
            <a:r>
              <a:rPr lang="fr-FR" sz="1200" dirty="0" smtClean="0">
                <a:solidFill>
                  <a:schemeClr val="accent4">
                    <a:lumMod val="60000"/>
                    <a:lumOff val="40000"/>
                  </a:schemeClr>
                </a:solidFill>
                <a:latin typeface="Arial" panose="020B0604020202020204" pitchFamily="34" charset="0"/>
                <a:cs typeface="Arial" panose="020B0604020202020204" pitchFamily="34" charset="0"/>
              </a:rPr>
              <a:t>20%</a:t>
            </a:r>
            <a:r>
              <a:rPr lang="fr-FR" sz="1200" dirty="0" smtClean="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motocyclettes légères</a:t>
            </a:r>
          </a:p>
          <a:p>
            <a:pPr>
              <a:defRPr/>
            </a:pPr>
            <a:r>
              <a:rPr lang="fr-FR" sz="1200" dirty="0" smtClean="0">
                <a:solidFill>
                  <a:schemeClr val="accent4">
                    <a:lumMod val="60000"/>
                    <a:lumOff val="40000"/>
                  </a:schemeClr>
                </a:solidFill>
                <a:latin typeface="Arial" panose="020B0604020202020204" pitchFamily="34" charset="0"/>
                <a:cs typeface="Arial" panose="020B0604020202020204" pitchFamily="34" charset="0"/>
              </a:rPr>
              <a:t>25% </a:t>
            </a:r>
            <a:r>
              <a:rPr lang="fr-FR" sz="1200" b="0" dirty="0">
                <a:latin typeface="Arial" panose="020B0604020202020204" pitchFamily="34" charset="0"/>
                <a:cs typeface="Arial" panose="020B0604020202020204" pitchFamily="34" charset="0"/>
              </a:rPr>
              <a:t>pour les motocyclettes lourdes</a:t>
            </a:r>
          </a:p>
        </p:txBody>
      </p:sp>
      <p:sp>
        <p:nvSpPr>
          <p:cNvPr id="30" name="AutoShape 20"/>
          <p:cNvSpPr>
            <a:spLocks noChangeArrowheads="1"/>
          </p:cNvSpPr>
          <p:nvPr/>
        </p:nvSpPr>
        <p:spPr bwMode="auto">
          <a:xfrm>
            <a:off x="7287219" y="2071065"/>
            <a:ext cx="3311750" cy="652860"/>
          </a:xfrm>
          <a:prstGeom prst="roundRect">
            <a:avLst>
              <a:gd name="adj" fmla="val 0"/>
            </a:avLst>
          </a:prstGeom>
          <a:noFill/>
          <a:ln>
            <a:noFill/>
          </a:ln>
          <a:effectLst/>
        </p:spPr>
        <p:txBody>
          <a:bodyPr lIns="102404" tIns="201570" rIns="102404" bIns="201570" anchor="ctr"/>
          <a:lstStyle/>
          <a:p>
            <a:pPr>
              <a:defRPr/>
            </a:pPr>
            <a:r>
              <a:rPr lang="fr-FR" sz="1200" dirty="0" smtClean="0">
                <a:solidFill>
                  <a:schemeClr val="accent4">
                    <a:lumMod val="75000"/>
                  </a:schemeClr>
                </a:solidFill>
                <a:latin typeface="Arial" panose="020B0604020202020204" pitchFamily="34" charset="0"/>
                <a:cs typeface="Arial" panose="020B0604020202020204" pitchFamily="34" charset="0"/>
              </a:rPr>
              <a:t>77%</a:t>
            </a:r>
            <a:r>
              <a:rPr lang="fr-FR" sz="1200" dirty="0" smtClean="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cyclomoteurs</a:t>
            </a:r>
          </a:p>
          <a:p>
            <a:pPr>
              <a:defRPr/>
            </a:pPr>
            <a:r>
              <a:rPr lang="fr-FR" sz="1200" dirty="0" smtClean="0">
                <a:solidFill>
                  <a:schemeClr val="accent4">
                    <a:lumMod val="75000"/>
                  </a:schemeClr>
                </a:solidFill>
                <a:latin typeface="Arial" panose="020B0604020202020204" pitchFamily="34" charset="0"/>
                <a:cs typeface="Arial" panose="020B0604020202020204" pitchFamily="34" charset="0"/>
              </a:rPr>
              <a:t>80%</a:t>
            </a:r>
            <a:r>
              <a:rPr lang="fr-FR" sz="1200" dirty="0" smtClean="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motocyclettes légères</a:t>
            </a:r>
          </a:p>
          <a:p>
            <a:pPr>
              <a:defRPr/>
            </a:pPr>
            <a:r>
              <a:rPr lang="fr-FR" sz="1200" dirty="0" smtClean="0">
                <a:solidFill>
                  <a:schemeClr val="accent4">
                    <a:lumMod val="75000"/>
                  </a:schemeClr>
                </a:solidFill>
                <a:latin typeface="Arial" panose="020B0604020202020204" pitchFamily="34" charset="0"/>
                <a:cs typeface="Arial" panose="020B0604020202020204" pitchFamily="34" charset="0"/>
              </a:rPr>
              <a:t>75% </a:t>
            </a:r>
            <a:r>
              <a:rPr lang="fr-FR" sz="1200" b="0" dirty="0">
                <a:latin typeface="Arial" panose="020B0604020202020204" pitchFamily="34" charset="0"/>
                <a:cs typeface="Arial" panose="020B0604020202020204" pitchFamily="34" charset="0"/>
              </a:rPr>
              <a:t>pour les motocyclettes lourdes</a:t>
            </a:r>
          </a:p>
        </p:txBody>
      </p:sp>
      <p:sp>
        <p:nvSpPr>
          <p:cNvPr id="8" name="Rectangle 7"/>
          <p:cNvSpPr/>
          <p:nvPr/>
        </p:nvSpPr>
        <p:spPr bwMode="ltGray">
          <a:xfrm>
            <a:off x="94259" y="1254961"/>
            <a:ext cx="4995723" cy="4699534"/>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cxnSp>
        <p:nvCxnSpPr>
          <p:cNvPr id="10" name="Connecteur droit 9"/>
          <p:cNvCxnSpPr/>
          <p:nvPr/>
        </p:nvCxnSpPr>
        <p:spPr>
          <a:xfrm flipV="1">
            <a:off x="2940731" y="1254962"/>
            <a:ext cx="2352270" cy="2191820"/>
          </a:xfrm>
          <a:prstGeom prst="line">
            <a:avLst/>
          </a:prstGeom>
          <a:ln w="6350">
            <a:solidFill>
              <a:schemeClr val="tx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912964" y="4409515"/>
            <a:ext cx="2380037" cy="1544980"/>
          </a:xfrm>
          <a:prstGeom prst="line">
            <a:avLst/>
          </a:prstGeom>
          <a:ln w="6350">
            <a:solidFill>
              <a:schemeClr val="tx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7053" name="ZoneTexte 23"/>
          <p:cNvSpPr txBox="1">
            <a:spLocks noChangeArrowheads="1"/>
          </p:cNvSpPr>
          <p:nvPr>
            <p:custDataLst>
              <p:tags r:id="rId2"/>
            </p:custDataLst>
          </p:nvPr>
        </p:nvSpPr>
        <p:spPr bwMode="auto">
          <a:xfrm>
            <a:off x="139576" y="1261962"/>
            <a:ext cx="4950405"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Utilisation au cours de l’année écoulée</a:t>
            </a:r>
          </a:p>
        </p:txBody>
      </p:sp>
      <p:sp>
        <p:nvSpPr>
          <p:cNvPr id="17" name="Text Box 8"/>
          <p:cNvSpPr txBox="1">
            <a:spLocks noChangeArrowheads="1"/>
          </p:cNvSpPr>
          <p:nvPr/>
        </p:nvSpPr>
        <p:spPr bwMode="auto">
          <a:xfrm>
            <a:off x="255588" y="1568262"/>
            <a:ext cx="1997564" cy="349617"/>
          </a:xfrm>
          <a:prstGeom prst="rect">
            <a:avLst/>
          </a:prstGeom>
          <a:noFill/>
          <a:ln>
            <a:solidFill>
              <a:schemeClr val="bg1">
                <a:lumMod val="75000"/>
              </a:schemeClr>
            </a:solidFill>
          </a:ln>
          <a:effectLst/>
          <a:extLst/>
        </p:spPr>
        <p:txBody>
          <a:bodyPr lIns="0" tIns="51198" rIns="0" bIns="51198">
            <a:spAutoFit/>
          </a:bodyPr>
          <a:lstStyle/>
          <a:p>
            <a:pPr algn="ctr">
              <a:spcBef>
                <a:spcPct val="50000"/>
              </a:spcBef>
              <a:defRPr/>
            </a:pPr>
            <a:r>
              <a:rPr lang="fr-FR" sz="1600" b="0" dirty="0" smtClean="0">
                <a:solidFill>
                  <a:schemeClr val="bg1">
                    <a:lumMod val="50000"/>
                  </a:schemeClr>
                </a:solidFill>
                <a:latin typeface="Arial" panose="020B0604020202020204" pitchFamily="34" charset="0"/>
                <a:cs typeface="Arial" panose="020B0604020202020204" pitchFamily="34" charset="0"/>
              </a:rPr>
              <a:t>81%</a:t>
            </a:r>
            <a:r>
              <a:rPr lang="fr-FR" sz="1400" b="0" dirty="0" smtClean="0">
                <a:solidFill>
                  <a:schemeClr val="bg1">
                    <a:lumMod val="50000"/>
                  </a:schemeClr>
                </a:solidFill>
                <a:latin typeface="Arial" panose="020B0604020202020204" pitchFamily="34" charset="0"/>
                <a:cs typeface="Arial" panose="020B0604020202020204" pitchFamily="34" charset="0"/>
              </a:rPr>
              <a:t> </a:t>
            </a:r>
            <a:r>
              <a:rPr lang="fr-FR" sz="1400" b="0" dirty="0">
                <a:latin typeface="Arial" panose="020B0604020202020204" pitchFamily="34" charset="0"/>
                <a:cs typeface="Arial" panose="020B0604020202020204" pitchFamily="34" charset="0"/>
              </a:rPr>
              <a:t>a circulé</a:t>
            </a:r>
          </a:p>
        </p:txBody>
      </p:sp>
      <p:sp>
        <p:nvSpPr>
          <p:cNvPr id="18" name="Text Box 8"/>
          <p:cNvSpPr txBox="1">
            <a:spLocks noChangeArrowheads="1"/>
          </p:cNvSpPr>
          <p:nvPr/>
        </p:nvSpPr>
        <p:spPr bwMode="auto">
          <a:xfrm>
            <a:off x="3282749" y="3446782"/>
            <a:ext cx="1439261" cy="888226"/>
          </a:xfrm>
          <a:prstGeom prst="rect">
            <a:avLst/>
          </a:prstGeom>
          <a:noFill/>
          <a:ln>
            <a:solidFill>
              <a:schemeClr val="accent4">
                <a:lumMod val="75000"/>
              </a:schemeClr>
            </a:solidFill>
          </a:ln>
          <a:effectLst/>
          <a:extLst/>
        </p:spPr>
        <p:txBody>
          <a:bodyPr lIns="0" tIns="51198" rIns="0" bIns="51198">
            <a:spAutoFit/>
          </a:bodyPr>
          <a:lstStyle/>
          <a:p>
            <a:pPr algn="ctr">
              <a:spcBef>
                <a:spcPct val="50000"/>
              </a:spcBef>
              <a:defRPr/>
            </a:pPr>
            <a:r>
              <a:rPr lang="fr-FR" sz="1600" dirty="0" smtClean="0">
                <a:solidFill>
                  <a:schemeClr val="accent4">
                    <a:lumMod val="75000"/>
                  </a:schemeClr>
                </a:solidFill>
                <a:latin typeface="Arial" panose="020B0604020202020204" pitchFamily="34" charset="0"/>
                <a:cs typeface="Arial" panose="020B0604020202020204" pitchFamily="34" charset="0"/>
              </a:rPr>
              <a:t>19%</a:t>
            </a:r>
            <a:r>
              <a:rPr lang="fr-FR" sz="1400" dirty="0" smtClean="0">
                <a:solidFill>
                  <a:schemeClr val="accent4">
                    <a:lumMod val="75000"/>
                  </a:schemeClr>
                </a:solidFill>
                <a:latin typeface="Arial" panose="020B0604020202020204" pitchFamily="34" charset="0"/>
                <a:cs typeface="Arial" panose="020B0604020202020204" pitchFamily="34" charset="0"/>
              </a:rPr>
              <a:t> </a:t>
            </a:r>
            <a:r>
              <a:rPr lang="fr-FR" sz="1400" dirty="0">
                <a:solidFill>
                  <a:schemeClr val="accent4">
                    <a:lumMod val="75000"/>
                  </a:schemeClr>
                </a:solidFill>
                <a:latin typeface="Arial" panose="020B0604020202020204" pitchFamily="34" charset="0"/>
                <a:cs typeface="Arial" panose="020B0604020202020204" pitchFamily="34" charset="0"/>
              </a:rPr>
              <a:t>des 2RM ne circulent </a:t>
            </a:r>
            <a:endParaRPr lang="fr-FR" sz="1400" dirty="0" smtClean="0">
              <a:solidFill>
                <a:schemeClr val="accent4">
                  <a:lumMod val="75000"/>
                </a:schemeClr>
              </a:solidFill>
              <a:latin typeface="Arial" panose="020B0604020202020204" pitchFamily="34" charset="0"/>
              <a:cs typeface="Arial" panose="020B0604020202020204" pitchFamily="34" charset="0"/>
            </a:endParaRPr>
          </a:p>
          <a:p>
            <a:pPr algn="ctr">
              <a:spcBef>
                <a:spcPct val="50000"/>
              </a:spcBef>
              <a:defRPr/>
            </a:pPr>
            <a:r>
              <a:rPr lang="fr-FR" sz="1400" dirty="0" smtClean="0">
                <a:solidFill>
                  <a:schemeClr val="accent4">
                    <a:lumMod val="75000"/>
                  </a:schemeClr>
                </a:solidFill>
                <a:latin typeface="Arial" panose="020B0604020202020204" pitchFamily="34" charset="0"/>
                <a:cs typeface="Arial" panose="020B0604020202020204" pitchFamily="34" charset="0"/>
              </a:rPr>
              <a:t>pas </a:t>
            </a:r>
            <a:r>
              <a:rPr lang="fr-FR" sz="1400" dirty="0">
                <a:solidFill>
                  <a:schemeClr val="accent4">
                    <a:lumMod val="75000"/>
                  </a:schemeClr>
                </a:solidFill>
                <a:latin typeface="Arial" panose="020B0604020202020204" pitchFamily="34" charset="0"/>
                <a:cs typeface="Arial" panose="020B0604020202020204" pitchFamily="34" charset="0"/>
              </a:rPr>
              <a:t>ou plus</a:t>
            </a:r>
          </a:p>
        </p:txBody>
      </p:sp>
      <p:sp>
        <p:nvSpPr>
          <p:cNvPr id="23" name="Rectangle 22"/>
          <p:cNvSpPr/>
          <p:nvPr/>
        </p:nvSpPr>
        <p:spPr>
          <a:xfrm>
            <a:off x="255587" y="6449233"/>
            <a:ext cx="9839181" cy="407818"/>
          </a:xfrm>
          <a:prstGeom prst="rect">
            <a:avLst/>
          </a:prstGeom>
        </p:spPr>
        <p:txBody>
          <a:bodyPr lIns="102698" tIns="51347" rIns="102698" bIns="51347">
            <a:spAutoFit/>
          </a:bodyPr>
          <a:lstStyle/>
          <a:p>
            <a:pPr algn="r">
              <a:defRPr/>
            </a:pPr>
            <a:r>
              <a:rPr lang="fr-FR" sz="1000" b="0" i="1" dirty="0" smtClean="0">
                <a:latin typeface="Arial" panose="020B0604020202020204" pitchFamily="34" charset="0"/>
                <a:cs typeface="Arial" panose="020B0604020202020204" pitchFamily="34" charset="0"/>
              </a:rPr>
              <a:t> </a:t>
            </a:r>
            <a:r>
              <a:rPr lang="fr-FR" sz="1000" b="0" i="1" dirty="0">
                <a:latin typeface="Arial" panose="020B0604020202020204" pitchFamily="34" charset="0"/>
                <a:cs typeface="Arial" panose="020B0604020202020204" pitchFamily="34" charset="0"/>
              </a:rPr>
              <a:t>Combien de kilomètres a-t-on parcourus avec ces 2 roues motorisés au cours de l’ensemble de l’année </a:t>
            </a:r>
            <a:r>
              <a:rPr lang="fr-FR" sz="1000" b="0" i="1" dirty="0" smtClean="0">
                <a:latin typeface="Arial" panose="020B0604020202020204" pitchFamily="34" charset="0"/>
                <a:cs typeface="Arial" panose="020B0604020202020204" pitchFamily="34" charset="0"/>
              </a:rPr>
              <a:t>2017? </a:t>
            </a:r>
          </a:p>
          <a:p>
            <a:pPr algn="r">
              <a:defRPr/>
            </a:pPr>
            <a:r>
              <a:rPr lang="fr-FR" sz="1000" b="0" i="1" dirty="0" smtClean="0">
                <a:latin typeface="Arial" panose="020B0604020202020204" pitchFamily="34" charset="0"/>
                <a:cs typeface="Arial" panose="020B0604020202020204" pitchFamily="34" charset="0"/>
              </a:rPr>
              <a:t>Base</a:t>
            </a:r>
            <a:r>
              <a:rPr lang="fr-FR" sz="1000" b="0" i="1" dirty="0">
                <a:latin typeface="Arial" panose="020B0604020202020204" pitchFamily="34" charset="0"/>
                <a:cs typeface="Arial" panose="020B0604020202020204" pitchFamily="34" charset="0"/>
              </a:rPr>
              <a:t>: </a:t>
            </a:r>
            <a:r>
              <a:rPr lang="fr-FR" sz="1000" b="0" i="1" dirty="0" smtClean="0">
                <a:latin typeface="Arial" panose="020B0604020202020204" pitchFamily="34" charset="0"/>
                <a:cs typeface="Arial" panose="020B0604020202020204" pitchFamily="34" charset="0"/>
              </a:rPr>
              <a:t>1 002</a:t>
            </a:r>
            <a:endParaRPr lang="fr-FR" b="0" i="1" dirty="0">
              <a:latin typeface="Arial" panose="020B0604020202020204" pitchFamily="34" charset="0"/>
              <a:cs typeface="Arial" panose="020B0604020202020204" pitchFamily="34" charset="0"/>
            </a:endParaRPr>
          </a:p>
        </p:txBody>
      </p:sp>
      <p:sp>
        <p:nvSpPr>
          <p:cNvPr id="22" name="AutoShape 20"/>
          <p:cNvSpPr>
            <a:spLocks noChangeArrowheads="1"/>
          </p:cNvSpPr>
          <p:nvPr/>
        </p:nvSpPr>
        <p:spPr bwMode="auto">
          <a:xfrm>
            <a:off x="201839" y="2207249"/>
            <a:ext cx="3445889" cy="511085"/>
          </a:xfrm>
          <a:prstGeom prst="roundRect">
            <a:avLst>
              <a:gd name="adj" fmla="val 0"/>
            </a:avLst>
          </a:prstGeom>
          <a:noFill/>
          <a:ln>
            <a:noFill/>
          </a:ln>
          <a:effectLst/>
        </p:spPr>
        <p:txBody>
          <a:bodyPr lIns="102404" tIns="201570" rIns="102404" bIns="201570" anchor="ctr"/>
          <a:lstStyle/>
          <a:p>
            <a:pPr>
              <a:defRPr/>
            </a:pPr>
            <a:r>
              <a:rPr lang="fr-FR" sz="1200" dirty="0" smtClean="0">
                <a:solidFill>
                  <a:schemeClr val="bg1">
                    <a:lumMod val="50000"/>
                  </a:schemeClr>
                </a:solidFill>
                <a:latin typeface="Arial" panose="020B0604020202020204" pitchFamily="34" charset="0"/>
                <a:cs typeface="Arial" panose="020B0604020202020204" pitchFamily="34" charset="0"/>
              </a:rPr>
              <a:t>66% </a:t>
            </a:r>
            <a:r>
              <a:rPr lang="fr-FR" sz="1200" b="0" dirty="0">
                <a:latin typeface="Arial" panose="020B0604020202020204" pitchFamily="34" charset="0"/>
                <a:cs typeface="Arial" panose="020B0604020202020204" pitchFamily="34" charset="0"/>
              </a:rPr>
              <a:t>pour les cyclomoteurs</a:t>
            </a:r>
          </a:p>
          <a:p>
            <a:pPr>
              <a:defRPr/>
            </a:pPr>
            <a:r>
              <a:rPr lang="fr-FR" sz="1200" dirty="0" smtClean="0">
                <a:solidFill>
                  <a:schemeClr val="bg1">
                    <a:lumMod val="50000"/>
                  </a:schemeClr>
                </a:solidFill>
                <a:latin typeface="Arial" panose="020B0604020202020204" pitchFamily="34" charset="0"/>
                <a:cs typeface="Arial" panose="020B0604020202020204" pitchFamily="34" charset="0"/>
              </a:rPr>
              <a:t>80% </a:t>
            </a:r>
            <a:r>
              <a:rPr lang="fr-FR" sz="1200" b="0" dirty="0">
                <a:latin typeface="Arial" panose="020B0604020202020204" pitchFamily="34" charset="0"/>
                <a:cs typeface="Arial" panose="020B0604020202020204" pitchFamily="34" charset="0"/>
              </a:rPr>
              <a:t>pour les motocyclettes légères</a:t>
            </a:r>
          </a:p>
          <a:p>
            <a:pPr>
              <a:defRPr/>
            </a:pPr>
            <a:r>
              <a:rPr lang="fr-FR" sz="1200" dirty="0" smtClean="0">
                <a:solidFill>
                  <a:schemeClr val="bg1">
                    <a:lumMod val="50000"/>
                  </a:schemeClr>
                </a:solidFill>
                <a:latin typeface="Arial" panose="020B0604020202020204" pitchFamily="34" charset="0"/>
                <a:cs typeface="Arial" panose="020B0604020202020204" pitchFamily="34" charset="0"/>
              </a:rPr>
              <a:t>88%</a:t>
            </a:r>
            <a:r>
              <a:rPr lang="fr-FR" sz="1200" dirty="0" smtClean="0">
                <a:solidFill>
                  <a:schemeClr val="bg1">
                    <a:lumMod val="75000"/>
                  </a:schemeClr>
                </a:solidFill>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motocyclettes lourdes</a:t>
            </a:r>
          </a:p>
        </p:txBody>
      </p:sp>
      <p:sp>
        <p:nvSpPr>
          <p:cNvPr id="28" name="AutoShape 20"/>
          <p:cNvSpPr>
            <a:spLocks noChangeArrowheads="1"/>
          </p:cNvSpPr>
          <p:nvPr/>
        </p:nvSpPr>
        <p:spPr bwMode="auto">
          <a:xfrm>
            <a:off x="2090525" y="5267490"/>
            <a:ext cx="3264622" cy="586347"/>
          </a:xfrm>
          <a:prstGeom prst="roundRect">
            <a:avLst>
              <a:gd name="adj" fmla="val 0"/>
            </a:avLst>
          </a:prstGeom>
          <a:noFill/>
          <a:ln>
            <a:noFill/>
          </a:ln>
          <a:effectLst/>
        </p:spPr>
        <p:txBody>
          <a:bodyPr lIns="102404" tIns="201570" rIns="102404" bIns="201570" anchor="ctr"/>
          <a:lstStyle/>
          <a:p>
            <a:pPr>
              <a:defRPr/>
            </a:pPr>
            <a:r>
              <a:rPr lang="fr-FR" sz="1200" dirty="0" smtClean="0">
                <a:solidFill>
                  <a:schemeClr val="accent4">
                    <a:lumMod val="75000"/>
                  </a:schemeClr>
                </a:solidFill>
                <a:latin typeface="Arial" panose="020B0604020202020204" pitchFamily="34" charset="0"/>
                <a:cs typeface="Arial" panose="020B0604020202020204" pitchFamily="34" charset="0"/>
              </a:rPr>
              <a:t>34%</a:t>
            </a:r>
            <a:r>
              <a:rPr lang="fr-FR" sz="1200" dirty="0" smtClean="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cyclomoteurs</a:t>
            </a:r>
          </a:p>
          <a:p>
            <a:pPr>
              <a:defRPr/>
            </a:pPr>
            <a:r>
              <a:rPr lang="fr-FR" sz="1200" dirty="0" smtClean="0">
                <a:solidFill>
                  <a:schemeClr val="accent4">
                    <a:lumMod val="75000"/>
                  </a:schemeClr>
                </a:solidFill>
                <a:latin typeface="Arial" panose="020B0604020202020204" pitchFamily="34" charset="0"/>
                <a:cs typeface="Arial" panose="020B0604020202020204" pitchFamily="34" charset="0"/>
              </a:rPr>
              <a:t>20%</a:t>
            </a:r>
            <a:r>
              <a:rPr lang="fr-FR" sz="1200" dirty="0" smtClean="0">
                <a:latin typeface="Arial" panose="020B0604020202020204" pitchFamily="34" charset="0"/>
                <a:cs typeface="Arial" panose="020B0604020202020204" pitchFamily="34" charset="0"/>
              </a:rPr>
              <a:t> </a:t>
            </a:r>
            <a:r>
              <a:rPr lang="fr-FR" sz="1200" b="0" dirty="0">
                <a:latin typeface="Arial" panose="020B0604020202020204" pitchFamily="34" charset="0"/>
                <a:cs typeface="Arial" panose="020B0604020202020204" pitchFamily="34" charset="0"/>
              </a:rPr>
              <a:t>pour les motocyclettes légères</a:t>
            </a:r>
          </a:p>
          <a:p>
            <a:pPr>
              <a:defRPr/>
            </a:pPr>
            <a:r>
              <a:rPr lang="fr-FR" sz="1200" dirty="0" smtClean="0">
                <a:solidFill>
                  <a:schemeClr val="accent4">
                    <a:lumMod val="75000"/>
                  </a:schemeClr>
                </a:solidFill>
                <a:latin typeface="Arial" panose="020B0604020202020204" pitchFamily="34" charset="0"/>
                <a:cs typeface="Arial" panose="020B0604020202020204" pitchFamily="34" charset="0"/>
              </a:rPr>
              <a:t>12% </a:t>
            </a:r>
            <a:r>
              <a:rPr lang="fr-FR" sz="1200" b="0" dirty="0">
                <a:latin typeface="Arial" panose="020B0604020202020204" pitchFamily="34" charset="0"/>
                <a:cs typeface="Arial" panose="020B0604020202020204" pitchFamily="34" charset="0"/>
              </a:rPr>
              <a:t>pour les motocyclettes lourdes</a:t>
            </a:r>
          </a:p>
        </p:txBody>
      </p:sp>
      <p:sp>
        <p:nvSpPr>
          <p:cNvPr id="32" name="Ellipse 51"/>
          <p:cNvSpPr>
            <a:spLocks noChangeAspect="1"/>
          </p:cNvSpPr>
          <p:nvPr/>
        </p:nvSpPr>
        <p:spPr bwMode="auto">
          <a:xfrm>
            <a:off x="266150" y="2186147"/>
            <a:ext cx="367869" cy="176184"/>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14" name="ZoneTexte 13"/>
          <p:cNvSpPr txBox="1"/>
          <p:nvPr>
            <p:custDataLst>
              <p:tags r:id="rId3"/>
            </p:custDataLst>
          </p:nvPr>
        </p:nvSpPr>
        <p:spPr>
          <a:xfrm>
            <a:off x="7689353" y="1561306"/>
            <a:ext cx="2405415" cy="430887"/>
          </a:xfrm>
          <a:prstGeom prst="rect">
            <a:avLst/>
          </a:prstGeom>
          <a:noFill/>
          <a:ln>
            <a:solidFill>
              <a:schemeClr val="accent4">
                <a:lumMod val="75000"/>
              </a:schemeClr>
            </a:solidFill>
          </a:ln>
        </p:spPr>
        <p:txBody>
          <a:bodyPr wrap="square" lIns="0" tIns="0" rIns="0" bIns="0">
            <a:spAutoFit/>
          </a:bodyPr>
          <a:lstStyle/>
          <a:p>
            <a:pPr algn="ctr">
              <a:defRPr/>
            </a:pPr>
            <a:r>
              <a:rPr lang="fr-FR" sz="1600" dirty="0" smtClean="0">
                <a:solidFill>
                  <a:schemeClr val="accent4">
                    <a:lumMod val="75000"/>
                  </a:schemeClr>
                </a:solidFill>
                <a:latin typeface="Arial" panose="020B0604020202020204" pitchFamily="34" charset="0"/>
                <a:cs typeface="Arial" panose="020B0604020202020204" pitchFamily="34" charset="0"/>
              </a:rPr>
              <a:t>72%     </a:t>
            </a:r>
            <a:r>
              <a:rPr lang="fr-FR" sz="1200" dirty="0" smtClean="0">
                <a:solidFill>
                  <a:srgbClr val="333333"/>
                </a:solidFill>
                <a:latin typeface="Arial" panose="020B0604020202020204" pitchFamily="34" charset="0"/>
                <a:cs typeface="Arial" panose="020B0604020202020204" pitchFamily="34" charset="0"/>
              </a:rPr>
              <a:t>est </a:t>
            </a:r>
            <a:r>
              <a:rPr lang="fr-FR" sz="1200" dirty="0">
                <a:solidFill>
                  <a:srgbClr val="333333"/>
                </a:solidFill>
                <a:latin typeface="Arial" panose="020B0604020202020204" pitchFamily="34" charset="0"/>
                <a:cs typeface="Arial" panose="020B0604020202020204" pitchFamily="34" charset="0"/>
              </a:rPr>
              <a:t>en état de marche mais n’a pas roulé depuis 1 an</a:t>
            </a:r>
          </a:p>
        </p:txBody>
      </p:sp>
      <p:sp>
        <p:nvSpPr>
          <p:cNvPr id="16" name="ZoneTexte 15"/>
          <p:cNvSpPr txBox="1"/>
          <p:nvPr>
            <p:custDataLst>
              <p:tags r:id="rId4"/>
            </p:custDataLst>
          </p:nvPr>
        </p:nvSpPr>
        <p:spPr>
          <a:xfrm>
            <a:off x="5590279" y="4726177"/>
            <a:ext cx="1609652" cy="430887"/>
          </a:xfrm>
          <a:prstGeom prst="rect">
            <a:avLst/>
          </a:prstGeom>
          <a:noFill/>
          <a:ln>
            <a:solidFill>
              <a:schemeClr val="accent4">
                <a:lumMod val="60000"/>
                <a:lumOff val="40000"/>
              </a:schemeClr>
            </a:solidFill>
          </a:ln>
        </p:spPr>
        <p:txBody>
          <a:bodyPr lIns="0" tIns="0" rIns="0" bIns="0">
            <a:spAutoFit/>
          </a:bodyPr>
          <a:lstStyle/>
          <a:p>
            <a:pPr algn="ctr">
              <a:defRPr/>
            </a:pPr>
            <a:r>
              <a:rPr lang="fr-FR" sz="1600" dirty="0" smtClean="0">
                <a:solidFill>
                  <a:schemeClr val="accent4">
                    <a:lumMod val="60000"/>
                    <a:lumOff val="40000"/>
                  </a:schemeClr>
                </a:solidFill>
                <a:latin typeface="Arial" panose="020B0604020202020204" pitchFamily="34" charset="0"/>
                <a:cs typeface="Arial" panose="020B0604020202020204" pitchFamily="34" charset="0"/>
              </a:rPr>
              <a:t>28%</a:t>
            </a:r>
            <a:r>
              <a:rPr lang="fr-FR" sz="1600" dirty="0" smtClean="0">
                <a:solidFill>
                  <a:schemeClr val="accent4">
                    <a:lumMod val="75000"/>
                  </a:schemeClr>
                </a:solidFill>
                <a:latin typeface="Arial" panose="020B0604020202020204" pitchFamily="34" charset="0"/>
                <a:cs typeface="Arial" panose="020B0604020202020204" pitchFamily="34" charset="0"/>
              </a:rPr>
              <a:t> </a:t>
            </a:r>
            <a:r>
              <a:rPr lang="fr-FR" sz="1200" dirty="0">
                <a:solidFill>
                  <a:srgbClr val="333333"/>
                </a:solidFill>
                <a:latin typeface="Arial" panose="020B0604020202020204" pitchFamily="34" charset="0"/>
                <a:cs typeface="Arial" panose="020B0604020202020204" pitchFamily="34" charset="0"/>
              </a:rPr>
              <a:t>n’est plus en état de marche</a:t>
            </a:r>
          </a:p>
        </p:txBody>
      </p:sp>
      <p:sp>
        <p:nvSpPr>
          <p:cNvPr id="33" name="Text Box 8"/>
          <p:cNvSpPr txBox="1">
            <a:spLocks noChangeArrowheads="1"/>
          </p:cNvSpPr>
          <p:nvPr/>
        </p:nvSpPr>
        <p:spPr bwMode="auto">
          <a:xfrm>
            <a:off x="3407046" y="4382798"/>
            <a:ext cx="1439920" cy="287967"/>
          </a:xfrm>
          <a:prstGeom prst="rect">
            <a:avLst/>
          </a:prstGeom>
          <a:noFill/>
          <a:ln>
            <a:noFill/>
          </a:ln>
          <a:effectLst/>
          <a:extLst/>
        </p:spPr>
        <p:txBody>
          <a:bodyPr wrap="square" lIns="0" tIns="51198" rIns="0" bIns="51198">
            <a:spAutoFit/>
          </a:bodyPr>
          <a:lstStyle/>
          <a:p>
            <a:pPr algn="ctr">
              <a:spcBef>
                <a:spcPct val="50000"/>
              </a:spcBef>
              <a:defRPr/>
            </a:pPr>
            <a:r>
              <a:rPr lang="fr-FR" sz="1200" i="1" dirty="0" smtClean="0">
                <a:solidFill>
                  <a:schemeClr val="accent4">
                    <a:lumMod val="75000"/>
                  </a:schemeClr>
                </a:solidFill>
                <a:latin typeface="Arial" panose="020B0604020202020204" pitchFamily="34" charset="0"/>
                <a:cs typeface="Arial" panose="020B0604020202020204" pitchFamily="34" charset="0"/>
              </a:rPr>
              <a:t>16% </a:t>
            </a:r>
            <a:r>
              <a:rPr lang="fr-FR" sz="1200" i="1" dirty="0">
                <a:solidFill>
                  <a:schemeClr val="accent4">
                    <a:lumMod val="75000"/>
                  </a:schemeClr>
                </a:solidFill>
                <a:latin typeface="Arial" panose="020B0604020202020204" pitchFamily="34" charset="0"/>
                <a:cs typeface="Arial" panose="020B0604020202020204" pitchFamily="34" charset="0"/>
              </a:rPr>
              <a:t>en </a:t>
            </a:r>
            <a:r>
              <a:rPr lang="fr-FR" sz="1200" i="1" dirty="0" smtClean="0">
                <a:solidFill>
                  <a:schemeClr val="accent4">
                    <a:lumMod val="75000"/>
                  </a:schemeClr>
                </a:solidFill>
                <a:latin typeface="Arial" panose="020B0604020202020204" pitchFamily="34" charset="0"/>
                <a:cs typeface="Arial" panose="020B0604020202020204" pitchFamily="34" charset="0"/>
              </a:rPr>
              <a:t>2016</a:t>
            </a:r>
            <a:endParaRPr lang="fr-FR" sz="1200" i="1" dirty="0">
              <a:solidFill>
                <a:schemeClr val="accent4">
                  <a:lumMod val="75000"/>
                </a:schemeClr>
              </a:solidFill>
              <a:latin typeface="Arial" panose="020B0604020202020204" pitchFamily="34" charset="0"/>
              <a:cs typeface="Arial" panose="020B0604020202020204" pitchFamily="34" charset="0"/>
            </a:endParaRPr>
          </a:p>
        </p:txBody>
      </p:sp>
      <p:grpSp>
        <p:nvGrpSpPr>
          <p:cNvPr id="43" name="Groupe 42"/>
          <p:cNvGrpSpPr/>
          <p:nvPr/>
        </p:nvGrpSpPr>
        <p:grpSpPr>
          <a:xfrm>
            <a:off x="6245261" y="6326789"/>
            <a:ext cx="3921144" cy="163295"/>
            <a:chOff x="5760216" y="6326789"/>
            <a:chExt cx="4240764" cy="163295"/>
          </a:xfrm>
        </p:grpSpPr>
        <p:sp>
          <p:nvSpPr>
            <p:cNvPr id="44" name="Text Box 4"/>
            <p:cNvSpPr txBox="1">
              <a:spLocks noChangeArrowheads="1"/>
            </p:cNvSpPr>
            <p:nvPr/>
          </p:nvSpPr>
          <p:spPr bwMode="auto">
            <a:xfrm>
              <a:off x="6079835" y="6326789"/>
              <a:ext cx="3921145"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45"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6"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38" name="Text Box 8"/>
          <p:cNvSpPr txBox="1">
            <a:spLocks noChangeArrowheads="1"/>
          </p:cNvSpPr>
          <p:nvPr/>
        </p:nvSpPr>
        <p:spPr bwMode="auto">
          <a:xfrm>
            <a:off x="8654848" y="1254961"/>
            <a:ext cx="1439920" cy="287967"/>
          </a:xfrm>
          <a:prstGeom prst="rect">
            <a:avLst/>
          </a:prstGeom>
          <a:noFill/>
          <a:ln>
            <a:noFill/>
          </a:ln>
          <a:effectLst/>
          <a:extLst/>
        </p:spPr>
        <p:txBody>
          <a:bodyPr wrap="square" lIns="0" tIns="51198" rIns="0" bIns="51198">
            <a:spAutoFit/>
          </a:bodyPr>
          <a:lstStyle/>
          <a:p>
            <a:pPr algn="ctr">
              <a:spcBef>
                <a:spcPct val="50000"/>
              </a:spcBef>
              <a:defRPr/>
            </a:pPr>
            <a:r>
              <a:rPr lang="fr-FR" sz="1200" i="1" dirty="0">
                <a:solidFill>
                  <a:schemeClr val="accent4">
                    <a:lumMod val="75000"/>
                  </a:schemeClr>
                </a:solidFill>
                <a:latin typeface="Arial" panose="020B0604020202020204" pitchFamily="34" charset="0"/>
                <a:cs typeface="Arial" panose="020B0604020202020204" pitchFamily="34" charset="0"/>
              </a:rPr>
              <a:t>7</a:t>
            </a:r>
            <a:r>
              <a:rPr lang="fr-FR" sz="1200" i="1" dirty="0" smtClean="0">
                <a:solidFill>
                  <a:schemeClr val="accent4">
                    <a:lumMod val="75000"/>
                  </a:schemeClr>
                </a:solidFill>
                <a:latin typeface="Arial" panose="020B0604020202020204" pitchFamily="34" charset="0"/>
                <a:cs typeface="Arial" panose="020B0604020202020204" pitchFamily="34" charset="0"/>
              </a:rPr>
              <a:t>4% </a:t>
            </a:r>
            <a:r>
              <a:rPr lang="fr-FR" sz="1200" i="1" dirty="0">
                <a:solidFill>
                  <a:schemeClr val="accent4">
                    <a:lumMod val="75000"/>
                  </a:schemeClr>
                </a:solidFill>
                <a:latin typeface="Arial" panose="020B0604020202020204" pitchFamily="34" charset="0"/>
                <a:cs typeface="Arial" panose="020B0604020202020204" pitchFamily="34" charset="0"/>
              </a:rPr>
              <a:t>en </a:t>
            </a:r>
            <a:r>
              <a:rPr lang="fr-FR" sz="1200" i="1" dirty="0" smtClean="0">
                <a:solidFill>
                  <a:schemeClr val="accent4">
                    <a:lumMod val="75000"/>
                  </a:schemeClr>
                </a:solidFill>
                <a:latin typeface="Arial" panose="020B0604020202020204" pitchFamily="34" charset="0"/>
                <a:cs typeface="Arial" panose="020B0604020202020204" pitchFamily="34" charset="0"/>
              </a:rPr>
              <a:t>2016</a:t>
            </a:r>
            <a:endParaRPr lang="fr-FR" sz="1200" i="1" dirty="0">
              <a:solidFill>
                <a:schemeClr val="accent4">
                  <a:lumMod val="75000"/>
                </a:schemeClr>
              </a:solidFill>
              <a:latin typeface="Arial" panose="020B0604020202020204" pitchFamily="34" charset="0"/>
              <a:cs typeface="Arial" panose="020B0604020202020204" pitchFamily="34" charset="0"/>
            </a:endParaRPr>
          </a:p>
        </p:txBody>
      </p:sp>
      <p:sp>
        <p:nvSpPr>
          <p:cNvPr id="48" name="Rectangle à coins arrondis 47"/>
          <p:cNvSpPr/>
          <p:nvPr/>
        </p:nvSpPr>
        <p:spPr>
          <a:xfrm>
            <a:off x="239716" y="11058"/>
            <a:ext cx="9928164" cy="852747"/>
          </a:xfrm>
          <a:prstGeom prst="roundRect">
            <a:avLst>
              <a:gd name="adj" fmla="val 0"/>
            </a:avLst>
          </a:prstGeom>
        </p:spPr>
        <p:txBody>
          <a:bodyPr vert="horz" lIns="0" tIns="234900" rIns="0" bIns="0" rtlCol="0" anchor="t">
            <a:spAutoFit/>
          </a:bodyPr>
          <a:lstStyle/>
          <a:p>
            <a:pPr defTabSz="1028700"/>
            <a:r>
              <a:rPr lang="fr-FR" sz="2000" dirty="0" smtClean="0">
                <a:solidFill>
                  <a:schemeClr val="tx1"/>
                </a:solidFill>
                <a:latin typeface="Arial" panose="020B0604020202020204" pitchFamily="34" charset="0"/>
                <a:ea typeface="+mj-ea"/>
                <a:cs typeface="Arial" panose="020B0604020202020204" pitchFamily="34" charset="0"/>
              </a:rPr>
              <a:t>La part des </a:t>
            </a:r>
            <a:r>
              <a:rPr lang="fr-FR" sz="2000" dirty="0">
                <a:solidFill>
                  <a:schemeClr val="tx1"/>
                </a:solidFill>
                <a:latin typeface="Arial" panose="020B0604020202020204" pitchFamily="34" charset="0"/>
                <a:ea typeface="+mj-ea"/>
                <a:cs typeface="Arial" panose="020B0604020202020204" pitchFamily="34" charset="0"/>
              </a:rPr>
              <a:t>2RM ayant circulé en </a:t>
            </a:r>
            <a:r>
              <a:rPr lang="fr-FR" sz="2000" dirty="0" smtClean="0">
                <a:solidFill>
                  <a:schemeClr val="tx1"/>
                </a:solidFill>
                <a:latin typeface="Arial" panose="020B0604020202020204" pitchFamily="34" charset="0"/>
                <a:ea typeface="+mj-ea"/>
                <a:cs typeface="Arial" panose="020B0604020202020204" pitchFamily="34" charset="0"/>
              </a:rPr>
              <a:t>2017</a:t>
            </a:r>
            <a:r>
              <a:rPr lang="fr-FR" sz="2000" dirty="0">
                <a:latin typeface="Arial" panose="020B0604020202020204" pitchFamily="34" charset="0"/>
                <a:ea typeface="+mj-ea"/>
                <a:cs typeface="Arial" panose="020B0604020202020204" pitchFamily="34" charset="0"/>
              </a:rPr>
              <a:t> </a:t>
            </a:r>
            <a:r>
              <a:rPr lang="fr-FR" sz="2000" dirty="0" smtClean="0">
                <a:latin typeface="Arial" panose="020B0604020202020204" pitchFamily="34" charset="0"/>
                <a:ea typeface="+mj-ea"/>
                <a:cs typeface="Arial" panose="020B0604020202020204" pitchFamily="34" charset="0"/>
              </a:rPr>
              <a:t>est tendanciellement en baisse, en raison d’une moindre utilisation des cyclomoteurs</a:t>
            </a:r>
            <a:r>
              <a:rPr lang="fr-FR" sz="2000" dirty="0" smtClean="0">
                <a:solidFill>
                  <a:schemeClr val="tx1"/>
                </a:solidFill>
                <a:latin typeface="Arial" panose="020B0604020202020204" pitchFamily="34" charset="0"/>
                <a:ea typeface="+mj-ea"/>
                <a:cs typeface="Arial" panose="020B0604020202020204" pitchFamily="34" charset="0"/>
              </a:rPr>
              <a:t>.</a:t>
            </a:r>
            <a:endParaRPr lang="fr-FR" sz="2000" dirty="0">
              <a:solidFill>
                <a:schemeClr val="tx1"/>
              </a:solidFill>
              <a:latin typeface="Arial" panose="020B0604020202020204" pitchFamily="34" charset="0"/>
              <a:ea typeface="+mj-ea"/>
              <a:cs typeface="Arial" panose="020B0604020202020204" pitchFamily="34" charset="0"/>
            </a:endParaRPr>
          </a:p>
        </p:txBody>
      </p:sp>
      <p:cxnSp>
        <p:nvCxnSpPr>
          <p:cNvPr id="49" name="Connecteur droit avec flèche 48"/>
          <p:cNvCxnSpPr/>
          <p:nvPr/>
        </p:nvCxnSpPr>
        <p:spPr>
          <a:xfrm flipV="1">
            <a:off x="2865237" y="6273745"/>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2579489" y="6273745"/>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3016225" y="6211227"/>
            <a:ext cx="1897011" cy="290716"/>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Tendance par rapport</a:t>
            </a:r>
          </a:p>
          <a:p>
            <a:pPr algn="l"/>
            <a:r>
              <a:rPr lang="fr-FR" sz="1000" b="0" dirty="0" smtClean="0">
                <a:solidFill>
                  <a:schemeClr val="tx1"/>
                </a:solidFill>
                <a:latin typeface="Arial" panose="020B0604020202020204" pitchFamily="34" charset="0"/>
                <a:cs typeface="Arial" panose="020B0604020202020204" pitchFamily="34" charset="0"/>
              </a:rPr>
              <a:t> à l’année précédente</a:t>
            </a:r>
          </a:p>
        </p:txBody>
      </p:sp>
      <p:graphicFrame>
        <p:nvGraphicFramePr>
          <p:cNvPr id="2" name="Graphique 1"/>
          <p:cNvGraphicFramePr/>
          <p:nvPr>
            <p:extLst>
              <p:ext uri="{D42A27DB-BD31-4B8C-83A1-F6EECF244321}">
                <p14:modId xmlns:p14="http://schemas.microsoft.com/office/powerpoint/2010/main" val="3040978737"/>
              </p:ext>
            </p:extLst>
          </p:nvPr>
        </p:nvGraphicFramePr>
        <p:xfrm>
          <a:off x="395164" y="2893802"/>
          <a:ext cx="3463634" cy="2047818"/>
        </p:xfrm>
        <a:graphic>
          <a:graphicData uri="http://schemas.openxmlformats.org/drawingml/2006/chart">
            <c:chart xmlns:c="http://schemas.openxmlformats.org/drawingml/2006/chart" xmlns:r="http://schemas.openxmlformats.org/officeDocument/2006/relationships" r:id="rId8"/>
          </a:graphicData>
        </a:graphic>
      </p:graphicFrame>
      <p:sp>
        <p:nvSpPr>
          <p:cNvPr id="56" name="ZoneTexte 55"/>
          <p:cNvSpPr txBox="1"/>
          <p:nvPr/>
        </p:nvSpPr>
        <p:spPr>
          <a:xfrm>
            <a:off x="7915747" y="6028016"/>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58" name="ZoneTexte 57"/>
          <p:cNvSpPr txBox="1"/>
          <p:nvPr/>
        </p:nvSpPr>
        <p:spPr>
          <a:xfrm>
            <a:off x="2183725" y="2206576"/>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(75)</a:t>
            </a:r>
          </a:p>
        </p:txBody>
      </p:sp>
      <p:sp>
        <p:nvSpPr>
          <p:cNvPr id="59" name="ZoneTexte 58"/>
          <p:cNvSpPr txBox="1"/>
          <p:nvPr/>
        </p:nvSpPr>
        <p:spPr>
          <a:xfrm>
            <a:off x="4067879" y="5300856"/>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(25)</a:t>
            </a:r>
          </a:p>
        </p:txBody>
      </p:sp>
      <p:sp>
        <p:nvSpPr>
          <p:cNvPr id="60" name="ZoneTexte 59"/>
          <p:cNvSpPr txBox="1"/>
          <p:nvPr/>
        </p:nvSpPr>
        <p:spPr>
          <a:xfrm>
            <a:off x="9231876" y="2143688"/>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(64)</a:t>
            </a:r>
          </a:p>
        </p:txBody>
      </p:sp>
      <p:sp>
        <p:nvSpPr>
          <p:cNvPr id="61" name="ZoneTexte 60"/>
          <p:cNvSpPr txBox="1"/>
          <p:nvPr/>
        </p:nvSpPr>
        <p:spPr>
          <a:xfrm>
            <a:off x="9816744" y="233043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(74)</a:t>
            </a:r>
          </a:p>
        </p:txBody>
      </p:sp>
      <p:sp>
        <p:nvSpPr>
          <p:cNvPr id="62" name="ZoneTexte 61"/>
          <p:cNvSpPr txBox="1"/>
          <p:nvPr/>
        </p:nvSpPr>
        <p:spPr>
          <a:xfrm>
            <a:off x="7616031" y="537371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(36)</a:t>
            </a:r>
          </a:p>
        </p:txBody>
      </p:sp>
      <p:sp>
        <p:nvSpPr>
          <p:cNvPr id="63" name="ZoneTexte 62"/>
          <p:cNvSpPr txBox="1"/>
          <p:nvPr/>
        </p:nvSpPr>
        <p:spPr>
          <a:xfrm>
            <a:off x="8236067" y="555603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(26)</a:t>
            </a:r>
          </a:p>
        </p:txBody>
      </p:sp>
      <p:sp>
        <p:nvSpPr>
          <p:cNvPr id="3" name="Flèche droite 2"/>
          <p:cNvSpPr/>
          <p:nvPr/>
        </p:nvSpPr>
        <p:spPr>
          <a:xfrm>
            <a:off x="4846966" y="3508230"/>
            <a:ext cx="1363129" cy="493582"/>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r>
              <a:rPr lang="fr-FR" sz="1100" i="1" dirty="0">
                <a:latin typeface="Arial" panose="020B0604020202020204" pitchFamily="34" charset="0"/>
                <a:cs typeface="Arial" panose="020B0604020202020204" pitchFamily="34" charset="0"/>
              </a:rPr>
              <a:t>Parmi eux</a:t>
            </a:r>
          </a:p>
        </p:txBody>
      </p:sp>
      <p:sp>
        <p:nvSpPr>
          <p:cNvPr id="64" name="Ellipse 51"/>
          <p:cNvSpPr>
            <a:spLocks noChangeAspect="1"/>
          </p:cNvSpPr>
          <p:nvPr/>
        </p:nvSpPr>
        <p:spPr bwMode="auto">
          <a:xfrm>
            <a:off x="263282" y="2554197"/>
            <a:ext cx="367869" cy="17618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65" name="Ellipse 51"/>
          <p:cNvSpPr>
            <a:spLocks noChangeAspect="1"/>
          </p:cNvSpPr>
          <p:nvPr/>
        </p:nvSpPr>
        <p:spPr bwMode="auto">
          <a:xfrm>
            <a:off x="2133618" y="5285619"/>
            <a:ext cx="367869" cy="17618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66" name="Ellipse 51"/>
          <p:cNvSpPr>
            <a:spLocks noChangeAspect="1"/>
          </p:cNvSpPr>
          <p:nvPr/>
        </p:nvSpPr>
        <p:spPr bwMode="auto">
          <a:xfrm>
            <a:off x="2133618" y="5667020"/>
            <a:ext cx="367869" cy="176184"/>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67" name="Ellipse 51"/>
          <p:cNvSpPr>
            <a:spLocks noChangeAspect="1"/>
          </p:cNvSpPr>
          <p:nvPr/>
        </p:nvSpPr>
        <p:spPr bwMode="auto">
          <a:xfrm>
            <a:off x="5736585" y="5364635"/>
            <a:ext cx="367869" cy="17618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68" name="Ellipse 51"/>
          <p:cNvSpPr>
            <a:spLocks noChangeAspect="1"/>
          </p:cNvSpPr>
          <p:nvPr/>
        </p:nvSpPr>
        <p:spPr bwMode="auto">
          <a:xfrm>
            <a:off x="5736585" y="5541019"/>
            <a:ext cx="367869" cy="176184"/>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69" name="Ellipse 51"/>
          <p:cNvSpPr>
            <a:spLocks noChangeAspect="1"/>
          </p:cNvSpPr>
          <p:nvPr/>
        </p:nvSpPr>
        <p:spPr bwMode="auto">
          <a:xfrm>
            <a:off x="7349646" y="2312221"/>
            <a:ext cx="367869" cy="176184"/>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70" name="Ellipse 51"/>
          <p:cNvSpPr>
            <a:spLocks noChangeAspect="1"/>
          </p:cNvSpPr>
          <p:nvPr/>
        </p:nvSpPr>
        <p:spPr bwMode="auto">
          <a:xfrm>
            <a:off x="7346778" y="2490499"/>
            <a:ext cx="367869" cy="17618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defRPr/>
            </a:pPr>
            <a:endParaRPr lang="fr-FR"/>
          </a:p>
        </p:txBody>
      </p:sp>
      <p:sp>
        <p:nvSpPr>
          <p:cNvPr id="55" name="Freeform 39"/>
          <p:cNvSpPr>
            <a:spLocks noChangeAspect="1" noEditPoints="1"/>
          </p:cNvSpPr>
          <p:nvPr/>
        </p:nvSpPr>
        <p:spPr bwMode="auto">
          <a:xfrm flipV="1">
            <a:off x="510875" y="628036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7" name="Freeform 39"/>
          <p:cNvSpPr>
            <a:spLocks noChangeAspect="1" noEditPoints="1"/>
          </p:cNvSpPr>
          <p:nvPr/>
        </p:nvSpPr>
        <p:spPr bwMode="auto">
          <a:xfrm>
            <a:off x="329114" y="628031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7" name="ZoneTexte 76"/>
          <p:cNvSpPr txBox="1"/>
          <p:nvPr/>
        </p:nvSpPr>
        <p:spPr>
          <a:xfrm>
            <a:off x="733207" y="6282064"/>
            <a:ext cx="1505225"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sp>
        <p:nvSpPr>
          <p:cNvPr id="78" name="Text Box 8"/>
          <p:cNvSpPr txBox="1">
            <a:spLocks noChangeArrowheads="1"/>
          </p:cNvSpPr>
          <p:nvPr/>
        </p:nvSpPr>
        <p:spPr bwMode="auto">
          <a:xfrm>
            <a:off x="2289579" y="1632765"/>
            <a:ext cx="1439920" cy="287967"/>
          </a:xfrm>
          <a:prstGeom prst="rect">
            <a:avLst/>
          </a:prstGeom>
          <a:noFill/>
          <a:ln>
            <a:noFill/>
          </a:ln>
          <a:effectLst/>
          <a:extLst/>
        </p:spPr>
        <p:txBody>
          <a:bodyPr wrap="square" lIns="0" tIns="51198" rIns="0" bIns="51198">
            <a:spAutoFit/>
          </a:bodyPr>
          <a:lstStyle/>
          <a:p>
            <a:pPr algn="ctr">
              <a:spcBef>
                <a:spcPct val="50000"/>
              </a:spcBef>
              <a:defRPr/>
            </a:pPr>
            <a:r>
              <a:rPr lang="fr-FR" sz="1200" i="1" dirty="0" smtClean="0">
                <a:solidFill>
                  <a:srgbClr val="CCCCCC"/>
                </a:solidFill>
                <a:latin typeface="Arial" panose="020B0604020202020204" pitchFamily="34" charset="0"/>
                <a:cs typeface="Arial" panose="020B0604020202020204" pitchFamily="34" charset="0"/>
              </a:rPr>
              <a:t>84% </a:t>
            </a:r>
            <a:r>
              <a:rPr lang="fr-FR" sz="1200" i="1" dirty="0">
                <a:solidFill>
                  <a:srgbClr val="CCCCCC"/>
                </a:solidFill>
                <a:latin typeface="Arial" panose="020B0604020202020204" pitchFamily="34" charset="0"/>
                <a:cs typeface="Arial" panose="020B0604020202020204" pitchFamily="34" charset="0"/>
              </a:rPr>
              <a:t>en </a:t>
            </a:r>
            <a:r>
              <a:rPr lang="fr-FR" sz="1200" i="1" dirty="0" smtClean="0">
                <a:solidFill>
                  <a:srgbClr val="CCCCCC"/>
                </a:solidFill>
                <a:latin typeface="Arial" panose="020B0604020202020204" pitchFamily="34" charset="0"/>
                <a:cs typeface="Arial" panose="020B0604020202020204" pitchFamily="34" charset="0"/>
              </a:rPr>
              <a:t>2016</a:t>
            </a:r>
            <a:endParaRPr lang="fr-FR" sz="1200" i="1" dirty="0">
              <a:solidFill>
                <a:srgbClr val="CCCCCC"/>
              </a:solidFill>
              <a:latin typeface="Arial" panose="020B0604020202020204" pitchFamily="34" charset="0"/>
              <a:cs typeface="Arial" panose="020B0604020202020204" pitchFamily="34" charset="0"/>
            </a:endParaRPr>
          </a:p>
        </p:txBody>
      </p:sp>
      <p:sp>
        <p:nvSpPr>
          <p:cNvPr id="79" name="Freeform 39"/>
          <p:cNvSpPr>
            <a:spLocks noChangeAspect="1" noEditPoints="1"/>
          </p:cNvSpPr>
          <p:nvPr/>
        </p:nvSpPr>
        <p:spPr bwMode="auto">
          <a:xfrm flipV="1">
            <a:off x="2498065" y="221392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1" name="Freeform 39"/>
          <p:cNvSpPr>
            <a:spLocks noChangeAspect="1" noEditPoints="1"/>
          </p:cNvSpPr>
          <p:nvPr/>
        </p:nvSpPr>
        <p:spPr bwMode="auto">
          <a:xfrm>
            <a:off x="1924783" y="52856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3" name="Freeform 39"/>
          <p:cNvSpPr>
            <a:spLocks noChangeAspect="1" noEditPoints="1"/>
          </p:cNvSpPr>
          <p:nvPr/>
        </p:nvSpPr>
        <p:spPr bwMode="auto">
          <a:xfrm flipV="1">
            <a:off x="5518595" y="5380727"/>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4" name="Freeform 39"/>
          <p:cNvSpPr>
            <a:spLocks noChangeAspect="1" noEditPoints="1"/>
          </p:cNvSpPr>
          <p:nvPr/>
        </p:nvSpPr>
        <p:spPr bwMode="auto">
          <a:xfrm flipV="1">
            <a:off x="5538043" y="5584386"/>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5" name="Freeform 39"/>
          <p:cNvSpPr>
            <a:spLocks noChangeAspect="1" noEditPoints="1"/>
          </p:cNvSpPr>
          <p:nvPr/>
        </p:nvSpPr>
        <p:spPr bwMode="auto">
          <a:xfrm>
            <a:off x="9509853" y="2153876"/>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6" name="Freeform 39"/>
          <p:cNvSpPr>
            <a:spLocks noChangeAspect="1" noEditPoints="1"/>
          </p:cNvSpPr>
          <p:nvPr/>
        </p:nvSpPr>
        <p:spPr bwMode="auto">
          <a:xfrm>
            <a:off x="10094721" y="2339777"/>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1" name="Espace réservé du numéro de diapositive 2"/>
          <p:cNvSpPr>
            <a:spLocks noGrp="1"/>
          </p:cNvSpPr>
          <p:nvPr>
            <p:ph type="sldNum" sz="quarter" idx="4294967295"/>
          </p:nvPr>
        </p:nvSpPr>
        <p:spPr>
          <a:xfrm>
            <a:off x="9618989" y="7036122"/>
            <a:ext cx="577163" cy="277842"/>
          </a:xfrm>
          <a:prstGeom prst="rect">
            <a:avLst/>
          </a:prstGeom>
        </p:spPr>
        <p:txBody>
          <a:bodyPr/>
          <a:lstStyle/>
          <a:p>
            <a:pPr algn="r"/>
            <a:fld id="{9784CBA3-D598-4B1F-BAA3-EE14B5154290}" type="slidenum">
              <a:rPr lang="en-AU" sz="1000" b="0" smtClean="0">
                <a:solidFill>
                  <a:srgbClr val="717171"/>
                </a:solidFill>
              </a:rPr>
              <a:pPr algn="r"/>
              <a:t>21</a:t>
            </a:fld>
            <a:endParaRPr lang="en-AU" sz="1000" b="0" dirty="0">
              <a:solidFill>
                <a:srgbClr val="717171"/>
              </a:solidFill>
            </a:endParaRPr>
          </a:p>
        </p:txBody>
      </p:sp>
    </p:spTree>
    <p:extLst>
      <p:ext uri="{BB962C8B-B14F-4D97-AF65-F5344CB8AC3E}">
        <p14:creationId xmlns:p14="http://schemas.microsoft.com/office/powerpoint/2010/main" val="137182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000" y="2988000"/>
            <a:ext cx="213200" cy="461665"/>
          </a:xfrm>
        </p:spPr>
        <p:txBody>
          <a:bodyPr/>
          <a:lstStyle/>
          <a:p>
            <a:r>
              <a:rPr lang="fr-FR" dirty="0" smtClean="0"/>
              <a:t>3</a:t>
            </a:r>
            <a:endParaRPr lang="fr-FR" dirty="0"/>
          </a:p>
        </p:txBody>
      </p:sp>
      <p:sp>
        <p:nvSpPr>
          <p:cNvPr id="4" name="Sous-titre 3"/>
          <p:cNvSpPr>
            <a:spLocks noGrp="1"/>
          </p:cNvSpPr>
          <p:nvPr>
            <p:ph type="subTitle" idx="1"/>
          </p:nvPr>
        </p:nvSpPr>
        <p:spPr>
          <a:xfrm>
            <a:off x="323999" y="3469604"/>
            <a:ext cx="9792000" cy="430887"/>
          </a:xfrm>
        </p:spPr>
        <p:txBody>
          <a:bodyPr/>
          <a:lstStyle/>
          <a:p>
            <a:r>
              <a:rPr lang="fr-FR" altLang="fr-FR" sz="2800" dirty="0"/>
              <a:t>Profil des utilisateurs principaux et des usages des 2RM </a:t>
            </a:r>
          </a:p>
        </p:txBody>
      </p:sp>
      <p:sp>
        <p:nvSpPr>
          <p:cNvPr id="5" name="Rectangle 4"/>
          <p:cNvSpPr/>
          <p:nvPr/>
        </p:nvSpPr>
        <p:spPr bwMode="ltGray">
          <a:xfrm>
            <a:off x="0" y="6730409"/>
            <a:ext cx="10440988" cy="830854"/>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Tree>
    <p:extLst>
      <p:ext uri="{BB962C8B-B14F-4D97-AF65-F5344CB8AC3E}">
        <p14:creationId xmlns:p14="http://schemas.microsoft.com/office/powerpoint/2010/main" val="2359669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9"/>
          <p:cNvGraphicFramePr>
            <a:graphicFrameLocks/>
          </p:cNvGraphicFramePr>
          <p:nvPr>
            <p:extLst>
              <p:ext uri="{D42A27DB-BD31-4B8C-83A1-F6EECF244321}">
                <p14:modId xmlns:p14="http://schemas.microsoft.com/office/powerpoint/2010/main" val="744925338"/>
              </p:ext>
            </p:extLst>
          </p:nvPr>
        </p:nvGraphicFramePr>
        <p:xfrm>
          <a:off x="2506663" y="2171731"/>
          <a:ext cx="7033122" cy="3070225"/>
        </p:xfrm>
        <a:graphic>
          <a:graphicData uri="http://schemas.openxmlformats.org/drawingml/2006/chart">
            <c:chart xmlns:c="http://schemas.openxmlformats.org/drawingml/2006/chart" xmlns:r="http://schemas.openxmlformats.org/officeDocument/2006/relationships" r:id="rId4"/>
          </a:graphicData>
        </a:graphic>
      </p:graphicFrame>
      <p:sp>
        <p:nvSpPr>
          <p:cNvPr id="49" name="Freeform 91"/>
          <p:cNvSpPr>
            <a:spLocks noChangeAspect="1" noEditPoints="1"/>
          </p:cNvSpPr>
          <p:nvPr/>
        </p:nvSpPr>
        <p:spPr bwMode="auto">
          <a:xfrm>
            <a:off x="2369163" y="3663363"/>
            <a:ext cx="206645" cy="493582"/>
          </a:xfrm>
          <a:custGeom>
            <a:avLst/>
            <a:gdLst>
              <a:gd name="T0" fmla="*/ 1031 w 1281"/>
              <a:gd name="T1" fmla="*/ 603 h 3176"/>
              <a:gd name="T2" fmla="*/ 1148 w 1281"/>
              <a:gd name="T3" fmla="*/ 647 h 3176"/>
              <a:gd name="T4" fmla="*/ 1234 w 1281"/>
              <a:gd name="T5" fmla="*/ 733 h 3176"/>
              <a:gd name="T6" fmla="*/ 1278 w 1281"/>
              <a:gd name="T7" fmla="*/ 848 h 3176"/>
              <a:gd name="T8" fmla="*/ 1278 w 1281"/>
              <a:gd name="T9" fmla="*/ 1771 h 3176"/>
              <a:gd name="T10" fmla="*/ 1238 w 1281"/>
              <a:gd name="T11" fmla="*/ 1835 h 3176"/>
              <a:gd name="T12" fmla="*/ 1165 w 1281"/>
              <a:gd name="T13" fmla="*/ 1861 h 3176"/>
              <a:gd name="T14" fmla="*/ 1092 w 1281"/>
              <a:gd name="T15" fmla="*/ 1835 h 3176"/>
              <a:gd name="T16" fmla="*/ 1051 w 1281"/>
              <a:gd name="T17" fmla="*/ 1771 h 3176"/>
              <a:gd name="T18" fmla="*/ 989 w 1281"/>
              <a:gd name="T19" fmla="*/ 1003 h 3176"/>
              <a:gd name="T20" fmla="*/ 977 w 1281"/>
              <a:gd name="T21" fmla="*/ 3079 h 3176"/>
              <a:gd name="T22" fmla="*/ 919 w 1281"/>
              <a:gd name="T23" fmla="*/ 3149 h 3176"/>
              <a:gd name="T24" fmla="*/ 831 w 1281"/>
              <a:gd name="T25" fmla="*/ 3176 h 3176"/>
              <a:gd name="T26" fmla="*/ 743 w 1281"/>
              <a:gd name="T27" fmla="*/ 3149 h 3176"/>
              <a:gd name="T28" fmla="*/ 685 w 1281"/>
              <a:gd name="T29" fmla="*/ 3079 h 3176"/>
              <a:gd name="T30" fmla="*/ 673 w 1281"/>
              <a:gd name="T31" fmla="*/ 1861 h 3176"/>
              <a:gd name="T32" fmla="*/ 605 w 1281"/>
              <a:gd name="T33" fmla="*/ 3050 h 3176"/>
              <a:gd name="T34" fmla="*/ 561 w 1281"/>
              <a:gd name="T35" fmla="*/ 3130 h 3176"/>
              <a:gd name="T36" fmla="*/ 482 w 1281"/>
              <a:gd name="T37" fmla="*/ 3172 h 3176"/>
              <a:gd name="T38" fmla="*/ 389 w 1281"/>
              <a:gd name="T39" fmla="*/ 3163 h 3176"/>
              <a:gd name="T40" fmla="*/ 319 w 1281"/>
              <a:gd name="T41" fmla="*/ 3106 h 3176"/>
              <a:gd name="T42" fmla="*/ 292 w 1281"/>
              <a:gd name="T43" fmla="*/ 3018 h 3176"/>
              <a:gd name="T44" fmla="*/ 233 w 1281"/>
              <a:gd name="T45" fmla="*/ 1744 h 3176"/>
              <a:gd name="T46" fmla="*/ 207 w 1281"/>
              <a:gd name="T47" fmla="*/ 1817 h 3176"/>
              <a:gd name="T48" fmla="*/ 143 w 1281"/>
              <a:gd name="T49" fmla="*/ 1857 h 3176"/>
              <a:gd name="T50" fmla="*/ 65 w 1281"/>
              <a:gd name="T51" fmla="*/ 1850 h 3176"/>
              <a:gd name="T52" fmla="*/ 12 w 1281"/>
              <a:gd name="T53" fmla="*/ 1796 h 3176"/>
              <a:gd name="T54" fmla="*/ 0 w 1281"/>
              <a:gd name="T55" fmla="*/ 892 h 3176"/>
              <a:gd name="T56" fmla="*/ 27 w 1281"/>
              <a:gd name="T57" fmla="*/ 769 h 3176"/>
              <a:gd name="T58" fmla="*/ 101 w 1281"/>
              <a:gd name="T59" fmla="*/ 671 h 3176"/>
              <a:gd name="T60" fmla="*/ 208 w 1281"/>
              <a:gd name="T61" fmla="*/ 612 h 3176"/>
              <a:gd name="T62" fmla="*/ 631 w 1281"/>
              <a:gd name="T63" fmla="*/ 0 h 3176"/>
              <a:gd name="T64" fmla="*/ 745 w 1281"/>
              <a:gd name="T65" fmla="*/ 26 h 3176"/>
              <a:gd name="T66" fmla="*/ 837 w 1281"/>
              <a:gd name="T67" fmla="*/ 95 h 3176"/>
              <a:gd name="T68" fmla="*/ 891 w 1281"/>
              <a:gd name="T69" fmla="*/ 195 h 3176"/>
              <a:gd name="T70" fmla="*/ 900 w 1281"/>
              <a:gd name="T71" fmla="*/ 314 h 3176"/>
              <a:gd name="T72" fmla="*/ 859 w 1281"/>
              <a:gd name="T73" fmla="*/ 422 h 3176"/>
              <a:gd name="T74" fmla="*/ 778 w 1281"/>
              <a:gd name="T75" fmla="*/ 502 h 3176"/>
              <a:gd name="T76" fmla="*/ 671 w 1281"/>
              <a:gd name="T77" fmla="*/ 544 h 3176"/>
              <a:gd name="T78" fmla="*/ 551 w 1281"/>
              <a:gd name="T79" fmla="*/ 535 h 3176"/>
              <a:gd name="T80" fmla="*/ 451 w 1281"/>
              <a:gd name="T81" fmla="*/ 480 h 3176"/>
              <a:gd name="T82" fmla="*/ 383 w 1281"/>
              <a:gd name="T83" fmla="*/ 388 h 3176"/>
              <a:gd name="T84" fmla="*/ 357 w 1281"/>
              <a:gd name="T85" fmla="*/ 274 h 3176"/>
              <a:gd name="T86" fmla="*/ 383 w 1281"/>
              <a:gd name="T87" fmla="*/ 158 h 3176"/>
              <a:gd name="T88" fmla="*/ 451 w 1281"/>
              <a:gd name="T89" fmla="*/ 68 h 3176"/>
              <a:gd name="T90" fmla="*/ 551 w 1281"/>
              <a:gd name="T91" fmla="*/ 13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1" h="3176">
                <a:moveTo>
                  <a:pt x="292" y="600"/>
                </a:moveTo>
                <a:lnTo>
                  <a:pt x="989" y="600"/>
                </a:lnTo>
                <a:lnTo>
                  <a:pt x="1031" y="603"/>
                </a:lnTo>
                <a:lnTo>
                  <a:pt x="1073" y="612"/>
                </a:lnTo>
                <a:lnTo>
                  <a:pt x="1112" y="627"/>
                </a:lnTo>
                <a:lnTo>
                  <a:pt x="1148" y="647"/>
                </a:lnTo>
                <a:lnTo>
                  <a:pt x="1180" y="671"/>
                </a:lnTo>
                <a:lnTo>
                  <a:pt x="1210" y="700"/>
                </a:lnTo>
                <a:lnTo>
                  <a:pt x="1234" y="733"/>
                </a:lnTo>
                <a:lnTo>
                  <a:pt x="1253" y="769"/>
                </a:lnTo>
                <a:lnTo>
                  <a:pt x="1269" y="807"/>
                </a:lnTo>
                <a:lnTo>
                  <a:pt x="1278" y="848"/>
                </a:lnTo>
                <a:lnTo>
                  <a:pt x="1281" y="892"/>
                </a:lnTo>
                <a:lnTo>
                  <a:pt x="1281" y="1744"/>
                </a:lnTo>
                <a:lnTo>
                  <a:pt x="1278" y="1771"/>
                </a:lnTo>
                <a:lnTo>
                  <a:pt x="1269" y="1796"/>
                </a:lnTo>
                <a:lnTo>
                  <a:pt x="1255" y="1817"/>
                </a:lnTo>
                <a:lnTo>
                  <a:pt x="1238" y="1835"/>
                </a:lnTo>
                <a:lnTo>
                  <a:pt x="1215" y="1850"/>
                </a:lnTo>
                <a:lnTo>
                  <a:pt x="1191" y="1857"/>
                </a:lnTo>
                <a:lnTo>
                  <a:pt x="1165" y="1861"/>
                </a:lnTo>
                <a:lnTo>
                  <a:pt x="1138" y="1857"/>
                </a:lnTo>
                <a:lnTo>
                  <a:pt x="1113" y="1850"/>
                </a:lnTo>
                <a:lnTo>
                  <a:pt x="1092" y="1835"/>
                </a:lnTo>
                <a:lnTo>
                  <a:pt x="1073" y="1817"/>
                </a:lnTo>
                <a:lnTo>
                  <a:pt x="1059" y="1796"/>
                </a:lnTo>
                <a:lnTo>
                  <a:pt x="1051" y="1771"/>
                </a:lnTo>
                <a:lnTo>
                  <a:pt x="1048" y="1744"/>
                </a:lnTo>
                <a:lnTo>
                  <a:pt x="1048" y="1003"/>
                </a:lnTo>
                <a:lnTo>
                  <a:pt x="989" y="1003"/>
                </a:lnTo>
                <a:lnTo>
                  <a:pt x="989" y="3018"/>
                </a:lnTo>
                <a:lnTo>
                  <a:pt x="986" y="3050"/>
                </a:lnTo>
                <a:lnTo>
                  <a:pt x="977" y="3079"/>
                </a:lnTo>
                <a:lnTo>
                  <a:pt x="962" y="3106"/>
                </a:lnTo>
                <a:lnTo>
                  <a:pt x="942" y="3130"/>
                </a:lnTo>
                <a:lnTo>
                  <a:pt x="919" y="3149"/>
                </a:lnTo>
                <a:lnTo>
                  <a:pt x="893" y="3163"/>
                </a:lnTo>
                <a:lnTo>
                  <a:pt x="862" y="3172"/>
                </a:lnTo>
                <a:lnTo>
                  <a:pt x="831" y="3176"/>
                </a:lnTo>
                <a:lnTo>
                  <a:pt x="800" y="3172"/>
                </a:lnTo>
                <a:lnTo>
                  <a:pt x="769" y="3163"/>
                </a:lnTo>
                <a:lnTo>
                  <a:pt x="743" y="3149"/>
                </a:lnTo>
                <a:lnTo>
                  <a:pt x="719" y="3130"/>
                </a:lnTo>
                <a:lnTo>
                  <a:pt x="700" y="3106"/>
                </a:lnTo>
                <a:lnTo>
                  <a:pt x="685" y="3079"/>
                </a:lnTo>
                <a:lnTo>
                  <a:pt x="676" y="3050"/>
                </a:lnTo>
                <a:lnTo>
                  <a:pt x="673" y="3018"/>
                </a:lnTo>
                <a:lnTo>
                  <a:pt x="673" y="1861"/>
                </a:lnTo>
                <a:lnTo>
                  <a:pt x="608" y="1861"/>
                </a:lnTo>
                <a:lnTo>
                  <a:pt x="608" y="3018"/>
                </a:lnTo>
                <a:lnTo>
                  <a:pt x="605" y="3050"/>
                </a:lnTo>
                <a:lnTo>
                  <a:pt x="596" y="3079"/>
                </a:lnTo>
                <a:lnTo>
                  <a:pt x="581" y="3106"/>
                </a:lnTo>
                <a:lnTo>
                  <a:pt x="561" y="3130"/>
                </a:lnTo>
                <a:lnTo>
                  <a:pt x="539" y="3149"/>
                </a:lnTo>
                <a:lnTo>
                  <a:pt x="512" y="3163"/>
                </a:lnTo>
                <a:lnTo>
                  <a:pt x="482" y="3172"/>
                </a:lnTo>
                <a:lnTo>
                  <a:pt x="450" y="3176"/>
                </a:lnTo>
                <a:lnTo>
                  <a:pt x="419" y="3172"/>
                </a:lnTo>
                <a:lnTo>
                  <a:pt x="389" y="3163"/>
                </a:lnTo>
                <a:lnTo>
                  <a:pt x="362" y="3149"/>
                </a:lnTo>
                <a:lnTo>
                  <a:pt x="338" y="3130"/>
                </a:lnTo>
                <a:lnTo>
                  <a:pt x="319" y="3106"/>
                </a:lnTo>
                <a:lnTo>
                  <a:pt x="305" y="3079"/>
                </a:lnTo>
                <a:lnTo>
                  <a:pt x="296" y="3050"/>
                </a:lnTo>
                <a:lnTo>
                  <a:pt x="292" y="3018"/>
                </a:lnTo>
                <a:lnTo>
                  <a:pt x="292" y="1003"/>
                </a:lnTo>
                <a:lnTo>
                  <a:pt x="233" y="1003"/>
                </a:lnTo>
                <a:lnTo>
                  <a:pt x="233" y="1744"/>
                </a:lnTo>
                <a:lnTo>
                  <a:pt x="231" y="1771"/>
                </a:lnTo>
                <a:lnTo>
                  <a:pt x="222" y="1796"/>
                </a:lnTo>
                <a:lnTo>
                  <a:pt x="207" y="1817"/>
                </a:lnTo>
                <a:lnTo>
                  <a:pt x="189" y="1835"/>
                </a:lnTo>
                <a:lnTo>
                  <a:pt x="168" y="1850"/>
                </a:lnTo>
                <a:lnTo>
                  <a:pt x="143" y="1857"/>
                </a:lnTo>
                <a:lnTo>
                  <a:pt x="116" y="1861"/>
                </a:lnTo>
                <a:lnTo>
                  <a:pt x="90" y="1857"/>
                </a:lnTo>
                <a:lnTo>
                  <a:pt x="65" y="1850"/>
                </a:lnTo>
                <a:lnTo>
                  <a:pt x="44" y="1835"/>
                </a:lnTo>
                <a:lnTo>
                  <a:pt x="26" y="1817"/>
                </a:lnTo>
                <a:lnTo>
                  <a:pt x="12" y="1796"/>
                </a:lnTo>
                <a:lnTo>
                  <a:pt x="3" y="1771"/>
                </a:lnTo>
                <a:lnTo>
                  <a:pt x="0" y="1744"/>
                </a:lnTo>
                <a:lnTo>
                  <a:pt x="0" y="892"/>
                </a:lnTo>
                <a:lnTo>
                  <a:pt x="3" y="848"/>
                </a:lnTo>
                <a:lnTo>
                  <a:pt x="12" y="807"/>
                </a:lnTo>
                <a:lnTo>
                  <a:pt x="27" y="769"/>
                </a:lnTo>
                <a:lnTo>
                  <a:pt x="47" y="733"/>
                </a:lnTo>
                <a:lnTo>
                  <a:pt x="72" y="700"/>
                </a:lnTo>
                <a:lnTo>
                  <a:pt x="101" y="671"/>
                </a:lnTo>
                <a:lnTo>
                  <a:pt x="133" y="647"/>
                </a:lnTo>
                <a:lnTo>
                  <a:pt x="169" y="627"/>
                </a:lnTo>
                <a:lnTo>
                  <a:pt x="208" y="612"/>
                </a:lnTo>
                <a:lnTo>
                  <a:pt x="250" y="603"/>
                </a:lnTo>
                <a:lnTo>
                  <a:pt x="292" y="600"/>
                </a:lnTo>
                <a:close/>
                <a:moveTo>
                  <a:pt x="631" y="0"/>
                </a:moveTo>
                <a:lnTo>
                  <a:pt x="671" y="4"/>
                </a:lnTo>
                <a:lnTo>
                  <a:pt x="709" y="13"/>
                </a:lnTo>
                <a:lnTo>
                  <a:pt x="745" y="26"/>
                </a:lnTo>
                <a:lnTo>
                  <a:pt x="778" y="45"/>
                </a:lnTo>
                <a:lnTo>
                  <a:pt x="810" y="68"/>
                </a:lnTo>
                <a:lnTo>
                  <a:pt x="837" y="95"/>
                </a:lnTo>
                <a:lnTo>
                  <a:pt x="859" y="125"/>
                </a:lnTo>
                <a:lnTo>
                  <a:pt x="878" y="158"/>
                </a:lnTo>
                <a:lnTo>
                  <a:pt x="891" y="195"/>
                </a:lnTo>
                <a:lnTo>
                  <a:pt x="900" y="233"/>
                </a:lnTo>
                <a:lnTo>
                  <a:pt x="903" y="274"/>
                </a:lnTo>
                <a:lnTo>
                  <a:pt x="900" y="314"/>
                </a:lnTo>
                <a:lnTo>
                  <a:pt x="891" y="352"/>
                </a:lnTo>
                <a:lnTo>
                  <a:pt x="878" y="388"/>
                </a:lnTo>
                <a:lnTo>
                  <a:pt x="859" y="422"/>
                </a:lnTo>
                <a:lnTo>
                  <a:pt x="837" y="453"/>
                </a:lnTo>
                <a:lnTo>
                  <a:pt x="810" y="480"/>
                </a:lnTo>
                <a:lnTo>
                  <a:pt x="778" y="502"/>
                </a:lnTo>
                <a:lnTo>
                  <a:pt x="745" y="521"/>
                </a:lnTo>
                <a:lnTo>
                  <a:pt x="709" y="535"/>
                </a:lnTo>
                <a:lnTo>
                  <a:pt x="671" y="544"/>
                </a:lnTo>
                <a:lnTo>
                  <a:pt x="631" y="546"/>
                </a:lnTo>
                <a:lnTo>
                  <a:pt x="590" y="544"/>
                </a:lnTo>
                <a:lnTo>
                  <a:pt x="551" y="535"/>
                </a:lnTo>
                <a:lnTo>
                  <a:pt x="515" y="521"/>
                </a:lnTo>
                <a:lnTo>
                  <a:pt x="482" y="502"/>
                </a:lnTo>
                <a:lnTo>
                  <a:pt x="451" y="480"/>
                </a:lnTo>
                <a:lnTo>
                  <a:pt x="424" y="453"/>
                </a:lnTo>
                <a:lnTo>
                  <a:pt x="402" y="422"/>
                </a:lnTo>
                <a:lnTo>
                  <a:pt x="383" y="388"/>
                </a:lnTo>
                <a:lnTo>
                  <a:pt x="370" y="352"/>
                </a:lnTo>
                <a:lnTo>
                  <a:pt x="361" y="314"/>
                </a:lnTo>
                <a:lnTo>
                  <a:pt x="357" y="274"/>
                </a:lnTo>
                <a:lnTo>
                  <a:pt x="361" y="233"/>
                </a:lnTo>
                <a:lnTo>
                  <a:pt x="370" y="195"/>
                </a:lnTo>
                <a:lnTo>
                  <a:pt x="383" y="158"/>
                </a:lnTo>
                <a:lnTo>
                  <a:pt x="402" y="125"/>
                </a:lnTo>
                <a:lnTo>
                  <a:pt x="424" y="95"/>
                </a:lnTo>
                <a:lnTo>
                  <a:pt x="451" y="68"/>
                </a:lnTo>
                <a:lnTo>
                  <a:pt x="482" y="45"/>
                </a:lnTo>
                <a:lnTo>
                  <a:pt x="515" y="26"/>
                </a:lnTo>
                <a:lnTo>
                  <a:pt x="551" y="13"/>
                </a:lnTo>
                <a:lnTo>
                  <a:pt x="590" y="4"/>
                </a:lnTo>
                <a:lnTo>
                  <a:pt x="631" y="0"/>
                </a:lnTo>
                <a:close/>
              </a:path>
            </a:pathLst>
          </a:custGeom>
          <a:solidFill>
            <a:schemeClr val="accent6">
              <a:lumMod val="75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endParaRPr>
          </a:p>
        </p:txBody>
      </p:sp>
      <p:sp>
        <p:nvSpPr>
          <p:cNvPr id="50" name="Freeform 96"/>
          <p:cNvSpPr>
            <a:spLocks noChangeAspect="1" noEditPoints="1"/>
          </p:cNvSpPr>
          <p:nvPr/>
        </p:nvSpPr>
        <p:spPr bwMode="auto">
          <a:xfrm>
            <a:off x="2369162" y="2359394"/>
            <a:ext cx="246523" cy="505835"/>
          </a:xfrm>
          <a:custGeom>
            <a:avLst/>
            <a:gdLst>
              <a:gd name="T0" fmla="*/ 980 w 1500"/>
              <a:gd name="T1" fmla="*/ 601 h 3176"/>
              <a:gd name="T2" fmla="*/ 1100 w 1500"/>
              <a:gd name="T3" fmla="*/ 624 h 3176"/>
              <a:gd name="T4" fmla="*/ 1193 w 1500"/>
              <a:gd name="T5" fmla="*/ 683 h 3176"/>
              <a:gd name="T6" fmla="*/ 1259 w 1500"/>
              <a:gd name="T7" fmla="*/ 782 h 3176"/>
              <a:gd name="T8" fmla="*/ 1500 w 1500"/>
              <a:gd name="T9" fmla="*/ 1623 h 3176"/>
              <a:gd name="T10" fmla="*/ 1479 w 1500"/>
              <a:gd name="T11" fmla="*/ 1684 h 3176"/>
              <a:gd name="T12" fmla="*/ 1421 w 1500"/>
              <a:gd name="T13" fmla="*/ 1723 h 3176"/>
              <a:gd name="T14" fmla="*/ 1350 w 1500"/>
              <a:gd name="T15" fmla="*/ 1722 h 3176"/>
              <a:gd name="T16" fmla="*/ 1300 w 1500"/>
              <a:gd name="T17" fmla="*/ 1682 h 3176"/>
              <a:gd name="T18" fmla="*/ 1038 w 1500"/>
              <a:gd name="T19" fmla="*/ 957 h 3176"/>
              <a:gd name="T20" fmla="*/ 1049 w 1500"/>
              <a:gd name="T21" fmla="*/ 3042 h 3176"/>
              <a:gd name="T22" fmla="*/ 1026 w 1500"/>
              <a:gd name="T23" fmla="*/ 3116 h 3176"/>
              <a:gd name="T24" fmla="*/ 967 w 1500"/>
              <a:gd name="T25" fmla="*/ 3166 h 3176"/>
              <a:gd name="T26" fmla="*/ 889 w 1500"/>
              <a:gd name="T27" fmla="*/ 3173 h 3176"/>
              <a:gd name="T28" fmla="*/ 821 w 1500"/>
              <a:gd name="T29" fmla="*/ 3136 h 3176"/>
              <a:gd name="T30" fmla="*/ 784 w 1500"/>
              <a:gd name="T31" fmla="*/ 3069 h 3176"/>
              <a:gd name="T32" fmla="*/ 719 w 1500"/>
              <a:gd name="T33" fmla="*/ 2174 h 3176"/>
              <a:gd name="T34" fmla="*/ 708 w 1500"/>
              <a:gd name="T35" fmla="*/ 3094 h 3176"/>
              <a:gd name="T36" fmla="*/ 660 w 1500"/>
              <a:gd name="T37" fmla="*/ 3153 h 3176"/>
              <a:gd name="T38" fmla="*/ 586 w 1500"/>
              <a:gd name="T39" fmla="*/ 3176 h 3176"/>
              <a:gd name="T40" fmla="*/ 511 w 1500"/>
              <a:gd name="T41" fmla="*/ 3153 h 3176"/>
              <a:gd name="T42" fmla="*/ 463 w 1500"/>
              <a:gd name="T43" fmla="*/ 3094 h 3176"/>
              <a:gd name="T44" fmla="*/ 452 w 1500"/>
              <a:gd name="T45" fmla="*/ 2174 h 3176"/>
              <a:gd name="T46" fmla="*/ 414 w 1500"/>
              <a:gd name="T47" fmla="*/ 957 h 3176"/>
              <a:gd name="T48" fmla="*/ 189 w 1500"/>
              <a:gd name="T49" fmla="*/ 1698 h 3176"/>
              <a:gd name="T50" fmla="*/ 129 w 1500"/>
              <a:gd name="T51" fmla="*/ 1726 h 3176"/>
              <a:gd name="T52" fmla="*/ 58 w 1500"/>
              <a:gd name="T53" fmla="*/ 1714 h 3176"/>
              <a:gd name="T54" fmla="*/ 10 w 1500"/>
              <a:gd name="T55" fmla="*/ 1666 h 3176"/>
              <a:gd name="T56" fmla="*/ 4 w 1500"/>
              <a:gd name="T57" fmla="*/ 1602 h 3176"/>
              <a:gd name="T58" fmla="*/ 261 w 1500"/>
              <a:gd name="T59" fmla="*/ 744 h 3176"/>
              <a:gd name="T60" fmla="*/ 336 w 1500"/>
              <a:gd name="T61" fmla="*/ 659 h 3176"/>
              <a:gd name="T62" fmla="*/ 437 w 1500"/>
              <a:gd name="T63" fmla="*/ 613 h 3176"/>
              <a:gd name="T64" fmla="*/ 566 w 1500"/>
              <a:gd name="T65" fmla="*/ 600 h 3176"/>
              <a:gd name="T66" fmla="*/ 829 w 1500"/>
              <a:gd name="T67" fmla="*/ 13 h 3176"/>
              <a:gd name="T68" fmla="*/ 929 w 1500"/>
              <a:gd name="T69" fmla="*/ 68 h 3176"/>
              <a:gd name="T70" fmla="*/ 998 w 1500"/>
              <a:gd name="T71" fmla="*/ 158 h 3176"/>
              <a:gd name="T72" fmla="*/ 1023 w 1500"/>
              <a:gd name="T73" fmla="*/ 274 h 3176"/>
              <a:gd name="T74" fmla="*/ 998 w 1500"/>
              <a:gd name="T75" fmla="*/ 388 h 3176"/>
              <a:gd name="T76" fmla="*/ 929 w 1500"/>
              <a:gd name="T77" fmla="*/ 480 h 3176"/>
              <a:gd name="T78" fmla="*/ 829 w 1500"/>
              <a:gd name="T79" fmla="*/ 535 h 3176"/>
              <a:gd name="T80" fmla="*/ 710 w 1500"/>
              <a:gd name="T81" fmla="*/ 544 h 3176"/>
              <a:gd name="T82" fmla="*/ 602 w 1500"/>
              <a:gd name="T83" fmla="*/ 502 h 3176"/>
              <a:gd name="T84" fmla="*/ 522 w 1500"/>
              <a:gd name="T85" fmla="*/ 422 h 3176"/>
              <a:gd name="T86" fmla="*/ 481 w 1500"/>
              <a:gd name="T87" fmla="*/ 314 h 3176"/>
              <a:gd name="T88" fmla="*/ 490 w 1500"/>
              <a:gd name="T89" fmla="*/ 195 h 3176"/>
              <a:gd name="T90" fmla="*/ 545 w 1500"/>
              <a:gd name="T91" fmla="*/ 95 h 3176"/>
              <a:gd name="T92" fmla="*/ 635 w 1500"/>
              <a:gd name="T93" fmla="*/ 26 h 3176"/>
              <a:gd name="T94" fmla="*/ 751 w 1500"/>
              <a:gd name="T95"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3176">
                <a:moveTo>
                  <a:pt x="566" y="600"/>
                </a:moveTo>
                <a:lnTo>
                  <a:pt x="934" y="600"/>
                </a:lnTo>
                <a:lnTo>
                  <a:pt x="980" y="601"/>
                </a:lnTo>
                <a:lnTo>
                  <a:pt x="1024" y="605"/>
                </a:lnTo>
                <a:lnTo>
                  <a:pt x="1063" y="613"/>
                </a:lnTo>
                <a:lnTo>
                  <a:pt x="1100" y="624"/>
                </a:lnTo>
                <a:lnTo>
                  <a:pt x="1134" y="640"/>
                </a:lnTo>
                <a:lnTo>
                  <a:pt x="1165" y="659"/>
                </a:lnTo>
                <a:lnTo>
                  <a:pt x="1193" y="683"/>
                </a:lnTo>
                <a:lnTo>
                  <a:pt x="1218" y="711"/>
                </a:lnTo>
                <a:lnTo>
                  <a:pt x="1239" y="744"/>
                </a:lnTo>
                <a:lnTo>
                  <a:pt x="1259" y="782"/>
                </a:lnTo>
                <a:lnTo>
                  <a:pt x="1268" y="807"/>
                </a:lnTo>
                <a:lnTo>
                  <a:pt x="1497" y="1602"/>
                </a:lnTo>
                <a:lnTo>
                  <a:pt x="1500" y="1623"/>
                </a:lnTo>
                <a:lnTo>
                  <a:pt x="1498" y="1646"/>
                </a:lnTo>
                <a:lnTo>
                  <a:pt x="1491" y="1666"/>
                </a:lnTo>
                <a:lnTo>
                  <a:pt x="1479" y="1684"/>
                </a:lnTo>
                <a:lnTo>
                  <a:pt x="1463" y="1701"/>
                </a:lnTo>
                <a:lnTo>
                  <a:pt x="1443" y="1714"/>
                </a:lnTo>
                <a:lnTo>
                  <a:pt x="1421" y="1723"/>
                </a:lnTo>
                <a:lnTo>
                  <a:pt x="1396" y="1727"/>
                </a:lnTo>
                <a:lnTo>
                  <a:pt x="1372" y="1726"/>
                </a:lnTo>
                <a:lnTo>
                  <a:pt x="1350" y="1722"/>
                </a:lnTo>
                <a:lnTo>
                  <a:pt x="1330" y="1712"/>
                </a:lnTo>
                <a:lnTo>
                  <a:pt x="1312" y="1698"/>
                </a:lnTo>
                <a:lnTo>
                  <a:pt x="1300" y="1682"/>
                </a:lnTo>
                <a:lnTo>
                  <a:pt x="1291" y="1661"/>
                </a:lnTo>
                <a:lnTo>
                  <a:pt x="1087" y="957"/>
                </a:lnTo>
                <a:lnTo>
                  <a:pt x="1038" y="957"/>
                </a:lnTo>
                <a:lnTo>
                  <a:pt x="1386" y="2174"/>
                </a:lnTo>
                <a:lnTo>
                  <a:pt x="1049" y="2174"/>
                </a:lnTo>
                <a:lnTo>
                  <a:pt x="1049" y="3042"/>
                </a:lnTo>
                <a:lnTo>
                  <a:pt x="1046" y="3069"/>
                </a:lnTo>
                <a:lnTo>
                  <a:pt x="1039" y="3094"/>
                </a:lnTo>
                <a:lnTo>
                  <a:pt x="1026" y="3116"/>
                </a:lnTo>
                <a:lnTo>
                  <a:pt x="1010" y="3136"/>
                </a:lnTo>
                <a:lnTo>
                  <a:pt x="990" y="3153"/>
                </a:lnTo>
                <a:lnTo>
                  <a:pt x="967" y="3166"/>
                </a:lnTo>
                <a:lnTo>
                  <a:pt x="942" y="3173"/>
                </a:lnTo>
                <a:lnTo>
                  <a:pt x="915" y="3176"/>
                </a:lnTo>
                <a:lnTo>
                  <a:pt x="889" y="3173"/>
                </a:lnTo>
                <a:lnTo>
                  <a:pt x="863" y="3166"/>
                </a:lnTo>
                <a:lnTo>
                  <a:pt x="840" y="3153"/>
                </a:lnTo>
                <a:lnTo>
                  <a:pt x="821" y="3136"/>
                </a:lnTo>
                <a:lnTo>
                  <a:pt x="805" y="3116"/>
                </a:lnTo>
                <a:lnTo>
                  <a:pt x="792" y="3094"/>
                </a:lnTo>
                <a:lnTo>
                  <a:pt x="784" y="3069"/>
                </a:lnTo>
                <a:lnTo>
                  <a:pt x="782" y="3042"/>
                </a:lnTo>
                <a:lnTo>
                  <a:pt x="782" y="2174"/>
                </a:lnTo>
                <a:lnTo>
                  <a:pt x="719" y="2174"/>
                </a:lnTo>
                <a:lnTo>
                  <a:pt x="719" y="3042"/>
                </a:lnTo>
                <a:lnTo>
                  <a:pt x="716" y="3069"/>
                </a:lnTo>
                <a:lnTo>
                  <a:pt x="708" y="3094"/>
                </a:lnTo>
                <a:lnTo>
                  <a:pt x="696" y="3116"/>
                </a:lnTo>
                <a:lnTo>
                  <a:pt x="680" y="3136"/>
                </a:lnTo>
                <a:lnTo>
                  <a:pt x="660" y="3153"/>
                </a:lnTo>
                <a:lnTo>
                  <a:pt x="638" y="3166"/>
                </a:lnTo>
                <a:lnTo>
                  <a:pt x="613" y="3173"/>
                </a:lnTo>
                <a:lnTo>
                  <a:pt x="586" y="3176"/>
                </a:lnTo>
                <a:lnTo>
                  <a:pt x="559" y="3173"/>
                </a:lnTo>
                <a:lnTo>
                  <a:pt x="534" y="3166"/>
                </a:lnTo>
                <a:lnTo>
                  <a:pt x="511" y="3153"/>
                </a:lnTo>
                <a:lnTo>
                  <a:pt x="491" y="3136"/>
                </a:lnTo>
                <a:lnTo>
                  <a:pt x="475" y="3116"/>
                </a:lnTo>
                <a:lnTo>
                  <a:pt x="463" y="3094"/>
                </a:lnTo>
                <a:lnTo>
                  <a:pt x="455" y="3069"/>
                </a:lnTo>
                <a:lnTo>
                  <a:pt x="452" y="3042"/>
                </a:lnTo>
                <a:lnTo>
                  <a:pt x="452" y="2174"/>
                </a:lnTo>
                <a:lnTo>
                  <a:pt x="115" y="2174"/>
                </a:lnTo>
                <a:lnTo>
                  <a:pt x="464" y="957"/>
                </a:lnTo>
                <a:lnTo>
                  <a:pt x="414" y="957"/>
                </a:lnTo>
                <a:lnTo>
                  <a:pt x="211" y="1661"/>
                </a:lnTo>
                <a:lnTo>
                  <a:pt x="202" y="1682"/>
                </a:lnTo>
                <a:lnTo>
                  <a:pt x="189" y="1698"/>
                </a:lnTo>
                <a:lnTo>
                  <a:pt x="172" y="1712"/>
                </a:lnTo>
                <a:lnTo>
                  <a:pt x="152" y="1722"/>
                </a:lnTo>
                <a:lnTo>
                  <a:pt x="129" y="1726"/>
                </a:lnTo>
                <a:lnTo>
                  <a:pt x="106" y="1727"/>
                </a:lnTo>
                <a:lnTo>
                  <a:pt x="81" y="1723"/>
                </a:lnTo>
                <a:lnTo>
                  <a:pt x="58" y="1714"/>
                </a:lnTo>
                <a:lnTo>
                  <a:pt x="38" y="1701"/>
                </a:lnTo>
                <a:lnTo>
                  <a:pt x="22" y="1684"/>
                </a:lnTo>
                <a:lnTo>
                  <a:pt x="10" y="1666"/>
                </a:lnTo>
                <a:lnTo>
                  <a:pt x="3" y="1646"/>
                </a:lnTo>
                <a:lnTo>
                  <a:pt x="0" y="1623"/>
                </a:lnTo>
                <a:lnTo>
                  <a:pt x="4" y="1602"/>
                </a:lnTo>
                <a:lnTo>
                  <a:pt x="233" y="807"/>
                </a:lnTo>
                <a:lnTo>
                  <a:pt x="242" y="782"/>
                </a:lnTo>
                <a:lnTo>
                  <a:pt x="261" y="744"/>
                </a:lnTo>
                <a:lnTo>
                  <a:pt x="284" y="711"/>
                </a:lnTo>
                <a:lnTo>
                  <a:pt x="308" y="683"/>
                </a:lnTo>
                <a:lnTo>
                  <a:pt x="336" y="659"/>
                </a:lnTo>
                <a:lnTo>
                  <a:pt x="367" y="640"/>
                </a:lnTo>
                <a:lnTo>
                  <a:pt x="400" y="624"/>
                </a:lnTo>
                <a:lnTo>
                  <a:pt x="437" y="613"/>
                </a:lnTo>
                <a:lnTo>
                  <a:pt x="478" y="605"/>
                </a:lnTo>
                <a:lnTo>
                  <a:pt x="520" y="601"/>
                </a:lnTo>
                <a:lnTo>
                  <a:pt x="566" y="600"/>
                </a:lnTo>
                <a:close/>
                <a:moveTo>
                  <a:pt x="751" y="0"/>
                </a:moveTo>
                <a:lnTo>
                  <a:pt x="791" y="4"/>
                </a:lnTo>
                <a:lnTo>
                  <a:pt x="829" y="13"/>
                </a:lnTo>
                <a:lnTo>
                  <a:pt x="865" y="26"/>
                </a:lnTo>
                <a:lnTo>
                  <a:pt x="899" y="45"/>
                </a:lnTo>
                <a:lnTo>
                  <a:pt x="929" y="68"/>
                </a:lnTo>
                <a:lnTo>
                  <a:pt x="956" y="95"/>
                </a:lnTo>
                <a:lnTo>
                  <a:pt x="979" y="125"/>
                </a:lnTo>
                <a:lnTo>
                  <a:pt x="998" y="158"/>
                </a:lnTo>
                <a:lnTo>
                  <a:pt x="1012" y="195"/>
                </a:lnTo>
                <a:lnTo>
                  <a:pt x="1021" y="233"/>
                </a:lnTo>
                <a:lnTo>
                  <a:pt x="1023" y="274"/>
                </a:lnTo>
                <a:lnTo>
                  <a:pt x="1021" y="314"/>
                </a:lnTo>
                <a:lnTo>
                  <a:pt x="1012" y="352"/>
                </a:lnTo>
                <a:lnTo>
                  <a:pt x="998" y="388"/>
                </a:lnTo>
                <a:lnTo>
                  <a:pt x="979" y="422"/>
                </a:lnTo>
                <a:lnTo>
                  <a:pt x="956" y="453"/>
                </a:lnTo>
                <a:lnTo>
                  <a:pt x="929" y="480"/>
                </a:lnTo>
                <a:lnTo>
                  <a:pt x="899" y="502"/>
                </a:lnTo>
                <a:lnTo>
                  <a:pt x="865" y="521"/>
                </a:lnTo>
                <a:lnTo>
                  <a:pt x="829" y="535"/>
                </a:lnTo>
                <a:lnTo>
                  <a:pt x="791" y="544"/>
                </a:lnTo>
                <a:lnTo>
                  <a:pt x="751" y="546"/>
                </a:lnTo>
                <a:lnTo>
                  <a:pt x="710" y="544"/>
                </a:lnTo>
                <a:lnTo>
                  <a:pt x="671" y="535"/>
                </a:lnTo>
                <a:lnTo>
                  <a:pt x="635" y="521"/>
                </a:lnTo>
                <a:lnTo>
                  <a:pt x="602" y="502"/>
                </a:lnTo>
                <a:lnTo>
                  <a:pt x="572" y="480"/>
                </a:lnTo>
                <a:lnTo>
                  <a:pt x="545" y="453"/>
                </a:lnTo>
                <a:lnTo>
                  <a:pt x="522" y="422"/>
                </a:lnTo>
                <a:lnTo>
                  <a:pt x="503" y="388"/>
                </a:lnTo>
                <a:lnTo>
                  <a:pt x="490" y="352"/>
                </a:lnTo>
                <a:lnTo>
                  <a:pt x="481" y="314"/>
                </a:lnTo>
                <a:lnTo>
                  <a:pt x="478" y="274"/>
                </a:lnTo>
                <a:lnTo>
                  <a:pt x="481" y="233"/>
                </a:lnTo>
                <a:lnTo>
                  <a:pt x="490" y="195"/>
                </a:lnTo>
                <a:lnTo>
                  <a:pt x="503" y="158"/>
                </a:lnTo>
                <a:lnTo>
                  <a:pt x="522" y="125"/>
                </a:lnTo>
                <a:lnTo>
                  <a:pt x="545" y="95"/>
                </a:lnTo>
                <a:lnTo>
                  <a:pt x="572" y="68"/>
                </a:lnTo>
                <a:lnTo>
                  <a:pt x="602" y="45"/>
                </a:lnTo>
                <a:lnTo>
                  <a:pt x="635" y="26"/>
                </a:lnTo>
                <a:lnTo>
                  <a:pt x="671" y="13"/>
                </a:lnTo>
                <a:lnTo>
                  <a:pt x="710" y="4"/>
                </a:lnTo>
                <a:lnTo>
                  <a:pt x="751" y="0"/>
                </a:lnTo>
                <a:close/>
              </a:path>
            </a:pathLst>
          </a:custGeom>
          <a:solidFill>
            <a:schemeClr val="accent6">
              <a:lumMod val="40000"/>
              <a:lumOff val="60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endParaRPr>
          </a:p>
        </p:txBody>
      </p:sp>
      <p:sp>
        <p:nvSpPr>
          <p:cNvPr id="48" name="Rectangle 47"/>
          <p:cNvSpPr/>
          <p:nvPr/>
        </p:nvSpPr>
        <p:spPr bwMode="ltGray">
          <a:xfrm>
            <a:off x="661625" y="1270113"/>
            <a:ext cx="9126801" cy="4925971"/>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83977" name="ZoneTexte 55"/>
          <p:cNvSpPr txBox="1">
            <a:spLocks noChangeArrowheads="1"/>
          </p:cNvSpPr>
          <p:nvPr>
            <p:custDataLst>
              <p:tags r:id="rId1"/>
            </p:custDataLst>
          </p:nvPr>
        </p:nvSpPr>
        <p:spPr bwMode="auto">
          <a:xfrm>
            <a:off x="2949217" y="1463501"/>
            <a:ext cx="4551618"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Sexe de l’utilisateur principal du 2RM</a:t>
            </a:r>
          </a:p>
        </p:txBody>
      </p:sp>
      <p:sp>
        <p:nvSpPr>
          <p:cNvPr id="18" name="ZoneTexte 17"/>
          <p:cNvSpPr txBox="1"/>
          <p:nvPr/>
        </p:nvSpPr>
        <p:spPr>
          <a:xfrm>
            <a:off x="1165549" y="1993584"/>
            <a:ext cx="146826" cy="176779"/>
          </a:xfrm>
          <a:prstGeom prst="rect">
            <a:avLst/>
          </a:prstGeom>
          <a:noFill/>
        </p:spPr>
        <p:txBody>
          <a:bodyPr lIns="0" tIns="0" rIns="0" bIns="0"/>
          <a:lstStyle/>
          <a:p>
            <a:pPr>
              <a:defRPr/>
            </a:pPr>
            <a:r>
              <a:rPr lang="en-GB" sz="1200" dirty="0">
                <a:latin typeface="+mn-lt"/>
              </a:rPr>
              <a:t>%</a:t>
            </a:r>
          </a:p>
        </p:txBody>
      </p:sp>
      <p:sp>
        <p:nvSpPr>
          <p:cNvPr id="2" name="Rectangle 1"/>
          <p:cNvSpPr/>
          <p:nvPr/>
        </p:nvSpPr>
        <p:spPr>
          <a:xfrm>
            <a:off x="2883707" y="2110853"/>
            <a:ext cx="1289341" cy="3329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dirty="0"/>
          </a:p>
        </p:txBody>
      </p:sp>
      <p:sp>
        <p:nvSpPr>
          <p:cNvPr id="3" name="Accolade fermante 2"/>
          <p:cNvSpPr/>
          <p:nvPr/>
        </p:nvSpPr>
        <p:spPr>
          <a:xfrm rot="5400000">
            <a:off x="7706501" y="3507090"/>
            <a:ext cx="224478" cy="325102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175">
                <a:noFill/>
              </a:ln>
            </a:endParaRPr>
          </a:p>
        </p:txBody>
      </p:sp>
      <p:sp>
        <p:nvSpPr>
          <p:cNvPr id="24" name="Rectangle à coins arrondis 23"/>
          <p:cNvSpPr/>
          <p:nvPr/>
        </p:nvSpPr>
        <p:spPr>
          <a:xfrm>
            <a:off x="239716" y="10800"/>
            <a:ext cx="9928164" cy="852747"/>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Le profil des UP </a:t>
            </a:r>
            <a:r>
              <a:rPr lang="fr-FR" sz="2000" dirty="0" smtClean="0">
                <a:solidFill>
                  <a:schemeClr val="tx1"/>
                </a:solidFill>
                <a:latin typeface="Arial" panose="020B0604020202020204" pitchFamily="34" charset="0"/>
                <a:ea typeface="+mj-ea"/>
                <a:cs typeface="Arial" panose="020B0604020202020204" pitchFamily="34" charset="0"/>
              </a:rPr>
              <a:t>demeure essentiellement </a:t>
            </a:r>
            <a:r>
              <a:rPr lang="fr-FR" sz="2000" dirty="0">
                <a:solidFill>
                  <a:schemeClr val="tx1"/>
                </a:solidFill>
                <a:latin typeface="Arial" panose="020B0604020202020204" pitchFamily="34" charset="0"/>
                <a:ea typeface="+mj-ea"/>
                <a:cs typeface="Arial" panose="020B0604020202020204" pitchFamily="34" charset="0"/>
              </a:rPr>
              <a:t>masculin </a:t>
            </a:r>
            <a:r>
              <a:rPr lang="fr-FR" sz="2000" dirty="0" smtClean="0">
                <a:solidFill>
                  <a:schemeClr val="tx1"/>
                </a:solidFill>
                <a:latin typeface="Arial" panose="020B0604020202020204" pitchFamily="34" charset="0"/>
                <a:ea typeface="+mj-ea"/>
                <a:cs typeface="Arial" panose="020B0604020202020204" pitchFamily="34" charset="0"/>
              </a:rPr>
              <a:t>malgré une augmentation de la part des femmes sur les cyclomoteurs vs l’an passé.</a:t>
            </a:r>
            <a:endParaRPr lang="fr-FR" sz="2000" dirty="0">
              <a:solidFill>
                <a:schemeClr val="tx1"/>
              </a:solidFill>
              <a:latin typeface="Arial" panose="020B0604020202020204" pitchFamily="34" charset="0"/>
              <a:ea typeface="+mj-ea"/>
              <a:cs typeface="Arial" panose="020B0604020202020204" pitchFamily="34" charset="0"/>
            </a:endParaRPr>
          </a:p>
        </p:txBody>
      </p:sp>
      <p:grpSp>
        <p:nvGrpSpPr>
          <p:cNvPr id="44" name="Groupe 43"/>
          <p:cNvGrpSpPr/>
          <p:nvPr/>
        </p:nvGrpSpPr>
        <p:grpSpPr>
          <a:xfrm>
            <a:off x="3890500" y="5344437"/>
            <a:ext cx="5096376" cy="1180196"/>
            <a:chOff x="4218052" y="5344437"/>
            <a:chExt cx="5096376" cy="1180196"/>
          </a:xfrm>
        </p:grpSpPr>
        <p:grpSp>
          <p:nvGrpSpPr>
            <p:cNvPr id="46" name="Groupe 45"/>
            <p:cNvGrpSpPr/>
            <p:nvPr/>
          </p:nvGrpSpPr>
          <p:grpSpPr>
            <a:xfrm>
              <a:off x="4218052" y="5344437"/>
              <a:ext cx="5096376" cy="1180196"/>
              <a:chOff x="4218052" y="5426325"/>
              <a:chExt cx="5096376" cy="1180196"/>
            </a:xfrm>
          </p:grpSpPr>
          <p:grpSp>
            <p:nvGrpSpPr>
              <p:cNvPr id="52" name="Groupe 51"/>
              <p:cNvGrpSpPr/>
              <p:nvPr/>
            </p:nvGrpSpPr>
            <p:grpSpPr>
              <a:xfrm>
                <a:off x="5258522" y="5583289"/>
                <a:ext cx="455860" cy="442155"/>
                <a:chOff x="5258522" y="5583289"/>
                <a:chExt cx="455860" cy="442155"/>
              </a:xfrm>
            </p:grpSpPr>
            <p:sp>
              <p:nvSpPr>
                <p:cNvPr id="60" name="Ellipse 59"/>
                <p:cNvSpPr/>
                <p:nvPr/>
              </p:nvSpPr>
              <p:spPr bwMode="ltGray">
                <a:xfrm>
                  <a:off x="5258522" y="5583289"/>
                  <a:ext cx="455859" cy="442155"/>
                </a:xfrm>
                <a:prstGeom prst="ellipse">
                  <a:avLst/>
                </a:prstGeom>
                <a:solidFill>
                  <a:schemeClr val="accent5">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61" name="Rectangle 60"/>
                <p:cNvSpPr/>
                <p:nvPr/>
              </p:nvSpPr>
              <p:spPr>
                <a:xfrm>
                  <a:off x="5274838" y="5681256"/>
                  <a:ext cx="439544" cy="246221"/>
                </a:xfrm>
                <a:prstGeom prst="rect">
                  <a:avLst/>
                </a:prstGeom>
              </p:spPr>
              <p:txBody>
                <a:bodyPr wrap="none">
                  <a:spAutoFit/>
                </a:bodyPr>
                <a:lstStyle/>
                <a:p>
                  <a:r>
                    <a:rPr lang="fr-FR" sz="1000" dirty="0" smtClean="0">
                      <a:solidFill>
                        <a:schemeClr val="bg1"/>
                      </a:solidFill>
                      <a:latin typeface="Arial" panose="020B0604020202020204" pitchFamily="34" charset="0"/>
                      <a:cs typeface="Arial" panose="020B0604020202020204" pitchFamily="34" charset="0"/>
                    </a:rPr>
                    <a:t>17%</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53" name="Groupe 52"/>
              <p:cNvGrpSpPr/>
              <p:nvPr/>
            </p:nvGrpSpPr>
            <p:grpSpPr>
              <a:xfrm>
                <a:off x="6952145" y="5533229"/>
                <a:ext cx="559081" cy="542274"/>
                <a:chOff x="6952145" y="5533229"/>
                <a:chExt cx="559081" cy="542274"/>
              </a:xfrm>
            </p:grpSpPr>
            <p:sp>
              <p:nvSpPr>
                <p:cNvPr id="58" name="Ellipse 57"/>
                <p:cNvSpPr/>
                <p:nvPr/>
              </p:nvSpPr>
              <p:spPr bwMode="ltGray">
                <a:xfrm>
                  <a:off x="6952145" y="5533229"/>
                  <a:ext cx="559081" cy="542274"/>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dirty="0" smtClean="0">
                    <a:latin typeface="Arial" panose="020B0604020202020204" pitchFamily="34" charset="0"/>
                    <a:cs typeface="Arial" panose="020B0604020202020204" pitchFamily="34" charset="0"/>
                  </a:endParaRPr>
                </a:p>
              </p:txBody>
            </p:sp>
            <p:sp>
              <p:nvSpPr>
                <p:cNvPr id="59" name="Rectangle 58"/>
                <p:cNvSpPr/>
                <p:nvPr/>
              </p:nvSpPr>
              <p:spPr>
                <a:xfrm>
                  <a:off x="7005790" y="5665867"/>
                  <a:ext cx="490840" cy="276999"/>
                </a:xfrm>
                <a:prstGeom prst="rect">
                  <a:avLst/>
                </a:prstGeom>
              </p:spPr>
              <p:txBody>
                <a:bodyPr wrap="none">
                  <a:spAutoFit/>
                </a:bodyPr>
                <a:lstStyle/>
                <a:p>
                  <a:r>
                    <a:rPr lang="fr-FR" sz="1200" dirty="0" smtClean="0">
                      <a:solidFill>
                        <a:schemeClr val="bg1"/>
                      </a:solidFill>
                      <a:latin typeface="Arial" panose="020B0604020202020204" pitchFamily="34" charset="0"/>
                      <a:cs typeface="Arial" panose="020B0604020202020204" pitchFamily="34" charset="0"/>
                    </a:rPr>
                    <a:t>26%</a:t>
                  </a:r>
                  <a:endParaRPr lang="fr-FR" sz="1200" dirty="0">
                    <a:solidFill>
                      <a:schemeClr val="bg1"/>
                    </a:solidFill>
                    <a:latin typeface="Arial" panose="020B0604020202020204" pitchFamily="34" charset="0"/>
                    <a:cs typeface="Arial" panose="020B0604020202020204" pitchFamily="34" charset="0"/>
                  </a:endParaRPr>
                </a:p>
              </p:txBody>
            </p:sp>
          </p:grpSp>
          <p:grpSp>
            <p:nvGrpSpPr>
              <p:cNvPr id="54" name="Groupe 53"/>
              <p:cNvGrpSpPr/>
              <p:nvPr/>
            </p:nvGrpSpPr>
            <p:grpSpPr>
              <a:xfrm>
                <a:off x="8534913" y="5426325"/>
                <a:ext cx="779515" cy="756082"/>
                <a:chOff x="8534913" y="5426325"/>
                <a:chExt cx="779515" cy="756082"/>
              </a:xfrm>
            </p:grpSpPr>
            <p:sp>
              <p:nvSpPr>
                <p:cNvPr id="56" name="Ellipse 55"/>
                <p:cNvSpPr/>
                <p:nvPr/>
              </p:nvSpPr>
              <p:spPr bwMode="ltGray">
                <a:xfrm>
                  <a:off x="8534913" y="5426325"/>
                  <a:ext cx="779515" cy="756082"/>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57" name="Rectangle 56"/>
                <p:cNvSpPr/>
                <p:nvPr/>
              </p:nvSpPr>
              <p:spPr>
                <a:xfrm>
                  <a:off x="8575857" y="5604311"/>
                  <a:ext cx="697627"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57%</a:t>
                  </a:r>
                  <a:endParaRPr lang="fr-FR" sz="2000" dirty="0">
                    <a:solidFill>
                      <a:schemeClr val="bg1"/>
                    </a:solidFill>
                    <a:latin typeface="Arial" panose="020B0604020202020204" pitchFamily="34" charset="0"/>
                    <a:cs typeface="Arial" panose="020B0604020202020204" pitchFamily="34" charset="0"/>
                  </a:endParaRPr>
                </a:p>
              </p:txBody>
            </p:sp>
          </p:grpSp>
          <p:sp>
            <p:nvSpPr>
              <p:cNvPr id="55" name="ZoneTexte 54"/>
              <p:cNvSpPr txBox="1"/>
              <p:nvPr/>
            </p:nvSpPr>
            <p:spPr>
              <a:xfrm>
                <a:off x="4218052" y="5692121"/>
                <a:ext cx="914400" cy="914400"/>
              </a:xfrm>
              <a:prstGeom prst="rect">
                <a:avLst/>
              </a:prstGeom>
              <a:noFill/>
            </p:spPr>
            <p:txBody>
              <a:bodyPr wrap="none" lIns="0" tIns="0" rIns="0" bIns="0" rtlCol="0">
                <a:noAutofit/>
              </a:bodyPr>
              <a:lstStyle/>
              <a:p>
                <a:pPr algn="r"/>
                <a:r>
                  <a:rPr lang="fr-FR" sz="1000" b="0" dirty="0" smtClean="0">
                    <a:solidFill>
                      <a:schemeClr val="tx1"/>
                    </a:solidFill>
                    <a:latin typeface="Arial" panose="020B0604020202020204" pitchFamily="34" charset="0"/>
                    <a:cs typeface="Arial" panose="020B0604020202020204" pitchFamily="34" charset="0"/>
                  </a:rPr>
                  <a:t>Rappel: poids dans </a:t>
                </a:r>
              </a:p>
              <a:p>
                <a:pPr algn="r"/>
                <a:r>
                  <a:rPr lang="fr-FR" sz="1000" b="0" dirty="0" smtClean="0">
                    <a:solidFill>
                      <a:schemeClr val="tx1"/>
                    </a:solidFill>
                    <a:latin typeface="Arial" panose="020B0604020202020204" pitchFamily="34" charset="0"/>
                    <a:cs typeface="Arial" panose="020B0604020202020204" pitchFamily="34" charset="0"/>
                  </a:rPr>
                  <a:t>le parc 2RM</a:t>
                </a:r>
              </a:p>
            </p:txBody>
          </p:sp>
        </p:grpSp>
        <p:cxnSp>
          <p:nvCxnSpPr>
            <p:cNvPr id="47" name="Connecteur droit 46"/>
            <p:cNvCxnSpPr/>
            <p:nvPr/>
          </p:nvCxnSpPr>
          <p:spPr>
            <a:xfrm flipV="1">
              <a:off x="5734059" y="5744790"/>
              <a:ext cx="1224409" cy="1"/>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7517057" y="5741365"/>
              <a:ext cx="1017856" cy="3426"/>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5" name="ZoneTexte 34"/>
          <p:cNvSpPr txBox="1"/>
          <p:nvPr/>
        </p:nvSpPr>
        <p:spPr>
          <a:xfrm>
            <a:off x="5638636" y="2474319"/>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(18)</a:t>
            </a:r>
          </a:p>
        </p:txBody>
      </p:sp>
      <p:sp>
        <p:nvSpPr>
          <p:cNvPr id="36" name="ZoneTexte 35"/>
          <p:cNvSpPr txBox="1"/>
          <p:nvPr/>
        </p:nvSpPr>
        <p:spPr>
          <a:xfrm>
            <a:off x="7317101" y="2400125"/>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(19)</a:t>
            </a:r>
          </a:p>
        </p:txBody>
      </p:sp>
      <p:pic>
        <p:nvPicPr>
          <p:cNvPr id="38" name="Picture 2" descr="Résultat d’images pour icône scoote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2649" y="4957462"/>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18" descr="Noir moto silhouette Icon gratuit"/>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80226" y="5201780"/>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oneTexte 42"/>
          <p:cNvSpPr txBox="1"/>
          <p:nvPr/>
        </p:nvSpPr>
        <p:spPr>
          <a:xfrm>
            <a:off x="5836117" y="6561702"/>
            <a:ext cx="4267029" cy="235891"/>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Base : Utilisateur principal de 2RM </a:t>
            </a:r>
          </a:p>
        </p:txBody>
      </p:sp>
      <p:grpSp>
        <p:nvGrpSpPr>
          <p:cNvPr id="62" name="Groupe 61"/>
          <p:cNvGrpSpPr/>
          <p:nvPr/>
        </p:nvGrpSpPr>
        <p:grpSpPr>
          <a:xfrm>
            <a:off x="1158563" y="6570644"/>
            <a:ext cx="3994242" cy="153888"/>
            <a:chOff x="5454801" y="6348055"/>
            <a:chExt cx="4546180" cy="153888"/>
          </a:xfrm>
        </p:grpSpPr>
        <p:sp>
          <p:nvSpPr>
            <p:cNvPr id="63"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64"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65"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66" name="ZoneTexte 65"/>
          <p:cNvSpPr txBox="1"/>
          <p:nvPr/>
        </p:nvSpPr>
        <p:spPr>
          <a:xfrm>
            <a:off x="7915747" y="6440615"/>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67" name="Ellipse 51"/>
          <p:cNvSpPr>
            <a:spLocks noChangeAspect="1"/>
          </p:cNvSpPr>
          <p:nvPr/>
        </p:nvSpPr>
        <p:spPr bwMode="auto">
          <a:xfrm>
            <a:off x="5024548" y="3679230"/>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68" name="Ellipse 51"/>
          <p:cNvSpPr>
            <a:spLocks noChangeAspect="1"/>
          </p:cNvSpPr>
          <p:nvPr/>
        </p:nvSpPr>
        <p:spPr bwMode="auto">
          <a:xfrm>
            <a:off x="5018083" y="2473934"/>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69" name="Ellipse 51"/>
          <p:cNvSpPr>
            <a:spLocks noChangeAspect="1"/>
          </p:cNvSpPr>
          <p:nvPr/>
        </p:nvSpPr>
        <p:spPr bwMode="auto">
          <a:xfrm>
            <a:off x="8392697" y="2356401"/>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70" name="Ellipse 51"/>
          <p:cNvSpPr>
            <a:spLocks noChangeAspect="1"/>
          </p:cNvSpPr>
          <p:nvPr/>
        </p:nvSpPr>
        <p:spPr bwMode="auto">
          <a:xfrm>
            <a:off x="8392697" y="3552437"/>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grpSp>
        <p:nvGrpSpPr>
          <p:cNvPr id="40" name="Groupe 39"/>
          <p:cNvGrpSpPr/>
          <p:nvPr/>
        </p:nvGrpSpPr>
        <p:grpSpPr>
          <a:xfrm>
            <a:off x="774780" y="5818188"/>
            <a:ext cx="2720911" cy="338511"/>
            <a:chOff x="350783" y="6542768"/>
            <a:chExt cx="2720911" cy="338511"/>
          </a:xfrm>
        </p:grpSpPr>
        <p:sp>
          <p:nvSpPr>
            <p:cNvPr id="41"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2"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5" name="ZoneTexte 44"/>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71"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23</a:t>
            </a:fld>
            <a:endParaRPr lang="en-AU" sz="1000" b="0" dirty="0">
              <a:solidFill>
                <a:srgbClr val="717171"/>
              </a:solidFill>
            </a:endParaRPr>
          </a:p>
        </p:txBody>
      </p:sp>
    </p:spTree>
    <p:extLst>
      <p:ext uri="{BB962C8B-B14F-4D97-AF65-F5344CB8AC3E}">
        <p14:creationId xmlns:p14="http://schemas.microsoft.com/office/powerpoint/2010/main" val="143170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034BEE3-566C-4068-A777-C3A4762E861B}" type="slidenum">
              <a:rPr lang="en-GB" smtClean="0"/>
              <a:pPr/>
              <a:t>24</a:t>
            </a:fld>
            <a:endParaRPr lang="en-GB" dirty="0"/>
          </a:p>
        </p:txBody>
      </p:sp>
      <p:graphicFrame>
        <p:nvGraphicFramePr>
          <p:cNvPr id="5" name="Graphique 4"/>
          <p:cNvGraphicFramePr/>
          <p:nvPr>
            <p:extLst>
              <p:ext uri="{D42A27DB-BD31-4B8C-83A1-F6EECF244321}">
                <p14:modId xmlns:p14="http://schemas.microsoft.com/office/powerpoint/2010/main" val="3396326676"/>
              </p:ext>
            </p:extLst>
          </p:nvPr>
        </p:nvGraphicFramePr>
        <p:xfrm>
          <a:off x="1740164" y="1901279"/>
          <a:ext cx="7154454" cy="3192949"/>
        </p:xfrm>
        <a:graphic>
          <a:graphicData uri="http://schemas.openxmlformats.org/drawingml/2006/chart">
            <c:chart xmlns:c="http://schemas.openxmlformats.org/drawingml/2006/chart" xmlns:r="http://schemas.openxmlformats.org/officeDocument/2006/relationships" r:id="rId4"/>
          </a:graphicData>
        </a:graphic>
      </p:graphicFrame>
      <p:sp>
        <p:nvSpPr>
          <p:cNvPr id="6" name="AutoShape 20"/>
          <p:cNvSpPr>
            <a:spLocks noChangeArrowheads="1"/>
          </p:cNvSpPr>
          <p:nvPr/>
        </p:nvSpPr>
        <p:spPr bwMode="auto">
          <a:xfrm>
            <a:off x="3099669" y="1563472"/>
            <a:ext cx="1040473" cy="357060"/>
          </a:xfrm>
          <a:prstGeom prst="roundRect">
            <a:avLst>
              <a:gd name="adj" fmla="val 0"/>
            </a:avLst>
          </a:prstGeom>
          <a:noFill/>
          <a:ln>
            <a:solidFill>
              <a:schemeClr val="tx1">
                <a:lumMod val="50000"/>
                <a:lumOff val="50000"/>
              </a:schemeClr>
            </a:solidFill>
          </a:ln>
          <a:effectLst/>
        </p:spPr>
        <p:txBody>
          <a:bodyPr lIns="102404" tIns="201570" rIns="102404" bIns="201570" anchor="ctr"/>
          <a:lstStyle/>
          <a:p>
            <a:pPr algn="ctr">
              <a:defRPr/>
            </a:pPr>
            <a:r>
              <a:rPr lang="fr-FR" sz="900" dirty="0">
                <a:latin typeface="Arial" panose="020B0604020202020204" pitchFamily="34" charset="0"/>
                <a:cs typeface="Arial" panose="020B0604020202020204" pitchFamily="34" charset="0"/>
              </a:rPr>
              <a:t>Age moyen</a:t>
            </a:r>
          </a:p>
          <a:p>
            <a:pPr algn="ctr">
              <a:defRPr/>
            </a:pPr>
            <a:r>
              <a:rPr lang="fr-FR" sz="1000" dirty="0" smtClean="0">
                <a:latin typeface="Arial" panose="020B0604020202020204" pitchFamily="34" charset="0"/>
                <a:cs typeface="Arial" panose="020B0604020202020204" pitchFamily="34" charset="0"/>
              </a:rPr>
              <a:t>43 </a:t>
            </a:r>
            <a:r>
              <a:rPr lang="fr-FR" sz="1000" dirty="0">
                <a:latin typeface="Arial" panose="020B0604020202020204" pitchFamily="34" charset="0"/>
                <a:cs typeface="Arial" panose="020B0604020202020204" pitchFamily="34" charset="0"/>
              </a:rPr>
              <a:t>ans</a:t>
            </a:r>
          </a:p>
        </p:txBody>
      </p:sp>
      <p:sp>
        <p:nvSpPr>
          <p:cNvPr id="7" name="ZoneTexte 6"/>
          <p:cNvSpPr txBox="1"/>
          <p:nvPr/>
        </p:nvSpPr>
        <p:spPr>
          <a:xfrm>
            <a:off x="5836117" y="6561702"/>
            <a:ext cx="4267029" cy="235891"/>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Base : Utilisateur principal de 2RM </a:t>
            </a:r>
          </a:p>
        </p:txBody>
      </p:sp>
      <p:sp>
        <p:nvSpPr>
          <p:cNvPr id="8" name="ZoneTexte 56"/>
          <p:cNvSpPr txBox="1">
            <a:spLocks noChangeArrowheads="1"/>
          </p:cNvSpPr>
          <p:nvPr>
            <p:custDataLst>
              <p:tags r:id="rId1"/>
            </p:custDataLst>
          </p:nvPr>
        </p:nvSpPr>
        <p:spPr bwMode="auto">
          <a:xfrm>
            <a:off x="716217" y="1110148"/>
            <a:ext cx="4816269"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Age de l’utilisateur principal du 2RM</a:t>
            </a:r>
          </a:p>
        </p:txBody>
      </p:sp>
      <p:sp>
        <p:nvSpPr>
          <p:cNvPr id="9" name="AutoShape 20"/>
          <p:cNvSpPr>
            <a:spLocks noChangeArrowheads="1"/>
          </p:cNvSpPr>
          <p:nvPr/>
        </p:nvSpPr>
        <p:spPr bwMode="auto">
          <a:xfrm>
            <a:off x="4515366" y="1554721"/>
            <a:ext cx="1040473" cy="355309"/>
          </a:xfrm>
          <a:prstGeom prst="roundRect">
            <a:avLst>
              <a:gd name="adj" fmla="val 0"/>
            </a:avLst>
          </a:prstGeom>
          <a:noFill/>
          <a:ln>
            <a:solidFill>
              <a:schemeClr val="tx1">
                <a:lumMod val="50000"/>
                <a:lumOff val="50000"/>
              </a:schemeClr>
            </a:solidFill>
          </a:ln>
          <a:effectLst/>
        </p:spPr>
        <p:txBody>
          <a:bodyPr lIns="102404" tIns="201570" rIns="102404" bIns="201570" anchor="ctr"/>
          <a:lstStyle/>
          <a:p>
            <a:pPr algn="ctr">
              <a:defRPr/>
            </a:pPr>
            <a:r>
              <a:rPr lang="fr-FR" sz="900" dirty="0">
                <a:latin typeface="Arial" panose="020B0604020202020204" pitchFamily="34" charset="0"/>
                <a:cs typeface="Arial" panose="020B0604020202020204" pitchFamily="34" charset="0"/>
              </a:rPr>
              <a:t>Age moyen</a:t>
            </a:r>
          </a:p>
          <a:p>
            <a:pPr algn="ctr">
              <a:defRPr/>
            </a:pPr>
            <a:r>
              <a:rPr lang="fr-FR" sz="1000" dirty="0" smtClean="0">
                <a:latin typeface="Arial" panose="020B0604020202020204" pitchFamily="34" charset="0"/>
                <a:cs typeface="Arial" panose="020B0604020202020204" pitchFamily="34" charset="0"/>
              </a:rPr>
              <a:t>32 </a:t>
            </a:r>
            <a:r>
              <a:rPr lang="fr-FR" sz="1000" dirty="0">
                <a:latin typeface="Arial" panose="020B0604020202020204" pitchFamily="34" charset="0"/>
                <a:cs typeface="Arial" panose="020B0604020202020204" pitchFamily="34" charset="0"/>
              </a:rPr>
              <a:t>ans</a:t>
            </a:r>
          </a:p>
        </p:txBody>
      </p:sp>
      <p:sp>
        <p:nvSpPr>
          <p:cNvPr id="10" name="AutoShape 20"/>
          <p:cNvSpPr>
            <a:spLocks noChangeArrowheads="1"/>
          </p:cNvSpPr>
          <p:nvPr/>
        </p:nvSpPr>
        <p:spPr bwMode="auto">
          <a:xfrm>
            <a:off x="5911123" y="1552970"/>
            <a:ext cx="1040473" cy="357060"/>
          </a:xfrm>
          <a:prstGeom prst="roundRect">
            <a:avLst>
              <a:gd name="adj" fmla="val 0"/>
            </a:avLst>
          </a:prstGeom>
          <a:noFill/>
          <a:ln>
            <a:solidFill>
              <a:schemeClr val="tx1">
                <a:lumMod val="50000"/>
                <a:lumOff val="50000"/>
              </a:schemeClr>
            </a:solidFill>
          </a:ln>
          <a:effectLst/>
        </p:spPr>
        <p:txBody>
          <a:bodyPr lIns="102404" tIns="201570" rIns="102404" bIns="201570" anchor="ctr"/>
          <a:lstStyle/>
          <a:p>
            <a:pPr algn="ctr">
              <a:defRPr/>
            </a:pPr>
            <a:r>
              <a:rPr lang="fr-FR" sz="900" dirty="0">
                <a:latin typeface="Arial" panose="020B0604020202020204" pitchFamily="34" charset="0"/>
                <a:cs typeface="Arial" panose="020B0604020202020204" pitchFamily="34" charset="0"/>
              </a:rPr>
              <a:t>Age moyen</a:t>
            </a:r>
          </a:p>
          <a:p>
            <a:pPr algn="ctr">
              <a:defRPr/>
            </a:pPr>
            <a:r>
              <a:rPr lang="fr-FR" sz="1000" dirty="0" smtClean="0">
                <a:latin typeface="Arial" panose="020B0604020202020204" pitchFamily="34" charset="0"/>
                <a:cs typeface="Arial" panose="020B0604020202020204" pitchFamily="34" charset="0"/>
              </a:rPr>
              <a:t>49 </a:t>
            </a:r>
            <a:r>
              <a:rPr lang="fr-FR" sz="1000" dirty="0">
                <a:latin typeface="Arial" panose="020B0604020202020204" pitchFamily="34" charset="0"/>
                <a:cs typeface="Arial" panose="020B0604020202020204" pitchFamily="34" charset="0"/>
              </a:rPr>
              <a:t>ans</a:t>
            </a:r>
          </a:p>
        </p:txBody>
      </p:sp>
      <p:sp>
        <p:nvSpPr>
          <p:cNvPr id="11" name="AutoShape 20"/>
          <p:cNvSpPr>
            <a:spLocks noChangeArrowheads="1"/>
          </p:cNvSpPr>
          <p:nvPr/>
        </p:nvSpPr>
        <p:spPr bwMode="auto">
          <a:xfrm>
            <a:off x="7312317" y="1545970"/>
            <a:ext cx="1042287" cy="355310"/>
          </a:xfrm>
          <a:prstGeom prst="roundRect">
            <a:avLst>
              <a:gd name="adj" fmla="val 0"/>
            </a:avLst>
          </a:prstGeom>
          <a:noFill/>
          <a:ln>
            <a:solidFill>
              <a:schemeClr val="tx1">
                <a:lumMod val="50000"/>
                <a:lumOff val="50000"/>
              </a:schemeClr>
            </a:solidFill>
          </a:ln>
          <a:effectLst/>
        </p:spPr>
        <p:txBody>
          <a:bodyPr lIns="102404" tIns="201570" rIns="102404" bIns="201570" anchor="ctr"/>
          <a:lstStyle/>
          <a:p>
            <a:pPr algn="ctr">
              <a:defRPr/>
            </a:pPr>
            <a:r>
              <a:rPr lang="fr-FR" sz="900" dirty="0">
                <a:latin typeface="Arial" panose="020B0604020202020204" pitchFamily="34" charset="0"/>
                <a:cs typeface="Arial" panose="020B0604020202020204" pitchFamily="34" charset="0"/>
              </a:rPr>
              <a:t>Age moyen</a:t>
            </a:r>
          </a:p>
          <a:p>
            <a:pPr algn="ctr">
              <a:defRPr/>
            </a:pPr>
            <a:r>
              <a:rPr lang="fr-FR" sz="1000" dirty="0" smtClean="0">
                <a:latin typeface="Arial" panose="020B0604020202020204" pitchFamily="34" charset="0"/>
                <a:cs typeface="Arial" panose="020B0604020202020204" pitchFamily="34" charset="0"/>
              </a:rPr>
              <a:t>44 </a:t>
            </a:r>
            <a:r>
              <a:rPr lang="fr-FR" sz="1000" dirty="0">
                <a:latin typeface="Arial" panose="020B0604020202020204" pitchFamily="34" charset="0"/>
                <a:cs typeface="Arial" panose="020B0604020202020204" pitchFamily="34" charset="0"/>
              </a:rPr>
              <a:t>ans</a:t>
            </a:r>
          </a:p>
        </p:txBody>
      </p:sp>
      <p:sp>
        <p:nvSpPr>
          <p:cNvPr id="12" name="Rectangle 11"/>
          <p:cNvSpPr/>
          <p:nvPr/>
        </p:nvSpPr>
        <p:spPr>
          <a:xfrm>
            <a:off x="2893807" y="1441679"/>
            <a:ext cx="1409251" cy="3902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dirty="0"/>
          </a:p>
        </p:txBody>
      </p:sp>
      <p:sp>
        <p:nvSpPr>
          <p:cNvPr id="13" name="Accolade fermante 12"/>
          <p:cNvSpPr/>
          <p:nvPr/>
        </p:nvSpPr>
        <p:spPr>
          <a:xfrm rot="5400000">
            <a:off x="7208261" y="4022047"/>
            <a:ext cx="290027" cy="243439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175">
                <a:noFill/>
              </a:ln>
            </a:endParaRPr>
          </a:p>
        </p:txBody>
      </p:sp>
      <p:sp>
        <p:nvSpPr>
          <p:cNvPr id="14" name="Rectangle 13"/>
          <p:cNvSpPr/>
          <p:nvPr/>
        </p:nvSpPr>
        <p:spPr bwMode="ltGray">
          <a:xfrm>
            <a:off x="661625" y="1110148"/>
            <a:ext cx="9126801" cy="5324312"/>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grpSp>
        <p:nvGrpSpPr>
          <p:cNvPr id="15" name="Groupe 14"/>
          <p:cNvGrpSpPr/>
          <p:nvPr/>
        </p:nvGrpSpPr>
        <p:grpSpPr>
          <a:xfrm>
            <a:off x="1158563" y="6570644"/>
            <a:ext cx="3994242" cy="153888"/>
            <a:chOff x="5454801" y="6348055"/>
            <a:chExt cx="4546180" cy="153888"/>
          </a:xfrm>
        </p:grpSpPr>
        <p:sp>
          <p:nvSpPr>
            <p:cNvPr id="16"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17"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18"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19" name="Rectangle à coins arrondis 18"/>
          <p:cNvSpPr/>
          <p:nvPr/>
        </p:nvSpPr>
        <p:spPr>
          <a:xfrm>
            <a:off x="238242" y="5024"/>
            <a:ext cx="9928164" cy="852747"/>
          </a:xfrm>
          <a:prstGeom prst="roundRect">
            <a:avLst>
              <a:gd name="adj" fmla="val 0"/>
            </a:avLst>
          </a:prstGeom>
        </p:spPr>
        <p:txBody>
          <a:bodyPr vert="horz" lIns="0" tIns="234900" rIns="0" bIns="0" rtlCol="0" anchor="t">
            <a:spAutoFit/>
          </a:bodyPr>
          <a:lstStyle/>
          <a:p>
            <a:pPr defTabSz="1028700"/>
            <a:r>
              <a:rPr lang="fr-FR" altLang="fr-FR" sz="2000" dirty="0" smtClean="0">
                <a:solidFill>
                  <a:schemeClr val="tx1"/>
                </a:solidFill>
                <a:latin typeface="Arial" panose="020B0604020202020204" pitchFamily="34" charset="0"/>
                <a:ea typeface="+mj-ea"/>
                <a:cs typeface="Arial" panose="020B0604020202020204" pitchFamily="34" charset="0"/>
              </a:rPr>
              <a:t>Progression du poids des 55 ans et plus parmi les utilisateurs de 2RM, une hausse tirée par l’utilisation plus importante des motocyclettes lourdes</a:t>
            </a:r>
            <a:endParaRPr lang="fr-FR" sz="2000" dirty="0">
              <a:solidFill>
                <a:schemeClr val="tx1"/>
              </a:solidFill>
              <a:latin typeface="Arial" panose="020B0604020202020204" pitchFamily="34" charset="0"/>
              <a:ea typeface="+mj-ea"/>
              <a:cs typeface="Arial" panose="020B0604020202020204" pitchFamily="34" charset="0"/>
            </a:endParaRPr>
          </a:p>
        </p:txBody>
      </p:sp>
      <p:grpSp>
        <p:nvGrpSpPr>
          <p:cNvPr id="22" name="Groupe 21"/>
          <p:cNvGrpSpPr/>
          <p:nvPr/>
        </p:nvGrpSpPr>
        <p:grpSpPr>
          <a:xfrm>
            <a:off x="3773537" y="5617397"/>
            <a:ext cx="4585853" cy="1180196"/>
            <a:chOff x="4101089" y="5344437"/>
            <a:chExt cx="4585853" cy="1180196"/>
          </a:xfrm>
        </p:grpSpPr>
        <p:grpSp>
          <p:nvGrpSpPr>
            <p:cNvPr id="23" name="Groupe 22"/>
            <p:cNvGrpSpPr/>
            <p:nvPr/>
          </p:nvGrpSpPr>
          <p:grpSpPr>
            <a:xfrm>
              <a:off x="4101089" y="5344437"/>
              <a:ext cx="4585853" cy="1180196"/>
              <a:chOff x="4101089" y="5426325"/>
              <a:chExt cx="4585853" cy="1180196"/>
            </a:xfrm>
          </p:grpSpPr>
          <p:grpSp>
            <p:nvGrpSpPr>
              <p:cNvPr id="26" name="Groupe 25"/>
              <p:cNvGrpSpPr/>
              <p:nvPr/>
            </p:nvGrpSpPr>
            <p:grpSpPr>
              <a:xfrm>
                <a:off x="5152192" y="5583289"/>
                <a:ext cx="455860" cy="442155"/>
                <a:chOff x="5152192" y="5583289"/>
                <a:chExt cx="455860" cy="442155"/>
              </a:xfrm>
            </p:grpSpPr>
            <p:sp>
              <p:nvSpPr>
                <p:cNvPr id="34" name="Ellipse 33"/>
                <p:cNvSpPr/>
                <p:nvPr/>
              </p:nvSpPr>
              <p:spPr bwMode="ltGray">
                <a:xfrm>
                  <a:off x="5152192" y="5583289"/>
                  <a:ext cx="455859" cy="442155"/>
                </a:xfrm>
                <a:prstGeom prst="ellipse">
                  <a:avLst/>
                </a:prstGeom>
                <a:solidFill>
                  <a:schemeClr val="accent5">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35" name="Rectangle 34"/>
                <p:cNvSpPr/>
                <p:nvPr/>
              </p:nvSpPr>
              <p:spPr>
                <a:xfrm>
                  <a:off x="5168508" y="5681256"/>
                  <a:ext cx="439544" cy="246221"/>
                </a:xfrm>
                <a:prstGeom prst="rect">
                  <a:avLst/>
                </a:prstGeom>
              </p:spPr>
              <p:txBody>
                <a:bodyPr wrap="none">
                  <a:spAutoFit/>
                </a:bodyPr>
                <a:lstStyle/>
                <a:p>
                  <a:r>
                    <a:rPr lang="fr-FR" sz="1000" dirty="0" smtClean="0">
                      <a:solidFill>
                        <a:schemeClr val="bg1"/>
                      </a:solidFill>
                      <a:latin typeface="Arial" panose="020B0604020202020204" pitchFamily="34" charset="0"/>
                      <a:cs typeface="Arial" panose="020B0604020202020204" pitchFamily="34" charset="0"/>
                    </a:rPr>
                    <a:t>17%</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27" name="Groupe 26"/>
              <p:cNvGrpSpPr/>
              <p:nvPr/>
            </p:nvGrpSpPr>
            <p:grpSpPr>
              <a:xfrm>
                <a:off x="6500173" y="5533229"/>
                <a:ext cx="559081" cy="542274"/>
                <a:chOff x="6500173" y="5533229"/>
                <a:chExt cx="559081" cy="542274"/>
              </a:xfrm>
            </p:grpSpPr>
            <p:sp>
              <p:nvSpPr>
                <p:cNvPr id="32" name="Ellipse 31"/>
                <p:cNvSpPr/>
                <p:nvPr/>
              </p:nvSpPr>
              <p:spPr bwMode="ltGray">
                <a:xfrm>
                  <a:off x="6500173" y="5533229"/>
                  <a:ext cx="559081" cy="542274"/>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dirty="0" smtClean="0">
                    <a:latin typeface="Arial" panose="020B0604020202020204" pitchFamily="34" charset="0"/>
                    <a:cs typeface="Arial" panose="020B0604020202020204" pitchFamily="34" charset="0"/>
                  </a:endParaRPr>
                </a:p>
              </p:txBody>
            </p:sp>
            <p:sp>
              <p:nvSpPr>
                <p:cNvPr id="33" name="Rectangle 32"/>
                <p:cNvSpPr/>
                <p:nvPr/>
              </p:nvSpPr>
              <p:spPr>
                <a:xfrm>
                  <a:off x="6541118" y="5665867"/>
                  <a:ext cx="490840" cy="276999"/>
                </a:xfrm>
                <a:prstGeom prst="rect">
                  <a:avLst/>
                </a:prstGeom>
              </p:spPr>
              <p:txBody>
                <a:bodyPr wrap="none">
                  <a:spAutoFit/>
                </a:bodyPr>
                <a:lstStyle/>
                <a:p>
                  <a:r>
                    <a:rPr lang="fr-FR" sz="1200" dirty="0" smtClean="0">
                      <a:solidFill>
                        <a:schemeClr val="bg1"/>
                      </a:solidFill>
                      <a:latin typeface="Arial" panose="020B0604020202020204" pitchFamily="34" charset="0"/>
                      <a:cs typeface="Arial" panose="020B0604020202020204" pitchFamily="34" charset="0"/>
                    </a:rPr>
                    <a:t>26%</a:t>
                  </a:r>
                  <a:endParaRPr lang="fr-FR" sz="1200" dirty="0">
                    <a:solidFill>
                      <a:schemeClr val="bg1"/>
                    </a:solidFill>
                    <a:latin typeface="Arial" panose="020B0604020202020204" pitchFamily="34" charset="0"/>
                    <a:cs typeface="Arial" panose="020B0604020202020204" pitchFamily="34" charset="0"/>
                  </a:endParaRPr>
                </a:p>
              </p:txBody>
            </p:sp>
          </p:grpSp>
          <p:grpSp>
            <p:nvGrpSpPr>
              <p:cNvPr id="28" name="Groupe 27"/>
              <p:cNvGrpSpPr/>
              <p:nvPr/>
            </p:nvGrpSpPr>
            <p:grpSpPr>
              <a:xfrm>
                <a:off x="7907427" y="5426325"/>
                <a:ext cx="779515" cy="756082"/>
                <a:chOff x="7907427" y="5426325"/>
                <a:chExt cx="779515" cy="756082"/>
              </a:xfrm>
            </p:grpSpPr>
            <p:sp>
              <p:nvSpPr>
                <p:cNvPr id="30" name="Ellipse 29"/>
                <p:cNvSpPr/>
                <p:nvPr/>
              </p:nvSpPr>
              <p:spPr bwMode="ltGray">
                <a:xfrm>
                  <a:off x="7907427" y="5426325"/>
                  <a:ext cx="779515" cy="756082"/>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31" name="Rectangle 30"/>
                <p:cNvSpPr/>
                <p:nvPr/>
              </p:nvSpPr>
              <p:spPr>
                <a:xfrm>
                  <a:off x="7965623" y="5604311"/>
                  <a:ext cx="697627"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57%</a:t>
                  </a:r>
                  <a:endParaRPr lang="fr-FR" sz="2000" dirty="0">
                    <a:solidFill>
                      <a:schemeClr val="bg1"/>
                    </a:solidFill>
                    <a:latin typeface="Arial" panose="020B0604020202020204" pitchFamily="34" charset="0"/>
                    <a:cs typeface="Arial" panose="020B0604020202020204" pitchFamily="34" charset="0"/>
                  </a:endParaRPr>
                </a:p>
              </p:txBody>
            </p:sp>
          </p:grpSp>
          <p:sp>
            <p:nvSpPr>
              <p:cNvPr id="29" name="ZoneTexte 28"/>
              <p:cNvSpPr txBox="1"/>
              <p:nvPr/>
            </p:nvSpPr>
            <p:spPr>
              <a:xfrm>
                <a:off x="4101089" y="5692121"/>
                <a:ext cx="914400" cy="914400"/>
              </a:xfrm>
              <a:prstGeom prst="rect">
                <a:avLst/>
              </a:prstGeom>
              <a:noFill/>
            </p:spPr>
            <p:txBody>
              <a:bodyPr wrap="none" lIns="0" tIns="0" rIns="0" bIns="0" rtlCol="0">
                <a:noAutofit/>
              </a:bodyPr>
              <a:lstStyle/>
              <a:p>
                <a:pPr algn="r"/>
                <a:r>
                  <a:rPr lang="fr-FR" sz="1000" b="0" dirty="0" smtClean="0">
                    <a:solidFill>
                      <a:schemeClr val="tx1"/>
                    </a:solidFill>
                    <a:latin typeface="Arial" panose="020B0604020202020204" pitchFamily="34" charset="0"/>
                    <a:cs typeface="Arial" panose="020B0604020202020204" pitchFamily="34" charset="0"/>
                  </a:rPr>
                  <a:t>Rappel: poids dans </a:t>
                </a:r>
              </a:p>
              <a:p>
                <a:pPr algn="r"/>
                <a:r>
                  <a:rPr lang="fr-FR" sz="1000" b="0" dirty="0" smtClean="0">
                    <a:solidFill>
                      <a:schemeClr val="tx1"/>
                    </a:solidFill>
                    <a:latin typeface="Arial" panose="020B0604020202020204" pitchFamily="34" charset="0"/>
                    <a:cs typeface="Arial" panose="020B0604020202020204" pitchFamily="34" charset="0"/>
                  </a:rPr>
                  <a:t>le parc 2RM</a:t>
                </a:r>
              </a:p>
            </p:txBody>
          </p:sp>
        </p:grpSp>
        <p:cxnSp>
          <p:nvCxnSpPr>
            <p:cNvPr id="24" name="Connecteur droit 23"/>
            <p:cNvCxnSpPr/>
            <p:nvPr/>
          </p:nvCxnSpPr>
          <p:spPr>
            <a:xfrm>
              <a:off x="5619271" y="5744790"/>
              <a:ext cx="858432" cy="2"/>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059254" y="5744789"/>
              <a:ext cx="848173" cy="1"/>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7915747" y="6440615"/>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38" name="ZoneTexte 37"/>
          <p:cNvSpPr txBox="1"/>
          <p:nvPr/>
        </p:nvSpPr>
        <p:spPr>
          <a:xfrm>
            <a:off x="4016864" y="2269233"/>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(21)</a:t>
            </a:r>
          </a:p>
        </p:txBody>
      </p:sp>
      <p:sp>
        <p:nvSpPr>
          <p:cNvPr id="39" name="ZoneTexte 38"/>
          <p:cNvSpPr txBox="1"/>
          <p:nvPr/>
        </p:nvSpPr>
        <p:spPr>
          <a:xfrm>
            <a:off x="4016864" y="2898521"/>
            <a:ext cx="349661" cy="27251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(28)</a:t>
            </a:r>
          </a:p>
        </p:txBody>
      </p:sp>
      <p:pic>
        <p:nvPicPr>
          <p:cNvPr id="47" name="Picture 2" descr="Résultat d’images pour icône scoote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7419" y="4826032"/>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 18" descr="Noir moto silhouette Icon gratuit"/>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1599" y="5369304"/>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Ellipse 51"/>
          <p:cNvSpPr>
            <a:spLocks noChangeAspect="1"/>
          </p:cNvSpPr>
          <p:nvPr/>
        </p:nvSpPr>
        <p:spPr bwMode="auto">
          <a:xfrm>
            <a:off x="4834567" y="2772893"/>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54" name="Ellipse 51"/>
          <p:cNvSpPr>
            <a:spLocks noChangeAspect="1"/>
          </p:cNvSpPr>
          <p:nvPr/>
        </p:nvSpPr>
        <p:spPr bwMode="auto">
          <a:xfrm>
            <a:off x="4824640" y="4047552"/>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5" name="Ellipse 51"/>
          <p:cNvSpPr>
            <a:spLocks noChangeAspect="1"/>
          </p:cNvSpPr>
          <p:nvPr/>
        </p:nvSpPr>
        <p:spPr bwMode="auto">
          <a:xfrm>
            <a:off x="4824640" y="2468074"/>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56" name="Ellipse 51"/>
          <p:cNvSpPr>
            <a:spLocks noChangeAspect="1"/>
          </p:cNvSpPr>
          <p:nvPr/>
        </p:nvSpPr>
        <p:spPr bwMode="auto">
          <a:xfrm>
            <a:off x="4824640" y="2088824"/>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57" name="Ellipse 51"/>
          <p:cNvSpPr>
            <a:spLocks noChangeAspect="1"/>
          </p:cNvSpPr>
          <p:nvPr/>
        </p:nvSpPr>
        <p:spPr bwMode="auto">
          <a:xfrm>
            <a:off x="6269006" y="4296893"/>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58" name="Ellipse 51"/>
          <p:cNvSpPr>
            <a:spLocks noChangeAspect="1"/>
          </p:cNvSpPr>
          <p:nvPr/>
        </p:nvSpPr>
        <p:spPr bwMode="auto">
          <a:xfrm>
            <a:off x="6248446" y="3184115"/>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9" name="Ellipse 51"/>
          <p:cNvSpPr>
            <a:spLocks noChangeAspect="1"/>
          </p:cNvSpPr>
          <p:nvPr/>
        </p:nvSpPr>
        <p:spPr bwMode="auto">
          <a:xfrm>
            <a:off x="6262617" y="2379545"/>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grpSp>
        <p:nvGrpSpPr>
          <p:cNvPr id="45" name="Groupe 44"/>
          <p:cNvGrpSpPr/>
          <p:nvPr/>
        </p:nvGrpSpPr>
        <p:grpSpPr>
          <a:xfrm>
            <a:off x="661625" y="5883193"/>
            <a:ext cx="2720911" cy="338511"/>
            <a:chOff x="350783" y="6542768"/>
            <a:chExt cx="2720911" cy="338511"/>
          </a:xfrm>
        </p:grpSpPr>
        <p:sp>
          <p:nvSpPr>
            <p:cNvPr id="46"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9"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0" name="ZoneTexte 49"/>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51" name="Freeform 39"/>
          <p:cNvSpPr>
            <a:spLocks noChangeAspect="1" noEditPoints="1"/>
          </p:cNvSpPr>
          <p:nvPr/>
        </p:nvSpPr>
        <p:spPr bwMode="auto">
          <a:xfrm>
            <a:off x="3701853" y="229269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2" name="Freeform 39"/>
          <p:cNvSpPr>
            <a:spLocks noChangeAspect="1" noEditPoints="1"/>
          </p:cNvSpPr>
          <p:nvPr/>
        </p:nvSpPr>
        <p:spPr bwMode="auto">
          <a:xfrm flipV="1">
            <a:off x="3706066" y="289431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0" name="ZoneTexte 59"/>
          <p:cNvSpPr txBox="1"/>
          <p:nvPr/>
        </p:nvSpPr>
        <p:spPr>
          <a:xfrm>
            <a:off x="5432086" y="209859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(10)</a:t>
            </a:r>
          </a:p>
        </p:txBody>
      </p:sp>
      <p:sp>
        <p:nvSpPr>
          <p:cNvPr id="61" name="ZoneTexte 60"/>
          <p:cNvSpPr txBox="1"/>
          <p:nvPr/>
        </p:nvSpPr>
        <p:spPr>
          <a:xfrm>
            <a:off x="6926768" y="235890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(33)</a:t>
            </a:r>
          </a:p>
        </p:txBody>
      </p:sp>
      <p:sp>
        <p:nvSpPr>
          <p:cNvPr id="62" name="ZoneTexte 61"/>
          <p:cNvSpPr txBox="1"/>
          <p:nvPr/>
        </p:nvSpPr>
        <p:spPr>
          <a:xfrm>
            <a:off x="8335698" y="2301695"/>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(19)</a:t>
            </a:r>
          </a:p>
        </p:txBody>
      </p:sp>
      <p:sp>
        <p:nvSpPr>
          <p:cNvPr id="63" name="Freeform 39"/>
          <p:cNvSpPr>
            <a:spLocks noChangeAspect="1" noEditPoints="1"/>
          </p:cNvSpPr>
          <p:nvPr/>
        </p:nvSpPr>
        <p:spPr bwMode="auto">
          <a:xfrm>
            <a:off x="7761776" y="246716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4" name="ZoneTexte 63"/>
          <p:cNvSpPr txBox="1"/>
          <p:nvPr/>
        </p:nvSpPr>
        <p:spPr>
          <a:xfrm>
            <a:off x="8359390" y="2892464"/>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(29)</a:t>
            </a:r>
          </a:p>
        </p:txBody>
      </p:sp>
      <p:sp>
        <p:nvSpPr>
          <p:cNvPr id="65" name="Freeform 39"/>
          <p:cNvSpPr>
            <a:spLocks noChangeAspect="1" noEditPoints="1"/>
          </p:cNvSpPr>
          <p:nvPr/>
        </p:nvSpPr>
        <p:spPr bwMode="auto">
          <a:xfrm flipV="1">
            <a:off x="7779144" y="307736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7" name="ZoneTexte 66"/>
          <p:cNvSpPr txBox="1"/>
          <p:nvPr/>
        </p:nvSpPr>
        <p:spPr>
          <a:xfrm>
            <a:off x="6865427" y="3191846"/>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smtClean="0">
                <a:latin typeface="Arial" panose="020B0604020202020204" pitchFamily="34" charset="0"/>
                <a:cs typeface="Arial" panose="020B0604020202020204" pitchFamily="34" charset="0"/>
              </a:rPr>
              <a:t>34</a:t>
            </a:r>
            <a:r>
              <a:rPr lang="fr-FR" sz="1050" b="0"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49644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034BEE3-566C-4068-A777-C3A4762E861B}" type="slidenum">
              <a:rPr lang="en-GB" smtClean="0"/>
              <a:pPr/>
              <a:t>25</a:t>
            </a:fld>
            <a:endParaRPr lang="en-GB" dirty="0"/>
          </a:p>
        </p:txBody>
      </p:sp>
      <p:sp>
        <p:nvSpPr>
          <p:cNvPr id="4" name="Rectangle à coins arrondis 3"/>
          <p:cNvSpPr/>
          <p:nvPr/>
        </p:nvSpPr>
        <p:spPr>
          <a:xfrm>
            <a:off x="238242" y="5024"/>
            <a:ext cx="9928164" cy="852747"/>
          </a:xfrm>
          <a:prstGeom prst="roundRect">
            <a:avLst>
              <a:gd name="adj" fmla="val 0"/>
            </a:avLst>
          </a:prstGeom>
        </p:spPr>
        <p:txBody>
          <a:bodyPr vert="horz" lIns="0" tIns="234900" rIns="0" bIns="0" rtlCol="0" anchor="t">
            <a:spAutoFit/>
          </a:bodyPr>
          <a:lstStyle/>
          <a:p>
            <a:pPr defTabSz="1028700"/>
            <a:r>
              <a:rPr lang="fr-FR" altLang="fr-FR" sz="2000" dirty="0" smtClean="0">
                <a:solidFill>
                  <a:schemeClr val="tx1"/>
                </a:solidFill>
                <a:latin typeface="Arial" panose="020B0604020202020204" pitchFamily="34" charset="0"/>
                <a:ea typeface="+mj-ea"/>
                <a:cs typeface="Arial" panose="020B0604020202020204" pitchFamily="34" charset="0"/>
              </a:rPr>
              <a:t>Une répartition plus homogène cette année des CSP de l’utilisateur principal du 2RM</a:t>
            </a:r>
            <a:endParaRPr lang="fr-FR" sz="2000" dirty="0">
              <a:solidFill>
                <a:schemeClr val="tx1"/>
              </a:solidFill>
              <a:latin typeface="Arial" panose="020B0604020202020204" pitchFamily="34" charset="0"/>
              <a:ea typeface="+mj-ea"/>
              <a:cs typeface="Arial" panose="020B0604020202020204" pitchFamily="34" charset="0"/>
            </a:endParaRPr>
          </a:p>
        </p:txBody>
      </p:sp>
      <p:graphicFrame>
        <p:nvGraphicFramePr>
          <p:cNvPr id="5" name="Graphique 4"/>
          <p:cNvGraphicFramePr/>
          <p:nvPr>
            <p:extLst>
              <p:ext uri="{D42A27DB-BD31-4B8C-83A1-F6EECF244321}">
                <p14:modId xmlns:p14="http://schemas.microsoft.com/office/powerpoint/2010/main" val="451682020"/>
              </p:ext>
            </p:extLst>
          </p:nvPr>
        </p:nvGraphicFramePr>
        <p:xfrm>
          <a:off x="1438555" y="2084181"/>
          <a:ext cx="7154454" cy="3192949"/>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7"/>
          <p:cNvSpPr txBox="1">
            <a:spLocks noChangeArrowheads="1"/>
          </p:cNvSpPr>
          <p:nvPr>
            <p:custDataLst>
              <p:tags r:id="rId1"/>
            </p:custDataLst>
          </p:nvPr>
        </p:nvSpPr>
        <p:spPr bwMode="auto">
          <a:xfrm>
            <a:off x="2211459" y="1452743"/>
            <a:ext cx="6027133"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CSP de l’utilisateur principal du 2RM</a:t>
            </a:r>
          </a:p>
        </p:txBody>
      </p:sp>
      <p:sp>
        <p:nvSpPr>
          <p:cNvPr id="7" name="Rectangle 6"/>
          <p:cNvSpPr/>
          <p:nvPr/>
        </p:nvSpPr>
        <p:spPr bwMode="ltGray">
          <a:xfrm>
            <a:off x="660718" y="1280615"/>
            <a:ext cx="9126801" cy="5067440"/>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8" name="Accolade fermante 7"/>
          <p:cNvSpPr/>
          <p:nvPr/>
        </p:nvSpPr>
        <p:spPr>
          <a:xfrm rot="5400000">
            <a:off x="6712591" y="4059935"/>
            <a:ext cx="290027" cy="243439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175">
                <a:noFill/>
              </a:ln>
            </a:endParaRPr>
          </a:p>
        </p:txBody>
      </p:sp>
      <p:grpSp>
        <p:nvGrpSpPr>
          <p:cNvPr id="11" name="Groupe 10"/>
          <p:cNvGrpSpPr/>
          <p:nvPr/>
        </p:nvGrpSpPr>
        <p:grpSpPr>
          <a:xfrm>
            <a:off x="3453764" y="5535509"/>
            <a:ext cx="4468890" cy="1180196"/>
            <a:chOff x="4218052" y="5344437"/>
            <a:chExt cx="4468890" cy="1180196"/>
          </a:xfrm>
        </p:grpSpPr>
        <p:grpSp>
          <p:nvGrpSpPr>
            <p:cNvPr id="12" name="Groupe 11"/>
            <p:cNvGrpSpPr/>
            <p:nvPr/>
          </p:nvGrpSpPr>
          <p:grpSpPr>
            <a:xfrm>
              <a:off x="4218052" y="5344437"/>
              <a:ext cx="4468890" cy="1180196"/>
              <a:chOff x="4218052" y="5426325"/>
              <a:chExt cx="4468890" cy="1180196"/>
            </a:xfrm>
          </p:grpSpPr>
          <p:grpSp>
            <p:nvGrpSpPr>
              <p:cNvPr id="15" name="Groupe 14"/>
              <p:cNvGrpSpPr/>
              <p:nvPr/>
            </p:nvGrpSpPr>
            <p:grpSpPr>
              <a:xfrm>
                <a:off x="5258522" y="5583289"/>
                <a:ext cx="455860" cy="442155"/>
                <a:chOff x="5258522" y="5583289"/>
                <a:chExt cx="455860" cy="442155"/>
              </a:xfrm>
            </p:grpSpPr>
            <p:sp>
              <p:nvSpPr>
                <p:cNvPr id="23" name="Ellipse 22"/>
                <p:cNvSpPr/>
                <p:nvPr/>
              </p:nvSpPr>
              <p:spPr bwMode="ltGray">
                <a:xfrm>
                  <a:off x="5258522" y="5583289"/>
                  <a:ext cx="455859" cy="442155"/>
                </a:xfrm>
                <a:prstGeom prst="ellipse">
                  <a:avLst/>
                </a:prstGeom>
                <a:solidFill>
                  <a:schemeClr val="accent5">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24" name="Rectangle 23"/>
                <p:cNvSpPr/>
                <p:nvPr/>
              </p:nvSpPr>
              <p:spPr>
                <a:xfrm>
                  <a:off x="5274838" y="5681256"/>
                  <a:ext cx="439544" cy="246221"/>
                </a:xfrm>
                <a:prstGeom prst="rect">
                  <a:avLst/>
                </a:prstGeom>
              </p:spPr>
              <p:txBody>
                <a:bodyPr wrap="none">
                  <a:spAutoFit/>
                </a:bodyPr>
                <a:lstStyle/>
                <a:p>
                  <a:r>
                    <a:rPr lang="fr-FR" sz="1000" dirty="0" smtClean="0">
                      <a:solidFill>
                        <a:schemeClr val="bg1"/>
                      </a:solidFill>
                      <a:latin typeface="Arial" panose="020B0604020202020204" pitchFamily="34" charset="0"/>
                      <a:cs typeface="Arial" panose="020B0604020202020204" pitchFamily="34" charset="0"/>
                    </a:rPr>
                    <a:t>17%</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16" name="Groupe 15"/>
              <p:cNvGrpSpPr/>
              <p:nvPr/>
            </p:nvGrpSpPr>
            <p:grpSpPr>
              <a:xfrm>
                <a:off x="6702200" y="5533229"/>
                <a:ext cx="559081" cy="542274"/>
                <a:chOff x="6702200" y="5533229"/>
                <a:chExt cx="559081" cy="542274"/>
              </a:xfrm>
            </p:grpSpPr>
            <p:sp>
              <p:nvSpPr>
                <p:cNvPr id="21" name="Ellipse 20"/>
                <p:cNvSpPr/>
                <p:nvPr/>
              </p:nvSpPr>
              <p:spPr bwMode="ltGray">
                <a:xfrm>
                  <a:off x="6702200" y="5533229"/>
                  <a:ext cx="559081" cy="542274"/>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dirty="0" smtClean="0">
                    <a:latin typeface="Arial" panose="020B0604020202020204" pitchFamily="34" charset="0"/>
                    <a:cs typeface="Arial" panose="020B0604020202020204" pitchFamily="34" charset="0"/>
                  </a:endParaRPr>
                </a:p>
              </p:txBody>
            </p:sp>
            <p:sp>
              <p:nvSpPr>
                <p:cNvPr id="22" name="Rectangle 21"/>
                <p:cNvSpPr/>
                <p:nvPr/>
              </p:nvSpPr>
              <p:spPr>
                <a:xfrm>
                  <a:off x="6743145" y="5665867"/>
                  <a:ext cx="490840" cy="276999"/>
                </a:xfrm>
                <a:prstGeom prst="rect">
                  <a:avLst/>
                </a:prstGeom>
              </p:spPr>
              <p:txBody>
                <a:bodyPr wrap="none">
                  <a:spAutoFit/>
                </a:bodyPr>
                <a:lstStyle/>
                <a:p>
                  <a:r>
                    <a:rPr lang="fr-FR" sz="1200" dirty="0" smtClean="0">
                      <a:solidFill>
                        <a:schemeClr val="bg1"/>
                      </a:solidFill>
                      <a:latin typeface="Arial" panose="020B0604020202020204" pitchFamily="34" charset="0"/>
                      <a:cs typeface="Arial" panose="020B0604020202020204" pitchFamily="34" charset="0"/>
                    </a:rPr>
                    <a:t>26%</a:t>
                  </a:r>
                  <a:endParaRPr lang="fr-FR" sz="1200" dirty="0">
                    <a:solidFill>
                      <a:schemeClr val="bg1"/>
                    </a:solidFill>
                    <a:latin typeface="Arial" panose="020B0604020202020204" pitchFamily="34" charset="0"/>
                    <a:cs typeface="Arial" panose="020B0604020202020204" pitchFamily="34" charset="0"/>
                  </a:endParaRPr>
                </a:p>
              </p:txBody>
            </p:sp>
          </p:grpSp>
          <p:grpSp>
            <p:nvGrpSpPr>
              <p:cNvPr id="17" name="Groupe 16"/>
              <p:cNvGrpSpPr/>
              <p:nvPr/>
            </p:nvGrpSpPr>
            <p:grpSpPr>
              <a:xfrm>
                <a:off x="7907427" y="5426325"/>
                <a:ext cx="779515" cy="756082"/>
                <a:chOff x="7907427" y="5426325"/>
                <a:chExt cx="779515" cy="756082"/>
              </a:xfrm>
            </p:grpSpPr>
            <p:sp>
              <p:nvSpPr>
                <p:cNvPr id="19" name="Ellipse 18"/>
                <p:cNvSpPr/>
                <p:nvPr/>
              </p:nvSpPr>
              <p:spPr bwMode="ltGray">
                <a:xfrm>
                  <a:off x="7907427" y="5426325"/>
                  <a:ext cx="779515" cy="756082"/>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20" name="Rectangle 19"/>
                <p:cNvSpPr/>
                <p:nvPr/>
              </p:nvSpPr>
              <p:spPr>
                <a:xfrm>
                  <a:off x="7982875" y="5604311"/>
                  <a:ext cx="697627"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57%</a:t>
                  </a:r>
                  <a:endParaRPr lang="fr-FR" sz="2000" dirty="0">
                    <a:solidFill>
                      <a:schemeClr val="bg1"/>
                    </a:solidFill>
                    <a:latin typeface="Arial" panose="020B0604020202020204" pitchFamily="34" charset="0"/>
                    <a:cs typeface="Arial" panose="020B0604020202020204" pitchFamily="34" charset="0"/>
                  </a:endParaRPr>
                </a:p>
              </p:txBody>
            </p:sp>
          </p:grpSp>
          <p:sp>
            <p:nvSpPr>
              <p:cNvPr id="18" name="ZoneTexte 17"/>
              <p:cNvSpPr txBox="1"/>
              <p:nvPr/>
            </p:nvSpPr>
            <p:spPr>
              <a:xfrm>
                <a:off x="4218052" y="5692121"/>
                <a:ext cx="914400" cy="914400"/>
              </a:xfrm>
              <a:prstGeom prst="rect">
                <a:avLst/>
              </a:prstGeom>
              <a:noFill/>
            </p:spPr>
            <p:txBody>
              <a:bodyPr wrap="none" lIns="0" tIns="0" rIns="0" bIns="0" rtlCol="0">
                <a:noAutofit/>
              </a:bodyPr>
              <a:lstStyle/>
              <a:p>
                <a:pPr algn="r"/>
                <a:r>
                  <a:rPr lang="fr-FR" sz="1000" b="0" dirty="0" smtClean="0">
                    <a:solidFill>
                      <a:schemeClr val="tx1"/>
                    </a:solidFill>
                    <a:latin typeface="Arial" panose="020B0604020202020204" pitchFamily="34" charset="0"/>
                    <a:cs typeface="Arial" panose="020B0604020202020204" pitchFamily="34" charset="0"/>
                  </a:rPr>
                  <a:t>Rappel: poids dans </a:t>
                </a:r>
              </a:p>
              <a:p>
                <a:pPr algn="r"/>
                <a:r>
                  <a:rPr lang="fr-FR" sz="1000" b="0" dirty="0" smtClean="0">
                    <a:solidFill>
                      <a:schemeClr val="tx1"/>
                    </a:solidFill>
                    <a:latin typeface="Arial" panose="020B0604020202020204" pitchFamily="34" charset="0"/>
                    <a:cs typeface="Arial" panose="020B0604020202020204" pitchFamily="34" charset="0"/>
                  </a:rPr>
                  <a:t>le parc 2RM</a:t>
                </a:r>
              </a:p>
            </p:txBody>
          </p:sp>
        </p:grpSp>
        <p:cxnSp>
          <p:nvCxnSpPr>
            <p:cNvPr id="13" name="Connecteur droit 12"/>
            <p:cNvCxnSpPr/>
            <p:nvPr/>
          </p:nvCxnSpPr>
          <p:spPr>
            <a:xfrm flipV="1">
              <a:off x="5736275" y="5744794"/>
              <a:ext cx="927630" cy="1"/>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286477" y="5741366"/>
              <a:ext cx="596161" cy="3429"/>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30" name="ZoneTexte 29"/>
          <p:cNvSpPr txBox="1"/>
          <p:nvPr/>
        </p:nvSpPr>
        <p:spPr>
          <a:xfrm>
            <a:off x="1165549" y="1993584"/>
            <a:ext cx="146826" cy="176779"/>
          </a:xfrm>
          <a:prstGeom prst="rect">
            <a:avLst/>
          </a:prstGeom>
          <a:noFill/>
        </p:spPr>
        <p:txBody>
          <a:bodyPr lIns="0" tIns="0" rIns="0" bIns="0"/>
          <a:lstStyle/>
          <a:p>
            <a:pPr>
              <a:defRPr/>
            </a:pPr>
            <a:r>
              <a:rPr lang="en-GB" sz="1200" dirty="0">
                <a:latin typeface="Arial" panose="020B0604020202020204" pitchFamily="34" charset="0"/>
                <a:cs typeface="Arial" panose="020B0604020202020204" pitchFamily="34" charset="0"/>
              </a:rPr>
              <a:t>%</a:t>
            </a:r>
          </a:p>
        </p:txBody>
      </p:sp>
      <p:sp>
        <p:nvSpPr>
          <p:cNvPr id="33" name="ZoneTexte 32"/>
          <p:cNvSpPr txBox="1"/>
          <p:nvPr/>
        </p:nvSpPr>
        <p:spPr>
          <a:xfrm>
            <a:off x="3713398" y="324110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(44)</a:t>
            </a:r>
          </a:p>
        </p:txBody>
      </p:sp>
      <p:sp>
        <p:nvSpPr>
          <p:cNvPr id="37" name="ZoneTexte 36"/>
          <p:cNvSpPr txBox="1"/>
          <p:nvPr/>
        </p:nvSpPr>
        <p:spPr>
          <a:xfrm>
            <a:off x="3713398" y="4190943"/>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(32)</a:t>
            </a:r>
          </a:p>
        </p:txBody>
      </p:sp>
      <p:sp>
        <p:nvSpPr>
          <p:cNvPr id="38" name="ZoneTexte 37"/>
          <p:cNvSpPr txBox="1"/>
          <p:nvPr/>
        </p:nvSpPr>
        <p:spPr>
          <a:xfrm>
            <a:off x="5131639" y="3907408"/>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(29)</a:t>
            </a:r>
          </a:p>
        </p:txBody>
      </p:sp>
      <p:sp>
        <p:nvSpPr>
          <p:cNvPr id="39" name="ZoneTexte 38"/>
          <p:cNvSpPr txBox="1"/>
          <p:nvPr/>
        </p:nvSpPr>
        <p:spPr>
          <a:xfrm>
            <a:off x="5131639" y="4506375"/>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(8)</a:t>
            </a:r>
          </a:p>
        </p:txBody>
      </p:sp>
      <p:sp>
        <p:nvSpPr>
          <p:cNvPr id="40" name="ZoneTexte 39"/>
          <p:cNvSpPr txBox="1"/>
          <p:nvPr/>
        </p:nvSpPr>
        <p:spPr>
          <a:xfrm>
            <a:off x="6593449" y="4110209"/>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(36)</a:t>
            </a:r>
          </a:p>
        </p:txBody>
      </p:sp>
      <p:sp>
        <p:nvSpPr>
          <p:cNvPr id="41" name="ZoneTexte 40"/>
          <p:cNvSpPr txBox="1"/>
          <p:nvPr/>
        </p:nvSpPr>
        <p:spPr>
          <a:xfrm>
            <a:off x="6593449" y="315499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(39)</a:t>
            </a:r>
          </a:p>
        </p:txBody>
      </p:sp>
      <p:sp>
        <p:nvSpPr>
          <p:cNvPr id="44" name="ZoneTexte 43"/>
          <p:cNvSpPr txBox="1"/>
          <p:nvPr/>
        </p:nvSpPr>
        <p:spPr>
          <a:xfrm>
            <a:off x="8033481" y="305953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(50)</a:t>
            </a:r>
          </a:p>
        </p:txBody>
      </p:sp>
      <p:pic>
        <p:nvPicPr>
          <p:cNvPr id="45" name="Picture 2" descr="Résultat d’images pour icône scoote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9733" y="4968095"/>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 18" descr="Noir moto silhouette Icon gratuit"/>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3256" y="5361275"/>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ZoneTexte 46"/>
          <p:cNvSpPr txBox="1"/>
          <p:nvPr/>
        </p:nvSpPr>
        <p:spPr>
          <a:xfrm>
            <a:off x="5953080" y="6561702"/>
            <a:ext cx="4267029" cy="235891"/>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Base : Utilisateur principal de 2RM </a:t>
            </a:r>
          </a:p>
        </p:txBody>
      </p:sp>
      <p:grpSp>
        <p:nvGrpSpPr>
          <p:cNvPr id="48" name="Groupe 47"/>
          <p:cNvGrpSpPr/>
          <p:nvPr/>
        </p:nvGrpSpPr>
        <p:grpSpPr>
          <a:xfrm>
            <a:off x="1158563" y="6570644"/>
            <a:ext cx="3994242" cy="153888"/>
            <a:chOff x="5454801" y="6348055"/>
            <a:chExt cx="4546180" cy="153888"/>
          </a:xfrm>
        </p:grpSpPr>
        <p:sp>
          <p:nvSpPr>
            <p:cNvPr id="49"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50"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1"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52" name="ZoneTexte 51"/>
          <p:cNvSpPr txBox="1"/>
          <p:nvPr/>
        </p:nvSpPr>
        <p:spPr>
          <a:xfrm>
            <a:off x="7915747" y="6440615"/>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56" name="Ellipse 51"/>
          <p:cNvSpPr>
            <a:spLocks noChangeAspect="1"/>
          </p:cNvSpPr>
          <p:nvPr/>
        </p:nvSpPr>
        <p:spPr bwMode="auto">
          <a:xfrm>
            <a:off x="4526599" y="2771645"/>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7" name="Ellipse 51"/>
          <p:cNvSpPr>
            <a:spLocks noChangeAspect="1"/>
          </p:cNvSpPr>
          <p:nvPr/>
        </p:nvSpPr>
        <p:spPr bwMode="auto">
          <a:xfrm>
            <a:off x="4526599" y="4530344"/>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60" name="Ellipse 51"/>
          <p:cNvSpPr>
            <a:spLocks noChangeAspect="1"/>
          </p:cNvSpPr>
          <p:nvPr/>
        </p:nvSpPr>
        <p:spPr bwMode="auto">
          <a:xfrm>
            <a:off x="7365182" y="2321503"/>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58" name="Ellipse 51"/>
          <p:cNvSpPr>
            <a:spLocks noChangeAspect="1"/>
          </p:cNvSpPr>
          <p:nvPr/>
        </p:nvSpPr>
        <p:spPr bwMode="auto">
          <a:xfrm>
            <a:off x="5948984" y="4124252"/>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9" name="Ellipse 51"/>
          <p:cNvSpPr>
            <a:spLocks noChangeAspect="1"/>
          </p:cNvSpPr>
          <p:nvPr/>
        </p:nvSpPr>
        <p:spPr bwMode="auto">
          <a:xfrm>
            <a:off x="5948984" y="3168564"/>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61" name="Ellipse 51"/>
          <p:cNvSpPr>
            <a:spLocks noChangeAspect="1"/>
          </p:cNvSpPr>
          <p:nvPr/>
        </p:nvSpPr>
        <p:spPr bwMode="auto">
          <a:xfrm>
            <a:off x="7365182" y="3058018"/>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62" name="Ellipse 51"/>
          <p:cNvSpPr>
            <a:spLocks noChangeAspect="1"/>
          </p:cNvSpPr>
          <p:nvPr/>
        </p:nvSpPr>
        <p:spPr bwMode="auto">
          <a:xfrm>
            <a:off x="7365182" y="4083204"/>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53" name="ZoneTexte 52"/>
          <p:cNvSpPr txBox="1"/>
          <p:nvPr/>
        </p:nvSpPr>
        <p:spPr>
          <a:xfrm>
            <a:off x="3736133" y="2457805"/>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(24)</a:t>
            </a:r>
          </a:p>
        </p:txBody>
      </p:sp>
      <p:grpSp>
        <p:nvGrpSpPr>
          <p:cNvPr id="54" name="Groupe 53"/>
          <p:cNvGrpSpPr/>
          <p:nvPr/>
        </p:nvGrpSpPr>
        <p:grpSpPr>
          <a:xfrm>
            <a:off x="853019" y="6117119"/>
            <a:ext cx="2720911" cy="338511"/>
            <a:chOff x="350783" y="6542768"/>
            <a:chExt cx="2720911" cy="338511"/>
          </a:xfrm>
        </p:grpSpPr>
        <p:sp>
          <p:nvSpPr>
            <p:cNvPr id="55"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3"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4" name="ZoneTexte 63"/>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65" name="Freeform 39"/>
          <p:cNvSpPr>
            <a:spLocks noChangeAspect="1" noEditPoints="1"/>
          </p:cNvSpPr>
          <p:nvPr/>
        </p:nvSpPr>
        <p:spPr bwMode="auto">
          <a:xfrm flipV="1">
            <a:off x="3166317" y="3474971"/>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6" name="Freeform 39"/>
          <p:cNvSpPr>
            <a:spLocks noChangeAspect="1" noEditPoints="1"/>
          </p:cNvSpPr>
          <p:nvPr/>
        </p:nvSpPr>
        <p:spPr bwMode="auto">
          <a:xfrm>
            <a:off x="3166317" y="4479650"/>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7" name="ZoneTexte 66"/>
          <p:cNvSpPr txBox="1"/>
          <p:nvPr/>
        </p:nvSpPr>
        <p:spPr>
          <a:xfrm>
            <a:off x="5091901" y="2801125"/>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(63)</a:t>
            </a:r>
          </a:p>
        </p:txBody>
      </p:sp>
      <p:sp>
        <p:nvSpPr>
          <p:cNvPr id="68" name="ZoneTexte 67"/>
          <p:cNvSpPr txBox="1"/>
          <p:nvPr/>
        </p:nvSpPr>
        <p:spPr>
          <a:xfrm>
            <a:off x="6593449" y="2477821"/>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(25)</a:t>
            </a:r>
          </a:p>
        </p:txBody>
      </p:sp>
      <p:sp>
        <p:nvSpPr>
          <p:cNvPr id="69" name="ZoneTexte 68"/>
          <p:cNvSpPr txBox="1"/>
          <p:nvPr/>
        </p:nvSpPr>
        <p:spPr>
          <a:xfrm>
            <a:off x="8033481" y="4099775"/>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(38)</a:t>
            </a:r>
          </a:p>
        </p:txBody>
      </p:sp>
      <p:sp>
        <p:nvSpPr>
          <p:cNvPr id="70" name="ZoneTexte 69"/>
          <p:cNvSpPr txBox="1"/>
          <p:nvPr/>
        </p:nvSpPr>
        <p:spPr>
          <a:xfrm>
            <a:off x="8033481" y="2276468"/>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a:t>
            </a:r>
            <a:r>
              <a:rPr lang="fr-FR" sz="1050" b="0" dirty="0" smtClean="0">
                <a:latin typeface="Arial" panose="020B0604020202020204" pitchFamily="34" charset="0"/>
                <a:cs typeface="Arial" panose="020B0604020202020204" pitchFamily="34" charset="0"/>
              </a:rPr>
              <a:t>12</a:t>
            </a:r>
            <a:r>
              <a:rPr lang="fr-FR" sz="1050" b="0" dirty="0" smtClean="0">
                <a:solidFill>
                  <a:schemeClr val="tx1"/>
                </a:solidFill>
                <a:latin typeface="Arial" panose="020B0604020202020204" pitchFamily="34" charset="0"/>
                <a:cs typeface="Arial" panose="020B0604020202020204" pitchFamily="34" charset="0"/>
              </a:rPr>
              <a:t>)</a:t>
            </a:r>
          </a:p>
        </p:txBody>
      </p:sp>
      <p:sp>
        <p:nvSpPr>
          <p:cNvPr id="71" name="Freeform 39"/>
          <p:cNvSpPr>
            <a:spLocks noChangeAspect="1" noEditPoints="1"/>
          </p:cNvSpPr>
          <p:nvPr/>
        </p:nvSpPr>
        <p:spPr bwMode="auto">
          <a:xfrm>
            <a:off x="7465666" y="436237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2" name="Freeform 39"/>
          <p:cNvSpPr>
            <a:spLocks noChangeAspect="1" noEditPoints="1"/>
          </p:cNvSpPr>
          <p:nvPr/>
        </p:nvSpPr>
        <p:spPr bwMode="auto">
          <a:xfrm flipV="1">
            <a:off x="7485083" y="3302857"/>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554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Graphique 46"/>
          <p:cNvGraphicFramePr/>
          <p:nvPr>
            <p:extLst>
              <p:ext uri="{D42A27DB-BD31-4B8C-83A1-F6EECF244321}">
                <p14:modId xmlns:p14="http://schemas.microsoft.com/office/powerpoint/2010/main" val="2035492927"/>
              </p:ext>
            </p:extLst>
          </p:nvPr>
        </p:nvGraphicFramePr>
        <p:xfrm>
          <a:off x="3657600" y="2195619"/>
          <a:ext cx="3070266" cy="33834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Graphique 39"/>
          <p:cNvGraphicFramePr>
            <a:graphicFrameLocks/>
          </p:cNvGraphicFramePr>
          <p:nvPr>
            <p:extLst>
              <p:ext uri="{D42A27DB-BD31-4B8C-83A1-F6EECF244321}">
                <p14:modId xmlns:p14="http://schemas.microsoft.com/office/powerpoint/2010/main" val="4214799663"/>
              </p:ext>
            </p:extLst>
          </p:nvPr>
        </p:nvGraphicFramePr>
        <p:xfrm>
          <a:off x="1147335" y="2169043"/>
          <a:ext cx="2461122" cy="3261920"/>
        </p:xfrm>
        <a:graphic>
          <a:graphicData uri="http://schemas.openxmlformats.org/drawingml/2006/chart">
            <c:chart xmlns:c="http://schemas.openxmlformats.org/drawingml/2006/chart" xmlns:r="http://schemas.openxmlformats.org/officeDocument/2006/relationships" r:id="rId7"/>
          </a:graphicData>
        </a:graphic>
      </p:graphicFrame>
      <p:sp>
        <p:nvSpPr>
          <p:cNvPr id="49" name="Freeform 91"/>
          <p:cNvSpPr>
            <a:spLocks noChangeAspect="1" noEditPoints="1"/>
          </p:cNvSpPr>
          <p:nvPr/>
        </p:nvSpPr>
        <p:spPr bwMode="auto">
          <a:xfrm>
            <a:off x="830645" y="3649059"/>
            <a:ext cx="206645" cy="493582"/>
          </a:xfrm>
          <a:custGeom>
            <a:avLst/>
            <a:gdLst>
              <a:gd name="T0" fmla="*/ 1031 w 1281"/>
              <a:gd name="T1" fmla="*/ 603 h 3176"/>
              <a:gd name="T2" fmla="*/ 1148 w 1281"/>
              <a:gd name="T3" fmla="*/ 647 h 3176"/>
              <a:gd name="T4" fmla="*/ 1234 w 1281"/>
              <a:gd name="T5" fmla="*/ 733 h 3176"/>
              <a:gd name="T6" fmla="*/ 1278 w 1281"/>
              <a:gd name="T7" fmla="*/ 848 h 3176"/>
              <a:gd name="T8" fmla="*/ 1278 w 1281"/>
              <a:gd name="T9" fmla="*/ 1771 h 3176"/>
              <a:gd name="T10" fmla="*/ 1238 w 1281"/>
              <a:gd name="T11" fmla="*/ 1835 h 3176"/>
              <a:gd name="T12" fmla="*/ 1165 w 1281"/>
              <a:gd name="T13" fmla="*/ 1861 h 3176"/>
              <a:gd name="T14" fmla="*/ 1092 w 1281"/>
              <a:gd name="T15" fmla="*/ 1835 h 3176"/>
              <a:gd name="T16" fmla="*/ 1051 w 1281"/>
              <a:gd name="T17" fmla="*/ 1771 h 3176"/>
              <a:gd name="T18" fmla="*/ 989 w 1281"/>
              <a:gd name="T19" fmla="*/ 1003 h 3176"/>
              <a:gd name="T20" fmla="*/ 977 w 1281"/>
              <a:gd name="T21" fmla="*/ 3079 h 3176"/>
              <a:gd name="T22" fmla="*/ 919 w 1281"/>
              <a:gd name="T23" fmla="*/ 3149 h 3176"/>
              <a:gd name="T24" fmla="*/ 831 w 1281"/>
              <a:gd name="T25" fmla="*/ 3176 h 3176"/>
              <a:gd name="T26" fmla="*/ 743 w 1281"/>
              <a:gd name="T27" fmla="*/ 3149 h 3176"/>
              <a:gd name="T28" fmla="*/ 685 w 1281"/>
              <a:gd name="T29" fmla="*/ 3079 h 3176"/>
              <a:gd name="T30" fmla="*/ 673 w 1281"/>
              <a:gd name="T31" fmla="*/ 1861 h 3176"/>
              <a:gd name="T32" fmla="*/ 605 w 1281"/>
              <a:gd name="T33" fmla="*/ 3050 h 3176"/>
              <a:gd name="T34" fmla="*/ 561 w 1281"/>
              <a:gd name="T35" fmla="*/ 3130 h 3176"/>
              <a:gd name="T36" fmla="*/ 482 w 1281"/>
              <a:gd name="T37" fmla="*/ 3172 h 3176"/>
              <a:gd name="T38" fmla="*/ 389 w 1281"/>
              <a:gd name="T39" fmla="*/ 3163 h 3176"/>
              <a:gd name="T40" fmla="*/ 319 w 1281"/>
              <a:gd name="T41" fmla="*/ 3106 h 3176"/>
              <a:gd name="T42" fmla="*/ 292 w 1281"/>
              <a:gd name="T43" fmla="*/ 3018 h 3176"/>
              <a:gd name="T44" fmla="*/ 233 w 1281"/>
              <a:gd name="T45" fmla="*/ 1744 h 3176"/>
              <a:gd name="T46" fmla="*/ 207 w 1281"/>
              <a:gd name="T47" fmla="*/ 1817 h 3176"/>
              <a:gd name="T48" fmla="*/ 143 w 1281"/>
              <a:gd name="T49" fmla="*/ 1857 h 3176"/>
              <a:gd name="T50" fmla="*/ 65 w 1281"/>
              <a:gd name="T51" fmla="*/ 1850 h 3176"/>
              <a:gd name="T52" fmla="*/ 12 w 1281"/>
              <a:gd name="T53" fmla="*/ 1796 h 3176"/>
              <a:gd name="T54" fmla="*/ 0 w 1281"/>
              <a:gd name="T55" fmla="*/ 892 h 3176"/>
              <a:gd name="T56" fmla="*/ 27 w 1281"/>
              <a:gd name="T57" fmla="*/ 769 h 3176"/>
              <a:gd name="T58" fmla="*/ 101 w 1281"/>
              <a:gd name="T59" fmla="*/ 671 h 3176"/>
              <a:gd name="T60" fmla="*/ 208 w 1281"/>
              <a:gd name="T61" fmla="*/ 612 h 3176"/>
              <a:gd name="T62" fmla="*/ 631 w 1281"/>
              <a:gd name="T63" fmla="*/ 0 h 3176"/>
              <a:gd name="T64" fmla="*/ 745 w 1281"/>
              <a:gd name="T65" fmla="*/ 26 h 3176"/>
              <a:gd name="T66" fmla="*/ 837 w 1281"/>
              <a:gd name="T67" fmla="*/ 95 h 3176"/>
              <a:gd name="T68" fmla="*/ 891 w 1281"/>
              <a:gd name="T69" fmla="*/ 195 h 3176"/>
              <a:gd name="T70" fmla="*/ 900 w 1281"/>
              <a:gd name="T71" fmla="*/ 314 h 3176"/>
              <a:gd name="T72" fmla="*/ 859 w 1281"/>
              <a:gd name="T73" fmla="*/ 422 h 3176"/>
              <a:gd name="T74" fmla="*/ 778 w 1281"/>
              <a:gd name="T75" fmla="*/ 502 h 3176"/>
              <a:gd name="T76" fmla="*/ 671 w 1281"/>
              <a:gd name="T77" fmla="*/ 544 h 3176"/>
              <a:gd name="T78" fmla="*/ 551 w 1281"/>
              <a:gd name="T79" fmla="*/ 535 h 3176"/>
              <a:gd name="T80" fmla="*/ 451 w 1281"/>
              <a:gd name="T81" fmla="*/ 480 h 3176"/>
              <a:gd name="T82" fmla="*/ 383 w 1281"/>
              <a:gd name="T83" fmla="*/ 388 h 3176"/>
              <a:gd name="T84" fmla="*/ 357 w 1281"/>
              <a:gd name="T85" fmla="*/ 274 h 3176"/>
              <a:gd name="T86" fmla="*/ 383 w 1281"/>
              <a:gd name="T87" fmla="*/ 158 h 3176"/>
              <a:gd name="T88" fmla="*/ 451 w 1281"/>
              <a:gd name="T89" fmla="*/ 68 h 3176"/>
              <a:gd name="T90" fmla="*/ 551 w 1281"/>
              <a:gd name="T91" fmla="*/ 13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1" h="3176">
                <a:moveTo>
                  <a:pt x="292" y="600"/>
                </a:moveTo>
                <a:lnTo>
                  <a:pt x="989" y="600"/>
                </a:lnTo>
                <a:lnTo>
                  <a:pt x="1031" y="603"/>
                </a:lnTo>
                <a:lnTo>
                  <a:pt x="1073" y="612"/>
                </a:lnTo>
                <a:lnTo>
                  <a:pt x="1112" y="627"/>
                </a:lnTo>
                <a:lnTo>
                  <a:pt x="1148" y="647"/>
                </a:lnTo>
                <a:lnTo>
                  <a:pt x="1180" y="671"/>
                </a:lnTo>
                <a:lnTo>
                  <a:pt x="1210" y="700"/>
                </a:lnTo>
                <a:lnTo>
                  <a:pt x="1234" y="733"/>
                </a:lnTo>
                <a:lnTo>
                  <a:pt x="1253" y="769"/>
                </a:lnTo>
                <a:lnTo>
                  <a:pt x="1269" y="807"/>
                </a:lnTo>
                <a:lnTo>
                  <a:pt x="1278" y="848"/>
                </a:lnTo>
                <a:lnTo>
                  <a:pt x="1281" y="892"/>
                </a:lnTo>
                <a:lnTo>
                  <a:pt x="1281" y="1744"/>
                </a:lnTo>
                <a:lnTo>
                  <a:pt x="1278" y="1771"/>
                </a:lnTo>
                <a:lnTo>
                  <a:pt x="1269" y="1796"/>
                </a:lnTo>
                <a:lnTo>
                  <a:pt x="1255" y="1817"/>
                </a:lnTo>
                <a:lnTo>
                  <a:pt x="1238" y="1835"/>
                </a:lnTo>
                <a:lnTo>
                  <a:pt x="1215" y="1850"/>
                </a:lnTo>
                <a:lnTo>
                  <a:pt x="1191" y="1857"/>
                </a:lnTo>
                <a:lnTo>
                  <a:pt x="1165" y="1861"/>
                </a:lnTo>
                <a:lnTo>
                  <a:pt x="1138" y="1857"/>
                </a:lnTo>
                <a:lnTo>
                  <a:pt x="1113" y="1850"/>
                </a:lnTo>
                <a:lnTo>
                  <a:pt x="1092" y="1835"/>
                </a:lnTo>
                <a:lnTo>
                  <a:pt x="1073" y="1817"/>
                </a:lnTo>
                <a:lnTo>
                  <a:pt x="1059" y="1796"/>
                </a:lnTo>
                <a:lnTo>
                  <a:pt x="1051" y="1771"/>
                </a:lnTo>
                <a:lnTo>
                  <a:pt x="1048" y="1744"/>
                </a:lnTo>
                <a:lnTo>
                  <a:pt x="1048" y="1003"/>
                </a:lnTo>
                <a:lnTo>
                  <a:pt x="989" y="1003"/>
                </a:lnTo>
                <a:lnTo>
                  <a:pt x="989" y="3018"/>
                </a:lnTo>
                <a:lnTo>
                  <a:pt x="986" y="3050"/>
                </a:lnTo>
                <a:lnTo>
                  <a:pt x="977" y="3079"/>
                </a:lnTo>
                <a:lnTo>
                  <a:pt x="962" y="3106"/>
                </a:lnTo>
                <a:lnTo>
                  <a:pt x="942" y="3130"/>
                </a:lnTo>
                <a:lnTo>
                  <a:pt x="919" y="3149"/>
                </a:lnTo>
                <a:lnTo>
                  <a:pt x="893" y="3163"/>
                </a:lnTo>
                <a:lnTo>
                  <a:pt x="862" y="3172"/>
                </a:lnTo>
                <a:lnTo>
                  <a:pt x="831" y="3176"/>
                </a:lnTo>
                <a:lnTo>
                  <a:pt x="800" y="3172"/>
                </a:lnTo>
                <a:lnTo>
                  <a:pt x="769" y="3163"/>
                </a:lnTo>
                <a:lnTo>
                  <a:pt x="743" y="3149"/>
                </a:lnTo>
                <a:lnTo>
                  <a:pt x="719" y="3130"/>
                </a:lnTo>
                <a:lnTo>
                  <a:pt x="700" y="3106"/>
                </a:lnTo>
                <a:lnTo>
                  <a:pt x="685" y="3079"/>
                </a:lnTo>
                <a:lnTo>
                  <a:pt x="676" y="3050"/>
                </a:lnTo>
                <a:lnTo>
                  <a:pt x="673" y="3018"/>
                </a:lnTo>
                <a:lnTo>
                  <a:pt x="673" y="1861"/>
                </a:lnTo>
                <a:lnTo>
                  <a:pt x="608" y="1861"/>
                </a:lnTo>
                <a:lnTo>
                  <a:pt x="608" y="3018"/>
                </a:lnTo>
                <a:lnTo>
                  <a:pt x="605" y="3050"/>
                </a:lnTo>
                <a:lnTo>
                  <a:pt x="596" y="3079"/>
                </a:lnTo>
                <a:lnTo>
                  <a:pt x="581" y="3106"/>
                </a:lnTo>
                <a:lnTo>
                  <a:pt x="561" y="3130"/>
                </a:lnTo>
                <a:lnTo>
                  <a:pt x="539" y="3149"/>
                </a:lnTo>
                <a:lnTo>
                  <a:pt x="512" y="3163"/>
                </a:lnTo>
                <a:lnTo>
                  <a:pt x="482" y="3172"/>
                </a:lnTo>
                <a:lnTo>
                  <a:pt x="450" y="3176"/>
                </a:lnTo>
                <a:lnTo>
                  <a:pt x="419" y="3172"/>
                </a:lnTo>
                <a:lnTo>
                  <a:pt x="389" y="3163"/>
                </a:lnTo>
                <a:lnTo>
                  <a:pt x="362" y="3149"/>
                </a:lnTo>
                <a:lnTo>
                  <a:pt x="338" y="3130"/>
                </a:lnTo>
                <a:lnTo>
                  <a:pt x="319" y="3106"/>
                </a:lnTo>
                <a:lnTo>
                  <a:pt x="305" y="3079"/>
                </a:lnTo>
                <a:lnTo>
                  <a:pt x="296" y="3050"/>
                </a:lnTo>
                <a:lnTo>
                  <a:pt x="292" y="3018"/>
                </a:lnTo>
                <a:lnTo>
                  <a:pt x="292" y="1003"/>
                </a:lnTo>
                <a:lnTo>
                  <a:pt x="233" y="1003"/>
                </a:lnTo>
                <a:lnTo>
                  <a:pt x="233" y="1744"/>
                </a:lnTo>
                <a:lnTo>
                  <a:pt x="231" y="1771"/>
                </a:lnTo>
                <a:lnTo>
                  <a:pt x="222" y="1796"/>
                </a:lnTo>
                <a:lnTo>
                  <a:pt x="207" y="1817"/>
                </a:lnTo>
                <a:lnTo>
                  <a:pt x="189" y="1835"/>
                </a:lnTo>
                <a:lnTo>
                  <a:pt x="168" y="1850"/>
                </a:lnTo>
                <a:lnTo>
                  <a:pt x="143" y="1857"/>
                </a:lnTo>
                <a:lnTo>
                  <a:pt x="116" y="1861"/>
                </a:lnTo>
                <a:lnTo>
                  <a:pt x="90" y="1857"/>
                </a:lnTo>
                <a:lnTo>
                  <a:pt x="65" y="1850"/>
                </a:lnTo>
                <a:lnTo>
                  <a:pt x="44" y="1835"/>
                </a:lnTo>
                <a:lnTo>
                  <a:pt x="26" y="1817"/>
                </a:lnTo>
                <a:lnTo>
                  <a:pt x="12" y="1796"/>
                </a:lnTo>
                <a:lnTo>
                  <a:pt x="3" y="1771"/>
                </a:lnTo>
                <a:lnTo>
                  <a:pt x="0" y="1744"/>
                </a:lnTo>
                <a:lnTo>
                  <a:pt x="0" y="892"/>
                </a:lnTo>
                <a:lnTo>
                  <a:pt x="3" y="848"/>
                </a:lnTo>
                <a:lnTo>
                  <a:pt x="12" y="807"/>
                </a:lnTo>
                <a:lnTo>
                  <a:pt x="27" y="769"/>
                </a:lnTo>
                <a:lnTo>
                  <a:pt x="47" y="733"/>
                </a:lnTo>
                <a:lnTo>
                  <a:pt x="72" y="700"/>
                </a:lnTo>
                <a:lnTo>
                  <a:pt x="101" y="671"/>
                </a:lnTo>
                <a:lnTo>
                  <a:pt x="133" y="647"/>
                </a:lnTo>
                <a:lnTo>
                  <a:pt x="169" y="627"/>
                </a:lnTo>
                <a:lnTo>
                  <a:pt x="208" y="612"/>
                </a:lnTo>
                <a:lnTo>
                  <a:pt x="250" y="603"/>
                </a:lnTo>
                <a:lnTo>
                  <a:pt x="292" y="600"/>
                </a:lnTo>
                <a:close/>
                <a:moveTo>
                  <a:pt x="631" y="0"/>
                </a:moveTo>
                <a:lnTo>
                  <a:pt x="671" y="4"/>
                </a:lnTo>
                <a:lnTo>
                  <a:pt x="709" y="13"/>
                </a:lnTo>
                <a:lnTo>
                  <a:pt x="745" y="26"/>
                </a:lnTo>
                <a:lnTo>
                  <a:pt x="778" y="45"/>
                </a:lnTo>
                <a:lnTo>
                  <a:pt x="810" y="68"/>
                </a:lnTo>
                <a:lnTo>
                  <a:pt x="837" y="95"/>
                </a:lnTo>
                <a:lnTo>
                  <a:pt x="859" y="125"/>
                </a:lnTo>
                <a:lnTo>
                  <a:pt x="878" y="158"/>
                </a:lnTo>
                <a:lnTo>
                  <a:pt x="891" y="195"/>
                </a:lnTo>
                <a:lnTo>
                  <a:pt x="900" y="233"/>
                </a:lnTo>
                <a:lnTo>
                  <a:pt x="903" y="274"/>
                </a:lnTo>
                <a:lnTo>
                  <a:pt x="900" y="314"/>
                </a:lnTo>
                <a:lnTo>
                  <a:pt x="891" y="352"/>
                </a:lnTo>
                <a:lnTo>
                  <a:pt x="878" y="388"/>
                </a:lnTo>
                <a:lnTo>
                  <a:pt x="859" y="422"/>
                </a:lnTo>
                <a:lnTo>
                  <a:pt x="837" y="453"/>
                </a:lnTo>
                <a:lnTo>
                  <a:pt x="810" y="480"/>
                </a:lnTo>
                <a:lnTo>
                  <a:pt x="778" y="502"/>
                </a:lnTo>
                <a:lnTo>
                  <a:pt x="745" y="521"/>
                </a:lnTo>
                <a:lnTo>
                  <a:pt x="709" y="535"/>
                </a:lnTo>
                <a:lnTo>
                  <a:pt x="671" y="544"/>
                </a:lnTo>
                <a:lnTo>
                  <a:pt x="631" y="546"/>
                </a:lnTo>
                <a:lnTo>
                  <a:pt x="590" y="544"/>
                </a:lnTo>
                <a:lnTo>
                  <a:pt x="551" y="535"/>
                </a:lnTo>
                <a:lnTo>
                  <a:pt x="515" y="521"/>
                </a:lnTo>
                <a:lnTo>
                  <a:pt x="482" y="502"/>
                </a:lnTo>
                <a:lnTo>
                  <a:pt x="451" y="480"/>
                </a:lnTo>
                <a:lnTo>
                  <a:pt x="424" y="453"/>
                </a:lnTo>
                <a:lnTo>
                  <a:pt x="402" y="422"/>
                </a:lnTo>
                <a:lnTo>
                  <a:pt x="383" y="388"/>
                </a:lnTo>
                <a:lnTo>
                  <a:pt x="370" y="352"/>
                </a:lnTo>
                <a:lnTo>
                  <a:pt x="361" y="314"/>
                </a:lnTo>
                <a:lnTo>
                  <a:pt x="357" y="274"/>
                </a:lnTo>
                <a:lnTo>
                  <a:pt x="361" y="233"/>
                </a:lnTo>
                <a:lnTo>
                  <a:pt x="370" y="195"/>
                </a:lnTo>
                <a:lnTo>
                  <a:pt x="383" y="158"/>
                </a:lnTo>
                <a:lnTo>
                  <a:pt x="402" y="125"/>
                </a:lnTo>
                <a:lnTo>
                  <a:pt x="424" y="95"/>
                </a:lnTo>
                <a:lnTo>
                  <a:pt x="451" y="68"/>
                </a:lnTo>
                <a:lnTo>
                  <a:pt x="482" y="45"/>
                </a:lnTo>
                <a:lnTo>
                  <a:pt x="515" y="26"/>
                </a:lnTo>
                <a:lnTo>
                  <a:pt x="551" y="13"/>
                </a:lnTo>
                <a:lnTo>
                  <a:pt x="590" y="4"/>
                </a:lnTo>
                <a:lnTo>
                  <a:pt x="631" y="0"/>
                </a:lnTo>
                <a:close/>
              </a:path>
            </a:pathLst>
          </a:custGeom>
          <a:solidFill>
            <a:schemeClr val="accent6">
              <a:lumMod val="75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endParaRPr>
          </a:p>
        </p:txBody>
      </p:sp>
      <p:sp>
        <p:nvSpPr>
          <p:cNvPr id="50" name="Freeform 96"/>
          <p:cNvSpPr>
            <a:spLocks noChangeAspect="1" noEditPoints="1"/>
          </p:cNvSpPr>
          <p:nvPr/>
        </p:nvSpPr>
        <p:spPr bwMode="auto">
          <a:xfrm>
            <a:off x="810707" y="2476519"/>
            <a:ext cx="246523" cy="505835"/>
          </a:xfrm>
          <a:custGeom>
            <a:avLst/>
            <a:gdLst>
              <a:gd name="T0" fmla="*/ 980 w 1500"/>
              <a:gd name="T1" fmla="*/ 601 h 3176"/>
              <a:gd name="T2" fmla="*/ 1100 w 1500"/>
              <a:gd name="T3" fmla="*/ 624 h 3176"/>
              <a:gd name="T4" fmla="*/ 1193 w 1500"/>
              <a:gd name="T5" fmla="*/ 683 h 3176"/>
              <a:gd name="T6" fmla="*/ 1259 w 1500"/>
              <a:gd name="T7" fmla="*/ 782 h 3176"/>
              <a:gd name="T8" fmla="*/ 1500 w 1500"/>
              <a:gd name="T9" fmla="*/ 1623 h 3176"/>
              <a:gd name="T10" fmla="*/ 1479 w 1500"/>
              <a:gd name="T11" fmla="*/ 1684 h 3176"/>
              <a:gd name="T12" fmla="*/ 1421 w 1500"/>
              <a:gd name="T13" fmla="*/ 1723 h 3176"/>
              <a:gd name="T14" fmla="*/ 1350 w 1500"/>
              <a:gd name="T15" fmla="*/ 1722 h 3176"/>
              <a:gd name="T16" fmla="*/ 1300 w 1500"/>
              <a:gd name="T17" fmla="*/ 1682 h 3176"/>
              <a:gd name="T18" fmla="*/ 1038 w 1500"/>
              <a:gd name="T19" fmla="*/ 957 h 3176"/>
              <a:gd name="T20" fmla="*/ 1049 w 1500"/>
              <a:gd name="T21" fmla="*/ 3042 h 3176"/>
              <a:gd name="T22" fmla="*/ 1026 w 1500"/>
              <a:gd name="T23" fmla="*/ 3116 h 3176"/>
              <a:gd name="T24" fmla="*/ 967 w 1500"/>
              <a:gd name="T25" fmla="*/ 3166 h 3176"/>
              <a:gd name="T26" fmla="*/ 889 w 1500"/>
              <a:gd name="T27" fmla="*/ 3173 h 3176"/>
              <a:gd name="T28" fmla="*/ 821 w 1500"/>
              <a:gd name="T29" fmla="*/ 3136 h 3176"/>
              <a:gd name="T30" fmla="*/ 784 w 1500"/>
              <a:gd name="T31" fmla="*/ 3069 h 3176"/>
              <a:gd name="T32" fmla="*/ 719 w 1500"/>
              <a:gd name="T33" fmla="*/ 2174 h 3176"/>
              <a:gd name="T34" fmla="*/ 708 w 1500"/>
              <a:gd name="T35" fmla="*/ 3094 h 3176"/>
              <a:gd name="T36" fmla="*/ 660 w 1500"/>
              <a:gd name="T37" fmla="*/ 3153 h 3176"/>
              <a:gd name="T38" fmla="*/ 586 w 1500"/>
              <a:gd name="T39" fmla="*/ 3176 h 3176"/>
              <a:gd name="T40" fmla="*/ 511 w 1500"/>
              <a:gd name="T41" fmla="*/ 3153 h 3176"/>
              <a:gd name="T42" fmla="*/ 463 w 1500"/>
              <a:gd name="T43" fmla="*/ 3094 h 3176"/>
              <a:gd name="T44" fmla="*/ 452 w 1500"/>
              <a:gd name="T45" fmla="*/ 2174 h 3176"/>
              <a:gd name="T46" fmla="*/ 414 w 1500"/>
              <a:gd name="T47" fmla="*/ 957 h 3176"/>
              <a:gd name="T48" fmla="*/ 189 w 1500"/>
              <a:gd name="T49" fmla="*/ 1698 h 3176"/>
              <a:gd name="T50" fmla="*/ 129 w 1500"/>
              <a:gd name="T51" fmla="*/ 1726 h 3176"/>
              <a:gd name="T52" fmla="*/ 58 w 1500"/>
              <a:gd name="T53" fmla="*/ 1714 h 3176"/>
              <a:gd name="T54" fmla="*/ 10 w 1500"/>
              <a:gd name="T55" fmla="*/ 1666 h 3176"/>
              <a:gd name="T56" fmla="*/ 4 w 1500"/>
              <a:gd name="T57" fmla="*/ 1602 h 3176"/>
              <a:gd name="T58" fmla="*/ 261 w 1500"/>
              <a:gd name="T59" fmla="*/ 744 h 3176"/>
              <a:gd name="T60" fmla="*/ 336 w 1500"/>
              <a:gd name="T61" fmla="*/ 659 h 3176"/>
              <a:gd name="T62" fmla="*/ 437 w 1500"/>
              <a:gd name="T63" fmla="*/ 613 h 3176"/>
              <a:gd name="T64" fmla="*/ 566 w 1500"/>
              <a:gd name="T65" fmla="*/ 600 h 3176"/>
              <a:gd name="T66" fmla="*/ 829 w 1500"/>
              <a:gd name="T67" fmla="*/ 13 h 3176"/>
              <a:gd name="T68" fmla="*/ 929 w 1500"/>
              <a:gd name="T69" fmla="*/ 68 h 3176"/>
              <a:gd name="T70" fmla="*/ 998 w 1500"/>
              <a:gd name="T71" fmla="*/ 158 h 3176"/>
              <a:gd name="T72" fmla="*/ 1023 w 1500"/>
              <a:gd name="T73" fmla="*/ 274 h 3176"/>
              <a:gd name="T74" fmla="*/ 998 w 1500"/>
              <a:gd name="T75" fmla="*/ 388 h 3176"/>
              <a:gd name="T76" fmla="*/ 929 w 1500"/>
              <a:gd name="T77" fmla="*/ 480 h 3176"/>
              <a:gd name="T78" fmla="*/ 829 w 1500"/>
              <a:gd name="T79" fmla="*/ 535 h 3176"/>
              <a:gd name="T80" fmla="*/ 710 w 1500"/>
              <a:gd name="T81" fmla="*/ 544 h 3176"/>
              <a:gd name="T82" fmla="*/ 602 w 1500"/>
              <a:gd name="T83" fmla="*/ 502 h 3176"/>
              <a:gd name="T84" fmla="*/ 522 w 1500"/>
              <a:gd name="T85" fmla="*/ 422 h 3176"/>
              <a:gd name="T86" fmla="*/ 481 w 1500"/>
              <a:gd name="T87" fmla="*/ 314 h 3176"/>
              <a:gd name="T88" fmla="*/ 490 w 1500"/>
              <a:gd name="T89" fmla="*/ 195 h 3176"/>
              <a:gd name="T90" fmla="*/ 545 w 1500"/>
              <a:gd name="T91" fmla="*/ 95 h 3176"/>
              <a:gd name="T92" fmla="*/ 635 w 1500"/>
              <a:gd name="T93" fmla="*/ 26 h 3176"/>
              <a:gd name="T94" fmla="*/ 751 w 1500"/>
              <a:gd name="T95"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3176">
                <a:moveTo>
                  <a:pt x="566" y="600"/>
                </a:moveTo>
                <a:lnTo>
                  <a:pt x="934" y="600"/>
                </a:lnTo>
                <a:lnTo>
                  <a:pt x="980" y="601"/>
                </a:lnTo>
                <a:lnTo>
                  <a:pt x="1024" y="605"/>
                </a:lnTo>
                <a:lnTo>
                  <a:pt x="1063" y="613"/>
                </a:lnTo>
                <a:lnTo>
                  <a:pt x="1100" y="624"/>
                </a:lnTo>
                <a:lnTo>
                  <a:pt x="1134" y="640"/>
                </a:lnTo>
                <a:lnTo>
                  <a:pt x="1165" y="659"/>
                </a:lnTo>
                <a:lnTo>
                  <a:pt x="1193" y="683"/>
                </a:lnTo>
                <a:lnTo>
                  <a:pt x="1218" y="711"/>
                </a:lnTo>
                <a:lnTo>
                  <a:pt x="1239" y="744"/>
                </a:lnTo>
                <a:lnTo>
                  <a:pt x="1259" y="782"/>
                </a:lnTo>
                <a:lnTo>
                  <a:pt x="1268" y="807"/>
                </a:lnTo>
                <a:lnTo>
                  <a:pt x="1497" y="1602"/>
                </a:lnTo>
                <a:lnTo>
                  <a:pt x="1500" y="1623"/>
                </a:lnTo>
                <a:lnTo>
                  <a:pt x="1498" y="1646"/>
                </a:lnTo>
                <a:lnTo>
                  <a:pt x="1491" y="1666"/>
                </a:lnTo>
                <a:lnTo>
                  <a:pt x="1479" y="1684"/>
                </a:lnTo>
                <a:lnTo>
                  <a:pt x="1463" y="1701"/>
                </a:lnTo>
                <a:lnTo>
                  <a:pt x="1443" y="1714"/>
                </a:lnTo>
                <a:lnTo>
                  <a:pt x="1421" y="1723"/>
                </a:lnTo>
                <a:lnTo>
                  <a:pt x="1396" y="1727"/>
                </a:lnTo>
                <a:lnTo>
                  <a:pt x="1372" y="1726"/>
                </a:lnTo>
                <a:lnTo>
                  <a:pt x="1350" y="1722"/>
                </a:lnTo>
                <a:lnTo>
                  <a:pt x="1330" y="1712"/>
                </a:lnTo>
                <a:lnTo>
                  <a:pt x="1312" y="1698"/>
                </a:lnTo>
                <a:lnTo>
                  <a:pt x="1300" y="1682"/>
                </a:lnTo>
                <a:lnTo>
                  <a:pt x="1291" y="1661"/>
                </a:lnTo>
                <a:lnTo>
                  <a:pt x="1087" y="957"/>
                </a:lnTo>
                <a:lnTo>
                  <a:pt x="1038" y="957"/>
                </a:lnTo>
                <a:lnTo>
                  <a:pt x="1386" y="2174"/>
                </a:lnTo>
                <a:lnTo>
                  <a:pt x="1049" y="2174"/>
                </a:lnTo>
                <a:lnTo>
                  <a:pt x="1049" y="3042"/>
                </a:lnTo>
                <a:lnTo>
                  <a:pt x="1046" y="3069"/>
                </a:lnTo>
                <a:lnTo>
                  <a:pt x="1039" y="3094"/>
                </a:lnTo>
                <a:lnTo>
                  <a:pt x="1026" y="3116"/>
                </a:lnTo>
                <a:lnTo>
                  <a:pt x="1010" y="3136"/>
                </a:lnTo>
                <a:lnTo>
                  <a:pt x="990" y="3153"/>
                </a:lnTo>
                <a:lnTo>
                  <a:pt x="967" y="3166"/>
                </a:lnTo>
                <a:lnTo>
                  <a:pt x="942" y="3173"/>
                </a:lnTo>
                <a:lnTo>
                  <a:pt x="915" y="3176"/>
                </a:lnTo>
                <a:lnTo>
                  <a:pt x="889" y="3173"/>
                </a:lnTo>
                <a:lnTo>
                  <a:pt x="863" y="3166"/>
                </a:lnTo>
                <a:lnTo>
                  <a:pt x="840" y="3153"/>
                </a:lnTo>
                <a:lnTo>
                  <a:pt x="821" y="3136"/>
                </a:lnTo>
                <a:lnTo>
                  <a:pt x="805" y="3116"/>
                </a:lnTo>
                <a:lnTo>
                  <a:pt x="792" y="3094"/>
                </a:lnTo>
                <a:lnTo>
                  <a:pt x="784" y="3069"/>
                </a:lnTo>
                <a:lnTo>
                  <a:pt x="782" y="3042"/>
                </a:lnTo>
                <a:lnTo>
                  <a:pt x="782" y="2174"/>
                </a:lnTo>
                <a:lnTo>
                  <a:pt x="719" y="2174"/>
                </a:lnTo>
                <a:lnTo>
                  <a:pt x="719" y="3042"/>
                </a:lnTo>
                <a:lnTo>
                  <a:pt x="716" y="3069"/>
                </a:lnTo>
                <a:lnTo>
                  <a:pt x="708" y="3094"/>
                </a:lnTo>
                <a:lnTo>
                  <a:pt x="696" y="3116"/>
                </a:lnTo>
                <a:lnTo>
                  <a:pt x="680" y="3136"/>
                </a:lnTo>
                <a:lnTo>
                  <a:pt x="660" y="3153"/>
                </a:lnTo>
                <a:lnTo>
                  <a:pt x="638" y="3166"/>
                </a:lnTo>
                <a:lnTo>
                  <a:pt x="613" y="3173"/>
                </a:lnTo>
                <a:lnTo>
                  <a:pt x="586" y="3176"/>
                </a:lnTo>
                <a:lnTo>
                  <a:pt x="559" y="3173"/>
                </a:lnTo>
                <a:lnTo>
                  <a:pt x="534" y="3166"/>
                </a:lnTo>
                <a:lnTo>
                  <a:pt x="511" y="3153"/>
                </a:lnTo>
                <a:lnTo>
                  <a:pt x="491" y="3136"/>
                </a:lnTo>
                <a:lnTo>
                  <a:pt x="475" y="3116"/>
                </a:lnTo>
                <a:lnTo>
                  <a:pt x="463" y="3094"/>
                </a:lnTo>
                <a:lnTo>
                  <a:pt x="455" y="3069"/>
                </a:lnTo>
                <a:lnTo>
                  <a:pt x="452" y="3042"/>
                </a:lnTo>
                <a:lnTo>
                  <a:pt x="452" y="2174"/>
                </a:lnTo>
                <a:lnTo>
                  <a:pt x="115" y="2174"/>
                </a:lnTo>
                <a:lnTo>
                  <a:pt x="464" y="957"/>
                </a:lnTo>
                <a:lnTo>
                  <a:pt x="414" y="957"/>
                </a:lnTo>
                <a:lnTo>
                  <a:pt x="211" y="1661"/>
                </a:lnTo>
                <a:lnTo>
                  <a:pt x="202" y="1682"/>
                </a:lnTo>
                <a:lnTo>
                  <a:pt x="189" y="1698"/>
                </a:lnTo>
                <a:lnTo>
                  <a:pt x="172" y="1712"/>
                </a:lnTo>
                <a:lnTo>
                  <a:pt x="152" y="1722"/>
                </a:lnTo>
                <a:lnTo>
                  <a:pt x="129" y="1726"/>
                </a:lnTo>
                <a:lnTo>
                  <a:pt x="106" y="1727"/>
                </a:lnTo>
                <a:lnTo>
                  <a:pt x="81" y="1723"/>
                </a:lnTo>
                <a:lnTo>
                  <a:pt x="58" y="1714"/>
                </a:lnTo>
                <a:lnTo>
                  <a:pt x="38" y="1701"/>
                </a:lnTo>
                <a:lnTo>
                  <a:pt x="22" y="1684"/>
                </a:lnTo>
                <a:lnTo>
                  <a:pt x="10" y="1666"/>
                </a:lnTo>
                <a:lnTo>
                  <a:pt x="3" y="1646"/>
                </a:lnTo>
                <a:lnTo>
                  <a:pt x="0" y="1623"/>
                </a:lnTo>
                <a:lnTo>
                  <a:pt x="4" y="1602"/>
                </a:lnTo>
                <a:lnTo>
                  <a:pt x="233" y="807"/>
                </a:lnTo>
                <a:lnTo>
                  <a:pt x="242" y="782"/>
                </a:lnTo>
                <a:lnTo>
                  <a:pt x="261" y="744"/>
                </a:lnTo>
                <a:lnTo>
                  <a:pt x="284" y="711"/>
                </a:lnTo>
                <a:lnTo>
                  <a:pt x="308" y="683"/>
                </a:lnTo>
                <a:lnTo>
                  <a:pt x="336" y="659"/>
                </a:lnTo>
                <a:lnTo>
                  <a:pt x="367" y="640"/>
                </a:lnTo>
                <a:lnTo>
                  <a:pt x="400" y="624"/>
                </a:lnTo>
                <a:lnTo>
                  <a:pt x="437" y="613"/>
                </a:lnTo>
                <a:lnTo>
                  <a:pt x="478" y="605"/>
                </a:lnTo>
                <a:lnTo>
                  <a:pt x="520" y="601"/>
                </a:lnTo>
                <a:lnTo>
                  <a:pt x="566" y="600"/>
                </a:lnTo>
                <a:close/>
                <a:moveTo>
                  <a:pt x="751" y="0"/>
                </a:moveTo>
                <a:lnTo>
                  <a:pt x="791" y="4"/>
                </a:lnTo>
                <a:lnTo>
                  <a:pt x="829" y="13"/>
                </a:lnTo>
                <a:lnTo>
                  <a:pt x="865" y="26"/>
                </a:lnTo>
                <a:lnTo>
                  <a:pt x="899" y="45"/>
                </a:lnTo>
                <a:lnTo>
                  <a:pt x="929" y="68"/>
                </a:lnTo>
                <a:lnTo>
                  <a:pt x="956" y="95"/>
                </a:lnTo>
                <a:lnTo>
                  <a:pt x="979" y="125"/>
                </a:lnTo>
                <a:lnTo>
                  <a:pt x="998" y="158"/>
                </a:lnTo>
                <a:lnTo>
                  <a:pt x="1012" y="195"/>
                </a:lnTo>
                <a:lnTo>
                  <a:pt x="1021" y="233"/>
                </a:lnTo>
                <a:lnTo>
                  <a:pt x="1023" y="274"/>
                </a:lnTo>
                <a:lnTo>
                  <a:pt x="1021" y="314"/>
                </a:lnTo>
                <a:lnTo>
                  <a:pt x="1012" y="352"/>
                </a:lnTo>
                <a:lnTo>
                  <a:pt x="998" y="388"/>
                </a:lnTo>
                <a:lnTo>
                  <a:pt x="979" y="422"/>
                </a:lnTo>
                <a:lnTo>
                  <a:pt x="956" y="453"/>
                </a:lnTo>
                <a:lnTo>
                  <a:pt x="929" y="480"/>
                </a:lnTo>
                <a:lnTo>
                  <a:pt x="899" y="502"/>
                </a:lnTo>
                <a:lnTo>
                  <a:pt x="865" y="521"/>
                </a:lnTo>
                <a:lnTo>
                  <a:pt x="829" y="535"/>
                </a:lnTo>
                <a:lnTo>
                  <a:pt x="791" y="544"/>
                </a:lnTo>
                <a:lnTo>
                  <a:pt x="751" y="546"/>
                </a:lnTo>
                <a:lnTo>
                  <a:pt x="710" y="544"/>
                </a:lnTo>
                <a:lnTo>
                  <a:pt x="671" y="535"/>
                </a:lnTo>
                <a:lnTo>
                  <a:pt x="635" y="521"/>
                </a:lnTo>
                <a:lnTo>
                  <a:pt x="602" y="502"/>
                </a:lnTo>
                <a:lnTo>
                  <a:pt x="572" y="480"/>
                </a:lnTo>
                <a:lnTo>
                  <a:pt x="545" y="453"/>
                </a:lnTo>
                <a:lnTo>
                  <a:pt x="522" y="422"/>
                </a:lnTo>
                <a:lnTo>
                  <a:pt x="503" y="388"/>
                </a:lnTo>
                <a:lnTo>
                  <a:pt x="490" y="352"/>
                </a:lnTo>
                <a:lnTo>
                  <a:pt x="481" y="314"/>
                </a:lnTo>
                <a:lnTo>
                  <a:pt x="478" y="274"/>
                </a:lnTo>
                <a:lnTo>
                  <a:pt x="481" y="233"/>
                </a:lnTo>
                <a:lnTo>
                  <a:pt x="490" y="195"/>
                </a:lnTo>
                <a:lnTo>
                  <a:pt x="503" y="158"/>
                </a:lnTo>
                <a:lnTo>
                  <a:pt x="522" y="125"/>
                </a:lnTo>
                <a:lnTo>
                  <a:pt x="545" y="95"/>
                </a:lnTo>
                <a:lnTo>
                  <a:pt x="572" y="68"/>
                </a:lnTo>
                <a:lnTo>
                  <a:pt x="602" y="45"/>
                </a:lnTo>
                <a:lnTo>
                  <a:pt x="635" y="26"/>
                </a:lnTo>
                <a:lnTo>
                  <a:pt x="671" y="13"/>
                </a:lnTo>
                <a:lnTo>
                  <a:pt x="710" y="4"/>
                </a:lnTo>
                <a:lnTo>
                  <a:pt x="751" y="0"/>
                </a:lnTo>
                <a:close/>
              </a:path>
            </a:pathLst>
          </a:custGeom>
          <a:solidFill>
            <a:schemeClr val="accent6">
              <a:lumMod val="40000"/>
              <a:lumOff val="60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endParaRPr>
          </a:p>
        </p:txBody>
      </p:sp>
      <p:sp>
        <p:nvSpPr>
          <p:cNvPr id="48" name="Rectangle 47"/>
          <p:cNvSpPr/>
          <p:nvPr/>
        </p:nvSpPr>
        <p:spPr bwMode="ltGray">
          <a:xfrm>
            <a:off x="661625" y="1270113"/>
            <a:ext cx="9126801" cy="4726650"/>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83977" name="ZoneTexte 55"/>
          <p:cNvSpPr txBox="1">
            <a:spLocks noChangeArrowheads="1"/>
          </p:cNvSpPr>
          <p:nvPr>
            <p:custDataLst>
              <p:tags r:id="rId1"/>
            </p:custDataLst>
          </p:nvPr>
        </p:nvSpPr>
        <p:spPr bwMode="auto">
          <a:xfrm>
            <a:off x="661625" y="1613627"/>
            <a:ext cx="2995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Sexe de l’utilisateur </a:t>
            </a:r>
            <a:endParaRPr lang="fr-FR" altLang="fr-FR" sz="1200" dirty="0" smtClean="0">
              <a:solidFill>
                <a:schemeClr val="tx1"/>
              </a:solidFill>
              <a:latin typeface="Arial" panose="020B0604020202020204" pitchFamily="34" charset="0"/>
              <a:cs typeface="Arial" panose="020B0604020202020204" pitchFamily="34" charset="0"/>
            </a:endParaRPr>
          </a:p>
          <a:p>
            <a:pPr algn="ct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principal </a:t>
            </a:r>
            <a:r>
              <a:rPr lang="fr-FR" altLang="fr-FR" sz="1200" dirty="0">
                <a:solidFill>
                  <a:schemeClr val="tx1"/>
                </a:solidFill>
                <a:latin typeface="Arial" panose="020B0604020202020204" pitchFamily="34" charset="0"/>
                <a:cs typeface="Arial" panose="020B0604020202020204" pitchFamily="34" charset="0"/>
              </a:rPr>
              <a:t>du 2RM</a:t>
            </a:r>
          </a:p>
        </p:txBody>
      </p:sp>
      <p:sp>
        <p:nvSpPr>
          <p:cNvPr id="18" name="ZoneTexte 17"/>
          <p:cNvSpPr txBox="1"/>
          <p:nvPr/>
        </p:nvSpPr>
        <p:spPr>
          <a:xfrm>
            <a:off x="810707" y="1375111"/>
            <a:ext cx="146826" cy="176779"/>
          </a:xfrm>
          <a:prstGeom prst="rect">
            <a:avLst/>
          </a:prstGeom>
          <a:noFill/>
        </p:spPr>
        <p:txBody>
          <a:bodyPr lIns="0" tIns="0" rIns="0" bIns="0"/>
          <a:lstStyle/>
          <a:p>
            <a:pPr>
              <a:defRPr/>
            </a:pPr>
            <a:r>
              <a:rPr lang="en-GB" sz="1200" dirty="0">
                <a:latin typeface="+mn-lt"/>
              </a:rPr>
              <a:t>%</a:t>
            </a:r>
          </a:p>
        </p:txBody>
      </p:sp>
      <p:sp>
        <p:nvSpPr>
          <p:cNvPr id="24" name="Rectangle à coins arrondis 23"/>
          <p:cNvSpPr/>
          <p:nvPr/>
        </p:nvSpPr>
        <p:spPr>
          <a:xfrm>
            <a:off x="239716" y="10800"/>
            <a:ext cx="9928164" cy="852747"/>
          </a:xfrm>
          <a:prstGeom prst="roundRect">
            <a:avLst>
              <a:gd name="adj" fmla="val 0"/>
            </a:avLst>
          </a:prstGeom>
        </p:spPr>
        <p:txBody>
          <a:bodyPr vert="horz" lIns="0" tIns="234900" rIns="0" bIns="0" rtlCol="0" anchor="t">
            <a:spAutoFit/>
          </a:bodyPr>
          <a:lstStyle/>
          <a:p>
            <a:pPr defTabSz="1028700"/>
            <a:r>
              <a:rPr lang="fr-FR" sz="2000" dirty="0" smtClean="0">
                <a:latin typeface="Arial" panose="020B0604020202020204" pitchFamily="34" charset="0"/>
                <a:ea typeface="+mj-ea"/>
                <a:cs typeface="Arial" panose="020B0604020202020204" pitchFamily="34" charset="0"/>
              </a:rPr>
              <a:t>Un vieillissement des utilisateurs  encore plus net en série longue (âge moyen : 43 vs 39 en 2010).</a:t>
            </a:r>
            <a:endParaRPr lang="fr-FR" sz="2000" dirty="0">
              <a:solidFill>
                <a:schemeClr val="tx1"/>
              </a:solidFill>
              <a:latin typeface="Arial" panose="020B0604020202020204" pitchFamily="34" charset="0"/>
              <a:ea typeface="+mj-ea"/>
              <a:cs typeface="Arial" panose="020B0604020202020204" pitchFamily="34" charset="0"/>
            </a:endParaRPr>
          </a:p>
        </p:txBody>
      </p:sp>
      <p:cxnSp>
        <p:nvCxnSpPr>
          <p:cNvPr id="7" name="Connecteur droit 6"/>
          <p:cNvCxnSpPr/>
          <p:nvPr/>
        </p:nvCxnSpPr>
        <p:spPr>
          <a:xfrm>
            <a:off x="3657600" y="1270113"/>
            <a:ext cx="0" cy="4332573"/>
          </a:xfrm>
          <a:prstGeom prst="line">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2" name="Connecteur droit 21"/>
          <p:cNvCxnSpPr/>
          <p:nvPr/>
        </p:nvCxnSpPr>
        <p:spPr>
          <a:xfrm>
            <a:off x="6919415" y="1270112"/>
            <a:ext cx="0" cy="4332573"/>
          </a:xfrm>
          <a:prstGeom prst="line">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25" name="ZoneTexte 56"/>
          <p:cNvSpPr txBox="1">
            <a:spLocks noChangeArrowheads="1"/>
          </p:cNvSpPr>
          <p:nvPr>
            <p:custDataLst>
              <p:tags r:id="rId2"/>
            </p:custDataLst>
          </p:nvPr>
        </p:nvSpPr>
        <p:spPr bwMode="auto">
          <a:xfrm>
            <a:off x="3023536" y="1613627"/>
            <a:ext cx="4816269"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Age de l’utilisateur principal du 2RM</a:t>
            </a:r>
          </a:p>
        </p:txBody>
      </p:sp>
      <p:sp>
        <p:nvSpPr>
          <p:cNvPr id="9" name="Rectangle 8"/>
          <p:cNvSpPr/>
          <p:nvPr/>
        </p:nvSpPr>
        <p:spPr bwMode="ltGray">
          <a:xfrm>
            <a:off x="1473959" y="2190308"/>
            <a:ext cx="736979" cy="3003786"/>
          </a:xfrm>
          <a:prstGeom prst="rect">
            <a:avLst/>
          </a:prstGeom>
          <a:solidFill>
            <a:srgbClr val="FFFFFF">
              <a:alpha val="5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6" name="Rectangle 25"/>
          <p:cNvSpPr/>
          <p:nvPr/>
        </p:nvSpPr>
        <p:spPr bwMode="ltGray">
          <a:xfrm>
            <a:off x="4985436" y="2307812"/>
            <a:ext cx="736979" cy="2756848"/>
          </a:xfrm>
          <a:prstGeom prst="rect">
            <a:avLst/>
          </a:prstGeom>
          <a:solidFill>
            <a:srgbClr val="FFFFFF">
              <a:alpha val="5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31" name="ZoneTexte 57"/>
          <p:cNvSpPr txBox="1">
            <a:spLocks noChangeArrowheads="1"/>
          </p:cNvSpPr>
          <p:nvPr>
            <p:custDataLst>
              <p:tags r:id="rId3"/>
            </p:custDataLst>
          </p:nvPr>
        </p:nvSpPr>
        <p:spPr bwMode="auto">
          <a:xfrm>
            <a:off x="6919415" y="1613627"/>
            <a:ext cx="28690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CSP de l’utilisateur principal du 2RM</a:t>
            </a:r>
          </a:p>
        </p:txBody>
      </p:sp>
      <p:sp>
        <p:nvSpPr>
          <p:cNvPr id="32" name="Rectangle 31"/>
          <p:cNvSpPr/>
          <p:nvPr/>
        </p:nvSpPr>
        <p:spPr bwMode="ltGray">
          <a:xfrm>
            <a:off x="7893316" y="1996607"/>
            <a:ext cx="736979" cy="2984826"/>
          </a:xfrm>
          <a:prstGeom prst="rect">
            <a:avLst/>
          </a:prstGeom>
          <a:solidFill>
            <a:srgbClr val="FFFFFF">
              <a:alpha val="5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cxnSp>
        <p:nvCxnSpPr>
          <p:cNvPr id="33" name="Connecteur droit avec flèche 32"/>
          <p:cNvCxnSpPr/>
          <p:nvPr/>
        </p:nvCxnSpPr>
        <p:spPr>
          <a:xfrm flipV="1">
            <a:off x="381302" y="6273745"/>
            <a:ext cx="150988" cy="120628"/>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95554" y="6273745"/>
            <a:ext cx="170597" cy="13384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2865237" y="6273745"/>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2579489" y="6273745"/>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559586" y="6211227"/>
            <a:ext cx="1897011" cy="290716"/>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Evolution significative par rapport</a:t>
            </a:r>
          </a:p>
          <a:p>
            <a:pPr algn="l"/>
            <a:r>
              <a:rPr lang="fr-FR" sz="1000" b="0" dirty="0" smtClean="0">
                <a:solidFill>
                  <a:schemeClr val="tx1"/>
                </a:solidFill>
                <a:latin typeface="Arial" panose="020B0604020202020204" pitchFamily="34" charset="0"/>
                <a:cs typeface="Arial" panose="020B0604020202020204" pitchFamily="34" charset="0"/>
              </a:rPr>
              <a:t> à l’année 2010</a:t>
            </a:r>
          </a:p>
        </p:txBody>
      </p:sp>
      <p:sp>
        <p:nvSpPr>
          <p:cNvPr id="38" name="ZoneTexte 37"/>
          <p:cNvSpPr txBox="1"/>
          <p:nvPr/>
        </p:nvSpPr>
        <p:spPr>
          <a:xfrm>
            <a:off x="3016225" y="6211227"/>
            <a:ext cx="1897011" cy="290716"/>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Tendance par rapport</a:t>
            </a:r>
          </a:p>
          <a:p>
            <a:pPr algn="l"/>
            <a:r>
              <a:rPr lang="fr-FR" sz="1000" b="0" dirty="0" smtClean="0">
                <a:solidFill>
                  <a:schemeClr val="tx1"/>
                </a:solidFill>
                <a:latin typeface="Arial" panose="020B0604020202020204" pitchFamily="34" charset="0"/>
                <a:cs typeface="Arial" panose="020B0604020202020204" pitchFamily="34" charset="0"/>
              </a:rPr>
              <a:t> à l’année 2010</a:t>
            </a:r>
          </a:p>
        </p:txBody>
      </p:sp>
      <p:sp>
        <p:nvSpPr>
          <p:cNvPr id="42" name="AutoShape 20"/>
          <p:cNvSpPr>
            <a:spLocks noChangeArrowheads="1"/>
          </p:cNvSpPr>
          <p:nvPr/>
        </p:nvSpPr>
        <p:spPr bwMode="auto">
          <a:xfrm>
            <a:off x="3883225" y="5379148"/>
            <a:ext cx="2640806" cy="357060"/>
          </a:xfrm>
          <a:prstGeom prst="roundRect">
            <a:avLst>
              <a:gd name="adj" fmla="val 0"/>
            </a:avLst>
          </a:prstGeom>
          <a:noFill/>
          <a:ln>
            <a:noFill/>
          </a:ln>
          <a:effectLst/>
        </p:spPr>
        <p:txBody>
          <a:bodyPr lIns="102404" tIns="201570" rIns="102404" bIns="201570" anchor="ctr"/>
          <a:lstStyle/>
          <a:p>
            <a:pPr algn="ctr">
              <a:defRPr/>
            </a:pPr>
            <a:r>
              <a:rPr lang="fr-FR" sz="1000" dirty="0">
                <a:latin typeface="Arial" panose="020B0604020202020204" pitchFamily="34" charset="0"/>
                <a:cs typeface="Arial" panose="020B0604020202020204" pitchFamily="34" charset="0"/>
              </a:rPr>
              <a:t>Age </a:t>
            </a:r>
            <a:r>
              <a:rPr lang="fr-FR" sz="1000" dirty="0" smtClean="0">
                <a:latin typeface="Arial" panose="020B0604020202020204" pitchFamily="34" charset="0"/>
                <a:cs typeface="Arial" panose="020B0604020202020204" pitchFamily="34" charset="0"/>
              </a:rPr>
              <a:t>moyen	    </a:t>
            </a:r>
            <a:r>
              <a:rPr lang="fr-FR" sz="1000" dirty="0">
                <a:latin typeface="Arial" panose="020B0604020202020204" pitchFamily="34" charset="0"/>
                <a:cs typeface="Arial" panose="020B0604020202020204" pitchFamily="34" charset="0"/>
              </a:rPr>
              <a:t>39 </a:t>
            </a:r>
            <a:r>
              <a:rPr lang="fr-FR" sz="1000" dirty="0" smtClean="0">
                <a:latin typeface="Arial" panose="020B0604020202020204" pitchFamily="34" charset="0"/>
                <a:cs typeface="Arial" panose="020B0604020202020204" pitchFamily="34" charset="0"/>
              </a:rPr>
              <a:t>ans   	  43 </a:t>
            </a:r>
            <a:r>
              <a:rPr lang="fr-FR" sz="1000" dirty="0">
                <a:latin typeface="Arial" panose="020B0604020202020204" pitchFamily="34" charset="0"/>
                <a:cs typeface="Arial" panose="020B0604020202020204" pitchFamily="34" charset="0"/>
              </a:rPr>
              <a:t>ans</a:t>
            </a:r>
          </a:p>
        </p:txBody>
      </p:sp>
      <p:graphicFrame>
        <p:nvGraphicFramePr>
          <p:cNvPr id="51" name="Graphique 50"/>
          <p:cNvGraphicFramePr/>
          <p:nvPr>
            <p:extLst>
              <p:ext uri="{D42A27DB-BD31-4B8C-83A1-F6EECF244321}">
                <p14:modId xmlns:p14="http://schemas.microsoft.com/office/powerpoint/2010/main" val="3432505483"/>
              </p:ext>
            </p:extLst>
          </p:nvPr>
        </p:nvGraphicFramePr>
        <p:xfrm>
          <a:off x="6919414" y="2190308"/>
          <a:ext cx="2869011" cy="3412779"/>
        </p:xfrm>
        <a:graphic>
          <a:graphicData uri="http://schemas.openxmlformats.org/drawingml/2006/chart">
            <c:chart xmlns:c="http://schemas.openxmlformats.org/drawingml/2006/chart" xmlns:r="http://schemas.openxmlformats.org/officeDocument/2006/relationships" r:id="rId8"/>
          </a:graphicData>
        </a:graphic>
      </p:graphicFrame>
      <p:sp>
        <p:nvSpPr>
          <p:cNvPr id="52" name="Rectangle 51"/>
          <p:cNvSpPr/>
          <p:nvPr/>
        </p:nvSpPr>
        <p:spPr bwMode="ltGray">
          <a:xfrm>
            <a:off x="8122141" y="2282516"/>
            <a:ext cx="736979" cy="2879678"/>
          </a:xfrm>
          <a:prstGeom prst="rect">
            <a:avLst/>
          </a:prstGeom>
          <a:solidFill>
            <a:srgbClr val="FFFFFF">
              <a:alpha val="5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8" name="ZoneTexte 27"/>
          <p:cNvSpPr txBox="1"/>
          <p:nvPr/>
        </p:nvSpPr>
        <p:spPr>
          <a:xfrm>
            <a:off x="5999777" y="6566700"/>
            <a:ext cx="4267029" cy="235891"/>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Base : Utilisateur principal de 2RM </a:t>
            </a:r>
          </a:p>
        </p:txBody>
      </p:sp>
      <p:cxnSp>
        <p:nvCxnSpPr>
          <p:cNvPr id="29" name="Connecteur droit avec flèche 28"/>
          <p:cNvCxnSpPr/>
          <p:nvPr/>
        </p:nvCxnSpPr>
        <p:spPr>
          <a:xfrm flipV="1">
            <a:off x="6434785" y="2591805"/>
            <a:ext cx="150988" cy="120628"/>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6449060" y="3828926"/>
            <a:ext cx="170597" cy="13384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6493775" y="4917425"/>
            <a:ext cx="170597" cy="133847"/>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26</a:t>
            </a:fld>
            <a:endParaRPr lang="en-AU" sz="1000" b="0" dirty="0">
              <a:solidFill>
                <a:srgbClr val="717171"/>
              </a:solidFill>
            </a:endParaRPr>
          </a:p>
        </p:txBody>
      </p:sp>
    </p:spTree>
    <p:extLst>
      <p:ext uri="{BB962C8B-B14F-4D97-AF65-F5344CB8AC3E}">
        <p14:creationId xmlns:p14="http://schemas.microsoft.com/office/powerpoint/2010/main" val="379518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p:nvPr>
            <p:extLst>
              <p:ext uri="{D42A27DB-BD31-4B8C-83A1-F6EECF244321}">
                <p14:modId xmlns:p14="http://schemas.microsoft.com/office/powerpoint/2010/main" val="3406322853"/>
              </p:ext>
            </p:extLst>
          </p:nvPr>
        </p:nvGraphicFramePr>
        <p:xfrm>
          <a:off x="3391907" y="2000346"/>
          <a:ext cx="3581988" cy="2773014"/>
        </p:xfrm>
        <a:graphic>
          <a:graphicData uri="http://schemas.openxmlformats.org/drawingml/2006/chart">
            <c:chart xmlns:c="http://schemas.openxmlformats.org/drawingml/2006/chart" xmlns:r="http://schemas.openxmlformats.org/officeDocument/2006/relationships" r:id="rId4"/>
          </a:graphicData>
        </a:graphic>
      </p:graphicFrame>
      <p:sp>
        <p:nvSpPr>
          <p:cNvPr id="24" name="ZoneTexte 23"/>
          <p:cNvSpPr txBox="1"/>
          <p:nvPr/>
        </p:nvSpPr>
        <p:spPr>
          <a:xfrm>
            <a:off x="6442075" y="3426636"/>
            <a:ext cx="2463420" cy="565071"/>
          </a:xfrm>
          <a:prstGeom prst="rect">
            <a:avLst/>
          </a:prstGeom>
          <a:noFill/>
        </p:spPr>
        <p:txBody>
          <a:bodyPr lIns="102414" tIns="51203" rIns="102414" bIns="51203">
            <a:spAutoFit/>
          </a:bodyPr>
          <a:lstStyle/>
          <a:p>
            <a:pPr>
              <a:defRPr/>
            </a:pPr>
            <a:r>
              <a:rPr lang="fr-FR" sz="1600" dirty="0" smtClean="0">
                <a:solidFill>
                  <a:schemeClr val="accent4"/>
                </a:solidFill>
                <a:latin typeface="Arial" panose="020B0604020202020204" pitchFamily="34" charset="0"/>
                <a:cs typeface="Arial" panose="020B0604020202020204" pitchFamily="34" charset="0"/>
              </a:rPr>
              <a:t>48% </a:t>
            </a:r>
            <a:r>
              <a:rPr lang="fr-FR" sz="1400" dirty="0">
                <a:solidFill>
                  <a:schemeClr val="accent4"/>
                </a:solidFill>
                <a:latin typeface="Arial" panose="020B0604020202020204" pitchFamily="34" charset="0"/>
                <a:cs typeface="Arial" panose="020B0604020202020204" pitchFamily="34" charset="0"/>
              </a:rPr>
              <a:t>d’utilisation du deux roues durant toute l’année </a:t>
            </a:r>
          </a:p>
        </p:txBody>
      </p:sp>
      <p:sp>
        <p:nvSpPr>
          <p:cNvPr id="27" name="Freeform 36"/>
          <p:cNvSpPr>
            <a:spLocks noChangeAspect="1" noEditPoints="1"/>
          </p:cNvSpPr>
          <p:nvPr/>
        </p:nvSpPr>
        <p:spPr bwMode="auto">
          <a:xfrm>
            <a:off x="6642176" y="2419705"/>
            <a:ext cx="663439" cy="640608"/>
          </a:xfrm>
          <a:custGeom>
            <a:avLst/>
            <a:gdLst>
              <a:gd name="T0" fmla="*/ 146 w 227"/>
              <a:gd name="T1" fmla="*/ 80 h 227"/>
              <a:gd name="T2" fmla="*/ 155 w 227"/>
              <a:gd name="T3" fmla="*/ 98 h 227"/>
              <a:gd name="T4" fmla="*/ 127 w 227"/>
              <a:gd name="T5" fmla="*/ 94 h 227"/>
              <a:gd name="T6" fmla="*/ 157 w 227"/>
              <a:gd name="T7" fmla="*/ 101 h 227"/>
              <a:gd name="T8" fmla="*/ 166 w 227"/>
              <a:gd name="T9" fmla="*/ 108 h 227"/>
              <a:gd name="T10" fmla="*/ 168 w 227"/>
              <a:gd name="T11" fmla="*/ 93 h 227"/>
              <a:gd name="T12" fmla="*/ 179 w 227"/>
              <a:gd name="T13" fmla="*/ 95 h 227"/>
              <a:gd name="T14" fmla="*/ 169 w 227"/>
              <a:gd name="T15" fmla="*/ 90 h 227"/>
              <a:gd name="T16" fmla="*/ 176 w 227"/>
              <a:gd name="T17" fmla="*/ 80 h 227"/>
              <a:gd name="T18" fmla="*/ 202 w 227"/>
              <a:gd name="T19" fmla="*/ 36 h 227"/>
              <a:gd name="T20" fmla="*/ 161 w 227"/>
              <a:gd name="T21" fmla="*/ 0 h 227"/>
              <a:gd name="T22" fmla="*/ 119 w 227"/>
              <a:gd name="T23" fmla="*/ 36 h 227"/>
              <a:gd name="T24" fmla="*/ 179 w 227"/>
              <a:gd name="T25" fmla="*/ 44 h 227"/>
              <a:gd name="T26" fmla="*/ 161 w 227"/>
              <a:gd name="T27" fmla="*/ 25 h 227"/>
              <a:gd name="T28" fmla="*/ 73 w 227"/>
              <a:gd name="T29" fmla="*/ 26 h 227"/>
              <a:gd name="T30" fmla="*/ 161 w 227"/>
              <a:gd name="T31" fmla="*/ 53 h 227"/>
              <a:gd name="T32" fmla="*/ 152 w 227"/>
              <a:gd name="T33" fmla="*/ 44 h 227"/>
              <a:gd name="T34" fmla="*/ 39 w 227"/>
              <a:gd name="T35" fmla="*/ 15 h 227"/>
              <a:gd name="T36" fmla="*/ 106 w 227"/>
              <a:gd name="T37" fmla="*/ 137 h 227"/>
              <a:gd name="T38" fmla="*/ 86 w 227"/>
              <a:gd name="T39" fmla="*/ 119 h 227"/>
              <a:gd name="T40" fmla="*/ 65 w 227"/>
              <a:gd name="T41" fmla="*/ 131 h 227"/>
              <a:gd name="T42" fmla="*/ 29 w 227"/>
              <a:gd name="T43" fmla="*/ 121 h 227"/>
              <a:gd name="T44" fmla="*/ 0 w 227"/>
              <a:gd name="T45" fmla="*/ 176 h 227"/>
              <a:gd name="T46" fmla="*/ 29 w 227"/>
              <a:gd name="T47" fmla="*/ 202 h 227"/>
              <a:gd name="T48" fmla="*/ 76 w 227"/>
              <a:gd name="T49" fmla="*/ 190 h 227"/>
              <a:gd name="T50" fmla="*/ 108 w 227"/>
              <a:gd name="T51" fmla="*/ 182 h 227"/>
              <a:gd name="T52" fmla="*/ 108 w 227"/>
              <a:gd name="T53" fmla="*/ 163 h 227"/>
              <a:gd name="T54" fmla="*/ 77 w 227"/>
              <a:gd name="T55" fmla="*/ 156 h 227"/>
              <a:gd name="T56" fmla="*/ 7 w 227"/>
              <a:gd name="T57" fmla="*/ 173 h 227"/>
              <a:gd name="T58" fmla="*/ 108 w 227"/>
              <a:gd name="T59" fmla="*/ 161 h 227"/>
              <a:gd name="T60" fmla="*/ 106 w 227"/>
              <a:gd name="T61" fmla="*/ 137 h 227"/>
              <a:gd name="T62" fmla="*/ 189 w 227"/>
              <a:gd name="T63" fmla="*/ 163 h 227"/>
              <a:gd name="T64" fmla="*/ 200 w 227"/>
              <a:gd name="T65" fmla="*/ 132 h 227"/>
              <a:gd name="T66" fmla="*/ 207 w 227"/>
              <a:gd name="T67" fmla="*/ 128 h 227"/>
              <a:gd name="T68" fmla="*/ 193 w 227"/>
              <a:gd name="T69" fmla="*/ 119 h 227"/>
              <a:gd name="T70" fmla="*/ 182 w 227"/>
              <a:gd name="T71" fmla="*/ 119 h 227"/>
              <a:gd name="T72" fmla="*/ 119 w 227"/>
              <a:gd name="T73" fmla="*/ 123 h 227"/>
              <a:gd name="T74" fmla="*/ 138 w 227"/>
              <a:gd name="T75" fmla="*/ 151 h 227"/>
              <a:gd name="T76" fmla="*/ 119 w 227"/>
              <a:gd name="T77" fmla="*/ 179 h 227"/>
              <a:gd name="T78" fmla="*/ 146 w 227"/>
              <a:gd name="T79" fmla="*/ 189 h 227"/>
              <a:gd name="T80" fmla="*/ 126 w 227"/>
              <a:gd name="T81" fmla="*/ 221 h 227"/>
              <a:gd name="T82" fmla="*/ 160 w 227"/>
              <a:gd name="T83" fmla="*/ 227 h 227"/>
              <a:gd name="T84" fmla="*/ 183 w 227"/>
              <a:gd name="T85" fmla="*/ 214 h 227"/>
              <a:gd name="T86" fmla="*/ 182 w 227"/>
              <a:gd name="T87" fmla="*/ 201 h 227"/>
              <a:gd name="T88" fmla="*/ 193 w 227"/>
              <a:gd name="T89" fmla="*/ 209 h 227"/>
              <a:gd name="T90" fmla="*/ 215 w 227"/>
              <a:gd name="T91" fmla="*/ 195 h 227"/>
              <a:gd name="T92" fmla="*/ 227 w 227"/>
              <a:gd name="T93" fmla="*/ 163 h 227"/>
              <a:gd name="T94" fmla="*/ 135 w 227"/>
              <a:gd name="T95" fmla="*/ 182 h 227"/>
              <a:gd name="T96" fmla="*/ 146 w 227"/>
              <a:gd name="T97" fmla="*/ 176 h 227"/>
              <a:gd name="T98" fmla="*/ 135 w 227"/>
              <a:gd name="T99" fmla="*/ 120 h 227"/>
              <a:gd name="T100" fmla="*/ 160 w 227"/>
              <a:gd name="T101" fmla="*/ 126 h 227"/>
              <a:gd name="T102" fmla="*/ 160 w 227"/>
              <a:gd name="T103" fmla="*/ 138 h 227"/>
              <a:gd name="T104" fmla="*/ 160 w 227"/>
              <a:gd name="T105" fmla="*/ 176 h 227"/>
              <a:gd name="T106" fmla="*/ 171 w 227"/>
              <a:gd name="T107" fmla="*/ 182 h 227"/>
              <a:gd name="T108" fmla="*/ 178 w 227"/>
              <a:gd name="T109" fmla="*/ 145 h 227"/>
              <a:gd name="T110" fmla="*/ 71 w 227"/>
              <a:gd name="T111" fmla="*/ 38 h 227"/>
              <a:gd name="T112" fmla="*/ 108 w 227"/>
              <a:gd name="T113" fmla="*/ 108 h 227"/>
              <a:gd name="T114" fmla="*/ 24 w 227"/>
              <a:gd name="T115" fmla="*/ 83 h 227"/>
              <a:gd name="T116" fmla="*/ 24 w 227"/>
              <a:gd name="T117" fmla="*/ 83 h 227"/>
              <a:gd name="T118" fmla="*/ 8 w 227"/>
              <a:gd name="T119" fmla="*/ 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27">
                <a:moveTo>
                  <a:pt x="130" y="53"/>
                </a:moveTo>
                <a:cubicBezTo>
                  <a:pt x="129" y="56"/>
                  <a:pt x="128" y="59"/>
                  <a:pt x="128" y="62"/>
                </a:cubicBezTo>
                <a:cubicBezTo>
                  <a:pt x="128" y="72"/>
                  <a:pt x="136" y="80"/>
                  <a:pt x="146" y="80"/>
                </a:cubicBezTo>
                <a:cubicBezTo>
                  <a:pt x="151" y="80"/>
                  <a:pt x="156" y="78"/>
                  <a:pt x="159" y="75"/>
                </a:cubicBezTo>
                <a:cubicBezTo>
                  <a:pt x="157" y="99"/>
                  <a:pt x="157" y="99"/>
                  <a:pt x="157" y="99"/>
                </a:cubicBezTo>
                <a:cubicBezTo>
                  <a:pt x="156" y="99"/>
                  <a:pt x="156" y="98"/>
                  <a:pt x="155" y="98"/>
                </a:cubicBezTo>
                <a:cubicBezTo>
                  <a:pt x="153" y="95"/>
                  <a:pt x="150" y="88"/>
                  <a:pt x="142" y="88"/>
                </a:cubicBezTo>
                <a:cubicBezTo>
                  <a:pt x="134" y="89"/>
                  <a:pt x="134" y="91"/>
                  <a:pt x="127" y="93"/>
                </a:cubicBezTo>
                <a:cubicBezTo>
                  <a:pt x="127" y="94"/>
                  <a:pt x="127" y="94"/>
                  <a:pt x="127" y="94"/>
                </a:cubicBezTo>
                <a:cubicBezTo>
                  <a:pt x="132" y="99"/>
                  <a:pt x="134" y="107"/>
                  <a:pt x="142" y="108"/>
                </a:cubicBezTo>
                <a:cubicBezTo>
                  <a:pt x="149" y="108"/>
                  <a:pt x="151" y="103"/>
                  <a:pt x="154" y="101"/>
                </a:cubicBezTo>
                <a:cubicBezTo>
                  <a:pt x="155" y="101"/>
                  <a:pt x="156" y="101"/>
                  <a:pt x="157" y="101"/>
                </a:cubicBezTo>
                <a:cubicBezTo>
                  <a:pt x="156" y="106"/>
                  <a:pt x="156" y="106"/>
                  <a:pt x="156" y="106"/>
                </a:cubicBezTo>
                <a:cubicBezTo>
                  <a:pt x="156" y="107"/>
                  <a:pt x="156" y="108"/>
                  <a:pt x="157" y="108"/>
                </a:cubicBezTo>
                <a:cubicBezTo>
                  <a:pt x="166" y="108"/>
                  <a:pt x="166" y="108"/>
                  <a:pt x="166" y="108"/>
                </a:cubicBezTo>
                <a:cubicBezTo>
                  <a:pt x="166" y="108"/>
                  <a:pt x="166" y="107"/>
                  <a:pt x="166" y="106"/>
                </a:cubicBezTo>
                <a:cubicBezTo>
                  <a:pt x="165" y="94"/>
                  <a:pt x="165" y="94"/>
                  <a:pt x="165" y="94"/>
                </a:cubicBezTo>
                <a:cubicBezTo>
                  <a:pt x="166" y="93"/>
                  <a:pt x="167" y="93"/>
                  <a:pt x="168" y="93"/>
                </a:cubicBezTo>
                <a:cubicBezTo>
                  <a:pt x="168" y="93"/>
                  <a:pt x="168" y="93"/>
                  <a:pt x="168" y="93"/>
                </a:cubicBezTo>
                <a:cubicBezTo>
                  <a:pt x="168" y="93"/>
                  <a:pt x="168" y="93"/>
                  <a:pt x="168" y="93"/>
                </a:cubicBezTo>
                <a:cubicBezTo>
                  <a:pt x="173" y="92"/>
                  <a:pt x="174" y="97"/>
                  <a:pt x="179" y="95"/>
                </a:cubicBezTo>
                <a:cubicBezTo>
                  <a:pt x="186" y="93"/>
                  <a:pt x="186" y="84"/>
                  <a:pt x="186" y="84"/>
                </a:cubicBezTo>
                <a:cubicBezTo>
                  <a:pt x="181" y="86"/>
                  <a:pt x="179" y="82"/>
                  <a:pt x="175" y="84"/>
                </a:cubicBezTo>
                <a:cubicBezTo>
                  <a:pt x="171" y="85"/>
                  <a:pt x="170" y="87"/>
                  <a:pt x="169" y="90"/>
                </a:cubicBezTo>
                <a:cubicBezTo>
                  <a:pt x="168" y="91"/>
                  <a:pt x="166" y="91"/>
                  <a:pt x="165" y="91"/>
                </a:cubicBezTo>
                <a:cubicBezTo>
                  <a:pt x="163" y="75"/>
                  <a:pt x="163" y="75"/>
                  <a:pt x="163" y="75"/>
                </a:cubicBezTo>
                <a:cubicBezTo>
                  <a:pt x="166" y="79"/>
                  <a:pt x="171" y="80"/>
                  <a:pt x="176" y="80"/>
                </a:cubicBezTo>
                <a:cubicBezTo>
                  <a:pt x="186" y="80"/>
                  <a:pt x="194" y="72"/>
                  <a:pt x="194" y="62"/>
                </a:cubicBezTo>
                <a:cubicBezTo>
                  <a:pt x="194" y="59"/>
                  <a:pt x="193" y="55"/>
                  <a:pt x="191" y="53"/>
                </a:cubicBezTo>
                <a:cubicBezTo>
                  <a:pt x="198" y="50"/>
                  <a:pt x="202" y="43"/>
                  <a:pt x="202" y="36"/>
                </a:cubicBezTo>
                <a:cubicBezTo>
                  <a:pt x="202" y="26"/>
                  <a:pt x="194" y="17"/>
                  <a:pt x="184" y="17"/>
                </a:cubicBezTo>
                <a:cubicBezTo>
                  <a:pt x="182" y="17"/>
                  <a:pt x="181" y="18"/>
                  <a:pt x="179" y="18"/>
                </a:cubicBezTo>
                <a:cubicBezTo>
                  <a:pt x="179" y="8"/>
                  <a:pt x="171" y="0"/>
                  <a:pt x="161" y="0"/>
                </a:cubicBezTo>
                <a:cubicBezTo>
                  <a:pt x="151" y="0"/>
                  <a:pt x="143" y="8"/>
                  <a:pt x="143" y="18"/>
                </a:cubicBezTo>
                <a:cubicBezTo>
                  <a:pt x="141" y="18"/>
                  <a:pt x="139" y="17"/>
                  <a:pt x="137" y="17"/>
                </a:cubicBezTo>
                <a:cubicBezTo>
                  <a:pt x="127" y="17"/>
                  <a:pt x="119" y="26"/>
                  <a:pt x="119" y="36"/>
                </a:cubicBezTo>
                <a:cubicBezTo>
                  <a:pt x="119" y="43"/>
                  <a:pt x="123" y="50"/>
                  <a:pt x="130" y="53"/>
                </a:cubicBezTo>
                <a:close/>
                <a:moveTo>
                  <a:pt x="161" y="25"/>
                </a:moveTo>
                <a:cubicBezTo>
                  <a:pt x="171" y="25"/>
                  <a:pt x="179" y="34"/>
                  <a:pt x="179" y="44"/>
                </a:cubicBezTo>
                <a:cubicBezTo>
                  <a:pt x="179" y="54"/>
                  <a:pt x="171" y="62"/>
                  <a:pt x="161" y="62"/>
                </a:cubicBezTo>
                <a:cubicBezTo>
                  <a:pt x="151" y="62"/>
                  <a:pt x="143" y="54"/>
                  <a:pt x="143" y="44"/>
                </a:cubicBezTo>
                <a:cubicBezTo>
                  <a:pt x="143" y="34"/>
                  <a:pt x="151" y="25"/>
                  <a:pt x="161" y="25"/>
                </a:cubicBezTo>
                <a:close/>
                <a:moveTo>
                  <a:pt x="96" y="24"/>
                </a:moveTo>
                <a:cubicBezTo>
                  <a:pt x="93" y="16"/>
                  <a:pt x="88" y="8"/>
                  <a:pt x="83" y="0"/>
                </a:cubicBezTo>
                <a:cubicBezTo>
                  <a:pt x="78" y="8"/>
                  <a:pt x="75" y="17"/>
                  <a:pt x="73" y="26"/>
                </a:cubicBezTo>
                <a:cubicBezTo>
                  <a:pt x="78" y="24"/>
                  <a:pt x="84" y="24"/>
                  <a:pt x="89" y="24"/>
                </a:cubicBezTo>
                <a:cubicBezTo>
                  <a:pt x="91" y="24"/>
                  <a:pt x="93" y="24"/>
                  <a:pt x="96" y="24"/>
                </a:cubicBezTo>
                <a:close/>
                <a:moveTo>
                  <a:pt x="161" y="53"/>
                </a:moveTo>
                <a:cubicBezTo>
                  <a:pt x="166" y="53"/>
                  <a:pt x="170" y="49"/>
                  <a:pt x="170" y="44"/>
                </a:cubicBezTo>
                <a:cubicBezTo>
                  <a:pt x="170" y="39"/>
                  <a:pt x="166" y="34"/>
                  <a:pt x="161" y="34"/>
                </a:cubicBezTo>
                <a:cubicBezTo>
                  <a:pt x="156" y="34"/>
                  <a:pt x="152" y="39"/>
                  <a:pt x="152" y="44"/>
                </a:cubicBezTo>
                <a:cubicBezTo>
                  <a:pt x="152" y="49"/>
                  <a:pt x="156" y="53"/>
                  <a:pt x="161" y="53"/>
                </a:cubicBezTo>
                <a:close/>
                <a:moveTo>
                  <a:pt x="62" y="29"/>
                </a:moveTo>
                <a:cubicBezTo>
                  <a:pt x="55" y="24"/>
                  <a:pt x="47" y="19"/>
                  <a:pt x="39" y="15"/>
                </a:cubicBezTo>
                <a:cubicBezTo>
                  <a:pt x="39" y="25"/>
                  <a:pt x="41" y="34"/>
                  <a:pt x="43" y="42"/>
                </a:cubicBezTo>
                <a:cubicBezTo>
                  <a:pt x="49" y="37"/>
                  <a:pt x="55" y="33"/>
                  <a:pt x="62" y="29"/>
                </a:cubicBezTo>
                <a:close/>
                <a:moveTo>
                  <a:pt x="106" y="137"/>
                </a:moveTo>
                <a:cubicBezTo>
                  <a:pt x="98" y="139"/>
                  <a:pt x="89" y="141"/>
                  <a:pt x="81" y="146"/>
                </a:cubicBezTo>
                <a:cubicBezTo>
                  <a:pt x="85" y="137"/>
                  <a:pt x="88" y="128"/>
                  <a:pt x="91" y="119"/>
                </a:cubicBezTo>
                <a:cubicBezTo>
                  <a:pt x="86" y="119"/>
                  <a:pt x="86" y="119"/>
                  <a:pt x="86" y="119"/>
                </a:cubicBezTo>
                <a:cubicBezTo>
                  <a:pt x="84" y="128"/>
                  <a:pt x="81" y="137"/>
                  <a:pt x="77" y="145"/>
                </a:cubicBezTo>
                <a:cubicBezTo>
                  <a:pt x="77" y="137"/>
                  <a:pt x="75" y="130"/>
                  <a:pt x="73" y="121"/>
                </a:cubicBezTo>
                <a:cubicBezTo>
                  <a:pt x="72" y="126"/>
                  <a:pt x="69" y="129"/>
                  <a:pt x="65" y="131"/>
                </a:cubicBezTo>
                <a:cubicBezTo>
                  <a:pt x="61" y="127"/>
                  <a:pt x="58" y="123"/>
                  <a:pt x="56" y="119"/>
                </a:cubicBezTo>
                <a:cubicBezTo>
                  <a:pt x="54" y="119"/>
                  <a:pt x="54" y="119"/>
                  <a:pt x="54" y="119"/>
                </a:cubicBezTo>
                <a:cubicBezTo>
                  <a:pt x="48" y="125"/>
                  <a:pt x="39" y="124"/>
                  <a:pt x="29" y="121"/>
                </a:cubicBezTo>
                <a:cubicBezTo>
                  <a:pt x="35" y="128"/>
                  <a:pt x="38" y="135"/>
                  <a:pt x="39" y="143"/>
                </a:cubicBezTo>
                <a:cubicBezTo>
                  <a:pt x="32" y="147"/>
                  <a:pt x="23" y="150"/>
                  <a:pt x="11" y="151"/>
                </a:cubicBezTo>
                <a:cubicBezTo>
                  <a:pt x="18" y="160"/>
                  <a:pt x="9" y="168"/>
                  <a:pt x="0" y="176"/>
                </a:cubicBezTo>
                <a:cubicBezTo>
                  <a:pt x="11" y="174"/>
                  <a:pt x="21" y="175"/>
                  <a:pt x="24" y="185"/>
                </a:cubicBezTo>
                <a:cubicBezTo>
                  <a:pt x="30" y="180"/>
                  <a:pt x="39" y="176"/>
                  <a:pt x="48" y="175"/>
                </a:cubicBezTo>
                <a:cubicBezTo>
                  <a:pt x="44" y="185"/>
                  <a:pt x="38" y="194"/>
                  <a:pt x="29" y="202"/>
                </a:cubicBezTo>
                <a:cubicBezTo>
                  <a:pt x="38" y="204"/>
                  <a:pt x="42" y="213"/>
                  <a:pt x="39" y="227"/>
                </a:cubicBezTo>
                <a:cubicBezTo>
                  <a:pt x="48" y="217"/>
                  <a:pt x="59" y="212"/>
                  <a:pt x="68" y="220"/>
                </a:cubicBezTo>
                <a:cubicBezTo>
                  <a:pt x="69" y="209"/>
                  <a:pt x="71" y="198"/>
                  <a:pt x="76" y="190"/>
                </a:cubicBezTo>
                <a:cubicBezTo>
                  <a:pt x="82" y="196"/>
                  <a:pt x="85" y="205"/>
                  <a:pt x="86" y="217"/>
                </a:cubicBezTo>
                <a:cubicBezTo>
                  <a:pt x="94" y="213"/>
                  <a:pt x="101" y="215"/>
                  <a:pt x="108" y="223"/>
                </a:cubicBezTo>
                <a:cubicBezTo>
                  <a:pt x="108" y="182"/>
                  <a:pt x="108" y="182"/>
                  <a:pt x="108" y="182"/>
                </a:cubicBezTo>
                <a:cubicBezTo>
                  <a:pt x="106" y="179"/>
                  <a:pt x="105" y="176"/>
                  <a:pt x="104" y="174"/>
                </a:cubicBezTo>
                <a:cubicBezTo>
                  <a:pt x="105" y="173"/>
                  <a:pt x="107" y="173"/>
                  <a:pt x="108" y="172"/>
                </a:cubicBezTo>
                <a:cubicBezTo>
                  <a:pt x="108" y="163"/>
                  <a:pt x="108" y="163"/>
                  <a:pt x="108" y="163"/>
                </a:cubicBezTo>
                <a:cubicBezTo>
                  <a:pt x="99" y="161"/>
                  <a:pt x="90" y="159"/>
                  <a:pt x="82" y="156"/>
                </a:cubicBezTo>
                <a:cubicBezTo>
                  <a:pt x="93" y="176"/>
                  <a:pt x="100" y="197"/>
                  <a:pt x="107" y="219"/>
                </a:cubicBezTo>
                <a:cubicBezTo>
                  <a:pt x="98" y="198"/>
                  <a:pt x="88" y="177"/>
                  <a:pt x="77" y="156"/>
                </a:cubicBezTo>
                <a:cubicBezTo>
                  <a:pt x="66" y="177"/>
                  <a:pt x="55" y="198"/>
                  <a:pt x="45" y="218"/>
                </a:cubicBezTo>
                <a:cubicBezTo>
                  <a:pt x="54" y="197"/>
                  <a:pt x="63" y="175"/>
                  <a:pt x="72" y="154"/>
                </a:cubicBezTo>
                <a:cubicBezTo>
                  <a:pt x="51" y="159"/>
                  <a:pt x="29" y="166"/>
                  <a:pt x="7" y="173"/>
                </a:cubicBezTo>
                <a:cubicBezTo>
                  <a:pt x="27" y="164"/>
                  <a:pt x="48" y="155"/>
                  <a:pt x="69" y="150"/>
                </a:cubicBezTo>
                <a:cubicBezTo>
                  <a:pt x="57" y="144"/>
                  <a:pt x="46" y="136"/>
                  <a:pt x="36" y="125"/>
                </a:cubicBezTo>
                <a:cubicBezTo>
                  <a:pt x="61" y="143"/>
                  <a:pt x="81" y="153"/>
                  <a:pt x="108" y="161"/>
                </a:cubicBezTo>
                <a:cubicBezTo>
                  <a:pt x="108" y="149"/>
                  <a:pt x="108" y="149"/>
                  <a:pt x="108" y="149"/>
                </a:cubicBezTo>
                <a:cubicBezTo>
                  <a:pt x="106" y="149"/>
                  <a:pt x="104" y="148"/>
                  <a:pt x="101" y="148"/>
                </a:cubicBezTo>
                <a:cubicBezTo>
                  <a:pt x="101" y="144"/>
                  <a:pt x="102" y="140"/>
                  <a:pt x="106" y="137"/>
                </a:cubicBezTo>
                <a:close/>
                <a:moveTo>
                  <a:pt x="223" y="156"/>
                </a:moveTo>
                <a:cubicBezTo>
                  <a:pt x="200" y="170"/>
                  <a:pt x="200" y="170"/>
                  <a:pt x="200" y="170"/>
                </a:cubicBezTo>
                <a:cubicBezTo>
                  <a:pt x="189" y="163"/>
                  <a:pt x="189" y="163"/>
                  <a:pt x="189" y="163"/>
                </a:cubicBezTo>
                <a:cubicBezTo>
                  <a:pt x="211" y="151"/>
                  <a:pt x="211" y="151"/>
                  <a:pt x="211" y="151"/>
                </a:cubicBezTo>
                <a:cubicBezTo>
                  <a:pt x="189" y="138"/>
                  <a:pt x="189" y="138"/>
                  <a:pt x="189" y="138"/>
                </a:cubicBezTo>
                <a:cubicBezTo>
                  <a:pt x="200" y="132"/>
                  <a:pt x="200" y="132"/>
                  <a:pt x="200" y="132"/>
                </a:cubicBezTo>
                <a:cubicBezTo>
                  <a:pt x="223" y="145"/>
                  <a:pt x="223" y="145"/>
                  <a:pt x="223" y="145"/>
                </a:cubicBezTo>
                <a:cubicBezTo>
                  <a:pt x="227" y="139"/>
                  <a:pt x="227" y="139"/>
                  <a:pt x="227" y="139"/>
                </a:cubicBezTo>
                <a:cubicBezTo>
                  <a:pt x="207" y="128"/>
                  <a:pt x="207" y="128"/>
                  <a:pt x="207" y="128"/>
                </a:cubicBezTo>
                <a:cubicBezTo>
                  <a:pt x="222" y="119"/>
                  <a:pt x="222" y="119"/>
                  <a:pt x="222" y="119"/>
                </a:cubicBezTo>
                <a:cubicBezTo>
                  <a:pt x="222" y="119"/>
                  <a:pt x="222" y="119"/>
                  <a:pt x="222" y="119"/>
                </a:cubicBezTo>
                <a:cubicBezTo>
                  <a:pt x="193" y="119"/>
                  <a:pt x="193" y="119"/>
                  <a:pt x="193" y="119"/>
                </a:cubicBezTo>
                <a:cubicBezTo>
                  <a:pt x="193" y="120"/>
                  <a:pt x="193" y="120"/>
                  <a:pt x="193" y="120"/>
                </a:cubicBezTo>
                <a:cubicBezTo>
                  <a:pt x="182" y="126"/>
                  <a:pt x="182" y="126"/>
                  <a:pt x="182" y="126"/>
                </a:cubicBezTo>
                <a:cubicBezTo>
                  <a:pt x="182" y="119"/>
                  <a:pt x="182" y="119"/>
                  <a:pt x="182" y="119"/>
                </a:cubicBezTo>
                <a:cubicBezTo>
                  <a:pt x="124" y="119"/>
                  <a:pt x="124" y="119"/>
                  <a:pt x="124" y="119"/>
                </a:cubicBezTo>
                <a:cubicBezTo>
                  <a:pt x="124" y="126"/>
                  <a:pt x="124" y="126"/>
                  <a:pt x="124" y="126"/>
                </a:cubicBezTo>
                <a:cubicBezTo>
                  <a:pt x="119" y="123"/>
                  <a:pt x="119" y="123"/>
                  <a:pt x="119" y="123"/>
                </a:cubicBezTo>
                <a:cubicBezTo>
                  <a:pt x="119" y="150"/>
                  <a:pt x="119" y="150"/>
                  <a:pt x="119" y="150"/>
                </a:cubicBezTo>
                <a:cubicBezTo>
                  <a:pt x="127" y="145"/>
                  <a:pt x="127" y="145"/>
                  <a:pt x="127" y="145"/>
                </a:cubicBezTo>
                <a:cubicBezTo>
                  <a:pt x="138" y="151"/>
                  <a:pt x="138" y="151"/>
                  <a:pt x="138" y="151"/>
                </a:cubicBezTo>
                <a:cubicBezTo>
                  <a:pt x="127" y="157"/>
                  <a:pt x="127" y="157"/>
                  <a:pt x="127" y="157"/>
                </a:cubicBezTo>
                <a:cubicBezTo>
                  <a:pt x="119" y="152"/>
                  <a:pt x="119" y="152"/>
                  <a:pt x="119" y="152"/>
                </a:cubicBezTo>
                <a:cubicBezTo>
                  <a:pt x="119" y="179"/>
                  <a:pt x="119" y="179"/>
                  <a:pt x="119" y="179"/>
                </a:cubicBezTo>
                <a:cubicBezTo>
                  <a:pt x="124" y="176"/>
                  <a:pt x="124" y="176"/>
                  <a:pt x="124" y="176"/>
                </a:cubicBezTo>
                <a:cubicBezTo>
                  <a:pt x="124" y="201"/>
                  <a:pt x="124" y="201"/>
                  <a:pt x="124" y="201"/>
                </a:cubicBezTo>
                <a:cubicBezTo>
                  <a:pt x="146" y="189"/>
                  <a:pt x="146" y="189"/>
                  <a:pt x="146" y="189"/>
                </a:cubicBezTo>
                <a:cubicBezTo>
                  <a:pt x="146" y="201"/>
                  <a:pt x="146" y="201"/>
                  <a:pt x="146" y="201"/>
                </a:cubicBezTo>
                <a:cubicBezTo>
                  <a:pt x="122" y="214"/>
                  <a:pt x="122" y="214"/>
                  <a:pt x="122" y="214"/>
                </a:cubicBezTo>
                <a:cubicBezTo>
                  <a:pt x="126" y="221"/>
                  <a:pt x="126" y="221"/>
                  <a:pt x="126" y="221"/>
                </a:cubicBezTo>
                <a:cubicBezTo>
                  <a:pt x="146" y="210"/>
                  <a:pt x="146" y="210"/>
                  <a:pt x="146" y="210"/>
                </a:cubicBezTo>
                <a:cubicBezTo>
                  <a:pt x="146" y="227"/>
                  <a:pt x="146" y="227"/>
                  <a:pt x="146" y="227"/>
                </a:cubicBezTo>
                <a:cubicBezTo>
                  <a:pt x="160" y="227"/>
                  <a:pt x="160" y="227"/>
                  <a:pt x="160" y="227"/>
                </a:cubicBezTo>
                <a:cubicBezTo>
                  <a:pt x="160" y="210"/>
                  <a:pt x="160" y="210"/>
                  <a:pt x="160" y="210"/>
                </a:cubicBezTo>
                <a:cubicBezTo>
                  <a:pt x="179" y="221"/>
                  <a:pt x="179" y="221"/>
                  <a:pt x="179" y="221"/>
                </a:cubicBezTo>
                <a:cubicBezTo>
                  <a:pt x="183" y="214"/>
                  <a:pt x="183" y="214"/>
                  <a:pt x="183" y="214"/>
                </a:cubicBezTo>
                <a:cubicBezTo>
                  <a:pt x="160" y="201"/>
                  <a:pt x="160" y="201"/>
                  <a:pt x="160" y="201"/>
                </a:cubicBezTo>
                <a:cubicBezTo>
                  <a:pt x="160" y="189"/>
                  <a:pt x="160" y="189"/>
                  <a:pt x="160" y="189"/>
                </a:cubicBezTo>
                <a:cubicBezTo>
                  <a:pt x="182" y="201"/>
                  <a:pt x="182" y="201"/>
                  <a:pt x="182" y="201"/>
                </a:cubicBezTo>
                <a:cubicBezTo>
                  <a:pt x="182" y="176"/>
                  <a:pt x="182" y="176"/>
                  <a:pt x="182" y="176"/>
                </a:cubicBezTo>
                <a:cubicBezTo>
                  <a:pt x="193" y="182"/>
                  <a:pt x="193" y="182"/>
                  <a:pt x="193" y="182"/>
                </a:cubicBezTo>
                <a:cubicBezTo>
                  <a:pt x="193" y="209"/>
                  <a:pt x="193" y="209"/>
                  <a:pt x="193" y="209"/>
                </a:cubicBezTo>
                <a:cubicBezTo>
                  <a:pt x="200" y="209"/>
                  <a:pt x="200" y="209"/>
                  <a:pt x="200" y="209"/>
                </a:cubicBezTo>
                <a:cubicBezTo>
                  <a:pt x="200" y="186"/>
                  <a:pt x="200" y="186"/>
                  <a:pt x="200" y="186"/>
                </a:cubicBezTo>
                <a:cubicBezTo>
                  <a:pt x="215" y="195"/>
                  <a:pt x="215" y="195"/>
                  <a:pt x="215" y="195"/>
                </a:cubicBezTo>
                <a:cubicBezTo>
                  <a:pt x="222" y="183"/>
                  <a:pt x="222" y="183"/>
                  <a:pt x="222" y="183"/>
                </a:cubicBezTo>
                <a:cubicBezTo>
                  <a:pt x="207" y="174"/>
                  <a:pt x="207" y="174"/>
                  <a:pt x="207" y="174"/>
                </a:cubicBezTo>
                <a:cubicBezTo>
                  <a:pt x="227" y="163"/>
                  <a:pt x="227" y="163"/>
                  <a:pt x="227" y="163"/>
                </a:cubicBezTo>
                <a:lnTo>
                  <a:pt x="223" y="156"/>
                </a:lnTo>
                <a:close/>
                <a:moveTo>
                  <a:pt x="146" y="176"/>
                </a:moveTo>
                <a:cubicBezTo>
                  <a:pt x="135" y="182"/>
                  <a:pt x="135" y="182"/>
                  <a:pt x="135" y="182"/>
                </a:cubicBezTo>
                <a:cubicBezTo>
                  <a:pt x="135" y="170"/>
                  <a:pt x="135" y="170"/>
                  <a:pt x="135" y="170"/>
                </a:cubicBezTo>
                <a:cubicBezTo>
                  <a:pt x="146" y="163"/>
                  <a:pt x="146" y="163"/>
                  <a:pt x="146" y="163"/>
                </a:cubicBezTo>
                <a:lnTo>
                  <a:pt x="146" y="176"/>
                </a:lnTo>
                <a:close/>
                <a:moveTo>
                  <a:pt x="146" y="138"/>
                </a:moveTo>
                <a:cubicBezTo>
                  <a:pt x="135" y="132"/>
                  <a:pt x="135" y="132"/>
                  <a:pt x="135" y="132"/>
                </a:cubicBezTo>
                <a:cubicBezTo>
                  <a:pt x="135" y="120"/>
                  <a:pt x="135" y="120"/>
                  <a:pt x="135" y="120"/>
                </a:cubicBezTo>
                <a:cubicBezTo>
                  <a:pt x="146" y="126"/>
                  <a:pt x="146" y="126"/>
                  <a:pt x="146" y="126"/>
                </a:cubicBezTo>
                <a:lnTo>
                  <a:pt x="146" y="138"/>
                </a:lnTo>
                <a:close/>
                <a:moveTo>
                  <a:pt x="160" y="126"/>
                </a:moveTo>
                <a:cubicBezTo>
                  <a:pt x="171" y="120"/>
                  <a:pt x="171" y="120"/>
                  <a:pt x="171" y="120"/>
                </a:cubicBezTo>
                <a:cubicBezTo>
                  <a:pt x="171" y="132"/>
                  <a:pt x="171" y="132"/>
                  <a:pt x="171" y="132"/>
                </a:cubicBezTo>
                <a:cubicBezTo>
                  <a:pt x="160" y="138"/>
                  <a:pt x="160" y="138"/>
                  <a:pt x="160" y="138"/>
                </a:cubicBezTo>
                <a:lnTo>
                  <a:pt x="160" y="126"/>
                </a:lnTo>
                <a:close/>
                <a:moveTo>
                  <a:pt x="171" y="182"/>
                </a:moveTo>
                <a:cubicBezTo>
                  <a:pt x="160" y="176"/>
                  <a:pt x="160" y="176"/>
                  <a:pt x="160" y="176"/>
                </a:cubicBezTo>
                <a:cubicBezTo>
                  <a:pt x="160" y="163"/>
                  <a:pt x="160" y="163"/>
                  <a:pt x="160" y="163"/>
                </a:cubicBezTo>
                <a:cubicBezTo>
                  <a:pt x="171" y="170"/>
                  <a:pt x="171" y="170"/>
                  <a:pt x="171" y="170"/>
                </a:cubicBezTo>
                <a:lnTo>
                  <a:pt x="171" y="182"/>
                </a:lnTo>
                <a:close/>
                <a:moveTo>
                  <a:pt x="178" y="157"/>
                </a:moveTo>
                <a:cubicBezTo>
                  <a:pt x="167" y="151"/>
                  <a:pt x="167" y="151"/>
                  <a:pt x="167" y="151"/>
                </a:cubicBezTo>
                <a:cubicBezTo>
                  <a:pt x="178" y="145"/>
                  <a:pt x="178" y="145"/>
                  <a:pt x="178" y="145"/>
                </a:cubicBezTo>
                <a:cubicBezTo>
                  <a:pt x="189" y="151"/>
                  <a:pt x="189" y="151"/>
                  <a:pt x="189" y="151"/>
                </a:cubicBezTo>
                <a:lnTo>
                  <a:pt x="178" y="157"/>
                </a:lnTo>
                <a:close/>
                <a:moveTo>
                  <a:pt x="71" y="38"/>
                </a:moveTo>
                <a:cubicBezTo>
                  <a:pt x="43" y="48"/>
                  <a:pt x="28" y="79"/>
                  <a:pt x="37" y="107"/>
                </a:cubicBezTo>
                <a:cubicBezTo>
                  <a:pt x="38" y="108"/>
                  <a:pt x="38" y="108"/>
                  <a:pt x="38" y="108"/>
                </a:cubicBezTo>
                <a:cubicBezTo>
                  <a:pt x="108" y="108"/>
                  <a:pt x="108" y="108"/>
                  <a:pt x="108" y="108"/>
                </a:cubicBezTo>
                <a:cubicBezTo>
                  <a:pt x="108" y="38"/>
                  <a:pt x="108" y="38"/>
                  <a:pt x="108" y="38"/>
                </a:cubicBezTo>
                <a:cubicBezTo>
                  <a:pt x="96" y="34"/>
                  <a:pt x="84" y="34"/>
                  <a:pt x="71" y="38"/>
                </a:cubicBezTo>
                <a:close/>
                <a:moveTo>
                  <a:pt x="24" y="83"/>
                </a:moveTo>
                <a:cubicBezTo>
                  <a:pt x="15" y="86"/>
                  <a:pt x="7" y="90"/>
                  <a:pt x="0" y="96"/>
                </a:cubicBezTo>
                <a:cubicBezTo>
                  <a:pt x="7" y="100"/>
                  <a:pt x="16" y="103"/>
                  <a:pt x="25" y="105"/>
                </a:cubicBezTo>
                <a:cubicBezTo>
                  <a:pt x="23" y="98"/>
                  <a:pt x="23" y="90"/>
                  <a:pt x="24" y="83"/>
                </a:cubicBezTo>
                <a:close/>
                <a:moveTo>
                  <a:pt x="26" y="71"/>
                </a:moveTo>
                <a:cubicBezTo>
                  <a:pt x="28" y="64"/>
                  <a:pt x="31" y="57"/>
                  <a:pt x="36" y="51"/>
                </a:cubicBezTo>
                <a:cubicBezTo>
                  <a:pt x="27" y="49"/>
                  <a:pt x="18" y="49"/>
                  <a:pt x="8" y="50"/>
                </a:cubicBezTo>
                <a:cubicBezTo>
                  <a:pt x="14" y="59"/>
                  <a:pt x="19" y="65"/>
                  <a:pt x="26" y="71"/>
                </a:cubicBezTo>
                <a:close/>
              </a:path>
            </a:pathLst>
          </a:custGeom>
          <a:solidFill>
            <a:schemeClr val="accent4"/>
          </a:solidFill>
          <a:ln>
            <a:noFill/>
          </a:ln>
        </p:spPr>
        <p:txBody>
          <a:bodyPr lIns="102870" tIns="51435" rIns="102870" bIns="51435"/>
          <a:lstStyle/>
          <a:p>
            <a:pPr>
              <a:defRPr/>
            </a:pPr>
            <a:endParaRPr lang="fr-FR"/>
          </a:p>
        </p:txBody>
      </p:sp>
      <p:sp>
        <p:nvSpPr>
          <p:cNvPr id="88071" name="ZoneTexte 22"/>
          <p:cNvSpPr txBox="1">
            <a:spLocks noChangeArrowheads="1"/>
          </p:cNvSpPr>
          <p:nvPr/>
        </p:nvSpPr>
        <p:spPr bwMode="auto">
          <a:xfrm>
            <a:off x="1857989" y="3426636"/>
            <a:ext cx="2088198" cy="78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4" tIns="51203" rIns="102414" bIns="51203">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r>
              <a:rPr lang="fr-FR" altLang="fr-FR" sz="1600" dirty="0" smtClean="0">
                <a:solidFill>
                  <a:schemeClr val="accent3"/>
                </a:solidFill>
                <a:latin typeface="Arial" panose="020B0604020202020204" pitchFamily="34" charset="0"/>
                <a:cs typeface="Arial" panose="020B0604020202020204" pitchFamily="34" charset="0"/>
              </a:rPr>
              <a:t>52%</a:t>
            </a:r>
            <a:r>
              <a:rPr lang="fr-FR" altLang="fr-FR" sz="1400" dirty="0" smtClean="0">
                <a:solidFill>
                  <a:schemeClr val="accent3"/>
                </a:solidFill>
                <a:latin typeface="Arial" panose="020B0604020202020204" pitchFamily="34" charset="0"/>
                <a:cs typeface="Arial" panose="020B0604020202020204" pitchFamily="34" charset="0"/>
              </a:rPr>
              <a:t> </a:t>
            </a:r>
            <a:r>
              <a:rPr lang="fr-FR" altLang="fr-FR" sz="1400" dirty="0">
                <a:solidFill>
                  <a:schemeClr val="accent3"/>
                </a:solidFill>
                <a:latin typeface="Arial" panose="020B0604020202020204" pitchFamily="34" charset="0"/>
                <a:cs typeface="Arial" panose="020B0604020202020204" pitchFamily="34" charset="0"/>
              </a:rPr>
              <a:t>d’utilisation uniquement à la belle saison</a:t>
            </a:r>
          </a:p>
        </p:txBody>
      </p:sp>
      <p:sp>
        <p:nvSpPr>
          <p:cNvPr id="88072" name="Freeform 19"/>
          <p:cNvSpPr>
            <a:spLocks noChangeAspect="1" noEditPoints="1"/>
          </p:cNvSpPr>
          <p:nvPr/>
        </p:nvSpPr>
        <p:spPr bwMode="auto">
          <a:xfrm>
            <a:off x="2902088" y="2364209"/>
            <a:ext cx="737757" cy="717620"/>
          </a:xfrm>
          <a:custGeom>
            <a:avLst/>
            <a:gdLst>
              <a:gd name="T0" fmla="*/ 2147483647 w 226"/>
              <a:gd name="T1" fmla="*/ 2147483647 h 227"/>
              <a:gd name="T2" fmla="*/ 2147483647 w 226"/>
              <a:gd name="T3" fmla="*/ 2147483647 h 227"/>
              <a:gd name="T4" fmla="*/ 2147483647 w 226"/>
              <a:gd name="T5" fmla="*/ 2147483647 h 227"/>
              <a:gd name="T6" fmla="*/ 2147483647 w 226"/>
              <a:gd name="T7" fmla="*/ 2147483647 h 227"/>
              <a:gd name="T8" fmla="*/ 2147483647 w 226"/>
              <a:gd name="T9" fmla="*/ 2147483647 h 227"/>
              <a:gd name="T10" fmla="*/ 2147483647 w 226"/>
              <a:gd name="T11" fmla="*/ 2147483647 h 227"/>
              <a:gd name="T12" fmla="*/ 2147483647 w 226"/>
              <a:gd name="T13" fmla="*/ 0 h 227"/>
              <a:gd name="T14" fmla="*/ 2147483647 w 226"/>
              <a:gd name="T15" fmla="*/ 2147483647 h 227"/>
              <a:gd name="T16" fmla="*/ 2147483647 w 226"/>
              <a:gd name="T17" fmla="*/ 2147483647 h 227"/>
              <a:gd name="T18" fmla="*/ 2147483647 w 226"/>
              <a:gd name="T19" fmla="*/ 2147483647 h 227"/>
              <a:gd name="T20" fmla="*/ 2147483647 w 226"/>
              <a:gd name="T21" fmla="*/ 2147483647 h 227"/>
              <a:gd name="T22" fmla="*/ 2147483647 w 226"/>
              <a:gd name="T23" fmla="*/ 2147483647 h 227"/>
              <a:gd name="T24" fmla="*/ 2147483647 w 226"/>
              <a:gd name="T25" fmla="*/ 2147483647 h 227"/>
              <a:gd name="T26" fmla="*/ 2147483647 w 226"/>
              <a:gd name="T27" fmla="*/ 2147483647 h 227"/>
              <a:gd name="T28" fmla="*/ 2147483647 w 226"/>
              <a:gd name="T29" fmla="*/ 2147483647 h 227"/>
              <a:gd name="T30" fmla="*/ 2147483647 w 226"/>
              <a:gd name="T31" fmla="*/ 2147483647 h 227"/>
              <a:gd name="T32" fmla="*/ 2147483647 w 226"/>
              <a:gd name="T33" fmla="*/ 2147483647 h 227"/>
              <a:gd name="T34" fmla="*/ 2147483647 w 226"/>
              <a:gd name="T35" fmla="*/ 2147483647 h 227"/>
              <a:gd name="T36" fmla="*/ 2147483647 w 226"/>
              <a:gd name="T37" fmla="*/ 2147483647 h 227"/>
              <a:gd name="T38" fmla="*/ 2147483647 w 226"/>
              <a:gd name="T39" fmla="*/ 2147483647 h 227"/>
              <a:gd name="T40" fmla="*/ 2147483647 w 226"/>
              <a:gd name="T41" fmla="*/ 2147483647 h 227"/>
              <a:gd name="T42" fmla="*/ 2147483647 w 226"/>
              <a:gd name="T43" fmla="*/ 2147483647 h 227"/>
              <a:gd name="T44" fmla="*/ 2147483647 w 226"/>
              <a:gd name="T45" fmla="*/ 2147483647 h 227"/>
              <a:gd name="T46" fmla="*/ 2147483647 w 226"/>
              <a:gd name="T47" fmla="*/ 2147483647 h 227"/>
              <a:gd name="T48" fmla="*/ 2147483647 w 226"/>
              <a:gd name="T49" fmla="*/ 2147483647 h 227"/>
              <a:gd name="T50" fmla="*/ 2147483647 w 226"/>
              <a:gd name="T51" fmla="*/ 2147483647 h 227"/>
              <a:gd name="T52" fmla="*/ 2147483647 w 226"/>
              <a:gd name="T53" fmla="*/ 2147483647 h 227"/>
              <a:gd name="T54" fmla="*/ 2147483647 w 226"/>
              <a:gd name="T55" fmla="*/ 2147483647 h 227"/>
              <a:gd name="T56" fmla="*/ 2147483647 w 226"/>
              <a:gd name="T57" fmla="*/ 2147483647 h 227"/>
              <a:gd name="T58" fmla="*/ 2147483647 w 226"/>
              <a:gd name="T59" fmla="*/ 2147483647 h 227"/>
              <a:gd name="T60" fmla="*/ 2147483647 w 226"/>
              <a:gd name="T61" fmla="*/ 2147483647 h 227"/>
              <a:gd name="T62" fmla="*/ 2147483647 w 226"/>
              <a:gd name="T63" fmla="*/ 2147483647 h 227"/>
              <a:gd name="T64" fmla="*/ 2147483647 w 226"/>
              <a:gd name="T65" fmla="*/ 2147483647 h 227"/>
              <a:gd name="T66" fmla="*/ 2147483647 w 226"/>
              <a:gd name="T67" fmla="*/ 2147483647 h 227"/>
              <a:gd name="T68" fmla="*/ 2147483647 w 226"/>
              <a:gd name="T69" fmla="*/ 2147483647 h 227"/>
              <a:gd name="T70" fmla="*/ 2147483647 w 226"/>
              <a:gd name="T71" fmla="*/ 2147483647 h 227"/>
              <a:gd name="T72" fmla="*/ 2147483647 w 226"/>
              <a:gd name="T73" fmla="*/ 2147483647 h 227"/>
              <a:gd name="T74" fmla="*/ 2147483647 w 226"/>
              <a:gd name="T75" fmla="*/ 2147483647 h 227"/>
              <a:gd name="T76" fmla="*/ 2147483647 w 226"/>
              <a:gd name="T77" fmla="*/ 2147483647 h 227"/>
              <a:gd name="T78" fmla="*/ 2147483647 w 226"/>
              <a:gd name="T79" fmla="*/ 2147483647 h 227"/>
              <a:gd name="T80" fmla="*/ 2147483647 w 226"/>
              <a:gd name="T81" fmla="*/ 2147483647 h 227"/>
              <a:gd name="T82" fmla="*/ 2147483647 w 226"/>
              <a:gd name="T83" fmla="*/ 2147483647 h 227"/>
              <a:gd name="T84" fmla="*/ 2147483647 w 226"/>
              <a:gd name="T85" fmla="*/ 2147483647 h 227"/>
              <a:gd name="T86" fmla="*/ 2147483647 w 226"/>
              <a:gd name="T87" fmla="*/ 2147483647 h 227"/>
              <a:gd name="T88" fmla="*/ 2147483647 w 226"/>
              <a:gd name="T89" fmla="*/ 2147483647 h 227"/>
              <a:gd name="T90" fmla="*/ 2147483647 w 226"/>
              <a:gd name="T91" fmla="*/ 2147483647 h 227"/>
              <a:gd name="T92" fmla="*/ 2147483647 w 226"/>
              <a:gd name="T93" fmla="*/ 2147483647 h 227"/>
              <a:gd name="T94" fmla="*/ 2147483647 w 226"/>
              <a:gd name="T95" fmla="*/ 2147483647 h 227"/>
              <a:gd name="T96" fmla="*/ 2147483647 w 226"/>
              <a:gd name="T97" fmla="*/ 2147483647 h 227"/>
              <a:gd name="T98" fmla="*/ 2147483647 w 226"/>
              <a:gd name="T99" fmla="*/ 2147483647 h 227"/>
              <a:gd name="T100" fmla="*/ 2147483647 w 226"/>
              <a:gd name="T101" fmla="*/ 2147483647 h 227"/>
              <a:gd name="T102" fmla="*/ 2147483647 w 226"/>
              <a:gd name="T103" fmla="*/ 2147483647 h 227"/>
              <a:gd name="T104" fmla="*/ 2147483647 w 226"/>
              <a:gd name="T105" fmla="*/ 2147483647 h 227"/>
              <a:gd name="T106" fmla="*/ 0 w 226"/>
              <a:gd name="T107" fmla="*/ 2147483647 h 227"/>
              <a:gd name="T108" fmla="*/ 2147483647 w 226"/>
              <a:gd name="T109" fmla="*/ 2147483647 h 227"/>
              <a:gd name="T110" fmla="*/ 2147483647 w 226"/>
              <a:gd name="T111" fmla="*/ 2147483647 h 2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6" h="227">
                <a:moveTo>
                  <a:pt x="179" y="91"/>
                </a:moveTo>
                <a:cubicBezTo>
                  <a:pt x="166" y="55"/>
                  <a:pt x="127" y="36"/>
                  <a:pt x="90" y="48"/>
                </a:cubicBezTo>
                <a:cubicBezTo>
                  <a:pt x="54" y="61"/>
                  <a:pt x="35" y="100"/>
                  <a:pt x="48" y="136"/>
                </a:cubicBezTo>
                <a:cubicBezTo>
                  <a:pt x="60" y="172"/>
                  <a:pt x="99" y="192"/>
                  <a:pt x="136" y="179"/>
                </a:cubicBezTo>
                <a:cubicBezTo>
                  <a:pt x="172" y="167"/>
                  <a:pt x="191" y="127"/>
                  <a:pt x="179" y="91"/>
                </a:cubicBezTo>
                <a:close/>
                <a:moveTo>
                  <a:pt x="121" y="30"/>
                </a:moveTo>
                <a:cubicBezTo>
                  <a:pt x="118" y="20"/>
                  <a:pt x="112" y="10"/>
                  <a:pt x="105" y="0"/>
                </a:cubicBezTo>
                <a:cubicBezTo>
                  <a:pt x="99" y="10"/>
                  <a:pt x="95" y="21"/>
                  <a:pt x="93" y="32"/>
                </a:cubicBezTo>
                <a:cubicBezTo>
                  <a:pt x="100" y="31"/>
                  <a:pt x="106" y="30"/>
                  <a:pt x="113" y="30"/>
                </a:cubicBezTo>
                <a:cubicBezTo>
                  <a:pt x="116" y="30"/>
                  <a:pt x="119" y="30"/>
                  <a:pt x="121" y="30"/>
                </a:cubicBezTo>
                <a:close/>
                <a:moveTo>
                  <a:pt x="163" y="11"/>
                </a:moveTo>
                <a:cubicBezTo>
                  <a:pt x="152" y="18"/>
                  <a:pt x="144" y="25"/>
                  <a:pt x="136" y="33"/>
                </a:cubicBezTo>
                <a:cubicBezTo>
                  <a:pt x="146" y="36"/>
                  <a:pt x="154" y="40"/>
                  <a:pt x="162" y="46"/>
                </a:cubicBezTo>
                <a:cubicBezTo>
                  <a:pt x="164" y="35"/>
                  <a:pt x="164" y="24"/>
                  <a:pt x="163" y="11"/>
                </a:cubicBezTo>
                <a:close/>
                <a:moveTo>
                  <a:pt x="79" y="37"/>
                </a:moveTo>
                <a:cubicBezTo>
                  <a:pt x="70" y="30"/>
                  <a:pt x="60" y="24"/>
                  <a:pt x="49" y="19"/>
                </a:cubicBezTo>
                <a:cubicBezTo>
                  <a:pt x="50" y="31"/>
                  <a:pt x="52" y="43"/>
                  <a:pt x="55" y="53"/>
                </a:cubicBezTo>
                <a:cubicBezTo>
                  <a:pt x="62" y="47"/>
                  <a:pt x="70" y="41"/>
                  <a:pt x="79" y="37"/>
                </a:cubicBezTo>
                <a:close/>
                <a:moveTo>
                  <a:pt x="226" y="106"/>
                </a:moveTo>
                <a:cubicBezTo>
                  <a:pt x="217" y="100"/>
                  <a:pt x="205" y="96"/>
                  <a:pt x="194" y="94"/>
                </a:cubicBezTo>
                <a:cubicBezTo>
                  <a:pt x="197" y="103"/>
                  <a:pt x="197" y="113"/>
                  <a:pt x="196" y="122"/>
                </a:cubicBezTo>
                <a:cubicBezTo>
                  <a:pt x="207" y="118"/>
                  <a:pt x="217" y="113"/>
                  <a:pt x="226" y="106"/>
                </a:cubicBezTo>
                <a:close/>
                <a:moveTo>
                  <a:pt x="207" y="50"/>
                </a:moveTo>
                <a:cubicBezTo>
                  <a:pt x="195" y="50"/>
                  <a:pt x="184" y="52"/>
                  <a:pt x="173" y="56"/>
                </a:cubicBezTo>
                <a:cubicBezTo>
                  <a:pt x="180" y="62"/>
                  <a:pt x="185" y="70"/>
                  <a:pt x="189" y="79"/>
                </a:cubicBezTo>
                <a:cubicBezTo>
                  <a:pt x="197" y="71"/>
                  <a:pt x="203" y="61"/>
                  <a:pt x="207" y="50"/>
                </a:cubicBezTo>
                <a:close/>
                <a:moveTo>
                  <a:pt x="33" y="90"/>
                </a:moveTo>
                <a:cubicBezTo>
                  <a:pt x="35" y="81"/>
                  <a:pt x="40" y="72"/>
                  <a:pt x="45" y="65"/>
                </a:cubicBezTo>
                <a:cubicBezTo>
                  <a:pt x="34" y="63"/>
                  <a:pt x="23" y="63"/>
                  <a:pt x="11" y="64"/>
                </a:cubicBezTo>
                <a:cubicBezTo>
                  <a:pt x="17" y="74"/>
                  <a:pt x="24" y="83"/>
                  <a:pt x="33" y="90"/>
                </a:cubicBezTo>
                <a:close/>
                <a:moveTo>
                  <a:pt x="193" y="137"/>
                </a:moveTo>
                <a:cubicBezTo>
                  <a:pt x="192" y="141"/>
                  <a:pt x="190" y="146"/>
                  <a:pt x="188" y="150"/>
                </a:cubicBezTo>
                <a:cubicBezTo>
                  <a:pt x="186" y="155"/>
                  <a:pt x="184" y="159"/>
                  <a:pt x="181" y="163"/>
                </a:cubicBezTo>
                <a:cubicBezTo>
                  <a:pt x="192" y="165"/>
                  <a:pt x="203" y="165"/>
                  <a:pt x="216" y="164"/>
                </a:cubicBezTo>
                <a:cubicBezTo>
                  <a:pt x="209" y="153"/>
                  <a:pt x="202" y="144"/>
                  <a:pt x="193" y="137"/>
                </a:cubicBezTo>
                <a:close/>
                <a:moveTo>
                  <a:pt x="105" y="197"/>
                </a:moveTo>
                <a:cubicBezTo>
                  <a:pt x="108" y="207"/>
                  <a:pt x="114" y="218"/>
                  <a:pt x="121" y="227"/>
                </a:cubicBezTo>
                <a:cubicBezTo>
                  <a:pt x="127" y="217"/>
                  <a:pt x="131" y="206"/>
                  <a:pt x="133" y="195"/>
                </a:cubicBezTo>
                <a:cubicBezTo>
                  <a:pt x="126" y="197"/>
                  <a:pt x="120" y="197"/>
                  <a:pt x="113" y="197"/>
                </a:cubicBezTo>
                <a:cubicBezTo>
                  <a:pt x="110" y="197"/>
                  <a:pt x="107" y="197"/>
                  <a:pt x="105" y="197"/>
                </a:cubicBezTo>
                <a:close/>
                <a:moveTo>
                  <a:pt x="147" y="190"/>
                </a:moveTo>
                <a:cubicBezTo>
                  <a:pt x="156" y="197"/>
                  <a:pt x="166" y="204"/>
                  <a:pt x="177" y="208"/>
                </a:cubicBezTo>
                <a:cubicBezTo>
                  <a:pt x="177" y="196"/>
                  <a:pt x="175" y="185"/>
                  <a:pt x="171" y="174"/>
                </a:cubicBezTo>
                <a:cubicBezTo>
                  <a:pt x="164" y="181"/>
                  <a:pt x="156" y="186"/>
                  <a:pt x="147" y="190"/>
                </a:cubicBezTo>
                <a:close/>
                <a:moveTo>
                  <a:pt x="19" y="177"/>
                </a:moveTo>
                <a:cubicBezTo>
                  <a:pt x="31" y="177"/>
                  <a:pt x="42" y="175"/>
                  <a:pt x="53" y="172"/>
                </a:cubicBezTo>
                <a:cubicBezTo>
                  <a:pt x="46" y="165"/>
                  <a:pt x="41" y="157"/>
                  <a:pt x="37" y="148"/>
                </a:cubicBezTo>
                <a:cubicBezTo>
                  <a:pt x="30" y="157"/>
                  <a:pt x="23" y="167"/>
                  <a:pt x="19" y="177"/>
                </a:cubicBezTo>
                <a:close/>
                <a:moveTo>
                  <a:pt x="63" y="216"/>
                </a:moveTo>
                <a:cubicBezTo>
                  <a:pt x="74" y="209"/>
                  <a:pt x="83" y="202"/>
                  <a:pt x="90" y="194"/>
                </a:cubicBezTo>
                <a:cubicBezTo>
                  <a:pt x="81" y="191"/>
                  <a:pt x="72" y="187"/>
                  <a:pt x="64" y="182"/>
                </a:cubicBezTo>
                <a:cubicBezTo>
                  <a:pt x="62" y="192"/>
                  <a:pt x="62" y="204"/>
                  <a:pt x="63" y="216"/>
                </a:cubicBezTo>
                <a:close/>
                <a:moveTo>
                  <a:pt x="30" y="105"/>
                </a:moveTo>
                <a:cubicBezTo>
                  <a:pt x="19" y="109"/>
                  <a:pt x="9" y="114"/>
                  <a:pt x="0" y="122"/>
                </a:cubicBezTo>
                <a:cubicBezTo>
                  <a:pt x="9" y="128"/>
                  <a:pt x="21" y="131"/>
                  <a:pt x="32" y="134"/>
                </a:cubicBezTo>
                <a:cubicBezTo>
                  <a:pt x="29" y="124"/>
                  <a:pt x="29" y="115"/>
                  <a:pt x="30" y="105"/>
                </a:cubicBezTo>
                <a:close/>
              </a:path>
            </a:pathLst>
          </a:custGeom>
          <a:solidFill>
            <a:schemeClr val="accent3"/>
          </a:solidFill>
          <a:ln>
            <a:noFill/>
          </a:ln>
          <a:extLst/>
        </p:spPr>
        <p:txBody>
          <a:bodyPr lIns="102870" tIns="51435" rIns="102870" bIns="51435"/>
          <a:lstStyle/>
          <a:p>
            <a:endParaRPr lang="fr-FR"/>
          </a:p>
        </p:txBody>
      </p:sp>
      <p:sp>
        <p:nvSpPr>
          <p:cNvPr id="33" name="ZoneTexte 32"/>
          <p:cNvSpPr txBox="1"/>
          <p:nvPr/>
        </p:nvSpPr>
        <p:spPr>
          <a:xfrm>
            <a:off x="5542547" y="6574480"/>
            <a:ext cx="4698445" cy="235891"/>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Q12: Ce 2RM est-il utilisé…? </a:t>
            </a:r>
            <a:r>
              <a:rPr lang="fr-FR" sz="1000" b="0" dirty="0" smtClean="0">
                <a:solidFill>
                  <a:schemeClr val="tx1"/>
                </a:solidFill>
                <a:latin typeface="Arial" panose="020B0604020202020204" pitchFamily="34" charset="0"/>
              </a:rPr>
              <a:t>Base : </a:t>
            </a:r>
            <a:r>
              <a:rPr lang="fr-FR" sz="1000" b="0" dirty="0">
                <a:solidFill>
                  <a:schemeClr val="tx1"/>
                </a:solidFill>
                <a:latin typeface="Arial" panose="020B0604020202020204" pitchFamily="34" charset="0"/>
              </a:rPr>
              <a:t>(1 033</a:t>
            </a:r>
            <a:r>
              <a:rPr lang="fr-FR" sz="1000" b="0" dirty="0" smtClean="0">
                <a:solidFill>
                  <a:schemeClr val="tx1"/>
                </a:solidFill>
                <a:latin typeface="Arial" panose="020B0604020202020204" pitchFamily="34" charset="0"/>
              </a:rPr>
              <a:t>)</a:t>
            </a:r>
            <a:endParaRPr lang="fr-FR" sz="1000" b="0" dirty="0">
              <a:solidFill>
                <a:schemeClr val="tx1"/>
              </a:solidFill>
              <a:latin typeface="Arial" panose="020B0604020202020204" pitchFamily="34" charset="0"/>
            </a:endParaRPr>
          </a:p>
        </p:txBody>
      </p:sp>
      <p:sp>
        <p:nvSpPr>
          <p:cNvPr id="88074" name="ZoneTexte 20"/>
          <p:cNvSpPr txBox="1">
            <a:spLocks noChangeArrowheads="1"/>
          </p:cNvSpPr>
          <p:nvPr>
            <p:custDataLst>
              <p:tags r:id="rId1"/>
            </p:custDataLst>
          </p:nvPr>
        </p:nvSpPr>
        <p:spPr bwMode="auto">
          <a:xfrm>
            <a:off x="139576" y="1548440"/>
            <a:ext cx="9888123"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Périodicité d’usage</a:t>
            </a:r>
          </a:p>
        </p:txBody>
      </p:sp>
      <p:sp>
        <p:nvSpPr>
          <p:cNvPr id="26" name="Rectangle 25"/>
          <p:cNvSpPr/>
          <p:nvPr/>
        </p:nvSpPr>
        <p:spPr bwMode="ltGray">
          <a:xfrm>
            <a:off x="90634" y="1442241"/>
            <a:ext cx="9937065" cy="4556012"/>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cxnSp>
        <p:nvCxnSpPr>
          <p:cNvPr id="34" name="Connecteur droit 33"/>
          <p:cNvCxnSpPr/>
          <p:nvPr/>
        </p:nvCxnSpPr>
        <p:spPr>
          <a:xfrm flipH="1">
            <a:off x="6405981" y="3381128"/>
            <a:ext cx="1232617" cy="0"/>
          </a:xfrm>
          <a:prstGeom prst="line">
            <a:avLst/>
          </a:prstGeom>
          <a:noFill/>
          <a:ln w="76200" cap="flat" cmpd="sng" algn="ctr">
            <a:solidFill>
              <a:schemeClr val="accent4"/>
            </a:solidFill>
            <a:prstDash val="solid"/>
          </a:ln>
          <a:effectLst/>
        </p:spPr>
      </p:cxnSp>
      <p:cxnSp>
        <p:nvCxnSpPr>
          <p:cNvPr id="88077" name="Connecteur droit 36"/>
          <p:cNvCxnSpPr>
            <a:cxnSpLocks noChangeShapeType="1"/>
          </p:cNvCxnSpPr>
          <p:nvPr/>
        </p:nvCxnSpPr>
        <p:spPr bwMode="auto">
          <a:xfrm flipH="1">
            <a:off x="2926714" y="3381128"/>
            <a:ext cx="1232617" cy="0"/>
          </a:xfrm>
          <a:prstGeom prst="line">
            <a:avLst/>
          </a:prstGeom>
          <a:noFill/>
          <a:ln w="76200" algn="ctr">
            <a:solidFill>
              <a:schemeClr val="accent3"/>
            </a:solidFill>
            <a:round/>
            <a:headEnd/>
            <a:tailEnd/>
          </a:ln>
          <a:extLst>
            <a:ext uri="{909E8E84-426E-40DD-AFC4-6F175D3DCCD1}">
              <a14:hiddenFill xmlns:a14="http://schemas.microsoft.com/office/drawing/2010/main">
                <a:noFill/>
              </a14:hiddenFill>
            </a:ext>
          </a:extLst>
        </p:spPr>
      </p:cxnSp>
      <p:sp>
        <p:nvSpPr>
          <p:cNvPr id="19" name="AutoShape 20"/>
          <p:cNvSpPr>
            <a:spLocks noChangeArrowheads="1"/>
          </p:cNvSpPr>
          <p:nvPr/>
        </p:nvSpPr>
        <p:spPr bwMode="auto">
          <a:xfrm>
            <a:off x="1141983" y="4808451"/>
            <a:ext cx="3175801" cy="674134"/>
          </a:xfrm>
          <a:prstGeom prst="roundRect">
            <a:avLst>
              <a:gd name="adj" fmla="val 0"/>
            </a:avLst>
          </a:prstGeom>
          <a:noFill/>
          <a:ln>
            <a:noFill/>
          </a:ln>
          <a:effectLst/>
        </p:spPr>
        <p:txBody>
          <a:bodyPr lIns="102404" tIns="201570" rIns="102404" bIns="201570" anchor="ctr"/>
          <a:lstStyle/>
          <a:p>
            <a:pPr>
              <a:lnSpc>
                <a:spcPct val="150000"/>
              </a:lnSpc>
              <a:defRPr/>
            </a:pPr>
            <a:r>
              <a:rPr lang="fr-FR" sz="1200" dirty="0" smtClean="0">
                <a:latin typeface="Arial" panose="020B0604020202020204" pitchFamily="34" charset="0"/>
                <a:cs typeface="Arial" panose="020B0604020202020204" pitchFamily="34" charset="0"/>
              </a:rPr>
              <a:t>40% </a:t>
            </a:r>
            <a:r>
              <a:rPr lang="fr-FR" sz="1200" b="0" dirty="0">
                <a:latin typeface="Arial" panose="020B0604020202020204" pitchFamily="34" charset="0"/>
                <a:cs typeface="Arial" panose="020B0604020202020204" pitchFamily="34" charset="0"/>
              </a:rPr>
              <a:t>pour les cyclomoteurs</a:t>
            </a:r>
          </a:p>
          <a:p>
            <a:pPr>
              <a:lnSpc>
                <a:spcPct val="150000"/>
              </a:lnSpc>
              <a:defRPr/>
            </a:pPr>
            <a:r>
              <a:rPr lang="fr-FR" sz="1200" dirty="0" smtClean="0">
                <a:latin typeface="Arial" panose="020B0604020202020204" pitchFamily="34" charset="0"/>
                <a:cs typeface="Arial" panose="020B0604020202020204" pitchFamily="34" charset="0"/>
              </a:rPr>
              <a:t>64% </a:t>
            </a:r>
            <a:r>
              <a:rPr lang="fr-FR" sz="1200" b="0" dirty="0">
                <a:latin typeface="Arial" panose="020B0604020202020204" pitchFamily="34" charset="0"/>
                <a:cs typeface="Arial" panose="020B0604020202020204" pitchFamily="34" charset="0"/>
              </a:rPr>
              <a:t>pour les motocyclettes légères</a:t>
            </a:r>
          </a:p>
          <a:p>
            <a:pPr>
              <a:lnSpc>
                <a:spcPct val="150000"/>
              </a:lnSpc>
              <a:defRPr/>
            </a:pPr>
            <a:r>
              <a:rPr lang="fr-FR" sz="1200" dirty="0" smtClean="0">
                <a:latin typeface="Arial" panose="020B0604020202020204" pitchFamily="34" charset="0"/>
                <a:cs typeface="Arial" panose="020B0604020202020204" pitchFamily="34" charset="0"/>
              </a:rPr>
              <a:t>50% </a:t>
            </a:r>
            <a:r>
              <a:rPr lang="fr-FR" sz="1200" b="0" dirty="0">
                <a:latin typeface="Arial" panose="020B0604020202020204" pitchFamily="34" charset="0"/>
                <a:cs typeface="Arial" panose="020B0604020202020204" pitchFamily="34" charset="0"/>
              </a:rPr>
              <a:t>pour les motocyclettes lourdes</a:t>
            </a:r>
          </a:p>
        </p:txBody>
      </p:sp>
      <p:sp>
        <p:nvSpPr>
          <p:cNvPr id="20" name="AutoShape 20"/>
          <p:cNvSpPr>
            <a:spLocks noChangeArrowheads="1"/>
          </p:cNvSpPr>
          <p:nvPr/>
        </p:nvSpPr>
        <p:spPr bwMode="auto">
          <a:xfrm>
            <a:off x="6603563" y="4765919"/>
            <a:ext cx="3181238" cy="803361"/>
          </a:xfrm>
          <a:prstGeom prst="roundRect">
            <a:avLst>
              <a:gd name="adj" fmla="val 0"/>
            </a:avLst>
          </a:prstGeom>
          <a:noFill/>
          <a:ln>
            <a:noFill/>
          </a:ln>
          <a:effectLst/>
        </p:spPr>
        <p:txBody>
          <a:bodyPr lIns="102404" tIns="201570" rIns="102404" bIns="201570" anchor="ctr"/>
          <a:lstStyle/>
          <a:p>
            <a:pPr>
              <a:lnSpc>
                <a:spcPct val="150000"/>
              </a:lnSpc>
              <a:defRPr/>
            </a:pPr>
            <a:r>
              <a:rPr lang="fr-FR" sz="1200" dirty="0" smtClean="0">
                <a:latin typeface="Arial" panose="020B0604020202020204" pitchFamily="34" charset="0"/>
                <a:cs typeface="Arial" panose="020B0604020202020204" pitchFamily="34" charset="0"/>
              </a:rPr>
              <a:t>60% </a:t>
            </a:r>
            <a:r>
              <a:rPr lang="fr-FR" sz="1200" b="0" dirty="0">
                <a:latin typeface="Arial" panose="020B0604020202020204" pitchFamily="34" charset="0"/>
                <a:cs typeface="Arial" panose="020B0604020202020204" pitchFamily="34" charset="0"/>
              </a:rPr>
              <a:t>pour les cyclomoteurs</a:t>
            </a:r>
          </a:p>
          <a:p>
            <a:pPr>
              <a:lnSpc>
                <a:spcPct val="150000"/>
              </a:lnSpc>
              <a:defRPr/>
            </a:pPr>
            <a:r>
              <a:rPr lang="fr-FR" sz="1200" dirty="0" smtClean="0">
                <a:latin typeface="Arial" panose="020B0604020202020204" pitchFamily="34" charset="0"/>
                <a:cs typeface="Arial" panose="020B0604020202020204" pitchFamily="34" charset="0"/>
              </a:rPr>
              <a:t>36% </a:t>
            </a:r>
            <a:r>
              <a:rPr lang="fr-FR" sz="1200" b="0" dirty="0">
                <a:latin typeface="Arial" panose="020B0604020202020204" pitchFamily="34" charset="0"/>
                <a:cs typeface="Arial" panose="020B0604020202020204" pitchFamily="34" charset="0"/>
              </a:rPr>
              <a:t>pour les motocyclettes légères</a:t>
            </a:r>
          </a:p>
          <a:p>
            <a:pPr>
              <a:lnSpc>
                <a:spcPct val="150000"/>
              </a:lnSpc>
              <a:defRPr/>
            </a:pPr>
            <a:r>
              <a:rPr lang="fr-FR" sz="1200" dirty="0" smtClean="0">
                <a:latin typeface="Arial" panose="020B0604020202020204" pitchFamily="34" charset="0"/>
                <a:cs typeface="Arial" panose="020B0604020202020204" pitchFamily="34" charset="0"/>
              </a:rPr>
              <a:t>50% </a:t>
            </a:r>
            <a:r>
              <a:rPr lang="fr-FR" sz="1200" b="0" dirty="0">
                <a:latin typeface="Arial" panose="020B0604020202020204" pitchFamily="34" charset="0"/>
                <a:cs typeface="Arial" panose="020B0604020202020204" pitchFamily="34" charset="0"/>
              </a:rPr>
              <a:t>pour les motocyclettes lourdes</a:t>
            </a:r>
          </a:p>
        </p:txBody>
      </p:sp>
      <p:grpSp>
        <p:nvGrpSpPr>
          <p:cNvPr id="36" name="Groupe 35"/>
          <p:cNvGrpSpPr/>
          <p:nvPr/>
        </p:nvGrpSpPr>
        <p:grpSpPr>
          <a:xfrm>
            <a:off x="6048902" y="6348055"/>
            <a:ext cx="4117504" cy="153888"/>
            <a:chOff x="5454801" y="6348055"/>
            <a:chExt cx="4546180" cy="153888"/>
          </a:xfrm>
        </p:grpSpPr>
        <p:sp>
          <p:nvSpPr>
            <p:cNvPr id="37"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38"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39"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29" name="Rectangle à coins arrondis 28"/>
          <p:cNvSpPr/>
          <p:nvPr/>
        </p:nvSpPr>
        <p:spPr>
          <a:xfrm>
            <a:off x="239716" y="-4708"/>
            <a:ext cx="9928164" cy="1160524"/>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La part des </a:t>
            </a:r>
            <a:r>
              <a:rPr lang="fr-FR" sz="2000" dirty="0" smtClean="0">
                <a:latin typeface="Arial" panose="020B0604020202020204" pitchFamily="34" charset="0"/>
                <a:ea typeface="+mj-ea"/>
                <a:cs typeface="Arial" panose="020B0604020202020204" pitchFamily="34" charset="0"/>
              </a:rPr>
              <a:t>motocyclettes lourdes</a:t>
            </a:r>
            <a:r>
              <a:rPr lang="fr-FR" sz="2000" dirty="0" smtClean="0">
                <a:solidFill>
                  <a:schemeClr val="tx1"/>
                </a:solidFill>
                <a:latin typeface="Arial" panose="020B0604020202020204" pitchFamily="34" charset="0"/>
                <a:ea typeface="+mj-ea"/>
                <a:cs typeface="Arial" panose="020B0604020202020204" pitchFamily="34" charset="0"/>
              </a:rPr>
              <a:t> utilisées </a:t>
            </a:r>
            <a:r>
              <a:rPr lang="fr-FR" sz="2000" dirty="0">
                <a:solidFill>
                  <a:schemeClr val="tx1"/>
                </a:solidFill>
                <a:latin typeface="Arial" panose="020B0604020202020204" pitchFamily="34" charset="0"/>
                <a:ea typeface="+mj-ea"/>
                <a:cs typeface="Arial" panose="020B0604020202020204" pitchFamily="34" charset="0"/>
              </a:rPr>
              <a:t>à la belle saison uniquement </a:t>
            </a:r>
            <a:r>
              <a:rPr lang="fr-FR" sz="2000" dirty="0" smtClean="0">
                <a:solidFill>
                  <a:schemeClr val="tx1"/>
                </a:solidFill>
                <a:latin typeface="Arial" panose="020B0604020202020204" pitchFamily="34" charset="0"/>
                <a:ea typeface="+mj-ea"/>
                <a:cs typeface="Arial" panose="020B0604020202020204" pitchFamily="34" charset="0"/>
              </a:rPr>
              <a:t>diminue cette année. Inversement, les cyclomoteurs et les motocyclettes légères ont davantage été utilisées uniquement à la belle saison que l’an passé.</a:t>
            </a:r>
            <a:endParaRPr lang="fr-FR" sz="2000" dirty="0">
              <a:solidFill>
                <a:schemeClr val="tx1"/>
              </a:solidFill>
              <a:latin typeface="Arial" panose="020B0604020202020204" pitchFamily="34" charset="0"/>
              <a:ea typeface="+mj-ea"/>
              <a:cs typeface="Arial" panose="020B0604020202020204" pitchFamily="34" charset="0"/>
            </a:endParaRPr>
          </a:p>
        </p:txBody>
      </p:sp>
      <p:cxnSp>
        <p:nvCxnSpPr>
          <p:cNvPr id="41" name="Connecteur droit avec flèche 40"/>
          <p:cNvCxnSpPr/>
          <p:nvPr/>
        </p:nvCxnSpPr>
        <p:spPr>
          <a:xfrm flipV="1">
            <a:off x="3411487" y="6273745"/>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3125739" y="6273745"/>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3562475" y="6211227"/>
            <a:ext cx="1897011" cy="290716"/>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Tendance par rapport</a:t>
            </a:r>
          </a:p>
          <a:p>
            <a:pPr algn="l"/>
            <a:r>
              <a:rPr lang="fr-FR" sz="1000" b="0" dirty="0" smtClean="0">
                <a:solidFill>
                  <a:schemeClr val="tx1"/>
                </a:solidFill>
                <a:latin typeface="Arial" panose="020B0604020202020204" pitchFamily="34" charset="0"/>
                <a:cs typeface="Arial" panose="020B0604020202020204" pitchFamily="34" charset="0"/>
              </a:rPr>
              <a:t> à l’année précédente</a:t>
            </a:r>
          </a:p>
        </p:txBody>
      </p:sp>
      <p:sp>
        <p:nvSpPr>
          <p:cNvPr id="31" name="ZoneTexte 30"/>
          <p:cNvSpPr txBox="1"/>
          <p:nvPr/>
        </p:nvSpPr>
        <p:spPr>
          <a:xfrm>
            <a:off x="7915747" y="6134346"/>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45" name="ZoneTexte 44"/>
          <p:cNvSpPr txBox="1"/>
          <p:nvPr/>
        </p:nvSpPr>
        <p:spPr>
          <a:xfrm>
            <a:off x="3400090" y="413331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(56)</a:t>
            </a:r>
          </a:p>
        </p:txBody>
      </p:sp>
      <p:sp>
        <p:nvSpPr>
          <p:cNvPr id="46" name="ZoneTexte 45"/>
          <p:cNvSpPr txBox="1"/>
          <p:nvPr/>
        </p:nvSpPr>
        <p:spPr>
          <a:xfrm>
            <a:off x="6551807" y="394239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(44)</a:t>
            </a:r>
          </a:p>
        </p:txBody>
      </p:sp>
      <p:sp>
        <p:nvSpPr>
          <p:cNvPr id="48" name="ZoneTexte 47"/>
          <p:cNvSpPr txBox="1"/>
          <p:nvPr/>
        </p:nvSpPr>
        <p:spPr>
          <a:xfrm>
            <a:off x="3137977" y="4806500"/>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(29)</a:t>
            </a:r>
          </a:p>
        </p:txBody>
      </p:sp>
      <p:sp>
        <p:nvSpPr>
          <p:cNvPr id="49" name="ZoneTexte 48"/>
          <p:cNvSpPr txBox="1"/>
          <p:nvPr/>
        </p:nvSpPr>
        <p:spPr>
          <a:xfrm>
            <a:off x="3719139" y="5076868"/>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(57)</a:t>
            </a:r>
          </a:p>
        </p:txBody>
      </p:sp>
      <p:sp>
        <p:nvSpPr>
          <p:cNvPr id="50" name="ZoneTexte 49"/>
          <p:cNvSpPr txBox="1"/>
          <p:nvPr/>
        </p:nvSpPr>
        <p:spPr>
          <a:xfrm>
            <a:off x="3704894" y="536052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(63)</a:t>
            </a:r>
          </a:p>
        </p:txBody>
      </p:sp>
      <p:sp>
        <p:nvSpPr>
          <p:cNvPr id="51" name="ZoneTexte 50"/>
          <p:cNvSpPr txBox="1"/>
          <p:nvPr/>
        </p:nvSpPr>
        <p:spPr>
          <a:xfrm>
            <a:off x="8603229" y="4830250"/>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(71)</a:t>
            </a:r>
          </a:p>
        </p:txBody>
      </p:sp>
      <p:sp>
        <p:nvSpPr>
          <p:cNvPr id="52" name="ZoneTexte 51"/>
          <p:cNvSpPr txBox="1"/>
          <p:nvPr/>
        </p:nvSpPr>
        <p:spPr>
          <a:xfrm>
            <a:off x="9189079" y="5079284"/>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(43)</a:t>
            </a:r>
          </a:p>
        </p:txBody>
      </p:sp>
      <p:sp>
        <p:nvSpPr>
          <p:cNvPr id="53" name="ZoneTexte 52"/>
          <p:cNvSpPr txBox="1"/>
          <p:nvPr/>
        </p:nvSpPr>
        <p:spPr>
          <a:xfrm>
            <a:off x="9184468" y="5383030"/>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(37)</a:t>
            </a:r>
          </a:p>
        </p:txBody>
      </p:sp>
      <p:cxnSp>
        <p:nvCxnSpPr>
          <p:cNvPr id="55" name="Connecteur droit avec flèche 54"/>
          <p:cNvCxnSpPr/>
          <p:nvPr/>
        </p:nvCxnSpPr>
        <p:spPr>
          <a:xfrm>
            <a:off x="3152402" y="4140226"/>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6849092" y="3977538"/>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Ellipse 51"/>
          <p:cNvSpPr>
            <a:spLocks noChangeAspect="1"/>
          </p:cNvSpPr>
          <p:nvPr/>
        </p:nvSpPr>
        <p:spPr bwMode="auto">
          <a:xfrm>
            <a:off x="1195299" y="5062396"/>
            <a:ext cx="344337" cy="166244"/>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63" name="Ellipse 51"/>
          <p:cNvSpPr>
            <a:spLocks noChangeAspect="1"/>
          </p:cNvSpPr>
          <p:nvPr/>
        </p:nvSpPr>
        <p:spPr bwMode="auto">
          <a:xfrm>
            <a:off x="1205580" y="4801772"/>
            <a:ext cx="323777" cy="156318"/>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64" name="Ellipse 51"/>
          <p:cNvSpPr>
            <a:spLocks noChangeAspect="1"/>
          </p:cNvSpPr>
          <p:nvPr/>
        </p:nvSpPr>
        <p:spPr bwMode="auto">
          <a:xfrm>
            <a:off x="6665254" y="5095546"/>
            <a:ext cx="344337" cy="166244"/>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65" name="Ellipse 51"/>
          <p:cNvSpPr>
            <a:spLocks noChangeAspect="1"/>
          </p:cNvSpPr>
          <p:nvPr/>
        </p:nvSpPr>
        <p:spPr bwMode="auto">
          <a:xfrm>
            <a:off x="6675535" y="4834922"/>
            <a:ext cx="323777" cy="156318"/>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nvGrpSpPr>
          <p:cNvPr id="47" name="Groupe 46"/>
          <p:cNvGrpSpPr/>
          <p:nvPr/>
        </p:nvGrpSpPr>
        <p:grpSpPr>
          <a:xfrm>
            <a:off x="93463" y="6243483"/>
            <a:ext cx="2720911" cy="338511"/>
            <a:chOff x="350783" y="6542768"/>
            <a:chExt cx="2720911" cy="338511"/>
          </a:xfrm>
        </p:grpSpPr>
        <p:sp>
          <p:nvSpPr>
            <p:cNvPr id="66"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7"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8" name="ZoneTexte 67"/>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69" name="Freeform 39"/>
          <p:cNvSpPr>
            <a:spLocks noChangeAspect="1" noEditPoints="1"/>
          </p:cNvSpPr>
          <p:nvPr/>
        </p:nvSpPr>
        <p:spPr bwMode="auto">
          <a:xfrm>
            <a:off x="998616" y="480177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0" name="Freeform 39"/>
          <p:cNvSpPr>
            <a:spLocks noChangeAspect="1" noEditPoints="1"/>
          </p:cNvSpPr>
          <p:nvPr/>
        </p:nvSpPr>
        <p:spPr bwMode="auto">
          <a:xfrm>
            <a:off x="987867" y="509615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1" name="Freeform 39"/>
          <p:cNvSpPr>
            <a:spLocks noChangeAspect="1" noEditPoints="1"/>
          </p:cNvSpPr>
          <p:nvPr/>
        </p:nvSpPr>
        <p:spPr bwMode="auto">
          <a:xfrm flipV="1">
            <a:off x="987867" y="536597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2" name="Freeform 39"/>
          <p:cNvSpPr>
            <a:spLocks noChangeAspect="1" noEditPoints="1"/>
          </p:cNvSpPr>
          <p:nvPr/>
        </p:nvSpPr>
        <p:spPr bwMode="auto">
          <a:xfrm flipV="1">
            <a:off x="8952890" y="481726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3" name="Freeform 39"/>
          <p:cNvSpPr>
            <a:spLocks noChangeAspect="1" noEditPoints="1"/>
          </p:cNvSpPr>
          <p:nvPr/>
        </p:nvSpPr>
        <p:spPr bwMode="auto">
          <a:xfrm flipV="1">
            <a:off x="9497998" y="50768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4" name="Freeform 39"/>
          <p:cNvSpPr>
            <a:spLocks noChangeAspect="1" noEditPoints="1"/>
          </p:cNvSpPr>
          <p:nvPr/>
        </p:nvSpPr>
        <p:spPr bwMode="auto">
          <a:xfrm>
            <a:off x="9497836" y="536597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4"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27</a:t>
            </a:fld>
            <a:endParaRPr lang="en-AU" sz="1000" b="0" dirty="0">
              <a:solidFill>
                <a:srgbClr val="717171"/>
              </a:solidFill>
            </a:endParaRPr>
          </a:p>
        </p:txBody>
      </p:sp>
    </p:spTree>
    <p:extLst>
      <p:ext uri="{BB962C8B-B14F-4D97-AF65-F5344CB8AC3E}">
        <p14:creationId xmlns:p14="http://schemas.microsoft.com/office/powerpoint/2010/main" val="421915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Graphique 21"/>
          <p:cNvGraphicFramePr>
            <a:graphicFrameLocks/>
          </p:cNvGraphicFramePr>
          <p:nvPr>
            <p:extLst>
              <p:ext uri="{D42A27DB-BD31-4B8C-83A1-F6EECF244321}">
                <p14:modId xmlns:p14="http://schemas.microsoft.com/office/powerpoint/2010/main" val="1687366958"/>
              </p:ext>
            </p:extLst>
          </p:nvPr>
        </p:nvGraphicFramePr>
        <p:xfrm>
          <a:off x="8314651" y="923586"/>
          <a:ext cx="1757363" cy="1900237"/>
        </p:xfrm>
        <a:graphic>
          <a:graphicData uri="http://schemas.openxmlformats.org/presentationml/2006/ole">
            <mc:AlternateContent xmlns:mc="http://schemas.openxmlformats.org/markup-compatibility/2006">
              <mc:Choice xmlns:v="urn:schemas-microsoft-com:vml" Requires="v">
                <p:oleObj spid="_x0000_s44707" name="Feuille de calcul" r:id="rId9" imgW="1543151" imgH="1724037" progId="Excel.Sheet.8">
                  <p:embed/>
                </p:oleObj>
              </mc:Choice>
              <mc:Fallback>
                <p:oleObj name="Feuille de calcul" r:id="rId9" imgW="1543151" imgH="1724037" progId="Excel.Sheet.8">
                  <p:embed/>
                  <p:pic>
                    <p:nvPicPr>
                      <p:cNvPr id="0" name=""/>
                      <p:cNvPicPr>
                        <a:picLocks noChangeArrowheads="1"/>
                      </p:cNvPicPr>
                      <p:nvPr/>
                    </p:nvPicPr>
                    <p:blipFill>
                      <a:blip r:embed="rId10"/>
                      <a:srcRect/>
                      <a:stretch>
                        <a:fillRect/>
                      </a:stretch>
                    </p:blipFill>
                    <p:spPr bwMode="auto">
                      <a:xfrm>
                        <a:off x="8314651" y="923586"/>
                        <a:ext cx="1757363"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Graphique 42"/>
          <p:cNvGraphicFramePr>
            <a:graphicFrameLocks/>
          </p:cNvGraphicFramePr>
          <p:nvPr>
            <p:extLst>
              <p:ext uri="{D42A27DB-BD31-4B8C-83A1-F6EECF244321}">
                <p14:modId xmlns:p14="http://schemas.microsoft.com/office/powerpoint/2010/main" val="3415073471"/>
              </p:ext>
            </p:extLst>
          </p:nvPr>
        </p:nvGraphicFramePr>
        <p:xfrm>
          <a:off x="6573325" y="913234"/>
          <a:ext cx="1763713" cy="1903412"/>
        </p:xfrm>
        <a:graphic>
          <a:graphicData uri="http://schemas.openxmlformats.org/presentationml/2006/ole">
            <mc:AlternateContent xmlns:mc="http://schemas.openxmlformats.org/markup-compatibility/2006">
              <mc:Choice xmlns:v="urn:schemas-microsoft-com:vml" Requires="v">
                <p:oleObj spid="_x0000_s44708" name="Feuille de calcul" r:id="rId12" imgW="1543151" imgH="1724037" progId="Excel.Sheet.8">
                  <p:embed/>
                </p:oleObj>
              </mc:Choice>
              <mc:Fallback>
                <p:oleObj name="Feuille de calcul" r:id="rId12" imgW="1543151" imgH="1724037" progId="Excel.Sheet.8">
                  <p:embed/>
                  <p:pic>
                    <p:nvPicPr>
                      <p:cNvPr id="0" name=""/>
                      <p:cNvPicPr>
                        <a:picLocks noChangeArrowheads="1"/>
                      </p:cNvPicPr>
                      <p:nvPr/>
                    </p:nvPicPr>
                    <p:blipFill>
                      <a:blip r:embed="rId13"/>
                      <a:srcRect/>
                      <a:stretch>
                        <a:fillRect/>
                      </a:stretch>
                    </p:blipFill>
                    <p:spPr bwMode="auto">
                      <a:xfrm>
                        <a:off x="6573325" y="913234"/>
                        <a:ext cx="176371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Graphique 39"/>
          <p:cNvGraphicFramePr>
            <a:graphicFrameLocks/>
          </p:cNvGraphicFramePr>
          <p:nvPr>
            <p:extLst>
              <p:ext uri="{D42A27DB-BD31-4B8C-83A1-F6EECF244321}">
                <p14:modId xmlns:p14="http://schemas.microsoft.com/office/powerpoint/2010/main" val="4143547890"/>
              </p:ext>
            </p:extLst>
          </p:nvPr>
        </p:nvGraphicFramePr>
        <p:xfrm>
          <a:off x="4848475" y="913234"/>
          <a:ext cx="1763713" cy="1903412"/>
        </p:xfrm>
        <a:graphic>
          <a:graphicData uri="http://schemas.openxmlformats.org/presentationml/2006/ole">
            <mc:AlternateContent xmlns:mc="http://schemas.openxmlformats.org/markup-compatibility/2006">
              <mc:Choice xmlns:v="urn:schemas-microsoft-com:vml" Requires="v">
                <p:oleObj spid="_x0000_s44709" name="Feuille de calcul" r:id="rId15" imgW="1543151" imgH="1724037" progId="Excel.Sheet.8">
                  <p:embed/>
                </p:oleObj>
              </mc:Choice>
              <mc:Fallback>
                <p:oleObj name="Feuille de calcul" r:id="rId15" imgW="1543151" imgH="1724037" progId="Excel.Sheet.8">
                  <p:embed/>
                  <p:pic>
                    <p:nvPicPr>
                      <p:cNvPr id="0" name=""/>
                      <p:cNvPicPr>
                        <a:picLocks noChangeArrowheads="1"/>
                      </p:cNvPicPr>
                      <p:nvPr/>
                    </p:nvPicPr>
                    <p:blipFill>
                      <a:blip r:embed="rId16"/>
                      <a:srcRect/>
                      <a:stretch>
                        <a:fillRect/>
                      </a:stretch>
                    </p:blipFill>
                    <p:spPr bwMode="auto">
                      <a:xfrm>
                        <a:off x="4848475" y="913234"/>
                        <a:ext cx="176371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Graphique 22"/>
          <p:cNvGraphicFramePr>
            <a:graphicFrameLocks/>
          </p:cNvGraphicFramePr>
          <p:nvPr>
            <p:extLst>
              <p:ext uri="{D42A27DB-BD31-4B8C-83A1-F6EECF244321}">
                <p14:modId xmlns:p14="http://schemas.microsoft.com/office/powerpoint/2010/main" val="2253511740"/>
              </p:ext>
            </p:extLst>
          </p:nvPr>
        </p:nvGraphicFramePr>
        <p:xfrm>
          <a:off x="3091113" y="913234"/>
          <a:ext cx="1763712" cy="1903412"/>
        </p:xfrm>
        <a:graphic>
          <a:graphicData uri="http://schemas.openxmlformats.org/presentationml/2006/ole">
            <mc:AlternateContent xmlns:mc="http://schemas.openxmlformats.org/markup-compatibility/2006">
              <mc:Choice xmlns:v="urn:schemas-microsoft-com:vml" Requires="v">
                <p:oleObj spid="_x0000_s44710" name="Feuille de calcul" r:id="rId18" imgW="1543151" imgH="1724037" progId="Excel.Sheet.8">
                  <p:embed/>
                </p:oleObj>
              </mc:Choice>
              <mc:Fallback>
                <p:oleObj name="Feuille de calcul" r:id="rId18" imgW="1543151" imgH="1724037" progId="Excel.Sheet.8">
                  <p:embed/>
                  <p:pic>
                    <p:nvPicPr>
                      <p:cNvPr id="0" name=""/>
                      <p:cNvPicPr>
                        <a:picLocks noChangeArrowheads="1"/>
                      </p:cNvPicPr>
                      <p:nvPr/>
                    </p:nvPicPr>
                    <p:blipFill>
                      <a:blip r:embed="rId19"/>
                      <a:srcRect/>
                      <a:stretch>
                        <a:fillRect/>
                      </a:stretch>
                    </p:blipFill>
                    <p:spPr bwMode="auto">
                      <a:xfrm>
                        <a:off x="3091113" y="913234"/>
                        <a:ext cx="1763712" cy="1903412"/>
                      </a:xfrm>
                      <a:prstGeom prst="rect">
                        <a:avLst/>
                      </a:prstGeom>
                      <a:noFill/>
                      <a:ln>
                        <a:noFill/>
                      </a:ln>
                      <a:extLst/>
                    </p:spPr>
                  </p:pic>
                </p:oleObj>
              </mc:Fallback>
            </mc:AlternateContent>
          </a:graphicData>
        </a:graphic>
      </p:graphicFrame>
      <p:sp>
        <p:nvSpPr>
          <p:cNvPr id="3" name="Espace réservé du numéro de diapositive 2"/>
          <p:cNvSpPr>
            <a:spLocks noGrp="1"/>
          </p:cNvSpPr>
          <p:nvPr>
            <p:ph type="sldNum" sz="quarter" idx="10"/>
          </p:nvPr>
        </p:nvSpPr>
        <p:spPr/>
        <p:txBody>
          <a:bodyPr/>
          <a:lstStyle/>
          <a:p>
            <a:fld id="{4034BEE3-566C-4068-A777-C3A4762E861B}" type="slidenum">
              <a:rPr lang="en-GB" smtClean="0"/>
              <a:pPr/>
              <a:t>28</a:t>
            </a:fld>
            <a:endParaRPr lang="en-GB" dirty="0"/>
          </a:p>
        </p:txBody>
      </p:sp>
      <p:sp>
        <p:nvSpPr>
          <p:cNvPr id="9" name="Rectangle 8"/>
          <p:cNvSpPr/>
          <p:nvPr/>
        </p:nvSpPr>
        <p:spPr bwMode="ltGray">
          <a:xfrm>
            <a:off x="94259" y="1172696"/>
            <a:ext cx="10005947" cy="4914205"/>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10" name="Rectangle 9"/>
          <p:cNvSpPr/>
          <p:nvPr/>
        </p:nvSpPr>
        <p:spPr>
          <a:xfrm>
            <a:off x="363168" y="6459991"/>
            <a:ext cx="9893561" cy="407818"/>
          </a:xfrm>
          <a:prstGeom prst="rect">
            <a:avLst/>
          </a:prstGeom>
        </p:spPr>
        <p:txBody>
          <a:bodyPr lIns="102698" tIns="51347" rIns="102698" bIns="51347">
            <a:spAutoFit/>
          </a:bodyPr>
          <a:lstStyle/>
          <a:p>
            <a:pPr algn="r">
              <a:defRPr/>
            </a:pPr>
            <a:r>
              <a:rPr lang="fr-FR" sz="1000" b="0" i="1" dirty="0">
                <a:latin typeface="Arial" panose="020B0604020202020204" pitchFamily="34" charset="0"/>
                <a:cs typeface="Arial" panose="020B0604020202020204" pitchFamily="34" charset="0"/>
              </a:rPr>
              <a:t>Q10 Combien de kilomètres a-t-on parcourus avec ces 2 roues motorisés au cours de l’ensemble de l’année 2015? </a:t>
            </a:r>
            <a:endParaRPr lang="fr-FR" sz="1000" b="0" i="1" dirty="0" smtClean="0">
              <a:latin typeface="Arial" panose="020B0604020202020204" pitchFamily="34" charset="0"/>
              <a:cs typeface="Arial" panose="020B0604020202020204" pitchFamily="34" charset="0"/>
            </a:endParaRPr>
          </a:p>
          <a:p>
            <a:pPr algn="r">
              <a:defRPr/>
            </a:pPr>
            <a:r>
              <a:rPr lang="fr-FR" sz="1000" b="0" i="1" dirty="0" smtClean="0">
                <a:latin typeface="Arial" panose="020B0604020202020204" pitchFamily="34" charset="0"/>
                <a:cs typeface="Arial" panose="020B0604020202020204" pitchFamily="34" charset="0"/>
              </a:rPr>
              <a:t>Base : Parc roulant des 2RM (723) </a:t>
            </a:r>
            <a:endParaRPr lang="fr-FR" b="0" i="1" dirty="0">
              <a:latin typeface="Arial" panose="020B0604020202020204" pitchFamily="34" charset="0"/>
              <a:cs typeface="Arial" panose="020B0604020202020204" pitchFamily="34" charset="0"/>
            </a:endParaRPr>
          </a:p>
        </p:txBody>
      </p:sp>
      <p:sp>
        <p:nvSpPr>
          <p:cNvPr id="11" name="ZoneTexte 10"/>
          <p:cNvSpPr txBox="1"/>
          <p:nvPr/>
        </p:nvSpPr>
        <p:spPr>
          <a:xfrm>
            <a:off x="255586" y="1229298"/>
            <a:ext cx="2594491" cy="1611980"/>
          </a:xfrm>
          <a:prstGeom prst="rect">
            <a:avLst/>
          </a:prstGeom>
          <a:noFill/>
          <a:ln>
            <a:solidFill>
              <a:schemeClr val="bg1">
                <a:lumMod val="85000"/>
              </a:schemeClr>
            </a:solidFill>
          </a:ln>
        </p:spPr>
        <p:txBody>
          <a:bodyPr wrap="square" lIns="102870" tIns="51435" rIns="102870" bIns="51435">
            <a:spAutoFit/>
          </a:bodyPr>
          <a:lstStyle/>
          <a:p>
            <a:pPr>
              <a:defRPr/>
            </a:pPr>
            <a:r>
              <a:rPr lang="fr-FR" sz="1400" b="0" dirty="0">
                <a:latin typeface="Arial" panose="020B0604020202020204" pitchFamily="34" charset="0"/>
                <a:cs typeface="Arial" panose="020B0604020202020204" pitchFamily="34" charset="0"/>
              </a:rPr>
              <a:t>Evolution du kilométrage annuel moyen: </a:t>
            </a:r>
          </a:p>
          <a:p>
            <a:pPr lvl="1">
              <a:defRPr/>
            </a:pPr>
            <a:r>
              <a:rPr lang="fr-FR" sz="1400" b="0" dirty="0">
                <a:latin typeface="Arial" panose="020B0604020202020204" pitchFamily="34" charset="0"/>
                <a:cs typeface="Arial" panose="020B0604020202020204" pitchFamily="34" charset="0"/>
              </a:rPr>
              <a:t>         </a:t>
            </a:r>
            <a:r>
              <a:rPr lang="fr-FR" sz="1400" b="0" dirty="0" smtClean="0">
                <a:latin typeface="Arial" panose="020B0604020202020204" pitchFamily="34" charset="0"/>
                <a:cs typeface="Arial" panose="020B0604020202020204" pitchFamily="34" charset="0"/>
              </a:rPr>
              <a:t>2017 : 4 757 km</a:t>
            </a:r>
          </a:p>
          <a:p>
            <a:pPr lvl="1">
              <a:defRPr/>
            </a:pPr>
            <a:r>
              <a:rPr lang="fr-FR" sz="1400" b="0" dirty="0" smtClean="0">
                <a:latin typeface="Arial" panose="020B0604020202020204" pitchFamily="34" charset="0"/>
                <a:cs typeface="Arial" panose="020B0604020202020204" pitchFamily="34" charset="0"/>
              </a:rPr>
              <a:t>       2016: 3 700 km</a:t>
            </a:r>
          </a:p>
          <a:p>
            <a:pPr lvl="1">
              <a:defRPr/>
            </a:pPr>
            <a:r>
              <a:rPr lang="fr-FR" sz="1400" b="0" dirty="0">
                <a:latin typeface="Arial" panose="020B0604020202020204" pitchFamily="34" charset="0"/>
                <a:cs typeface="Arial" panose="020B0604020202020204" pitchFamily="34" charset="0"/>
              </a:rPr>
              <a:t> </a:t>
            </a:r>
            <a:r>
              <a:rPr lang="fr-FR" sz="1400" b="0" dirty="0" smtClean="0">
                <a:latin typeface="Arial" panose="020B0604020202020204" pitchFamily="34" charset="0"/>
                <a:cs typeface="Arial" panose="020B0604020202020204" pitchFamily="34" charset="0"/>
              </a:rPr>
              <a:t>   2015: </a:t>
            </a:r>
            <a:r>
              <a:rPr lang="fr-FR" sz="1400" b="0" dirty="0">
                <a:latin typeface="Arial" panose="020B0604020202020204" pitchFamily="34" charset="0"/>
                <a:cs typeface="Arial" panose="020B0604020202020204" pitchFamily="34" charset="0"/>
              </a:rPr>
              <a:t>4320 km</a:t>
            </a:r>
          </a:p>
          <a:p>
            <a:pPr>
              <a:defRPr/>
            </a:pPr>
            <a:r>
              <a:rPr lang="fr-FR" sz="1400" b="0" dirty="0">
                <a:latin typeface="Arial" panose="020B0604020202020204" pitchFamily="34" charset="0"/>
                <a:cs typeface="Arial" panose="020B0604020202020204" pitchFamily="34" charset="0"/>
              </a:rPr>
              <a:t>           </a:t>
            </a:r>
            <a:r>
              <a:rPr lang="fr-FR" sz="1400" b="0" dirty="0" smtClean="0">
                <a:latin typeface="Arial" panose="020B0604020202020204" pitchFamily="34" charset="0"/>
                <a:cs typeface="Arial" panose="020B0604020202020204" pitchFamily="34" charset="0"/>
              </a:rPr>
              <a:t> 2014: </a:t>
            </a:r>
            <a:r>
              <a:rPr lang="fr-FR" sz="1400" b="0" dirty="0">
                <a:latin typeface="Arial" panose="020B0604020202020204" pitchFamily="34" charset="0"/>
                <a:cs typeface="Arial" panose="020B0604020202020204" pitchFamily="34" charset="0"/>
              </a:rPr>
              <a:t>4570 km</a:t>
            </a:r>
          </a:p>
          <a:p>
            <a:pPr>
              <a:defRPr/>
            </a:pPr>
            <a:r>
              <a:rPr lang="fr-FR" sz="1400" b="0" dirty="0">
                <a:latin typeface="Arial" panose="020B0604020202020204" pitchFamily="34" charset="0"/>
                <a:cs typeface="Arial" panose="020B0604020202020204" pitchFamily="34" charset="0"/>
              </a:rPr>
              <a:t>          2013: 4 010 km</a:t>
            </a:r>
          </a:p>
        </p:txBody>
      </p:sp>
      <p:grpSp>
        <p:nvGrpSpPr>
          <p:cNvPr id="12" name="Groupe 11"/>
          <p:cNvGrpSpPr/>
          <p:nvPr/>
        </p:nvGrpSpPr>
        <p:grpSpPr>
          <a:xfrm>
            <a:off x="5987340" y="6348055"/>
            <a:ext cx="4179065" cy="153888"/>
            <a:chOff x="5454801" y="6348055"/>
            <a:chExt cx="4546180" cy="153888"/>
          </a:xfrm>
        </p:grpSpPr>
        <p:sp>
          <p:nvSpPr>
            <p:cNvPr id="13"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14" name="Ellipse 51"/>
            <p:cNvSpPr>
              <a:spLocks noChangeAspect="1"/>
            </p:cNvSpPr>
            <p:nvPr/>
          </p:nvSpPr>
          <p:spPr bwMode="auto">
            <a:xfrm>
              <a:off x="6079836" y="6371064"/>
              <a:ext cx="246523" cy="119020"/>
            </a:xfrm>
            <a:prstGeom prst="rect">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15"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16" name="Accolade fermante 15"/>
          <p:cNvSpPr/>
          <p:nvPr/>
        </p:nvSpPr>
        <p:spPr>
          <a:xfrm rot="5400000">
            <a:off x="8174313" y="3708656"/>
            <a:ext cx="290027" cy="3004810"/>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175">
                <a:noFill/>
              </a:ln>
            </a:endParaRPr>
          </a:p>
        </p:txBody>
      </p:sp>
      <p:sp>
        <p:nvSpPr>
          <p:cNvPr id="18" name="ZoneTexte 17"/>
          <p:cNvSpPr txBox="1"/>
          <p:nvPr/>
        </p:nvSpPr>
        <p:spPr>
          <a:xfrm>
            <a:off x="3057169" y="6211227"/>
            <a:ext cx="1897011" cy="290716"/>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Tendance par rapport</a:t>
            </a:r>
          </a:p>
          <a:p>
            <a:pPr algn="l"/>
            <a:r>
              <a:rPr lang="fr-FR" sz="1000" b="0" dirty="0" smtClean="0">
                <a:solidFill>
                  <a:schemeClr val="tx1"/>
                </a:solidFill>
                <a:latin typeface="Arial" panose="020B0604020202020204" pitchFamily="34" charset="0"/>
                <a:cs typeface="Arial" panose="020B0604020202020204" pitchFamily="34" charset="0"/>
              </a:rPr>
              <a:t> à l’année précédente</a:t>
            </a:r>
          </a:p>
        </p:txBody>
      </p:sp>
      <p:grpSp>
        <p:nvGrpSpPr>
          <p:cNvPr id="21" name="Groupe 20"/>
          <p:cNvGrpSpPr/>
          <p:nvPr/>
        </p:nvGrpSpPr>
        <p:grpSpPr>
          <a:xfrm>
            <a:off x="4450068" y="5344437"/>
            <a:ext cx="5181440" cy="1180196"/>
            <a:chOff x="4218052" y="5344437"/>
            <a:chExt cx="5181440" cy="1180196"/>
          </a:xfrm>
        </p:grpSpPr>
        <p:grpSp>
          <p:nvGrpSpPr>
            <p:cNvPr id="22" name="Groupe 21"/>
            <p:cNvGrpSpPr/>
            <p:nvPr/>
          </p:nvGrpSpPr>
          <p:grpSpPr>
            <a:xfrm>
              <a:off x="4218052" y="5344437"/>
              <a:ext cx="5181440" cy="1180196"/>
              <a:chOff x="4218052" y="5426325"/>
              <a:chExt cx="5181440" cy="1180196"/>
            </a:xfrm>
          </p:grpSpPr>
          <p:grpSp>
            <p:nvGrpSpPr>
              <p:cNvPr id="25" name="Groupe 24"/>
              <p:cNvGrpSpPr/>
              <p:nvPr/>
            </p:nvGrpSpPr>
            <p:grpSpPr>
              <a:xfrm>
                <a:off x="5258522" y="5605600"/>
                <a:ext cx="455860" cy="442155"/>
                <a:chOff x="5258522" y="5605600"/>
                <a:chExt cx="455860" cy="442155"/>
              </a:xfrm>
            </p:grpSpPr>
            <p:sp>
              <p:nvSpPr>
                <p:cNvPr id="33" name="Ellipse 32"/>
                <p:cNvSpPr/>
                <p:nvPr/>
              </p:nvSpPr>
              <p:spPr bwMode="ltGray">
                <a:xfrm>
                  <a:off x="5258522" y="5605600"/>
                  <a:ext cx="455859" cy="442155"/>
                </a:xfrm>
                <a:prstGeom prst="ellipse">
                  <a:avLst/>
                </a:prstGeom>
                <a:solidFill>
                  <a:schemeClr val="accent5">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34" name="Rectangle 33"/>
                <p:cNvSpPr/>
                <p:nvPr/>
              </p:nvSpPr>
              <p:spPr>
                <a:xfrm>
                  <a:off x="5274838" y="5703567"/>
                  <a:ext cx="439544" cy="246221"/>
                </a:xfrm>
                <a:prstGeom prst="rect">
                  <a:avLst/>
                </a:prstGeom>
              </p:spPr>
              <p:txBody>
                <a:bodyPr wrap="none">
                  <a:spAutoFit/>
                </a:bodyPr>
                <a:lstStyle/>
                <a:p>
                  <a:r>
                    <a:rPr lang="fr-FR" sz="1000" dirty="0" smtClean="0">
                      <a:solidFill>
                        <a:schemeClr val="bg1"/>
                      </a:solidFill>
                      <a:latin typeface="Arial" panose="020B0604020202020204" pitchFamily="34" charset="0"/>
                      <a:cs typeface="Arial" panose="020B0604020202020204" pitchFamily="34" charset="0"/>
                    </a:rPr>
                    <a:t>17%</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26" name="Groupe 25"/>
              <p:cNvGrpSpPr/>
              <p:nvPr/>
            </p:nvGrpSpPr>
            <p:grpSpPr>
              <a:xfrm>
                <a:off x="7015943" y="5605600"/>
                <a:ext cx="559081" cy="542274"/>
                <a:chOff x="7015943" y="5605600"/>
                <a:chExt cx="559081" cy="542274"/>
              </a:xfrm>
            </p:grpSpPr>
            <p:sp>
              <p:nvSpPr>
                <p:cNvPr id="31" name="Ellipse 30"/>
                <p:cNvSpPr/>
                <p:nvPr/>
              </p:nvSpPr>
              <p:spPr bwMode="ltGray">
                <a:xfrm>
                  <a:off x="7015943" y="5605600"/>
                  <a:ext cx="559081" cy="542274"/>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dirty="0" smtClean="0">
                    <a:latin typeface="Arial" panose="020B0604020202020204" pitchFamily="34" charset="0"/>
                    <a:cs typeface="Arial" panose="020B0604020202020204" pitchFamily="34" charset="0"/>
                  </a:endParaRPr>
                </a:p>
              </p:txBody>
            </p:sp>
            <p:sp>
              <p:nvSpPr>
                <p:cNvPr id="32" name="Rectangle 31"/>
                <p:cNvSpPr/>
                <p:nvPr/>
              </p:nvSpPr>
              <p:spPr>
                <a:xfrm>
                  <a:off x="7056888" y="5738238"/>
                  <a:ext cx="490840" cy="276999"/>
                </a:xfrm>
                <a:prstGeom prst="rect">
                  <a:avLst/>
                </a:prstGeom>
              </p:spPr>
              <p:txBody>
                <a:bodyPr wrap="none">
                  <a:spAutoFit/>
                </a:bodyPr>
                <a:lstStyle/>
                <a:p>
                  <a:r>
                    <a:rPr lang="fr-FR" sz="1200" dirty="0" smtClean="0">
                      <a:solidFill>
                        <a:schemeClr val="bg1"/>
                      </a:solidFill>
                      <a:latin typeface="Arial" panose="020B0604020202020204" pitchFamily="34" charset="0"/>
                      <a:cs typeface="Arial" panose="020B0604020202020204" pitchFamily="34" charset="0"/>
                    </a:rPr>
                    <a:t>26%</a:t>
                  </a:r>
                  <a:endParaRPr lang="fr-FR" sz="1200" dirty="0">
                    <a:solidFill>
                      <a:schemeClr val="bg1"/>
                    </a:solidFill>
                    <a:latin typeface="Arial" panose="020B0604020202020204" pitchFamily="34" charset="0"/>
                    <a:cs typeface="Arial" panose="020B0604020202020204" pitchFamily="34" charset="0"/>
                  </a:endParaRPr>
                </a:p>
              </p:txBody>
            </p:sp>
          </p:grpSp>
          <p:grpSp>
            <p:nvGrpSpPr>
              <p:cNvPr id="27" name="Groupe 26"/>
              <p:cNvGrpSpPr/>
              <p:nvPr/>
            </p:nvGrpSpPr>
            <p:grpSpPr>
              <a:xfrm>
                <a:off x="8619977" y="5426325"/>
                <a:ext cx="779515" cy="756082"/>
                <a:chOff x="8619977" y="5426325"/>
                <a:chExt cx="779515" cy="756082"/>
              </a:xfrm>
            </p:grpSpPr>
            <p:sp>
              <p:nvSpPr>
                <p:cNvPr id="29" name="Ellipse 28"/>
                <p:cNvSpPr/>
                <p:nvPr/>
              </p:nvSpPr>
              <p:spPr bwMode="ltGray">
                <a:xfrm>
                  <a:off x="8619977" y="5426325"/>
                  <a:ext cx="779515" cy="756082"/>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30" name="Rectangle 29"/>
                <p:cNvSpPr/>
                <p:nvPr/>
              </p:nvSpPr>
              <p:spPr>
                <a:xfrm>
                  <a:off x="8660921" y="5604311"/>
                  <a:ext cx="697627"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57%</a:t>
                  </a:r>
                  <a:endParaRPr lang="fr-FR" sz="2000" dirty="0">
                    <a:solidFill>
                      <a:schemeClr val="bg1"/>
                    </a:solidFill>
                    <a:latin typeface="Arial" panose="020B0604020202020204" pitchFamily="34" charset="0"/>
                    <a:cs typeface="Arial" panose="020B0604020202020204" pitchFamily="34" charset="0"/>
                  </a:endParaRPr>
                </a:p>
              </p:txBody>
            </p:sp>
          </p:grpSp>
          <p:sp>
            <p:nvSpPr>
              <p:cNvPr id="28" name="ZoneTexte 27"/>
              <p:cNvSpPr txBox="1"/>
              <p:nvPr/>
            </p:nvSpPr>
            <p:spPr>
              <a:xfrm>
                <a:off x="4218052" y="5692121"/>
                <a:ext cx="914400" cy="914400"/>
              </a:xfrm>
              <a:prstGeom prst="rect">
                <a:avLst/>
              </a:prstGeom>
              <a:noFill/>
            </p:spPr>
            <p:txBody>
              <a:bodyPr wrap="none" lIns="0" tIns="0" rIns="0" bIns="0" rtlCol="0">
                <a:noAutofit/>
              </a:bodyPr>
              <a:lstStyle/>
              <a:p>
                <a:pPr algn="r"/>
                <a:r>
                  <a:rPr lang="fr-FR" sz="1000" b="0" dirty="0" smtClean="0">
                    <a:solidFill>
                      <a:schemeClr val="tx1"/>
                    </a:solidFill>
                    <a:latin typeface="Arial" panose="020B0604020202020204" pitchFamily="34" charset="0"/>
                    <a:cs typeface="Arial" panose="020B0604020202020204" pitchFamily="34" charset="0"/>
                  </a:rPr>
                  <a:t>Rappel: poids dans </a:t>
                </a:r>
              </a:p>
              <a:p>
                <a:pPr algn="r"/>
                <a:r>
                  <a:rPr lang="fr-FR" sz="1000" b="0" dirty="0" smtClean="0">
                    <a:solidFill>
                      <a:schemeClr val="tx1"/>
                    </a:solidFill>
                    <a:latin typeface="Arial" panose="020B0604020202020204" pitchFamily="34" charset="0"/>
                    <a:cs typeface="Arial" panose="020B0604020202020204" pitchFamily="34" charset="0"/>
                  </a:rPr>
                  <a:t>le parc 2RM</a:t>
                </a:r>
              </a:p>
            </p:txBody>
          </p:sp>
        </p:grpSp>
        <p:cxnSp>
          <p:nvCxnSpPr>
            <p:cNvPr id="23" name="Connecteur droit 22"/>
            <p:cNvCxnSpPr/>
            <p:nvPr/>
          </p:nvCxnSpPr>
          <p:spPr>
            <a:xfrm flipV="1">
              <a:off x="5755325" y="5744790"/>
              <a:ext cx="1224409" cy="1"/>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598774" y="5741364"/>
              <a:ext cx="1008702"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40" name="Connecteur droit 39"/>
          <p:cNvCxnSpPr/>
          <p:nvPr/>
        </p:nvCxnSpPr>
        <p:spPr>
          <a:xfrm flipH="1" flipV="1">
            <a:off x="3133369" y="1694919"/>
            <a:ext cx="801201" cy="238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custDataLst>
              <p:tags r:id="rId2"/>
            </p:custDataLst>
          </p:nvPr>
        </p:nvSpPr>
        <p:spPr>
          <a:xfrm>
            <a:off x="2853073" y="1933471"/>
            <a:ext cx="2280341" cy="400110"/>
          </a:xfrm>
          <a:prstGeom prst="rect">
            <a:avLst/>
          </a:prstGeom>
          <a:noFill/>
        </p:spPr>
        <p:txBody>
          <a:bodyPr lIns="0" tIns="0" rIns="0" bIns="0">
            <a:spAutoFit/>
          </a:bodyPr>
          <a:lstStyle/>
          <a:p>
            <a:pPr algn="ctr">
              <a:defRPr/>
            </a:pPr>
            <a:r>
              <a:rPr lang="fr-FR" sz="1400" dirty="0" smtClean="0">
                <a:solidFill>
                  <a:schemeClr val="accent5">
                    <a:lumMod val="75000"/>
                  </a:schemeClr>
                </a:solidFill>
                <a:latin typeface="Arial" panose="020B0604020202020204" pitchFamily="34" charset="0"/>
                <a:cs typeface="Arial" panose="020B0604020202020204" pitchFamily="34" charset="0"/>
              </a:rPr>
              <a:t>4 757km </a:t>
            </a:r>
            <a:r>
              <a:rPr lang="fr-FR" sz="1200" dirty="0" smtClean="0">
                <a:solidFill>
                  <a:schemeClr val="accent5">
                    <a:lumMod val="75000"/>
                  </a:schemeClr>
                </a:solidFill>
                <a:latin typeface="Arial" panose="020B0604020202020204" pitchFamily="34" charset="0"/>
                <a:cs typeface="Arial" panose="020B0604020202020204" pitchFamily="34" charset="0"/>
              </a:rPr>
              <a:t>parcouru </a:t>
            </a:r>
            <a:r>
              <a:rPr lang="fr-FR" sz="1200" dirty="0">
                <a:solidFill>
                  <a:schemeClr val="accent5">
                    <a:lumMod val="75000"/>
                  </a:schemeClr>
                </a:solidFill>
                <a:latin typeface="Arial" panose="020B0604020202020204" pitchFamily="34" charset="0"/>
                <a:cs typeface="Arial" panose="020B0604020202020204" pitchFamily="34" charset="0"/>
              </a:rPr>
              <a:t>en moyenne</a:t>
            </a:r>
          </a:p>
        </p:txBody>
      </p:sp>
      <p:cxnSp>
        <p:nvCxnSpPr>
          <p:cNvPr id="42" name="Connecteur droit 41"/>
          <p:cNvCxnSpPr/>
          <p:nvPr/>
        </p:nvCxnSpPr>
        <p:spPr>
          <a:xfrm flipH="1" flipV="1">
            <a:off x="4973230" y="1716435"/>
            <a:ext cx="717819" cy="2152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ZoneTexte 42"/>
          <p:cNvSpPr txBox="1"/>
          <p:nvPr>
            <p:custDataLst>
              <p:tags r:id="rId3"/>
            </p:custDataLst>
          </p:nvPr>
        </p:nvSpPr>
        <p:spPr>
          <a:xfrm>
            <a:off x="4973230" y="1935266"/>
            <a:ext cx="1520832" cy="369332"/>
          </a:xfrm>
          <a:prstGeom prst="rect">
            <a:avLst/>
          </a:prstGeom>
          <a:noFill/>
        </p:spPr>
        <p:txBody>
          <a:bodyPr lIns="0" tIns="0" rIns="0" bIns="0">
            <a:spAutoFit/>
          </a:bodyPr>
          <a:lstStyle/>
          <a:p>
            <a:pPr algn="ctr">
              <a:defRPr/>
            </a:pPr>
            <a:r>
              <a:rPr lang="fr-FR" sz="1400" dirty="0" smtClean="0">
                <a:solidFill>
                  <a:schemeClr val="accent5">
                    <a:lumMod val="75000"/>
                  </a:schemeClr>
                </a:solidFill>
                <a:latin typeface="Arial" panose="020B0604020202020204" pitchFamily="34" charset="0"/>
                <a:cs typeface="Arial" panose="020B0604020202020204" pitchFamily="34" charset="0"/>
              </a:rPr>
              <a:t>5 611km</a:t>
            </a:r>
          </a:p>
          <a:p>
            <a:pPr algn="ctr">
              <a:defRPr/>
            </a:pPr>
            <a:r>
              <a:rPr lang="fr-FR" sz="1000" dirty="0" smtClean="0">
                <a:solidFill>
                  <a:schemeClr val="accent5">
                    <a:lumMod val="75000"/>
                  </a:schemeClr>
                </a:solidFill>
                <a:latin typeface="Arial" panose="020B0604020202020204" pitchFamily="34" charset="0"/>
                <a:cs typeface="Arial" panose="020B0604020202020204" pitchFamily="34" charset="0"/>
              </a:rPr>
              <a:t>2016: 3 563km</a:t>
            </a:r>
          </a:p>
        </p:txBody>
      </p:sp>
      <p:cxnSp>
        <p:nvCxnSpPr>
          <p:cNvPr id="44" name="Connecteur droit 43"/>
          <p:cNvCxnSpPr/>
          <p:nvPr/>
        </p:nvCxnSpPr>
        <p:spPr>
          <a:xfrm flipH="1" flipV="1">
            <a:off x="6567382" y="1693682"/>
            <a:ext cx="801201" cy="238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custDataLst>
              <p:tags r:id="rId4"/>
            </p:custDataLst>
          </p:nvPr>
        </p:nvSpPr>
        <p:spPr>
          <a:xfrm>
            <a:off x="6710046" y="1937017"/>
            <a:ext cx="1502405" cy="553998"/>
          </a:xfrm>
          <a:prstGeom prst="rect">
            <a:avLst/>
          </a:prstGeom>
          <a:noFill/>
        </p:spPr>
        <p:txBody>
          <a:bodyPr wrap="square" lIns="0" tIns="0" rIns="0" bIns="0">
            <a:spAutoFit/>
          </a:bodyPr>
          <a:lstStyle/>
          <a:p>
            <a:pPr algn="ctr">
              <a:defRPr/>
            </a:pPr>
            <a:r>
              <a:rPr lang="fr-FR" sz="1400" dirty="0" smtClean="0">
                <a:solidFill>
                  <a:schemeClr val="accent5">
                    <a:lumMod val="75000"/>
                  </a:schemeClr>
                </a:solidFill>
                <a:latin typeface="Arial" panose="020B0604020202020204" pitchFamily="34" charset="0"/>
                <a:cs typeface="Arial" panose="020B0604020202020204" pitchFamily="34" charset="0"/>
              </a:rPr>
              <a:t>3 300km</a:t>
            </a:r>
          </a:p>
          <a:p>
            <a:pPr algn="ctr">
              <a:defRPr/>
            </a:pPr>
            <a:r>
              <a:rPr lang="fr-FR" sz="1000" dirty="0">
                <a:solidFill>
                  <a:schemeClr val="accent5">
                    <a:lumMod val="75000"/>
                  </a:schemeClr>
                </a:solidFill>
                <a:latin typeface="Arial" panose="020B0604020202020204" pitchFamily="34" charset="0"/>
                <a:cs typeface="Arial" panose="020B0604020202020204" pitchFamily="34" charset="0"/>
              </a:rPr>
              <a:t>Rappel </a:t>
            </a:r>
            <a:r>
              <a:rPr lang="fr-FR" sz="1000" dirty="0" smtClean="0">
                <a:solidFill>
                  <a:schemeClr val="accent5">
                    <a:lumMod val="75000"/>
                  </a:schemeClr>
                </a:solidFill>
                <a:latin typeface="Arial" panose="020B0604020202020204" pitchFamily="34" charset="0"/>
                <a:cs typeface="Arial" panose="020B0604020202020204" pitchFamily="34" charset="0"/>
              </a:rPr>
              <a:t>2016: 3 181km </a:t>
            </a:r>
            <a:endParaRPr lang="fr-FR" sz="900" dirty="0">
              <a:solidFill>
                <a:schemeClr val="accent5">
                  <a:lumMod val="75000"/>
                </a:schemeClr>
              </a:solidFill>
              <a:latin typeface="Arial" panose="020B0604020202020204" pitchFamily="34" charset="0"/>
              <a:cs typeface="Arial" panose="020B0604020202020204" pitchFamily="34" charset="0"/>
            </a:endParaRPr>
          </a:p>
          <a:p>
            <a:pPr algn="ctr">
              <a:defRPr/>
            </a:pPr>
            <a:endParaRPr lang="fr-FR" sz="1200" dirty="0">
              <a:solidFill>
                <a:schemeClr val="accent5">
                  <a:lumMod val="75000"/>
                </a:schemeClr>
              </a:solidFill>
              <a:latin typeface="Arial" panose="020B0604020202020204" pitchFamily="34" charset="0"/>
              <a:cs typeface="Arial" panose="020B0604020202020204" pitchFamily="34" charset="0"/>
            </a:endParaRPr>
          </a:p>
        </p:txBody>
      </p:sp>
      <p:cxnSp>
        <p:nvCxnSpPr>
          <p:cNvPr id="46" name="Connecteur droit 45"/>
          <p:cNvCxnSpPr/>
          <p:nvPr/>
        </p:nvCxnSpPr>
        <p:spPr>
          <a:xfrm flipH="1" flipV="1">
            <a:off x="8314651" y="1666658"/>
            <a:ext cx="801201" cy="238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custDataLst>
              <p:tags r:id="rId5"/>
            </p:custDataLst>
          </p:nvPr>
        </p:nvSpPr>
        <p:spPr>
          <a:xfrm>
            <a:off x="8489256" y="1940517"/>
            <a:ext cx="1444699" cy="369332"/>
          </a:xfrm>
          <a:prstGeom prst="rect">
            <a:avLst/>
          </a:prstGeom>
          <a:noFill/>
        </p:spPr>
        <p:txBody>
          <a:bodyPr wrap="square" lIns="0" tIns="0" rIns="0" bIns="0">
            <a:spAutoFit/>
          </a:bodyPr>
          <a:lstStyle/>
          <a:p>
            <a:pPr algn="ctr">
              <a:defRPr/>
            </a:pPr>
            <a:r>
              <a:rPr lang="fr-FR" sz="1400" dirty="0" smtClean="0">
                <a:solidFill>
                  <a:schemeClr val="accent5">
                    <a:lumMod val="75000"/>
                  </a:schemeClr>
                </a:solidFill>
                <a:latin typeface="Arial" panose="020B0604020202020204" pitchFamily="34" charset="0"/>
                <a:cs typeface="Arial" panose="020B0604020202020204" pitchFamily="34" charset="0"/>
              </a:rPr>
              <a:t>5 191km</a:t>
            </a:r>
          </a:p>
          <a:p>
            <a:pPr algn="ctr">
              <a:defRPr/>
            </a:pPr>
            <a:r>
              <a:rPr lang="fr-FR" sz="1000" dirty="0" smtClean="0">
                <a:solidFill>
                  <a:schemeClr val="accent5">
                    <a:lumMod val="75000"/>
                  </a:schemeClr>
                </a:solidFill>
                <a:latin typeface="Arial" panose="020B0604020202020204" pitchFamily="34" charset="0"/>
                <a:cs typeface="Arial" panose="020B0604020202020204" pitchFamily="34" charset="0"/>
              </a:rPr>
              <a:t>Rappel 2016: 3 924km</a:t>
            </a:r>
            <a:endParaRPr lang="fr-FR" sz="900"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4" name="Graphique 3"/>
          <p:cNvGraphicFramePr/>
          <p:nvPr>
            <p:extLst>
              <p:ext uri="{D42A27DB-BD31-4B8C-83A1-F6EECF244321}">
                <p14:modId xmlns:p14="http://schemas.microsoft.com/office/powerpoint/2010/main" val="91700941"/>
              </p:ext>
            </p:extLst>
          </p:nvPr>
        </p:nvGraphicFramePr>
        <p:xfrm>
          <a:off x="966123" y="2339135"/>
          <a:ext cx="9521006" cy="2871926"/>
        </p:xfrm>
        <a:graphic>
          <a:graphicData uri="http://schemas.openxmlformats.org/drawingml/2006/chart">
            <c:chart xmlns:c="http://schemas.openxmlformats.org/drawingml/2006/chart" xmlns:r="http://schemas.openxmlformats.org/officeDocument/2006/relationships" r:id="rId20"/>
          </a:graphicData>
        </a:graphic>
      </p:graphicFrame>
      <p:sp>
        <p:nvSpPr>
          <p:cNvPr id="48" name="Rectangle à coins arrondis 47"/>
          <p:cNvSpPr/>
          <p:nvPr/>
        </p:nvSpPr>
        <p:spPr>
          <a:xfrm>
            <a:off x="239716" y="-4708"/>
            <a:ext cx="9928164" cy="852747"/>
          </a:xfrm>
          <a:prstGeom prst="roundRect">
            <a:avLst>
              <a:gd name="adj" fmla="val 0"/>
            </a:avLst>
          </a:prstGeom>
        </p:spPr>
        <p:txBody>
          <a:bodyPr vert="horz" lIns="0" tIns="234900" rIns="0" bIns="0" rtlCol="0" anchor="t">
            <a:spAutoFit/>
          </a:bodyPr>
          <a:lstStyle/>
          <a:p>
            <a:pPr defTabSz="1028700"/>
            <a:r>
              <a:rPr lang="fr-FR" sz="2000" dirty="0" smtClean="0">
                <a:latin typeface="Arial" panose="020B0604020202020204" pitchFamily="34" charset="0"/>
                <a:ea typeface="+mj-ea"/>
                <a:cs typeface="Arial" panose="020B0604020202020204" pitchFamily="34" charset="0"/>
              </a:rPr>
              <a:t>La plus forte part de motocyclettes lourdes utilisées toutes l’année se traduit par davantage de kilomètres parcourus. </a:t>
            </a:r>
            <a:endParaRPr lang="fr-FR" sz="2000" dirty="0">
              <a:solidFill>
                <a:schemeClr val="tx1"/>
              </a:solidFill>
              <a:latin typeface="Arial" panose="020B0604020202020204" pitchFamily="34" charset="0"/>
              <a:ea typeface="+mj-ea"/>
              <a:cs typeface="Arial" panose="020B0604020202020204" pitchFamily="34" charset="0"/>
            </a:endParaRPr>
          </a:p>
        </p:txBody>
      </p:sp>
      <p:cxnSp>
        <p:nvCxnSpPr>
          <p:cNvPr id="52" name="Connecteur droit avec flèche 51"/>
          <p:cNvCxnSpPr/>
          <p:nvPr/>
        </p:nvCxnSpPr>
        <p:spPr>
          <a:xfrm flipV="1">
            <a:off x="2865237" y="6273745"/>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2579489" y="6273745"/>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4" name="Picture 2" descr="Résultat d’images pour icône scooter"/>
          <p:cNvPicPr>
            <a:picLocks noChangeAspect="1" noChangeArrowheads="1"/>
          </p:cNvPicPr>
          <p:nvPr/>
        </p:nvPicPr>
        <p:blipFill>
          <a:blip r:embed="rId2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0501" y="4957462"/>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 18" descr="Noir moto silhouette Icon gratuit"/>
          <p:cNvPicPr>
            <a:picLocks noChangeAspect="1" noChangeArrowheads="1"/>
          </p:cNvPicPr>
          <p:nvPr/>
        </p:nvPicPr>
        <p:blipFill>
          <a:blip r:embed="rId2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1243" y="5265578"/>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e 55"/>
          <p:cNvGrpSpPr/>
          <p:nvPr/>
        </p:nvGrpSpPr>
        <p:grpSpPr>
          <a:xfrm>
            <a:off x="255586" y="6261318"/>
            <a:ext cx="2066700" cy="338511"/>
            <a:chOff x="350783" y="6542768"/>
            <a:chExt cx="2066700" cy="338511"/>
          </a:xfrm>
        </p:grpSpPr>
        <p:sp>
          <p:nvSpPr>
            <p:cNvPr id="57"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8"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9" name="ZoneTexte 58"/>
            <p:cNvSpPr txBox="1"/>
            <p:nvPr/>
          </p:nvSpPr>
          <p:spPr>
            <a:xfrm>
              <a:off x="727580" y="6544514"/>
              <a:ext cx="1689903"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60" name="Freeform 39"/>
          <p:cNvSpPr>
            <a:spLocks noChangeAspect="1" noEditPoints="1"/>
          </p:cNvSpPr>
          <p:nvPr/>
        </p:nvSpPr>
        <p:spPr bwMode="auto">
          <a:xfrm>
            <a:off x="3315879" y="216584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1" name="Freeform 39"/>
          <p:cNvSpPr>
            <a:spLocks noChangeAspect="1" noEditPoints="1"/>
          </p:cNvSpPr>
          <p:nvPr/>
        </p:nvSpPr>
        <p:spPr bwMode="auto">
          <a:xfrm>
            <a:off x="2627985" y="175701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2" name="Freeform 39"/>
          <p:cNvSpPr>
            <a:spLocks noChangeAspect="1" noEditPoints="1"/>
          </p:cNvSpPr>
          <p:nvPr/>
        </p:nvSpPr>
        <p:spPr bwMode="auto">
          <a:xfrm>
            <a:off x="9611830" y="198744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3" name="ZoneTexte 62"/>
          <p:cNvSpPr txBox="1"/>
          <p:nvPr/>
        </p:nvSpPr>
        <p:spPr>
          <a:xfrm>
            <a:off x="4468896" y="2478903"/>
            <a:ext cx="349661" cy="190920"/>
          </a:xfrm>
          <a:prstGeom prst="rect">
            <a:avLst/>
          </a:prstGeom>
          <a:noFill/>
        </p:spPr>
        <p:txBody>
          <a:bodyPr wrap="non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a:t>
            </a:r>
            <a:r>
              <a:rPr lang="fr-FR" sz="1050" b="0" i="1" dirty="0">
                <a:latin typeface="Arial" panose="020B0604020202020204" pitchFamily="34" charset="0"/>
                <a:cs typeface="Arial" panose="020B0604020202020204" pitchFamily="34" charset="0"/>
              </a:rPr>
              <a:t>9</a:t>
            </a:r>
            <a:r>
              <a:rPr lang="fr-FR" sz="1050" b="0" i="1" dirty="0" smtClean="0">
                <a:solidFill>
                  <a:schemeClr val="tx1"/>
                </a:solidFill>
                <a:latin typeface="Arial" panose="020B0604020202020204" pitchFamily="34" charset="0"/>
                <a:cs typeface="Arial" panose="020B0604020202020204" pitchFamily="34" charset="0"/>
              </a:rPr>
              <a:t>)</a:t>
            </a:r>
          </a:p>
        </p:txBody>
      </p:sp>
      <p:sp>
        <p:nvSpPr>
          <p:cNvPr id="64" name="ZoneTexte 63"/>
          <p:cNvSpPr txBox="1"/>
          <p:nvPr/>
        </p:nvSpPr>
        <p:spPr>
          <a:xfrm>
            <a:off x="4468896" y="2822223"/>
            <a:ext cx="349661" cy="190920"/>
          </a:xfrm>
          <a:prstGeom prst="rect">
            <a:avLst/>
          </a:prstGeom>
          <a:noFill/>
        </p:spPr>
        <p:txBody>
          <a:bodyPr wrap="non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a:t>
            </a:r>
            <a:r>
              <a:rPr lang="fr-FR" sz="1050" b="0" i="1" dirty="0" smtClean="0">
                <a:latin typeface="Arial" panose="020B0604020202020204" pitchFamily="34" charset="0"/>
                <a:cs typeface="Arial" panose="020B0604020202020204" pitchFamily="34" charset="0"/>
              </a:rPr>
              <a:t>20</a:t>
            </a:r>
            <a:r>
              <a:rPr lang="fr-FR" sz="1050" b="0" i="1" dirty="0" smtClean="0">
                <a:solidFill>
                  <a:schemeClr val="tx1"/>
                </a:solidFill>
                <a:latin typeface="Arial" panose="020B0604020202020204" pitchFamily="34" charset="0"/>
                <a:cs typeface="Arial" panose="020B0604020202020204" pitchFamily="34" charset="0"/>
              </a:rPr>
              <a:t>)</a:t>
            </a:r>
          </a:p>
        </p:txBody>
      </p:sp>
      <p:sp>
        <p:nvSpPr>
          <p:cNvPr id="65" name="ZoneTexte 64"/>
          <p:cNvSpPr txBox="1"/>
          <p:nvPr/>
        </p:nvSpPr>
        <p:spPr>
          <a:xfrm>
            <a:off x="4468896" y="3314865"/>
            <a:ext cx="349661" cy="190920"/>
          </a:xfrm>
          <a:prstGeom prst="rect">
            <a:avLst/>
          </a:prstGeom>
          <a:noFill/>
        </p:spPr>
        <p:txBody>
          <a:bodyPr wrap="non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a:t>
            </a:r>
            <a:r>
              <a:rPr lang="fr-FR" sz="1050" b="0" i="1" dirty="0" smtClean="0">
                <a:latin typeface="Arial" panose="020B0604020202020204" pitchFamily="34" charset="0"/>
                <a:cs typeface="Arial" panose="020B0604020202020204" pitchFamily="34" charset="0"/>
              </a:rPr>
              <a:t>27</a:t>
            </a:r>
            <a:r>
              <a:rPr lang="fr-FR" sz="1050" b="0" i="1" dirty="0" smtClean="0">
                <a:solidFill>
                  <a:schemeClr val="tx1"/>
                </a:solidFill>
                <a:latin typeface="Arial" panose="020B0604020202020204" pitchFamily="34" charset="0"/>
                <a:cs typeface="Arial" panose="020B0604020202020204" pitchFamily="34" charset="0"/>
              </a:rPr>
              <a:t>)</a:t>
            </a:r>
          </a:p>
        </p:txBody>
      </p:sp>
      <p:sp>
        <p:nvSpPr>
          <p:cNvPr id="66" name="ZoneTexte 65"/>
          <p:cNvSpPr txBox="1"/>
          <p:nvPr/>
        </p:nvSpPr>
        <p:spPr>
          <a:xfrm>
            <a:off x="4446465" y="3913833"/>
            <a:ext cx="349661" cy="190920"/>
          </a:xfrm>
          <a:prstGeom prst="rect">
            <a:avLst/>
          </a:prstGeom>
          <a:noFill/>
        </p:spPr>
        <p:txBody>
          <a:bodyPr wrap="non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a:t>
            </a:r>
            <a:r>
              <a:rPr lang="fr-FR" sz="1050" b="0" i="1" dirty="0" smtClean="0">
                <a:latin typeface="Arial" panose="020B0604020202020204" pitchFamily="34" charset="0"/>
                <a:cs typeface="Arial" panose="020B0604020202020204" pitchFamily="34" charset="0"/>
              </a:rPr>
              <a:t>29</a:t>
            </a:r>
            <a:r>
              <a:rPr lang="fr-FR" sz="1050" b="0" i="1" dirty="0" smtClean="0">
                <a:solidFill>
                  <a:schemeClr val="tx1"/>
                </a:solidFill>
                <a:latin typeface="Arial" panose="020B0604020202020204" pitchFamily="34" charset="0"/>
                <a:cs typeface="Arial" panose="020B0604020202020204" pitchFamily="34" charset="0"/>
              </a:rPr>
              <a:t>)</a:t>
            </a:r>
          </a:p>
        </p:txBody>
      </p:sp>
      <p:sp>
        <p:nvSpPr>
          <p:cNvPr id="67" name="ZoneTexte 66"/>
          <p:cNvSpPr txBox="1"/>
          <p:nvPr/>
        </p:nvSpPr>
        <p:spPr>
          <a:xfrm>
            <a:off x="4468896" y="4438374"/>
            <a:ext cx="349661" cy="190920"/>
          </a:xfrm>
          <a:prstGeom prst="rect">
            <a:avLst/>
          </a:prstGeom>
          <a:noFill/>
        </p:spPr>
        <p:txBody>
          <a:bodyPr wrap="non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a:t>
            </a:r>
            <a:r>
              <a:rPr lang="fr-FR" sz="1050" b="0" i="1" dirty="0" smtClean="0">
                <a:latin typeface="Arial" panose="020B0604020202020204" pitchFamily="34" charset="0"/>
                <a:cs typeface="Arial" panose="020B0604020202020204" pitchFamily="34" charset="0"/>
              </a:rPr>
              <a:t>16</a:t>
            </a:r>
            <a:r>
              <a:rPr lang="fr-FR" sz="1050" b="0" i="1"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84517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6048901" y="6465018"/>
            <a:ext cx="4117504" cy="153888"/>
            <a:chOff x="5454801" y="6348055"/>
            <a:chExt cx="4546180" cy="153888"/>
          </a:xfrm>
        </p:grpSpPr>
        <p:sp>
          <p:nvSpPr>
            <p:cNvPr id="34"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40"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1"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30" name="Rectangle à coins arrondis 29"/>
          <p:cNvSpPr/>
          <p:nvPr/>
        </p:nvSpPr>
        <p:spPr>
          <a:xfrm>
            <a:off x="239716" y="-20474"/>
            <a:ext cx="9928164" cy="544971"/>
          </a:xfrm>
          <a:prstGeom prst="roundRect">
            <a:avLst>
              <a:gd name="adj" fmla="val 0"/>
            </a:avLst>
          </a:prstGeom>
        </p:spPr>
        <p:txBody>
          <a:bodyPr vert="horz" lIns="0" tIns="234900" rIns="0" bIns="0" rtlCol="0" anchor="t">
            <a:spAutoFit/>
          </a:bodyPr>
          <a:lstStyle/>
          <a:p>
            <a:pPr defTabSz="1028700"/>
            <a:endParaRPr lang="fr-FR" sz="2000" dirty="0">
              <a:solidFill>
                <a:schemeClr val="tx1"/>
              </a:solidFill>
              <a:latin typeface="Arial" panose="020B0604020202020204" pitchFamily="34" charset="0"/>
              <a:ea typeface="+mj-ea"/>
              <a:cs typeface="Arial" panose="020B0604020202020204" pitchFamily="34" charset="0"/>
            </a:endParaRPr>
          </a:p>
        </p:txBody>
      </p:sp>
      <p:sp>
        <p:nvSpPr>
          <p:cNvPr id="6" name="Rectangle 5"/>
          <p:cNvSpPr/>
          <p:nvPr/>
        </p:nvSpPr>
        <p:spPr>
          <a:xfrm>
            <a:off x="8444585" y="6618480"/>
            <a:ext cx="1850186" cy="246221"/>
          </a:xfrm>
          <a:prstGeom prst="rect">
            <a:avLst/>
          </a:prstGeom>
        </p:spPr>
        <p:txBody>
          <a:bodyPr wrap="none">
            <a:spAutoFit/>
          </a:bodyPr>
          <a:lstStyle/>
          <a:p>
            <a:pPr lvl="0">
              <a:defRPr/>
            </a:pPr>
            <a:r>
              <a:rPr lang="fr-FR" sz="1000" b="0" dirty="0">
                <a:solidFill>
                  <a:srgbClr val="717171"/>
                </a:solidFill>
                <a:latin typeface="Arial" panose="020B0604020202020204" pitchFamily="34" charset="0"/>
              </a:rPr>
              <a:t>Base : Parc roulant des 2RM </a:t>
            </a:r>
          </a:p>
        </p:txBody>
      </p:sp>
      <p:sp>
        <p:nvSpPr>
          <p:cNvPr id="46" name="Rectangle à coins arrondis 45"/>
          <p:cNvSpPr/>
          <p:nvPr/>
        </p:nvSpPr>
        <p:spPr>
          <a:xfrm>
            <a:off x="239716" y="-20474"/>
            <a:ext cx="9928164" cy="1160524"/>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Les </a:t>
            </a:r>
            <a:r>
              <a:rPr lang="fr-FR" sz="2000" dirty="0" smtClean="0">
                <a:solidFill>
                  <a:schemeClr val="tx1"/>
                </a:solidFill>
                <a:latin typeface="Arial" panose="020B0604020202020204" pitchFamily="34" charset="0"/>
                <a:ea typeface="+mj-ea"/>
                <a:cs typeface="Arial" panose="020B0604020202020204" pitchFamily="34" charset="0"/>
              </a:rPr>
              <a:t>2RM sont </a:t>
            </a:r>
            <a:r>
              <a:rPr lang="fr-FR" sz="2000" dirty="0">
                <a:solidFill>
                  <a:schemeClr val="tx1"/>
                </a:solidFill>
                <a:latin typeface="Arial" panose="020B0604020202020204" pitchFamily="34" charset="0"/>
                <a:ea typeface="+mj-ea"/>
                <a:cs typeface="Arial" panose="020B0604020202020204" pitchFamily="34" charset="0"/>
              </a:rPr>
              <a:t>principalement </a:t>
            </a:r>
            <a:r>
              <a:rPr lang="fr-FR" sz="2000" dirty="0" smtClean="0">
                <a:solidFill>
                  <a:schemeClr val="tx1"/>
                </a:solidFill>
                <a:latin typeface="Arial" panose="020B0604020202020204" pitchFamily="34" charset="0"/>
                <a:ea typeface="+mj-ea"/>
                <a:cs typeface="Arial" panose="020B0604020202020204" pitchFamily="34" charset="0"/>
              </a:rPr>
              <a:t>utilisés </a:t>
            </a:r>
            <a:r>
              <a:rPr lang="fr-FR" sz="2000" dirty="0">
                <a:solidFill>
                  <a:schemeClr val="tx1"/>
                </a:solidFill>
                <a:latin typeface="Arial" panose="020B0604020202020204" pitchFamily="34" charset="0"/>
                <a:ea typeface="+mj-ea"/>
                <a:cs typeface="Arial" panose="020B0604020202020204" pitchFamily="34" charset="0"/>
              </a:rPr>
              <a:t>sur route </a:t>
            </a:r>
            <a:r>
              <a:rPr lang="fr-FR" sz="2000" dirty="0" smtClean="0">
                <a:solidFill>
                  <a:schemeClr val="tx1"/>
                </a:solidFill>
                <a:latin typeface="Arial" panose="020B0604020202020204" pitchFamily="34" charset="0"/>
                <a:ea typeface="+mj-ea"/>
                <a:cs typeface="Arial" panose="020B0604020202020204" pitchFamily="34" charset="0"/>
              </a:rPr>
              <a:t> et plus </a:t>
            </a:r>
            <a:r>
              <a:rPr lang="fr-FR" sz="2000" dirty="0">
                <a:solidFill>
                  <a:schemeClr val="tx1"/>
                </a:solidFill>
                <a:latin typeface="Arial" panose="020B0604020202020204" pitchFamily="34" charset="0"/>
                <a:ea typeface="+mj-ea"/>
                <a:cs typeface="Arial" panose="020B0604020202020204" pitchFamily="34" charset="0"/>
              </a:rPr>
              <a:t>particulièrement les motocyclettes </a:t>
            </a:r>
            <a:r>
              <a:rPr lang="fr-FR" sz="2000" dirty="0" smtClean="0">
                <a:solidFill>
                  <a:schemeClr val="tx1"/>
                </a:solidFill>
                <a:latin typeface="Arial" panose="020B0604020202020204" pitchFamily="34" charset="0"/>
                <a:ea typeface="+mj-ea"/>
                <a:cs typeface="Arial" panose="020B0604020202020204" pitchFamily="34" charset="0"/>
              </a:rPr>
              <a:t>lourdes. Les </a:t>
            </a:r>
            <a:r>
              <a:rPr lang="fr-FR" sz="2000" dirty="0">
                <a:solidFill>
                  <a:schemeClr val="tx1"/>
                </a:solidFill>
                <a:latin typeface="Arial" panose="020B0604020202020204" pitchFamily="34" charset="0"/>
                <a:ea typeface="+mj-ea"/>
                <a:cs typeface="Arial" panose="020B0604020202020204" pitchFamily="34" charset="0"/>
              </a:rPr>
              <a:t>motocyclettes légères et les scooters font pour leur </a:t>
            </a:r>
            <a:r>
              <a:rPr lang="fr-FR" sz="2000" dirty="0" smtClean="0">
                <a:solidFill>
                  <a:schemeClr val="tx1"/>
                </a:solidFill>
                <a:latin typeface="Arial" panose="020B0604020202020204" pitchFamily="34" charset="0"/>
                <a:ea typeface="+mj-ea"/>
                <a:cs typeface="Arial" panose="020B0604020202020204" pitchFamily="34" charset="0"/>
              </a:rPr>
              <a:t>part, </a:t>
            </a:r>
            <a:r>
              <a:rPr lang="fr-FR" sz="2000" dirty="0">
                <a:solidFill>
                  <a:schemeClr val="tx1"/>
                </a:solidFill>
                <a:latin typeface="Arial" panose="020B0604020202020204" pitchFamily="34" charset="0"/>
                <a:ea typeface="+mj-ea"/>
                <a:cs typeface="Arial" panose="020B0604020202020204" pitchFamily="34" charset="0"/>
              </a:rPr>
              <a:t>plus l’objet d’une utilisation en ville.</a:t>
            </a:r>
          </a:p>
        </p:txBody>
      </p:sp>
      <p:sp>
        <p:nvSpPr>
          <p:cNvPr id="48" name="Espace réservé du numéro de diapositive 2"/>
          <p:cNvSpPr>
            <a:spLocks noGrp="1"/>
          </p:cNvSpPr>
          <p:nvPr>
            <p:ph type="sldNum" sz="quarter" idx="4294967295"/>
          </p:nvPr>
        </p:nvSpPr>
        <p:spPr>
          <a:xfrm>
            <a:off x="9618989" y="7025489"/>
            <a:ext cx="577163" cy="277842"/>
          </a:xfrm>
          <a:prstGeom prst="rect">
            <a:avLst/>
          </a:prstGeom>
        </p:spPr>
        <p:txBody>
          <a:bodyPr/>
          <a:lstStyle/>
          <a:p>
            <a:pPr algn="r"/>
            <a:fld id="{9784CBA3-D598-4B1F-BAA3-EE14B5154290}" type="slidenum">
              <a:rPr lang="en-AU" sz="1000" b="0" smtClean="0">
                <a:solidFill>
                  <a:srgbClr val="717171"/>
                </a:solidFill>
              </a:rPr>
              <a:pPr algn="r"/>
              <a:t>29</a:t>
            </a:fld>
            <a:endParaRPr lang="en-AU" sz="1000" b="0" dirty="0">
              <a:solidFill>
                <a:srgbClr val="717171"/>
              </a:solidFill>
            </a:endParaRPr>
          </a:p>
        </p:txBody>
      </p:sp>
      <p:sp>
        <p:nvSpPr>
          <p:cNvPr id="26" name="ZoneTexte 3"/>
          <p:cNvSpPr txBox="1">
            <a:spLocks noChangeArrowheads="1"/>
          </p:cNvSpPr>
          <p:nvPr>
            <p:custDataLst>
              <p:tags r:id="rId1"/>
            </p:custDataLst>
          </p:nvPr>
        </p:nvSpPr>
        <p:spPr bwMode="auto">
          <a:xfrm>
            <a:off x="139576" y="1452743"/>
            <a:ext cx="9888123"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Répartition des kilomètres parcourus</a:t>
            </a:r>
          </a:p>
        </p:txBody>
      </p:sp>
      <p:sp>
        <p:nvSpPr>
          <p:cNvPr id="28" name="Rectangle 27"/>
          <p:cNvSpPr/>
          <p:nvPr/>
        </p:nvSpPr>
        <p:spPr bwMode="ltGray">
          <a:xfrm>
            <a:off x="90634" y="1442240"/>
            <a:ext cx="9937065" cy="4775679"/>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9" name="ZoneTexte 28"/>
          <p:cNvSpPr txBox="1"/>
          <p:nvPr/>
        </p:nvSpPr>
        <p:spPr>
          <a:xfrm>
            <a:off x="9724659" y="1456329"/>
            <a:ext cx="275526" cy="287048"/>
          </a:xfrm>
          <a:prstGeom prst="rect">
            <a:avLst/>
          </a:prstGeom>
          <a:noFill/>
        </p:spPr>
        <p:txBody>
          <a:bodyPr lIns="102870" tIns="51435" rIns="102870" bIns="51435">
            <a:spAutoFit/>
          </a:bodyPr>
          <a:lstStyle/>
          <a:p>
            <a:pPr algn="ctr">
              <a:defRPr/>
            </a:pPr>
            <a:r>
              <a:rPr lang="fr-FR" sz="1200" dirty="0">
                <a:latin typeface="+mn-lt"/>
              </a:rPr>
              <a:t>%</a:t>
            </a:r>
          </a:p>
        </p:txBody>
      </p:sp>
      <p:graphicFrame>
        <p:nvGraphicFramePr>
          <p:cNvPr id="2" name="Graphique 1"/>
          <p:cNvGraphicFramePr/>
          <p:nvPr>
            <p:extLst>
              <p:ext uri="{D42A27DB-BD31-4B8C-83A1-F6EECF244321}">
                <p14:modId xmlns:p14="http://schemas.microsoft.com/office/powerpoint/2010/main" val="3537064056"/>
              </p:ext>
            </p:extLst>
          </p:nvPr>
        </p:nvGraphicFramePr>
        <p:xfrm>
          <a:off x="1590157" y="1631718"/>
          <a:ext cx="8259899" cy="3407641"/>
        </p:xfrm>
        <a:graphic>
          <a:graphicData uri="http://schemas.openxmlformats.org/drawingml/2006/chart">
            <c:chart xmlns:c="http://schemas.openxmlformats.org/drawingml/2006/chart" xmlns:r="http://schemas.openxmlformats.org/officeDocument/2006/relationships" r:id="rId4"/>
          </a:graphicData>
        </a:graphic>
      </p:graphicFrame>
      <p:sp>
        <p:nvSpPr>
          <p:cNvPr id="27" name="Freeform 44"/>
          <p:cNvSpPr>
            <a:spLocks noChangeAspect="1" noEditPoints="1"/>
          </p:cNvSpPr>
          <p:nvPr/>
        </p:nvSpPr>
        <p:spPr bwMode="auto">
          <a:xfrm>
            <a:off x="1264666" y="3825217"/>
            <a:ext cx="429603" cy="441074"/>
          </a:xfrm>
          <a:custGeom>
            <a:avLst/>
            <a:gdLst>
              <a:gd name="T0" fmla="*/ 376 w 424"/>
              <a:gd name="T1" fmla="*/ 122 h 452"/>
              <a:gd name="T2" fmla="*/ 368 w 424"/>
              <a:gd name="T3" fmla="*/ 108 h 452"/>
              <a:gd name="T4" fmla="*/ 384 w 424"/>
              <a:gd name="T5" fmla="*/ 100 h 452"/>
              <a:gd name="T6" fmla="*/ 374 w 424"/>
              <a:gd name="T7" fmla="*/ 92 h 452"/>
              <a:gd name="T8" fmla="*/ 356 w 424"/>
              <a:gd name="T9" fmla="*/ 92 h 452"/>
              <a:gd name="T10" fmla="*/ 356 w 424"/>
              <a:gd name="T11" fmla="*/ 100 h 452"/>
              <a:gd name="T12" fmla="*/ 356 w 424"/>
              <a:gd name="T13" fmla="*/ 108 h 452"/>
              <a:gd name="T14" fmla="*/ 356 w 424"/>
              <a:gd name="T15" fmla="*/ 122 h 452"/>
              <a:gd name="T16" fmla="*/ 356 w 424"/>
              <a:gd name="T17" fmla="*/ 150 h 452"/>
              <a:gd name="T18" fmla="*/ 290 w 424"/>
              <a:gd name="T19" fmla="*/ 150 h 452"/>
              <a:gd name="T20" fmla="*/ 254 w 424"/>
              <a:gd name="T21" fmla="*/ 452 h 452"/>
              <a:gd name="T22" fmla="*/ 304 w 424"/>
              <a:gd name="T23" fmla="*/ 356 h 452"/>
              <a:gd name="T24" fmla="*/ 304 w 424"/>
              <a:gd name="T25" fmla="*/ 356 h 452"/>
              <a:gd name="T26" fmla="*/ 304 w 424"/>
              <a:gd name="T27" fmla="*/ 278 h 452"/>
              <a:gd name="T28" fmla="*/ 278 w 424"/>
              <a:gd name="T29" fmla="*/ 230 h 452"/>
              <a:gd name="T30" fmla="*/ 278 w 424"/>
              <a:gd name="T31" fmla="*/ 210 h 452"/>
              <a:gd name="T32" fmla="*/ 352 w 424"/>
              <a:gd name="T33" fmla="*/ 356 h 452"/>
              <a:gd name="T34" fmla="*/ 352 w 424"/>
              <a:gd name="T35" fmla="*/ 356 h 452"/>
              <a:gd name="T36" fmla="*/ 352 w 424"/>
              <a:gd name="T37" fmla="*/ 278 h 452"/>
              <a:gd name="T38" fmla="*/ 328 w 424"/>
              <a:gd name="T39" fmla="*/ 230 h 452"/>
              <a:gd name="T40" fmla="*/ 328 w 424"/>
              <a:gd name="T41" fmla="*/ 210 h 452"/>
              <a:gd name="T42" fmla="*/ 404 w 424"/>
              <a:gd name="T43" fmla="*/ 356 h 452"/>
              <a:gd name="T44" fmla="*/ 404 w 424"/>
              <a:gd name="T45" fmla="*/ 356 h 452"/>
              <a:gd name="T46" fmla="*/ 404 w 424"/>
              <a:gd name="T47" fmla="*/ 278 h 452"/>
              <a:gd name="T48" fmla="*/ 376 w 424"/>
              <a:gd name="T49" fmla="*/ 230 h 452"/>
              <a:gd name="T50" fmla="*/ 376 w 424"/>
              <a:gd name="T51" fmla="*/ 210 h 452"/>
              <a:gd name="T52" fmla="*/ 52 w 424"/>
              <a:gd name="T53" fmla="*/ 0 h 452"/>
              <a:gd name="T54" fmla="*/ 0 w 424"/>
              <a:gd name="T55" fmla="*/ 430 h 452"/>
              <a:gd name="T56" fmla="*/ 236 w 424"/>
              <a:gd name="T57" fmla="*/ 42 h 452"/>
              <a:gd name="T58" fmla="*/ 34 w 424"/>
              <a:gd name="T59" fmla="*/ 300 h 452"/>
              <a:gd name="T60" fmla="*/ 58 w 424"/>
              <a:gd name="T61" fmla="*/ 240 h 452"/>
              <a:gd name="T62" fmla="*/ 58 w 424"/>
              <a:gd name="T63" fmla="*/ 240 h 452"/>
              <a:gd name="T64" fmla="*/ 58 w 424"/>
              <a:gd name="T65" fmla="*/ 150 h 452"/>
              <a:gd name="T66" fmla="*/ 202 w 424"/>
              <a:gd name="T67" fmla="*/ 120 h 452"/>
              <a:gd name="T68" fmla="*/ 202 w 424"/>
              <a:gd name="T69" fmla="*/ 150 h 452"/>
              <a:gd name="T70" fmla="*/ 178 w 424"/>
              <a:gd name="T71" fmla="*/ 210 h 452"/>
              <a:gd name="T72" fmla="*/ 178 w 424"/>
              <a:gd name="T73" fmla="*/ 210 h 452"/>
              <a:gd name="T74" fmla="*/ 178 w 424"/>
              <a:gd name="T75" fmla="*/ 300 h 452"/>
              <a:gd name="T76" fmla="*/ 156 w 424"/>
              <a:gd name="T77" fmla="*/ 120 h 452"/>
              <a:gd name="T78" fmla="*/ 156 w 424"/>
              <a:gd name="T79" fmla="*/ 150 h 452"/>
              <a:gd name="T80" fmla="*/ 132 w 424"/>
              <a:gd name="T81" fmla="*/ 210 h 452"/>
              <a:gd name="T82" fmla="*/ 132 w 424"/>
              <a:gd name="T83" fmla="*/ 210 h 452"/>
              <a:gd name="T84" fmla="*/ 132 w 424"/>
              <a:gd name="T85" fmla="*/ 300 h 452"/>
              <a:gd name="T86" fmla="*/ 108 w 424"/>
              <a:gd name="T87" fmla="*/ 120 h 452"/>
              <a:gd name="T88" fmla="*/ 108 w 424"/>
              <a:gd name="T89" fmla="*/ 150 h 452"/>
              <a:gd name="T90" fmla="*/ 84 w 424"/>
              <a:gd name="T91" fmla="*/ 210 h 452"/>
              <a:gd name="T92" fmla="*/ 84 w 424"/>
              <a:gd name="T93" fmla="*/ 210 h 452"/>
              <a:gd name="T94" fmla="*/ 84 w 424"/>
              <a:gd name="T95" fmla="*/ 300 h 452"/>
              <a:gd name="T96" fmla="*/ 34 w 424"/>
              <a:gd name="T97" fmla="*/ 12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452">
                <a:moveTo>
                  <a:pt x="360" y="150"/>
                </a:moveTo>
                <a:lnTo>
                  <a:pt x="360" y="124"/>
                </a:lnTo>
                <a:lnTo>
                  <a:pt x="376" y="124"/>
                </a:lnTo>
                <a:lnTo>
                  <a:pt x="376" y="122"/>
                </a:lnTo>
                <a:lnTo>
                  <a:pt x="360" y="122"/>
                </a:lnTo>
                <a:lnTo>
                  <a:pt x="360" y="112"/>
                </a:lnTo>
                <a:lnTo>
                  <a:pt x="368" y="112"/>
                </a:lnTo>
                <a:lnTo>
                  <a:pt x="368" y="108"/>
                </a:lnTo>
                <a:lnTo>
                  <a:pt x="360" y="108"/>
                </a:lnTo>
                <a:lnTo>
                  <a:pt x="360" y="102"/>
                </a:lnTo>
                <a:lnTo>
                  <a:pt x="384" y="102"/>
                </a:lnTo>
                <a:lnTo>
                  <a:pt x="384" y="100"/>
                </a:lnTo>
                <a:lnTo>
                  <a:pt x="360" y="100"/>
                </a:lnTo>
                <a:lnTo>
                  <a:pt x="360" y="94"/>
                </a:lnTo>
                <a:lnTo>
                  <a:pt x="374" y="94"/>
                </a:lnTo>
                <a:lnTo>
                  <a:pt x="374" y="92"/>
                </a:lnTo>
                <a:lnTo>
                  <a:pt x="360" y="92"/>
                </a:lnTo>
                <a:lnTo>
                  <a:pt x="360" y="84"/>
                </a:lnTo>
                <a:lnTo>
                  <a:pt x="356" y="84"/>
                </a:lnTo>
                <a:lnTo>
                  <a:pt x="356" y="92"/>
                </a:lnTo>
                <a:lnTo>
                  <a:pt x="350" y="92"/>
                </a:lnTo>
                <a:lnTo>
                  <a:pt x="350" y="94"/>
                </a:lnTo>
                <a:lnTo>
                  <a:pt x="356" y="94"/>
                </a:lnTo>
                <a:lnTo>
                  <a:pt x="356" y="100"/>
                </a:lnTo>
                <a:lnTo>
                  <a:pt x="344" y="100"/>
                </a:lnTo>
                <a:lnTo>
                  <a:pt x="344" y="102"/>
                </a:lnTo>
                <a:lnTo>
                  <a:pt x="356" y="102"/>
                </a:lnTo>
                <a:lnTo>
                  <a:pt x="356" y="108"/>
                </a:lnTo>
                <a:lnTo>
                  <a:pt x="336" y="108"/>
                </a:lnTo>
                <a:lnTo>
                  <a:pt x="336" y="112"/>
                </a:lnTo>
                <a:lnTo>
                  <a:pt x="356" y="112"/>
                </a:lnTo>
                <a:lnTo>
                  <a:pt x="356" y="122"/>
                </a:lnTo>
                <a:lnTo>
                  <a:pt x="348" y="122"/>
                </a:lnTo>
                <a:lnTo>
                  <a:pt x="348" y="124"/>
                </a:lnTo>
                <a:lnTo>
                  <a:pt x="356" y="124"/>
                </a:lnTo>
                <a:lnTo>
                  <a:pt x="356" y="150"/>
                </a:lnTo>
                <a:lnTo>
                  <a:pt x="312" y="150"/>
                </a:lnTo>
                <a:lnTo>
                  <a:pt x="312" y="116"/>
                </a:lnTo>
                <a:lnTo>
                  <a:pt x="290" y="116"/>
                </a:lnTo>
                <a:lnTo>
                  <a:pt x="290" y="150"/>
                </a:lnTo>
                <a:lnTo>
                  <a:pt x="254" y="150"/>
                </a:lnTo>
                <a:lnTo>
                  <a:pt x="254" y="430"/>
                </a:lnTo>
                <a:lnTo>
                  <a:pt x="254" y="430"/>
                </a:lnTo>
                <a:lnTo>
                  <a:pt x="254" y="452"/>
                </a:lnTo>
                <a:lnTo>
                  <a:pt x="424" y="452"/>
                </a:lnTo>
                <a:lnTo>
                  <a:pt x="424" y="150"/>
                </a:lnTo>
                <a:lnTo>
                  <a:pt x="360" y="150"/>
                </a:lnTo>
                <a:close/>
                <a:moveTo>
                  <a:pt x="304" y="356"/>
                </a:moveTo>
                <a:lnTo>
                  <a:pt x="278" y="356"/>
                </a:lnTo>
                <a:lnTo>
                  <a:pt x="278" y="328"/>
                </a:lnTo>
                <a:lnTo>
                  <a:pt x="304" y="328"/>
                </a:lnTo>
                <a:lnTo>
                  <a:pt x="304" y="356"/>
                </a:lnTo>
                <a:close/>
                <a:moveTo>
                  <a:pt x="304" y="308"/>
                </a:moveTo>
                <a:lnTo>
                  <a:pt x="278" y="308"/>
                </a:lnTo>
                <a:lnTo>
                  <a:pt x="278" y="278"/>
                </a:lnTo>
                <a:lnTo>
                  <a:pt x="304" y="278"/>
                </a:lnTo>
                <a:lnTo>
                  <a:pt x="304" y="308"/>
                </a:lnTo>
                <a:close/>
                <a:moveTo>
                  <a:pt x="304" y="260"/>
                </a:moveTo>
                <a:lnTo>
                  <a:pt x="278" y="260"/>
                </a:lnTo>
                <a:lnTo>
                  <a:pt x="278" y="230"/>
                </a:lnTo>
                <a:lnTo>
                  <a:pt x="304" y="230"/>
                </a:lnTo>
                <a:lnTo>
                  <a:pt x="304" y="260"/>
                </a:lnTo>
                <a:close/>
                <a:moveTo>
                  <a:pt x="304" y="210"/>
                </a:moveTo>
                <a:lnTo>
                  <a:pt x="278" y="210"/>
                </a:lnTo>
                <a:lnTo>
                  <a:pt x="278" y="182"/>
                </a:lnTo>
                <a:lnTo>
                  <a:pt x="304" y="182"/>
                </a:lnTo>
                <a:lnTo>
                  <a:pt x="304" y="210"/>
                </a:lnTo>
                <a:close/>
                <a:moveTo>
                  <a:pt x="352" y="356"/>
                </a:moveTo>
                <a:lnTo>
                  <a:pt x="328" y="356"/>
                </a:lnTo>
                <a:lnTo>
                  <a:pt x="328" y="328"/>
                </a:lnTo>
                <a:lnTo>
                  <a:pt x="352" y="328"/>
                </a:lnTo>
                <a:lnTo>
                  <a:pt x="352" y="356"/>
                </a:lnTo>
                <a:close/>
                <a:moveTo>
                  <a:pt x="352" y="308"/>
                </a:moveTo>
                <a:lnTo>
                  <a:pt x="328" y="308"/>
                </a:lnTo>
                <a:lnTo>
                  <a:pt x="328" y="278"/>
                </a:lnTo>
                <a:lnTo>
                  <a:pt x="352" y="278"/>
                </a:lnTo>
                <a:lnTo>
                  <a:pt x="352" y="308"/>
                </a:lnTo>
                <a:close/>
                <a:moveTo>
                  <a:pt x="352" y="260"/>
                </a:moveTo>
                <a:lnTo>
                  <a:pt x="328" y="260"/>
                </a:lnTo>
                <a:lnTo>
                  <a:pt x="328" y="230"/>
                </a:lnTo>
                <a:lnTo>
                  <a:pt x="352" y="230"/>
                </a:lnTo>
                <a:lnTo>
                  <a:pt x="352" y="260"/>
                </a:lnTo>
                <a:close/>
                <a:moveTo>
                  <a:pt x="352" y="210"/>
                </a:moveTo>
                <a:lnTo>
                  <a:pt x="328" y="210"/>
                </a:lnTo>
                <a:lnTo>
                  <a:pt x="328" y="182"/>
                </a:lnTo>
                <a:lnTo>
                  <a:pt x="352" y="182"/>
                </a:lnTo>
                <a:lnTo>
                  <a:pt x="352" y="210"/>
                </a:lnTo>
                <a:close/>
                <a:moveTo>
                  <a:pt x="404" y="356"/>
                </a:moveTo>
                <a:lnTo>
                  <a:pt x="376" y="356"/>
                </a:lnTo>
                <a:lnTo>
                  <a:pt x="376" y="328"/>
                </a:lnTo>
                <a:lnTo>
                  <a:pt x="404" y="328"/>
                </a:lnTo>
                <a:lnTo>
                  <a:pt x="404" y="356"/>
                </a:lnTo>
                <a:close/>
                <a:moveTo>
                  <a:pt x="404" y="308"/>
                </a:moveTo>
                <a:lnTo>
                  <a:pt x="376" y="308"/>
                </a:lnTo>
                <a:lnTo>
                  <a:pt x="376" y="278"/>
                </a:lnTo>
                <a:lnTo>
                  <a:pt x="404" y="278"/>
                </a:lnTo>
                <a:lnTo>
                  <a:pt x="404" y="308"/>
                </a:lnTo>
                <a:close/>
                <a:moveTo>
                  <a:pt x="404" y="260"/>
                </a:moveTo>
                <a:lnTo>
                  <a:pt x="376" y="260"/>
                </a:lnTo>
                <a:lnTo>
                  <a:pt x="376" y="230"/>
                </a:lnTo>
                <a:lnTo>
                  <a:pt x="404" y="230"/>
                </a:lnTo>
                <a:lnTo>
                  <a:pt x="404" y="260"/>
                </a:lnTo>
                <a:close/>
                <a:moveTo>
                  <a:pt x="404" y="210"/>
                </a:moveTo>
                <a:lnTo>
                  <a:pt x="376" y="210"/>
                </a:lnTo>
                <a:lnTo>
                  <a:pt x="376" y="182"/>
                </a:lnTo>
                <a:lnTo>
                  <a:pt x="404" y="182"/>
                </a:lnTo>
                <a:lnTo>
                  <a:pt x="404" y="210"/>
                </a:lnTo>
                <a:close/>
                <a:moveTo>
                  <a:pt x="52" y="0"/>
                </a:moveTo>
                <a:lnTo>
                  <a:pt x="28" y="0"/>
                </a:lnTo>
                <a:lnTo>
                  <a:pt x="28" y="42"/>
                </a:lnTo>
                <a:lnTo>
                  <a:pt x="0" y="42"/>
                </a:lnTo>
                <a:lnTo>
                  <a:pt x="0" y="430"/>
                </a:lnTo>
                <a:lnTo>
                  <a:pt x="0" y="430"/>
                </a:lnTo>
                <a:lnTo>
                  <a:pt x="0" y="452"/>
                </a:lnTo>
                <a:lnTo>
                  <a:pt x="236" y="452"/>
                </a:lnTo>
                <a:lnTo>
                  <a:pt x="236" y="42"/>
                </a:lnTo>
                <a:lnTo>
                  <a:pt x="52" y="42"/>
                </a:lnTo>
                <a:lnTo>
                  <a:pt x="52" y="0"/>
                </a:lnTo>
                <a:close/>
                <a:moveTo>
                  <a:pt x="58" y="300"/>
                </a:moveTo>
                <a:lnTo>
                  <a:pt x="34" y="300"/>
                </a:lnTo>
                <a:lnTo>
                  <a:pt x="34" y="270"/>
                </a:lnTo>
                <a:lnTo>
                  <a:pt x="58" y="270"/>
                </a:lnTo>
                <a:lnTo>
                  <a:pt x="58" y="300"/>
                </a:lnTo>
                <a:close/>
                <a:moveTo>
                  <a:pt x="58" y="240"/>
                </a:moveTo>
                <a:lnTo>
                  <a:pt x="34" y="240"/>
                </a:lnTo>
                <a:lnTo>
                  <a:pt x="34" y="210"/>
                </a:lnTo>
                <a:lnTo>
                  <a:pt x="58" y="210"/>
                </a:lnTo>
                <a:lnTo>
                  <a:pt x="58" y="240"/>
                </a:lnTo>
                <a:close/>
                <a:moveTo>
                  <a:pt x="58" y="180"/>
                </a:moveTo>
                <a:lnTo>
                  <a:pt x="34" y="180"/>
                </a:lnTo>
                <a:lnTo>
                  <a:pt x="34" y="150"/>
                </a:lnTo>
                <a:lnTo>
                  <a:pt x="58" y="150"/>
                </a:lnTo>
                <a:lnTo>
                  <a:pt x="58" y="180"/>
                </a:lnTo>
                <a:close/>
                <a:moveTo>
                  <a:pt x="178" y="90"/>
                </a:moveTo>
                <a:lnTo>
                  <a:pt x="202" y="90"/>
                </a:lnTo>
                <a:lnTo>
                  <a:pt x="202" y="120"/>
                </a:lnTo>
                <a:lnTo>
                  <a:pt x="178" y="120"/>
                </a:lnTo>
                <a:lnTo>
                  <a:pt x="178" y="90"/>
                </a:lnTo>
                <a:close/>
                <a:moveTo>
                  <a:pt x="178" y="150"/>
                </a:moveTo>
                <a:lnTo>
                  <a:pt x="202" y="150"/>
                </a:lnTo>
                <a:lnTo>
                  <a:pt x="202" y="180"/>
                </a:lnTo>
                <a:lnTo>
                  <a:pt x="178" y="180"/>
                </a:lnTo>
                <a:lnTo>
                  <a:pt x="178" y="150"/>
                </a:lnTo>
                <a:close/>
                <a:moveTo>
                  <a:pt x="178" y="210"/>
                </a:moveTo>
                <a:lnTo>
                  <a:pt x="202" y="210"/>
                </a:lnTo>
                <a:lnTo>
                  <a:pt x="202" y="240"/>
                </a:lnTo>
                <a:lnTo>
                  <a:pt x="178" y="240"/>
                </a:lnTo>
                <a:lnTo>
                  <a:pt x="178" y="210"/>
                </a:lnTo>
                <a:close/>
                <a:moveTo>
                  <a:pt x="178" y="270"/>
                </a:moveTo>
                <a:lnTo>
                  <a:pt x="202" y="270"/>
                </a:lnTo>
                <a:lnTo>
                  <a:pt x="202" y="300"/>
                </a:lnTo>
                <a:lnTo>
                  <a:pt x="178" y="300"/>
                </a:lnTo>
                <a:lnTo>
                  <a:pt x="178" y="270"/>
                </a:lnTo>
                <a:close/>
                <a:moveTo>
                  <a:pt x="132" y="90"/>
                </a:moveTo>
                <a:lnTo>
                  <a:pt x="156" y="90"/>
                </a:lnTo>
                <a:lnTo>
                  <a:pt x="156" y="120"/>
                </a:lnTo>
                <a:lnTo>
                  <a:pt x="132" y="120"/>
                </a:lnTo>
                <a:lnTo>
                  <a:pt x="132" y="90"/>
                </a:lnTo>
                <a:close/>
                <a:moveTo>
                  <a:pt x="132" y="150"/>
                </a:moveTo>
                <a:lnTo>
                  <a:pt x="156" y="150"/>
                </a:lnTo>
                <a:lnTo>
                  <a:pt x="156" y="180"/>
                </a:lnTo>
                <a:lnTo>
                  <a:pt x="132" y="180"/>
                </a:lnTo>
                <a:lnTo>
                  <a:pt x="132" y="150"/>
                </a:lnTo>
                <a:close/>
                <a:moveTo>
                  <a:pt x="132" y="210"/>
                </a:moveTo>
                <a:lnTo>
                  <a:pt x="156" y="210"/>
                </a:lnTo>
                <a:lnTo>
                  <a:pt x="156" y="240"/>
                </a:lnTo>
                <a:lnTo>
                  <a:pt x="132" y="240"/>
                </a:lnTo>
                <a:lnTo>
                  <a:pt x="132" y="210"/>
                </a:lnTo>
                <a:close/>
                <a:moveTo>
                  <a:pt x="132" y="270"/>
                </a:moveTo>
                <a:lnTo>
                  <a:pt x="156" y="270"/>
                </a:lnTo>
                <a:lnTo>
                  <a:pt x="156" y="300"/>
                </a:lnTo>
                <a:lnTo>
                  <a:pt x="132" y="300"/>
                </a:lnTo>
                <a:lnTo>
                  <a:pt x="132" y="270"/>
                </a:lnTo>
                <a:close/>
                <a:moveTo>
                  <a:pt x="84" y="90"/>
                </a:moveTo>
                <a:lnTo>
                  <a:pt x="108" y="90"/>
                </a:lnTo>
                <a:lnTo>
                  <a:pt x="108" y="120"/>
                </a:lnTo>
                <a:lnTo>
                  <a:pt x="84" y="120"/>
                </a:lnTo>
                <a:lnTo>
                  <a:pt x="84" y="90"/>
                </a:lnTo>
                <a:close/>
                <a:moveTo>
                  <a:pt x="84" y="150"/>
                </a:moveTo>
                <a:lnTo>
                  <a:pt x="108" y="150"/>
                </a:lnTo>
                <a:lnTo>
                  <a:pt x="108" y="180"/>
                </a:lnTo>
                <a:lnTo>
                  <a:pt x="84" y="180"/>
                </a:lnTo>
                <a:lnTo>
                  <a:pt x="84" y="150"/>
                </a:lnTo>
                <a:close/>
                <a:moveTo>
                  <a:pt x="84" y="210"/>
                </a:moveTo>
                <a:lnTo>
                  <a:pt x="108" y="210"/>
                </a:lnTo>
                <a:lnTo>
                  <a:pt x="108" y="240"/>
                </a:lnTo>
                <a:lnTo>
                  <a:pt x="84" y="240"/>
                </a:lnTo>
                <a:lnTo>
                  <a:pt x="84" y="210"/>
                </a:lnTo>
                <a:close/>
                <a:moveTo>
                  <a:pt x="84" y="270"/>
                </a:moveTo>
                <a:lnTo>
                  <a:pt x="108" y="270"/>
                </a:lnTo>
                <a:lnTo>
                  <a:pt x="108" y="300"/>
                </a:lnTo>
                <a:lnTo>
                  <a:pt x="84" y="300"/>
                </a:lnTo>
                <a:lnTo>
                  <a:pt x="84" y="270"/>
                </a:lnTo>
                <a:close/>
                <a:moveTo>
                  <a:pt x="58" y="90"/>
                </a:moveTo>
                <a:lnTo>
                  <a:pt x="58" y="120"/>
                </a:lnTo>
                <a:lnTo>
                  <a:pt x="34" y="120"/>
                </a:lnTo>
                <a:lnTo>
                  <a:pt x="34" y="90"/>
                </a:lnTo>
                <a:lnTo>
                  <a:pt x="58" y="90"/>
                </a:lnTo>
                <a:close/>
              </a:path>
            </a:pathLst>
          </a:custGeom>
          <a:solidFill>
            <a:schemeClr val="accent4"/>
          </a:solidFill>
          <a:ln>
            <a:noFill/>
          </a:ln>
          <a:extLst/>
        </p:spPr>
        <p:txBody>
          <a:bodyPr lIns="102870" tIns="51435" rIns="102870" bIns="51435"/>
          <a:lstStyle/>
          <a:p>
            <a:pPr>
              <a:defRPr/>
            </a:pPr>
            <a:endParaRPr lang="fr-FR"/>
          </a:p>
        </p:txBody>
      </p:sp>
      <p:sp>
        <p:nvSpPr>
          <p:cNvPr id="31" name="ZoneTexte 16"/>
          <p:cNvSpPr txBox="1">
            <a:spLocks noChangeArrowheads="1"/>
          </p:cNvSpPr>
          <p:nvPr/>
        </p:nvSpPr>
        <p:spPr bwMode="auto">
          <a:xfrm>
            <a:off x="564676" y="4345922"/>
            <a:ext cx="1227178" cy="34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4" tIns="51203" rIns="102414" bIns="51203">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r>
              <a:rPr lang="fr-FR" altLang="fr-FR" sz="1600" b="0" dirty="0">
                <a:solidFill>
                  <a:schemeClr val="tx1"/>
                </a:solidFill>
                <a:latin typeface="Arial" panose="020B0604020202020204" pitchFamily="34" charset="0"/>
                <a:cs typeface="Arial" panose="020B0604020202020204" pitchFamily="34" charset="0"/>
              </a:rPr>
              <a:t>En ville</a:t>
            </a:r>
            <a:endParaRPr lang="fr-FR" altLang="fr-FR" sz="1400" b="0" dirty="0">
              <a:solidFill>
                <a:schemeClr val="tx1"/>
              </a:solidFill>
              <a:latin typeface="Arial" panose="020B0604020202020204" pitchFamily="34" charset="0"/>
              <a:cs typeface="Arial" panose="020B0604020202020204" pitchFamily="34" charset="0"/>
            </a:endParaRPr>
          </a:p>
        </p:txBody>
      </p:sp>
      <p:sp>
        <p:nvSpPr>
          <p:cNvPr id="32" name="Freeform 40"/>
          <p:cNvSpPr>
            <a:spLocks noChangeAspect="1" noEditPoints="1"/>
          </p:cNvSpPr>
          <p:nvPr/>
        </p:nvSpPr>
        <p:spPr bwMode="auto">
          <a:xfrm>
            <a:off x="1282792" y="1620105"/>
            <a:ext cx="411477" cy="386815"/>
          </a:xfrm>
          <a:custGeom>
            <a:avLst/>
            <a:gdLst>
              <a:gd name="T0" fmla="*/ 2147483647 w 227"/>
              <a:gd name="T1" fmla="*/ 2147483647 h 221"/>
              <a:gd name="T2" fmla="*/ 2147483647 w 227"/>
              <a:gd name="T3" fmla="*/ 0 h 221"/>
              <a:gd name="T4" fmla="*/ 2147483647 w 227"/>
              <a:gd name="T5" fmla="*/ 0 h 221"/>
              <a:gd name="T6" fmla="*/ 2147483647 w 227"/>
              <a:gd name="T7" fmla="*/ 2147483647 h 221"/>
              <a:gd name="T8" fmla="*/ 2147483647 w 227"/>
              <a:gd name="T9" fmla="*/ 2147483647 h 221"/>
              <a:gd name="T10" fmla="*/ 2147483647 w 227"/>
              <a:gd name="T11" fmla="*/ 2147483647 h 221"/>
              <a:gd name="T12" fmla="*/ 2147483647 w 227"/>
              <a:gd name="T13" fmla="*/ 2147483647 h 221"/>
              <a:gd name="T14" fmla="*/ 2147483647 w 227"/>
              <a:gd name="T15" fmla="*/ 2147483647 h 221"/>
              <a:gd name="T16" fmla="*/ 2147483647 w 227"/>
              <a:gd name="T17" fmla="*/ 2147483647 h 221"/>
              <a:gd name="T18" fmla="*/ 2147483647 w 227"/>
              <a:gd name="T19" fmla="*/ 2147483647 h 221"/>
              <a:gd name="T20" fmla="*/ 2147483647 w 227"/>
              <a:gd name="T21" fmla="*/ 0 h 221"/>
              <a:gd name="T22" fmla="*/ 2147483647 w 227"/>
              <a:gd name="T23" fmla="*/ 0 h 221"/>
              <a:gd name="T24" fmla="*/ 2147483647 w 227"/>
              <a:gd name="T25" fmla="*/ 2147483647 h 221"/>
              <a:gd name="T26" fmla="*/ 2147483647 w 227"/>
              <a:gd name="T27" fmla="*/ 2147483647 h 221"/>
              <a:gd name="T28" fmla="*/ 2147483647 w 227"/>
              <a:gd name="T29" fmla="*/ 0 h 221"/>
              <a:gd name="T30" fmla="*/ 0 w 227"/>
              <a:gd name="T31" fmla="*/ 2147483647 h 221"/>
              <a:gd name="T32" fmla="*/ 0 w 227"/>
              <a:gd name="T33" fmla="*/ 2147483647 h 221"/>
              <a:gd name="T34" fmla="*/ 2147483647 w 227"/>
              <a:gd name="T35" fmla="*/ 2147483647 h 221"/>
              <a:gd name="T36" fmla="*/ 2147483647 w 227"/>
              <a:gd name="T37" fmla="*/ 2147483647 h 221"/>
              <a:gd name="T38" fmla="*/ 2147483647 w 227"/>
              <a:gd name="T39" fmla="*/ 2147483647 h 221"/>
              <a:gd name="T40" fmla="*/ 2147483647 w 227"/>
              <a:gd name="T41" fmla="*/ 2147483647 h 221"/>
              <a:gd name="T42" fmla="*/ 2147483647 w 227"/>
              <a:gd name="T43" fmla="*/ 2147483647 h 221"/>
              <a:gd name="T44" fmla="*/ 2147483647 w 227"/>
              <a:gd name="T45" fmla="*/ 2147483647 h 221"/>
              <a:gd name="T46" fmla="*/ 2147483647 w 227"/>
              <a:gd name="T47" fmla="*/ 2147483647 h 221"/>
              <a:gd name="T48" fmla="*/ 2147483647 w 227"/>
              <a:gd name="T49" fmla="*/ 2147483647 h 221"/>
              <a:gd name="T50" fmla="*/ 2147483647 w 227"/>
              <a:gd name="T51" fmla="*/ 2147483647 h 221"/>
              <a:gd name="T52" fmla="*/ 2147483647 w 227"/>
              <a:gd name="T53" fmla="*/ 2147483647 h 221"/>
              <a:gd name="T54" fmla="*/ 2147483647 w 227"/>
              <a:gd name="T55" fmla="*/ 2147483647 h 221"/>
              <a:gd name="T56" fmla="*/ 2147483647 w 227"/>
              <a:gd name="T57" fmla="*/ 2147483647 h 221"/>
              <a:gd name="T58" fmla="*/ 2147483647 w 227"/>
              <a:gd name="T59" fmla="*/ 2147483647 h 221"/>
              <a:gd name="T60" fmla="*/ 2147483647 w 227"/>
              <a:gd name="T61" fmla="*/ 2147483647 h 221"/>
              <a:gd name="T62" fmla="*/ 0 w 227"/>
              <a:gd name="T63" fmla="*/ 2147483647 h 221"/>
              <a:gd name="T64" fmla="*/ 2147483647 w 227"/>
              <a:gd name="T65" fmla="*/ 2147483647 h 221"/>
              <a:gd name="T66" fmla="*/ 2147483647 w 227"/>
              <a:gd name="T67" fmla="*/ 2147483647 h 221"/>
              <a:gd name="T68" fmla="*/ 2147483647 w 227"/>
              <a:gd name="T69" fmla="*/ 2147483647 h 221"/>
              <a:gd name="T70" fmla="*/ 2147483647 w 227"/>
              <a:gd name="T71" fmla="*/ 2147483647 h 221"/>
              <a:gd name="T72" fmla="*/ 2147483647 w 227"/>
              <a:gd name="T73" fmla="*/ 2147483647 h 2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7" h="221">
                <a:moveTo>
                  <a:pt x="156" y="58"/>
                </a:moveTo>
                <a:cubicBezTo>
                  <a:pt x="145" y="0"/>
                  <a:pt x="145" y="0"/>
                  <a:pt x="145" y="0"/>
                </a:cubicBezTo>
                <a:cubicBezTo>
                  <a:pt x="122" y="0"/>
                  <a:pt x="122" y="0"/>
                  <a:pt x="122" y="0"/>
                </a:cubicBezTo>
                <a:cubicBezTo>
                  <a:pt x="123" y="58"/>
                  <a:pt x="123" y="58"/>
                  <a:pt x="123" y="58"/>
                </a:cubicBezTo>
                <a:lnTo>
                  <a:pt x="156" y="58"/>
                </a:lnTo>
                <a:close/>
                <a:moveTo>
                  <a:pt x="40" y="221"/>
                </a:moveTo>
                <a:cubicBezTo>
                  <a:pt x="100" y="221"/>
                  <a:pt x="100" y="221"/>
                  <a:pt x="100" y="221"/>
                </a:cubicBezTo>
                <a:cubicBezTo>
                  <a:pt x="103" y="99"/>
                  <a:pt x="103" y="99"/>
                  <a:pt x="103" y="99"/>
                </a:cubicBezTo>
                <a:cubicBezTo>
                  <a:pt x="64" y="99"/>
                  <a:pt x="64" y="99"/>
                  <a:pt x="64" y="99"/>
                </a:cubicBezTo>
                <a:lnTo>
                  <a:pt x="40" y="221"/>
                </a:lnTo>
                <a:close/>
                <a:moveTo>
                  <a:pt x="105" y="0"/>
                </a:moveTo>
                <a:cubicBezTo>
                  <a:pt x="83" y="0"/>
                  <a:pt x="83" y="0"/>
                  <a:pt x="83" y="0"/>
                </a:cubicBezTo>
                <a:cubicBezTo>
                  <a:pt x="71" y="58"/>
                  <a:pt x="71" y="58"/>
                  <a:pt x="71" y="58"/>
                </a:cubicBezTo>
                <a:cubicBezTo>
                  <a:pt x="104" y="58"/>
                  <a:pt x="104" y="58"/>
                  <a:pt x="104" y="58"/>
                </a:cubicBezTo>
                <a:lnTo>
                  <a:pt x="105" y="0"/>
                </a:lnTo>
                <a:close/>
                <a:moveTo>
                  <a:pt x="0" y="72"/>
                </a:moveTo>
                <a:cubicBezTo>
                  <a:pt x="0" y="89"/>
                  <a:pt x="0" y="89"/>
                  <a:pt x="0" y="89"/>
                </a:cubicBezTo>
                <a:cubicBezTo>
                  <a:pt x="0" y="89"/>
                  <a:pt x="16" y="89"/>
                  <a:pt x="20" y="89"/>
                </a:cubicBezTo>
                <a:cubicBezTo>
                  <a:pt x="23" y="89"/>
                  <a:pt x="23" y="91"/>
                  <a:pt x="23" y="95"/>
                </a:cubicBezTo>
                <a:cubicBezTo>
                  <a:pt x="23" y="99"/>
                  <a:pt x="23" y="121"/>
                  <a:pt x="23" y="121"/>
                </a:cubicBezTo>
                <a:cubicBezTo>
                  <a:pt x="38" y="121"/>
                  <a:pt x="38" y="121"/>
                  <a:pt x="38" y="121"/>
                </a:cubicBezTo>
                <a:cubicBezTo>
                  <a:pt x="38" y="121"/>
                  <a:pt x="42" y="101"/>
                  <a:pt x="43" y="95"/>
                </a:cubicBezTo>
                <a:cubicBezTo>
                  <a:pt x="45" y="89"/>
                  <a:pt x="48" y="89"/>
                  <a:pt x="51" y="89"/>
                </a:cubicBezTo>
                <a:cubicBezTo>
                  <a:pt x="177" y="89"/>
                  <a:pt x="177" y="89"/>
                  <a:pt x="177" y="89"/>
                </a:cubicBezTo>
                <a:cubicBezTo>
                  <a:pt x="179" y="89"/>
                  <a:pt x="183" y="89"/>
                  <a:pt x="184" y="95"/>
                </a:cubicBezTo>
                <a:cubicBezTo>
                  <a:pt x="185" y="101"/>
                  <a:pt x="189" y="121"/>
                  <a:pt x="189" y="121"/>
                </a:cubicBezTo>
                <a:cubicBezTo>
                  <a:pt x="204" y="121"/>
                  <a:pt x="204" y="121"/>
                  <a:pt x="204" y="121"/>
                </a:cubicBezTo>
                <a:cubicBezTo>
                  <a:pt x="204" y="121"/>
                  <a:pt x="204" y="99"/>
                  <a:pt x="204" y="95"/>
                </a:cubicBezTo>
                <a:cubicBezTo>
                  <a:pt x="204" y="91"/>
                  <a:pt x="204" y="89"/>
                  <a:pt x="208" y="89"/>
                </a:cubicBezTo>
                <a:cubicBezTo>
                  <a:pt x="211" y="89"/>
                  <a:pt x="227" y="89"/>
                  <a:pt x="227" y="89"/>
                </a:cubicBezTo>
                <a:cubicBezTo>
                  <a:pt x="227" y="72"/>
                  <a:pt x="227" y="72"/>
                  <a:pt x="227" y="72"/>
                </a:cubicBezTo>
                <a:lnTo>
                  <a:pt x="0" y="72"/>
                </a:lnTo>
                <a:close/>
                <a:moveTo>
                  <a:pt x="124" y="99"/>
                </a:moveTo>
                <a:cubicBezTo>
                  <a:pt x="128" y="221"/>
                  <a:pt x="128" y="221"/>
                  <a:pt x="128" y="221"/>
                </a:cubicBezTo>
                <a:cubicBezTo>
                  <a:pt x="187" y="221"/>
                  <a:pt x="187" y="221"/>
                  <a:pt x="187" y="221"/>
                </a:cubicBezTo>
                <a:cubicBezTo>
                  <a:pt x="164" y="99"/>
                  <a:pt x="164" y="99"/>
                  <a:pt x="164" y="99"/>
                </a:cubicBezTo>
                <a:lnTo>
                  <a:pt x="124" y="99"/>
                </a:lnTo>
                <a:close/>
              </a:path>
            </a:pathLst>
          </a:custGeom>
          <a:solidFill>
            <a:schemeClr val="accent6"/>
          </a:solidFill>
          <a:ln>
            <a:noFill/>
          </a:ln>
          <a:extLst/>
        </p:spPr>
        <p:txBody>
          <a:bodyPr lIns="102870" tIns="51435" rIns="102870" bIns="51435"/>
          <a:lstStyle/>
          <a:p>
            <a:endParaRPr lang="fr-FR"/>
          </a:p>
        </p:txBody>
      </p:sp>
      <p:sp>
        <p:nvSpPr>
          <p:cNvPr id="35" name="ZoneTexte 34"/>
          <p:cNvSpPr txBox="1">
            <a:spLocks noChangeArrowheads="1"/>
          </p:cNvSpPr>
          <p:nvPr/>
        </p:nvSpPr>
        <p:spPr bwMode="auto">
          <a:xfrm>
            <a:off x="-93324" y="1989972"/>
            <a:ext cx="1885178" cy="34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4" tIns="51203" rIns="102414" bIns="51203">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r>
              <a:rPr lang="fr-FR" altLang="fr-FR" sz="1600" b="0" dirty="0">
                <a:solidFill>
                  <a:schemeClr val="tx1"/>
                </a:solidFill>
                <a:latin typeface="Arial" panose="020B0604020202020204" pitchFamily="34" charset="0"/>
                <a:cs typeface="Arial" panose="020B0604020202020204" pitchFamily="34" charset="0"/>
              </a:rPr>
              <a:t>Sur autoroute</a:t>
            </a:r>
            <a:endParaRPr lang="fr-FR" altLang="fr-FR" sz="1400" b="0" dirty="0">
              <a:solidFill>
                <a:schemeClr val="tx1"/>
              </a:solidFill>
              <a:latin typeface="Arial" panose="020B0604020202020204" pitchFamily="34" charset="0"/>
              <a:cs typeface="Arial" panose="020B0604020202020204" pitchFamily="34" charset="0"/>
            </a:endParaRPr>
          </a:p>
        </p:txBody>
      </p:sp>
      <p:sp>
        <p:nvSpPr>
          <p:cNvPr id="45" name="Freeform 41"/>
          <p:cNvSpPr>
            <a:spLocks noChangeAspect="1" noEditPoints="1"/>
          </p:cNvSpPr>
          <p:nvPr/>
        </p:nvSpPr>
        <p:spPr bwMode="auto">
          <a:xfrm>
            <a:off x="1164969" y="2871833"/>
            <a:ext cx="529300" cy="413069"/>
          </a:xfrm>
          <a:custGeom>
            <a:avLst/>
            <a:gdLst>
              <a:gd name="T0" fmla="*/ 2147483647 w 452"/>
              <a:gd name="T1" fmla="*/ 2147483647 h 366"/>
              <a:gd name="T2" fmla="*/ 2147483647 w 452"/>
              <a:gd name="T3" fmla="*/ 2147483647 h 366"/>
              <a:gd name="T4" fmla="*/ 2147483647 w 452"/>
              <a:gd name="T5" fmla="*/ 2147483647 h 366"/>
              <a:gd name="T6" fmla="*/ 2147483647 w 452"/>
              <a:gd name="T7" fmla="*/ 2147483647 h 366"/>
              <a:gd name="T8" fmla="*/ 2147483647 w 452"/>
              <a:gd name="T9" fmla="*/ 2147483647 h 366"/>
              <a:gd name="T10" fmla="*/ 2147483647 w 452"/>
              <a:gd name="T11" fmla="*/ 2147483647 h 366"/>
              <a:gd name="T12" fmla="*/ 2147483647 w 452"/>
              <a:gd name="T13" fmla="*/ 2147483647 h 366"/>
              <a:gd name="T14" fmla="*/ 2147483647 w 452"/>
              <a:gd name="T15" fmla="*/ 2147483647 h 366"/>
              <a:gd name="T16" fmla="*/ 2147483647 w 452"/>
              <a:gd name="T17" fmla="*/ 2147483647 h 366"/>
              <a:gd name="T18" fmla="*/ 2147483647 w 452"/>
              <a:gd name="T19" fmla="*/ 2147483647 h 366"/>
              <a:gd name="T20" fmla="*/ 2147483647 w 452"/>
              <a:gd name="T21" fmla="*/ 2147483647 h 366"/>
              <a:gd name="T22" fmla="*/ 2147483647 w 452"/>
              <a:gd name="T23" fmla="*/ 2147483647 h 366"/>
              <a:gd name="T24" fmla="*/ 2147483647 w 452"/>
              <a:gd name="T25" fmla="*/ 0 h 366"/>
              <a:gd name="T26" fmla="*/ 2147483647 w 452"/>
              <a:gd name="T27" fmla="*/ 2147483647 h 366"/>
              <a:gd name="T28" fmla="*/ 2147483647 w 452"/>
              <a:gd name="T29" fmla="*/ 2147483647 h 366"/>
              <a:gd name="T30" fmla="*/ 2147483647 w 452"/>
              <a:gd name="T31" fmla="*/ 2147483647 h 366"/>
              <a:gd name="T32" fmla="*/ 2147483647 w 452"/>
              <a:gd name="T33" fmla="*/ 2147483647 h 366"/>
              <a:gd name="T34" fmla="*/ 2147483647 w 452"/>
              <a:gd name="T35" fmla="*/ 2147483647 h 366"/>
              <a:gd name="T36" fmla="*/ 2147483647 w 452"/>
              <a:gd name="T37" fmla="*/ 2147483647 h 366"/>
              <a:gd name="T38" fmla="*/ 2147483647 w 452"/>
              <a:gd name="T39" fmla="*/ 2147483647 h 366"/>
              <a:gd name="T40" fmla="*/ 0 w 452"/>
              <a:gd name="T41" fmla="*/ 2147483647 h 366"/>
              <a:gd name="T42" fmla="*/ 2147483647 w 452"/>
              <a:gd name="T43" fmla="*/ 2147483647 h 366"/>
              <a:gd name="T44" fmla="*/ 2147483647 w 452"/>
              <a:gd name="T45" fmla="*/ 2147483647 h 366"/>
              <a:gd name="T46" fmla="*/ 2147483647 w 452"/>
              <a:gd name="T47" fmla="*/ 2147483647 h 366"/>
              <a:gd name="T48" fmla="*/ 2147483647 w 452"/>
              <a:gd name="T49" fmla="*/ 2147483647 h 366"/>
              <a:gd name="T50" fmla="*/ 2147483647 w 452"/>
              <a:gd name="T51" fmla="*/ 2147483647 h 366"/>
              <a:gd name="T52" fmla="*/ 2147483647 w 452"/>
              <a:gd name="T53" fmla="*/ 2147483647 h 366"/>
              <a:gd name="T54" fmla="*/ 2147483647 w 452"/>
              <a:gd name="T55" fmla="*/ 2147483647 h 366"/>
              <a:gd name="T56" fmla="*/ 2147483647 w 452"/>
              <a:gd name="T57" fmla="*/ 2147483647 h 366"/>
              <a:gd name="T58" fmla="*/ 2147483647 w 452"/>
              <a:gd name="T59" fmla="*/ 2147483647 h 366"/>
              <a:gd name="T60" fmla="*/ 2147483647 w 452"/>
              <a:gd name="T61" fmla="*/ 2147483647 h 366"/>
              <a:gd name="T62" fmla="*/ 2147483647 w 452"/>
              <a:gd name="T63" fmla="*/ 2147483647 h 366"/>
              <a:gd name="T64" fmla="*/ 2147483647 w 452"/>
              <a:gd name="T65" fmla="*/ 2147483647 h 366"/>
              <a:gd name="T66" fmla="*/ 2147483647 w 452"/>
              <a:gd name="T67" fmla="*/ 2147483647 h 366"/>
              <a:gd name="T68" fmla="*/ 2147483647 w 452"/>
              <a:gd name="T69" fmla="*/ 2147483647 h 366"/>
              <a:gd name="T70" fmla="*/ 2147483647 w 452"/>
              <a:gd name="T71" fmla="*/ 2147483647 h 3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2" h="366">
                <a:moveTo>
                  <a:pt x="444" y="296"/>
                </a:moveTo>
                <a:lnTo>
                  <a:pt x="452" y="296"/>
                </a:lnTo>
                <a:lnTo>
                  <a:pt x="422" y="274"/>
                </a:lnTo>
                <a:lnTo>
                  <a:pt x="422" y="256"/>
                </a:lnTo>
                <a:lnTo>
                  <a:pt x="404" y="256"/>
                </a:lnTo>
                <a:lnTo>
                  <a:pt x="404" y="260"/>
                </a:lnTo>
                <a:lnTo>
                  <a:pt x="372" y="238"/>
                </a:lnTo>
                <a:lnTo>
                  <a:pt x="296" y="296"/>
                </a:lnTo>
                <a:lnTo>
                  <a:pt x="350" y="254"/>
                </a:lnTo>
                <a:lnTo>
                  <a:pt x="350" y="152"/>
                </a:lnTo>
                <a:lnTo>
                  <a:pt x="268" y="152"/>
                </a:lnTo>
                <a:lnTo>
                  <a:pt x="268" y="84"/>
                </a:lnTo>
                <a:lnTo>
                  <a:pt x="200" y="0"/>
                </a:lnTo>
                <a:lnTo>
                  <a:pt x="134" y="88"/>
                </a:lnTo>
                <a:lnTo>
                  <a:pt x="134" y="232"/>
                </a:lnTo>
                <a:lnTo>
                  <a:pt x="100" y="204"/>
                </a:lnTo>
                <a:lnTo>
                  <a:pt x="60" y="234"/>
                </a:lnTo>
                <a:lnTo>
                  <a:pt x="60" y="228"/>
                </a:lnTo>
                <a:lnTo>
                  <a:pt x="38" y="228"/>
                </a:lnTo>
                <a:lnTo>
                  <a:pt x="38" y="250"/>
                </a:lnTo>
                <a:lnTo>
                  <a:pt x="0" y="278"/>
                </a:lnTo>
                <a:lnTo>
                  <a:pt x="12" y="278"/>
                </a:lnTo>
                <a:lnTo>
                  <a:pt x="12" y="366"/>
                </a:lnTo>
                <a:lnTo>
                  <a:pt x="134" y="366"/>
                </a:lnTo>
                <a:lnTo>
                  <a:pt x="430" y="366"/>
                </a:lnTo>
                <a:lnTo>
                  <a:pt x="430" y="344"/>
                </a:lnTo>
                <a:lnTo>
                  <a:pt x="450" y="344"/>
                </a:lnTo>
                <a:lnTo>
                  <a:pt x="450" y="322"/>
                </a:lnTo>
                <a:lnTo>
                  <a:pt x="444" y="322"/>
                </a:lnTo>
                <a:lnTo>
                  <a:pt x="444" y="296"/>
                </a:lnTo>
                <a:close/>
                <a:moveTo>
                  <a:pt x="438" y="322"/>
                </a:moveTo>
                <a:lnTo>
                  <a:pt x="430" y="322"/>
                </a:lnTo>
                <a:lnTo>
                  <a:pt x="430" y="296"/>
                </a:lnTo>
                <a:lnTo>
                  <a:pt x="438" y="296"/>
                </a:lnTo>
                <a:lnTo>
                  <a:pt x="438" y="322"/>
                </a:lnTo>
                <a:close/>
              </a:path>
            </a:pathLst>
          </a:custGeom>
          <a:solidFill>
            <a:schemeClr val="accent1"/>
          </a:solidFill>
          <a:ln>
            <a:noFill/>
          </a:ln>
          <a:extLst/>
        </p:spPr>
        <p:txBody>
          <a:bodyPr lIns="102870" tIns="51435" rIns="102870" bIns="51435"/>
          <a:lstStyle/>
          <a:p>
            <a:endParaRPr lang="fr-FR"/>
          </a:p>
        </p:txBody>
      </p:sp>
      <p:sp>
        <p:nvSpPr>
          <p:cNvPr id="47" name="ZoneTexte 18"/>
          <p:cNvSpPr txBox="1">
            <a:spLocks noChangeArrowheads="1"/>
          </p:cNvSpPr>
          <p:nvPr/>
        </p:nvSpPr>
        <p:spPr bwMode="auto">
          <a:xfrm>
            <a:off x="441413" y="3284902"/>
            <a:ext cx="1350441" cy="34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14" tIns="51203" rIns="102414" bIns="51203">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r>
              <a:rPr lang="fr-FR" altLang="fr-FR" sz="1600" b="0" dirty="0">
                <a:solidFill>
                  <a:schemeClr val="tx1"/>
                </a:solidFill>
                <a:latin typeface="Arial" panose="020B0604020202020204" pitchFamily="34" charset="0"/>
                <a:cs typeface="Arial" panose="020B0604020202020204" pitchFamily="34" charset="0"/>
              </a:rPr>
              <a:t>Sur route</a:t>
            </a:r>
            <a:endParaRPr lang="fr-FR" altLang="fr-FR" sz="1400" b="0" dirty="0">
              <a:solidFill>
                <a:schemeClr val="tx1"/>
              </a:solidFill>
              <a:latin typeface="Arial" panose="020B0604020202020204" pitchFamily="34" charset="0"/>
              <a:cs typeface="Arial" panose="020B0604020202020204" pitchFamily="34" charset="0"/>
            </a:endParaRPr>
          </a:p>
        </p:txBody>
      </p:sp>
      <p:sp>
        <p:nvSpPr>
          <p:cNvPr id="54" name="Accolade fermante 53"/>
          <p:cNvSpPr/>
          <p:nvPr/>
        </p:nvSpPr>
        <p:spPr>
          <a:xfrm rot="5400000">
            <a:off x="7948635" y="3660657"/>
            <a:ext cx="124243" cy="3703329"/>
          </a:xfrm>
          <a:prstGeom prst="rightBrace">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175">
                <a:noFill/>
              </a:ln>
            </a:endParaRPr>
          </a:p>
        </p:txBody>
      </p:sp>
      <p:grpSp>
        <p:nvGrpSpPr>
          <p:cNvPr id="55" name="Groupe 54"/>
          <p:cNvGrpSpPr/>
          <p:nvPr/>
        </p:nvGrpSpPr>
        <p:grpSpPr>
          <a:xfrm>
            <a:off x="3822260" y="5562805"/>
            <a:ext cx="5891136" cy="1180196"/>
            <a:chOff x="3508356" y="5344437"/>
            <a:chExt cx="5891136" cy="1180196"/>
          </a:xfrm>
        </p:grpSpPr>
        <p:grpSp>
          <p:nvGrpSpPr>
            <p:cNvPr id="56" name="Groupe 55"/>
            <p:cNvGrpSpPr/>
            <p:nvPr/>
          </p:nvGrpSpPr>
          <p:grpSpPr>
            <a:xfrm>
              <a:off x="3508356" y="5344437"/>
              <a:ext cx="5891136" cy="1180196"/>
              <a:chOff x="3508356" y="5426325"/>
              <a:chExt cx="5891136" cy="1180196"/>
            </a:xfrm>
          </p:grpSpPr>
          <p:grpSp>
            <p:nvGrpSpPr>
              <p:cNvPr id="59" name="Groupe 58"/>
              <p:cNvGrpSpPr/>
              <p:nvPr/>
            </p:nvGrpSpPr>
            <p:grpSpPr>
              <a:xfrm>
                <a:off x="4548826" y="5605600"/>
                <a:ext cx="455860" cy="442155"/>
                <a:chOff x="4548826" y="5605600"/>
                <a:chExt cx="455860" cy="442155"/>
              </a:xfrm>
            </p:grpSpPr>
            <p:sp>
              <p:nvSpPr>
                <p:cNvPr id="67" name="Ellipse 66"/>
                <p:cNvSpPr/>
                <p:nvPr/>
              </p:nvSpPr>
              <p:spPr bwMode="ltGray">
                <a:xfrm>
                  <a:off x="4548826" y="5605600"/>
                  <a:ext cx="455859" cy="442155"/>
                </a:xfrm>
                <a:prstGeom prst="ellipse">
                  <a:avLst/>
                </a:prstGeom>
                <a:solidFill>
                  <a:schemeClr val="accent5">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68" name="Rectangle 67"/>
                <p:cNvSpPr/>
                <p:nvPr/>
              </p:nvSpPr>
              <p:spPr>
                <a:xfrm>
                  <a:off x="4565142" y="5703567"/>
                  <a:ext cx="439544" cy="246221"/>
                </a:xfrm>
                <a:prstGeom prst="rect">
                  <a:avLst/>
                </a:prstGeom>
              </p:spPr>
              <p:txBody>
                <a:bodyPr wrap="none">
                  <a:spAutoFit/>
                </a:bodyPr>
                <a:lstStyle/>
                <a:p>
                  <a:r>
                    <a:rPr lang="fr-FR" sz="1000" dirty="0" smtClean="0">
                      <a:solidFill>
                        <a:schemeClr val="bg1"/>
                      </a:solidFill>
                      <a:latin typeface="Arial" panose="020B0604020202020204" pitchFamily="34" charset="0"/>
                      <a:cs typeface="Arial" panose="020B0604020202020204" pitchFamily="34" charset="0"/>
                    </a:rPr>
                    <a:t>17%</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60" name="Groupe 59"/>
              <p:cNvGrpSpPr/>
              <p:nvPr/>
            </p:nvGrpSpPr>
            <p:grpSpPr>
              <a:xfrm>
                <a:off x="6647447" y="5605600"/>
                <a:ext cx="559081" cy="542274"/>
                <a:chOff x="6647447" y="5605600"/>
                <a:chExt cx="559081" cy="542274"/>
              </a:xfrm>
            </p:grpSpPr>
            <p:sp>
              <p:nvSpPr>
                <p:cNvPr id="65" name="Ellipse 64"/>
                <p:cNvSpPr/>
                <p:nvPr/>
              </p:nvSpPr>
              <p:spPr bwMode="ltGray">
                <a:xfrm>
                  <a:off x="6647447" y="5605600"/>
                  <a:ext cx="559081" cy="542274"/>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dirty="0" smtClean="0">
                    <a:latin typeface="Arial" panose="020B0604020202020204" pitchFamily="34" charset="0"/>
                    <a:cs typeface="Arial" panose="020B0604020202020204" pitchFamily="34" charset="0"/>
                  </a:endParaRPr>
                </a:p>
              </p:txBody>
            </p:sp>
            <p:sp>
              <p:nvSpPr>
                <p:cNvPr id="66" name="Rectangle 65"/>
                <p:cNvSpPr/>
                <p:nvPr/>
              </p:nvSpPr>
              <p:spPr>
                <a:xfrm>
                  <a:off x="6688392" y="5738238"/>
                  <a:ext cx="490840" cy="276999"/>
                </a:xfrm>
                <a:prstGeom prst="rect">
                  <a:avLst/>
                </a:prstGeom>
              </p:spPr>
              <p:txBody>
                <a:bodyPr wrap="none">
                  <a:spAutoFit/>
                </a:bodyPr>
                <a:lstStyle/>
                <a:p>
                  <a:r>
                    <a:rPr lang="fr-FR" sz="1200" dirty="0" smtClean="0">
                      <a:solidFill>
                        <a:schemeClr val="bg1"/>
                      </a:solidFill>
                      <a:latin typeface="Arial" panose="020B0604020202020204" pitchFamily="34" charset="0"/>
                      <a:cs typeface="Arial" panose="020B0604020202020204" pitchFamily="34" charset="0"/>
                    </a:rPr>
                    <a:t>26%</a:t>
                  </a:r>
                  <a:endParaRPr lang="fr-FR" sz="1200" dirty="0">
                    <a:solidFill>
                      <a:schemeClr val="bg1"/>
                    </a:solidFill>
                    <a:latin typeface="Arial" panose="020B0604020202020204" pitchFamily="34" charset="0"/>
                    <a:cs typeface="Arial" panose="020B0604020202020204" pitchFamily="34" charset="0"/>
                  </a:endParaRPr>
                </a:p>
              </p:txBody>
            </p:sp>
          </p:grpSp>
          <p:grpSp>
            <p:nvGrpSpPr>
              <p:cNvPr id="61" name="Groupe 60"/>
              <p:cNvGrpSpPr/>
              <p:nvPr/>
            </p:nvGrpSpPr>
            <p:grpSpPr>
              <a:xfrm>
                <a:off x="8619977" y="5426325"/>
                <a:ext cx="779515" cy="756082"/>
                <a:chOff x="8619977" y="5426325"/>
                <a:chExt cx="779515" cy="756082"/>
              </a:xfrm>
            </p:grpSpPr>
            <p:sp>
              <p:nvSpPr>
                <p:cNvPr id="63" name="Ellipse 62"/>
                <p:cNvSpPr/>
                <p:nvPr/>
              </p:nvSpPr>
              <p:spPr bwMode="ltGray">
                <a:xfrm>
                  <a:off x="8619977" y="5426325"/>
                  <a:ext cx="779515" cy="756082"/>
                </a:xfrm>
                <a:prstGeom prst="ellipse">
                  <a:avLst/>
                </a:prstGeom>
                <a:solidFill>
                  <a:schemeClr val="accent2">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900" b="0" dirty="0" smtClean="0">
                    <a:latin typeface="Arial" panose="020B0604020202020204" pitchFamily="34" charset="0"/>
                    <a:cs typeface="Arial" panose="020B0604020202020204" pitchFamily="34" charset="0"/>
                  </a:endParaRPr>
                </a:p>
              </p:txBody>
            </p:sp>
            <p:sp>
              <p:nvSpPr>
                <p:cNvPr id="64" name="Rectangle 63"/>
                <p:cNvSpPr/>
                <p:nvPr/>
              </p:nvSpPr>
              <p:spPr>
                <a:xfrm>
                  <a:off x="8660921" y="5604311"/>
                  <a:ext cx="697627" cy="400110"/>
                </a:xfrm>
                <a:prstGeom prst="rect">
                  <a:avLst/>
                </a:prstGeom>
              </p:spPr>
              <p:txBody>
                <a:bodyPr wrap="none">
                  <a:spAutoFit/>
                </a:bodyPr>
                <a:lstStyle/>
                <a:p>
                  <a:r>
                    <a:rPr lang="fr-FR" sz="2000" dirty="0" smtClean="0">
                      <a:solidFill>
                        <a:schemeClr val="bg1"/>
                      </a:solidFill>
                      <a:latin typeface="Arial" panose="020B0604020202020204" pitchFamily="34" charset="0"/>
                      <a:cs typeface="Arial" panose="020B0604020202020204" pitchFamily="34" charset="0"/>
                    </a:rPr>
                    <a:t>57%</a:t>
                  </a:r>
                  <a:endParaRPr lang="fr-FR" sz="2000" dirty="0">
                    <a:solidFill>
                      <a:schemeClr val="bg1"/>
                    </a:solidFill>
                    <a:latin typeface="Arial" panose="020B0604020202020204" pitchFamily="34" charset="0"/>
                    <a:cs typeface="Arial" panose="020B0604020202020204" pitchFamily="34" charset="0"/>
                  </a:endParaRPr>
                </a:p>
              </p:txBody>
            </p:sp>
          </p:grpSp>
          <p:sp>
            <p:nvSpPr>
              <p:cNvPr id="62" name="ZoneTexte 61"/>
              <p:cNvSpPr txBox="1"/>
              <p:nvPr/>
            </p:nvSpPr>
            <p:spPr>
              <a:xfrm>
                <a:off x="3508356" y="5692121"/>
                <a:ext cx="914400" cy="914400"/>
              </a:xfrm>
              <a:prstGeom prst="rect">
                <a:avLst/>
              </a:prstGeom>
              <a:noFill/>
            </p:spPr>
            <p:txBody>
              <a:bodyPr wrap="none" lIns="0" tIns="0" rIns="0" bIns="0" rtlCol="0">
                <a:noAutofit/>
              </a:bodyPr>
              <a:lstStyle/>
              <a:p>
                <a:pPr algn="r"/>
                <a:r>
                  <a:rPr lang="fr-FR" sz="1000" b="0" dirty="0" smtClean="0">
                    <a:solidFill>
                      <a:schemeClr val="tx1"/>
                    </a:solidFill>
                    <a:latin typeface="Arial" panose="020B0604020202020204" pitchFamily="34" charset="0"/>
                    <a:cs typeface="Arial" panose="020B0604020202020204" pitchFamily="34" charset="0"/>
                  </a:rPr>
                  <a:t>Rappel: poids dans </a:t>
                </a:r>
              </a:p>
              <a:p>
                <a:pPr algn="r"/>
                <a:r>
                  <a:rPr lang="fr-FR" sz="1000" b="0" dirty="0" smtClean="0">
                    <a:solidFill>
                      <a:schemeClr val="tx1"/>
                    </a:solidFill>
                    <a:latin typeface="Arial" panose="020B0604020202020204" pitchFamily="34" charset="0"/>
                    <a:cs typeface="Arial" panose="020B0604020202020204" pitchFamily="34" charset="0"/>
                  </a:rPr>
                  <a:t>le parc 2RM</a:t>
                </a:r>
              </a:p>
            </p:txBody>
          </p:sp>
        </p:grpSp>
        <p:cxnSp>
          <p:nvCxnSpPr>
            <p:cNvPr id="57" name="Connecteur droit 56"/>
            <p:cNvCxnSpPr/>
            <p:nvPr/>
          </p:nvCxnSpPr>
          <p:spPr>
            <a:xfrm>
              <a:off x="5141166" y="5744790"/>
              <a:ext cx="1408047"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7288416" y="5741364"/>
              <a:ext cx="1237172" cy="0"/>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69" name="Picture 2" descr="Résultat d’images pour icône scoote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9989" y="5325958"/>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70" name="Image 18" descr="Noir moto silhouette Icon gratuit"/>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87595" y="5483946"/>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au 9"/>
          <p:cNvGraphicFramePr>
            <a:graphicFrameLocks noGrp="1"/>
          </p:cNvGraphicFramePr>
          <p:nvPr>
            <p:extLst>
              <p:ext uri="{D42A27DB-BD31-4B8C-83A1-F6EECF244321}">
                <p14:modId xmlns:p14="http://schemas.microsoft.com/office/powerpoint/2010/main" val="2659105522"/>
              </p:ext>
            </p:extLst>
          </p:nvPr>
        </p:nvGraphicFramePr>
        <p:xfrm>
          <a:off x="1865938" y="5049116"/>
          <a:ext cx="7929526" cy="344805"/>
        </p:xfrm>
        <a:graphic>
          <a:graphicData uri="http://schemas.openxmlformats.org/drawingml/2006/table">
            <a:tbl>
              <a:tblPr>
                <a:tableStyleId>{5C22544A-7EE6-4342-B048-85BDC9FD1C3A}</a:tableStyleId>
              </a:tblPr>
              <a:tblGrid>
                <a:gridCol w="1750719"/>
                <a:gridCol w="2006221"/>
                <a:gridCol w="2279176"/>
                <a:gridCol w="1893410"/>
              </a:tblGrid>
              <a:tr h="303539">
                <a:tc>
                  <a:txBody>
                    <a:bodyPr/>
                    <a:lstStyle/>
                    <a:p>
                      <a:pPr algn="l" fontAlgn="b"/>
                      <a:r>
                        <a:rPr lang="en-US" sz="1100" u="none" strike="noStrike" dirty="0">
                          <a:effectLst/>
                          <a:latin typeface="Arial" panose="020B0604020202020204" pitchFamily="34" charset="0"/>
                          <a:cs typeface="Arial" panose="020B0604020202020204" pitchFamily="34" charset="0"/>
                        </a:rPr>
                        <a:t>Total </a:t>
                      </a:r>
                      <a:r>
                        <a:rPr lang="en-US" sz="1100" u="none" strike="noStrike" dirty="0" err="1">
                          <a:effectLst/>
                          <a:latin typeface="Arial" panose="020B0604020202020204" pitchFamily="34" charset="0"/>
                          <a:cs typeface="Arial" panose="020B0604020202020204" pitchFamily="34" charset="0"/>
                        </a:rPr>
                        <a:t>utilisateurs</a:t>
                      </a:r>
                      <a:r>
                        <a:rPr lang="en-US" sz="1100" u="none" strike="noStrike" dirty="0">
                          <a:effectLst/>
                          <a:latin typeface="Arial" panose="020B0604020202020204" pitchFamily="34" charset="0"/>
                          <a:cs typeface="Arial" panose="020B0604020202020204" pitchFamily="34" charset="0"/>
                        </a:rPr>
                        <a:t> </a:t>
                      </a:r>
                      <a:br>
                        <a:rPr lang="en-US" sz="1100" u="none" strike="noStrike" dirty="0">
                          <a:effectLst/>
                          <a:latin typeface="Arial" panose="020B0604020202020204" pitchFamily="34" charset="0"/>
                          <a:cs typeface="Arial" panose="020B0604020202020204" pitchFamily="34" charset="0"/>
                        </a:rPr>
                      </a:br>
                      <a:r>
                        <a:rPr lang="en-US" sz="1100" u="none" strike="noStrike" dirty="0" err="1">
                          <a:effectLst/>
                          <a:latin typeface="Arial" panose="020B0604020202020204" pitchFamily="34" charset="0"/>
                          <a:cs typeface="Arial" panose="020B0604020202020204" pitchFamily="34" charset="0"/>
                        </a:rPr>
                        <a:t>principaux</a:t>
                      </a:r>
                      <a:r>
                        <a:rPr lang="en-US" sz="1100" u="none" strike="noStrike" dirty="0">
                          <a:effectLst/>
                          <a:latin typeface="Arial" panose="020B0604020202020204" pitchFamily="34" charset="0"/>
                          <a:cs typeface="Arial" panose="020B0604020202020204" pitchFamily="34" charset="0"/>
                        </a:rPr>
                        <a:t> 2RM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ctr" fontAlgn="b"/>
                      <a:r>
                        <a:rPr lang="en-US" sz="1100" u="none" strike="noStrike" dirty="0" err="1" smtClean="0">
                          <a:effectLst/>
                          <a:latin typeface="Arial" panose="020B0604020202020204" pitchFamily="34" charset="0"/>
                          <a:cs typeface="Arial" panose="020B0604020202020204" pitchFamily="34" charset="0"/>
                        </a:rPr>
                        <a:t>Cyclomoteurs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n-US" sz="1100" u="none" strike="noStrike" dirty="0" err="1">
                          <a:effectLst/>
                          <a:latin typeface="Arial" panose="020B0604020202020204" pitchFamily="34" charset="0"/>
                          <a:cs typeface="Arial" panose="020B0604020202020204" pitchFamily="34" charset="0"/>
                        </a:rPr>
                        <a:t>Motocyclettes</a:t>
                      </a:r>
                      <a:r>
                        <a:rPr lang="en-US" sz="1100" u="none" strike="noStrike" dirty="0">
                          <a:effectLst/>
                          <a:latin typeface="Arial" panose="020B0604020202020204" pitchFamily="34" charset="0"/>
                          <a:cs typeface="Arial" panose="020B0604020202020204" pitchFamily="34" charset="0"/>
                        </a:rPr>
                        <a:t> </a:t>
                      </a:r>
                      <a:br>
                        <a:rPr lang="en-US" sz="1100" u="none" strike="noStrike" dirty="0">
                          <a:effectLst/>
                          <a:latin typeface="Arial" panose="020B0604020202020204" pitchFamily="34" charset="0"/>
                          <a:cs typeface="Arial" panose="020B0604020202020204" pitchFamily="34" charset="0"/>
                        </a:rPr>
                      </a:br>
                      <a:r>
                        <a:rPr lang="en-US" sz="1100" u="none" strike="noStrike" dirty="0" err="1">
                          <a:effectLst/>
                          <a:latin typeface="Arial" panose="020B0604020202020204" pitchFamily="34" charset="0"/>
                          <a:cs typeface="Arial" panose="020B0604020202020204" pitchFamily="34" charset="0"/>
                        </a:rPr>
                        <a:t>légères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en-US" sz="1100" u="none" strike="noStrike" dirty="0" err="1">
                          <a:effectLst/>
                          <a:latin typeface="Arial" panose="020B0604020202020204" pitchFamily="34" charset="0"/>
                          <a:cs typeface="Arial" panose="020B0604020202020204" pitchFamily="34" charset="0"/>
                        </a:rPr>
                        <a:t>Motocyclettes</a:t>
                      </a:r>
                      <a:r>
                        <a:rPr lang="en-US" sz="1100" u="none" strike="noStrike" dirty="0">
                          <a:effectLst/>
                          <a:latin typeface="Arial" panose="020B0604020202020204" pitchFamily="34" charset="0"/>
                          <a:cs typeface="Arial" panose="020B0604020202020204" pitchFamily="34" charset="0"/>
                        </a:rPr>
                        <a:t> </a:t>
                      </a:r>
                      <a:br>
                        <a:rPr lang="en-US" sz="1100" u="none" strike="noStrike" dirty="0">
                          <a:effectLst/>
                          <a:latin typeface="Arial" panose="020B0604020202020204" pitchFamily="34" charset="0"/>
                          <a:cs typeface="Arial" panose="020B0604020202020204" pitchFamily="34" charset="0"/>
                        </a:rPr>
                      </a:br>
                      <a:r>
                        <a:rPr lang="en-US" sz="1100" u="none" strike="noStrike" dirty="0" err="1">
                          <a:effectLst/>
                          <a:latin typeface="Arial" panose="020B0604020202020204" pitchFamily="34" charset="0"/>
                          <a:cs typeface="Arial" panose="020B0604020202020204" pitchFamily="34" charset="0"/>
                        </a:rPr>
                        <a:t>lourdes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r>
            </a:tbl>
          </a:graphicData>
        </a:graphic>
      </p:graphicFrame>
    </p:spTree>
    <p:extLst>
      <p:ext uri="{BB962C8B-B14F-4D97-AF65-F5344CB8AC3E}">
        <p14:creationId xmlns:p14="http://schemas.microsoft.com/office/powerpoint/2010/main" val="332650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numéro de diapositive 2"/>
          <p:cNvSpPr>
            <a:spLocks noGrp="1"/>
          </p:cNvSpPr>
          <p:nvPr>
            <p:ph type="sldNum" sz="quarter" idx="10"/>
          </p:nvPr>
        </p:nvSpPr>
        <p:spPr/>
        <p:txBody>
          <a:bodyPr/>
          <a:lstStyle/>
          <a:p>
            <a:fld id="{9784CBA3-D598-4B1F-BAA3-EE14B5154290}" type="slidenum">
              <a:rPr lang="en-AU" smtClean="0"/>
              <a:pPr/>
              <a:t>3</a:t>
            </a:fld>
            <a:endParaRPr lang="en-AU" dirty="0"/>
          </a:p>
        </p:txBody>
      </p:sp>
      <p:graphicFrame>
        <p:nvGraphicFramePr>
          <p:cNvPr id="4" name="Tableau 3"/>
          <p:cNvGraphicFramePr>
            <a:graphicFrameLocks noGrp="1"/>
          </p:cNvGraphicFramePr>
          <p:nvPr>
            <p:extLst>
              <p:ext uri="{D42A27DB-BD31-4B8C-83A1-F6EECF244321}">
                <p14:modId xmlns:p14="http://schemas.microsoft.com/office/powerpoint/2010/main" val="2584992235"/>
              </p:ext>
            </p:extLst>
          </p:nvPr>
        </p:nvGraphicFramePr>
        <p:xfrm>
          <a:off x="369380" y="1212251"/>
          <a:ext cx="7987814" cy="5118248"/>
        </p:xfrm>
        <a:graphic>
          <a:graphicData uri="http://schemas.openxmlformats.org/drawingml/2006/table">
            <a:tbl>
              <a:tblPr>
                <a:solidFill>
                  <a:srgbClr val="000000">
                    <a:alpha val="0"/>
                  </a:srgbClr>
                </a:solidFill>
                <a:tableStyleId>{5C22544A-7EE6-4342-B048-85BDC9FD1C3A}</a:tableStyleId>
              </a:tblPr>
              <a:tblGrid>
                <a:gridCol w="7391391"/>
                <a:gridCol w="596423"/>
              </a:tblGrid>
              <a:tr h="554493">
                <a:tc>
                  <a:txBody>
                    <a:bodyPr/>
                    <a:lstStyle/>
                    <a:p>
                      <a:pPr algn="l">
                        <a:lnSpc>
                          <a:spcPct val="100000"/>
                        </a:lnSpc>
                        <a:spcBef>
                          <a:spcPts val="0"/>
                        </a:spcBef>
                        <a:spcAft>
                          <a:spcPts val="0"/>
                        </a:spcAft>
                      </a:pPr>
                      <a:r>
                        <a:rPr lang="fr-FR" sz="2400" b="0" i="0" u="none" strike="noStrike" spc="0" baseline="0" dirty="0" smtClean="0">
                          <a:solidFill>
                            <a:schemeClr val="bg1">
                              <a:lumMod val="50000"/>
                            </a:schemeClr>
                          </a:solidFill>
                          <a:latin typeface="Arial" panose="020B0604020202020204" pitchFamily="34" charset="0"/>
                          <a:cs typeface="Arial" panose="020B0604020202020204" pitchFamily="34" charset="0"/>
                        </a:rPr>
                        <a:t>1</a:t>
                      </a:r>
                      <a:endParaRPr lang="fr-FR" sz="2400" b="0" i="0" u="none" strike="noStrike" spc="0" baseline="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mpd="sng">
                      <a:solidFill>
                        <a:srgbClr val="333333"/>
                      </a:solidFill>
                    </a:lnT>
                    <a:solidFill>
                      <a:srgbClr val="FFFFFF">
                        <a:alpha val="0"/>
                      </a:srgbClr>
                    </a:solidFill>
                  </a:tcPr>
                </a:tc>
                <a:tc>
                  <a:txBody>
                    <a:bodyPr/>
                    <a:lstStyle/>
                    <a:p>
                      <a:pPr algn="l">
                        <a:lnSpc>
                          <a:spcPct val="100000"/>
                        </a:lnSpc>
                        <a:spcBef>
                          <a:spcPts val="0"/>
                        </a:spcBef>
                        <a:spcAft>
                          <a:spcPts val="0"/>
                        </a:spcAft>
                      </a:pPr>
                      <a:endParaRPr lang="fr-FR" sz="3600" b="0" i="0" u="none" strike="noStrike" spc="0" baseline="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mpd="sng">
                      <a:solidFill>
                        <a:srgbClr val="333333"/>
                      </a:solidFill>
                    </a:lnT>
                    <a:solidFill>
                      <a:srgbClr val="FFFFFF">
                        <a:alpha val="0"/>
                      </a:srgbClr>
                    </a:solidFill>
                  </a:tcPr>
                </a:tc>
              </a:tr>
              <a:tr h="336056">
                <a:tc>
                  <a:txBody>
                    <a:bodyPr/>
                    <a:lstStyle/>
                    <a:p>
                      <a:pPr algn="l">
                        <a:lnSpc>
                          <a:spcPct val="100000"/>
                        </a:lnSpc>
                        <a:spcBef>
                          <a:spcPts val="0"/>
                        </a:spcBef>
                        <a:spcAft>
                          <a:spcPts val="0"/>
                        </a:spcAft>
                      </a:pPr>
                      <a:r>
                        <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rPr>
                        <a:t>Rappel Méthodologique</a:t>
                      </a:r>
                      <a:endParaRPr lang="fr-FR" sz="1400" b="0" i="0" u="none" strike="noStrike" spc="0" baseline="0" dirty="0">
                        <a:solidFill>
                          <a:schemeClr val="bg1">
                            <a:lumMod val="50000"/>
                          </a:schemeClr>
                        </a:solidFill>
                        <a:latin typeface="Arial" panose="020B0604020202020204" pitchFamily="34" charset="0"/>
                        <a:cs typeface="Arial" panose="020B0604020202020204" pitchFamily="34" charset="0"/>
                      </a:endParaRPr>
                    </a:p>
                  </a:txBody>
                  <a:tcPr marL="0" marR="0" marT="0" marB="0">
                    <a:lnB w="6350" cmpd="sng">
                      <a:solidFill>
                        <a:srgbClr val="333333"/>
                      </a:solidFill>
                    </a:lnB>
                    <a:solidFill>
                      <a:srgbClr val="FFFFFF">
                        <a:alpha val="0"/>
                      </a:srgbClr>
                    </a:solidFill>
                  </a:tcPr>
                </a:tc>
                <a:tc>
                  <a:txBody>
                    <a:bodyPr/>
                    <a:lstStyle/>
                    <a:p>
                      <a:pPr algn="r">
                        <a:lnSpc>
                          <a:spcPct val="100000"/>
                        </a:lnSpc>
                        <a:spcBef>
                          <a:spcPts val="0"/>
                        </a:spcBef>
                        <a:spcAft>
                          <a:spcPts val="0"/>
                        </a:spcAft>
                      </a:pPr>
                      <a:endParaRPr lang="fr-FR" sz="1400" b="0" i="0" u="none" strike="noStrike" spc="0" baseline="0" dirty="0">
                        <a:solidFill>
                          <a:schemeClr val="bg1">
                            <a:lumMod val="50000"/>
                          </a:schemeClr>
                        </a:solidFill>
                        <a:latin typeface="Arial" panose="020B0604020202020204" pitchFamily="34" charset="0"/>
                        <a:cs typeface="Arial" panose="020B0604020202020204" pitchFamily="34" charset="0"/>
                      </a:endParaRPr>
                    </a:p>
                  </a:txBody>
                  <a:tcPr marL="0" marR="0" marT="0" marB="0">
                    <a:lnB w="6350" cmpd="sng">
                      <a:solidFill>
                        <a:srgbClr val="333333"/>
                      </a:solidFill>
                    </a:lnB>
                    <a:solidFill>
                      <a:srgbClr val="FFFFFF">
                        <a:alpha val="0"/>
                      </a:srgbClr>
                    </a:solidFill>
                  </a:tcPr>
                </a:tc>
              </a:tr>
              <a:tr h="793536">
                <a:tc>
                  <a:txBody>
                    <a:bodyPr/>
                    <a:lstStyle/>
                    <a:p>
                      <a:pPr algn="l">
                        <a:lnSpc>
                          <a:spcPct val="100000"/>
                        </a:lnSpc>
                        <a:spcBef>
                          <a:spcPts val="0"/>
                        </a:spcBef>
                        <a:spcAft>
                          <a:spcPts val="0"/>
                        </a:spcAft>
                      </a:pPr>
                      <a:r>
                        <a:rPr lang="fr-FR" sz="2400" b="0" i="0" u="none" strike="noStrike" spc="0" baseline="0" dirty="0" smtClean="0">
                          <a:solidFill>
                            <a:schemeClr val="bg1">
                              <a:lumMod val="50000"/>
                            </a:schemeClr>
                          </a:solidFill>
                          <a:latin typeface="Arial" panose="020B0604020202020204" pitchFamily="34" charset="0"/>
                          <a:cs typeface="Arial" panose="020B0604020202020204" pitchFamily="34" charset="0"/>
                        </a:rPr>
                        <a:t>2 </a:t>
                      </a:r>
                    </a:p>
                    <a:p>
                      <a:pPr fontAlgn="auto">
                        <a:spcAft>
                          <a:spcPts val="0"/>
                        </a:spcAft>
                      </a:pPr>
                      <a:r>
                        <a:rPr lang="fr-FR" sz="1200" dirty="0" smtClean="0">
                          <a:solidFill>
                            <a:schemeClr val="bg1">
                              <a:lumMod val="50000"/>
                            </a:schemeClr>
                          </a:solidFill>
                          <a:latin typeface="Arial" panose="020B0604020202020204" pitchFamily="34" charset="0"/>
                          <a:cs typeface="Arial" panose="020B0604020202020204" pitchFamily="34" charset="0"/>
                        </a:rPr>
                        <a:t>Contexte: rappel des principales tendances</a:t>
                      </a:r>
                      <a:r>
                        <a:rPr lang="fr-FR" sz="1200" baseline="0" dirty="0" smtClean="0">
                          <a:solidFill>
                            <a:schemeClr val="bg1">
                              <a:lumMod val="50000"/>
                            </a:schemeClr>
                          </a:solidFill>
                          <a:latin typeface="Arial" panose="020B0604020202020204" pitchFamily="34" charset="0"/>
                          <a:cs typeface="Arial" panose="020B0604020202020204" pitchFamily="34" charset="0"/>
                        </a:rPr>
                        <a:t> du parc Automobile</a:t>
                      </a:r>
                      <a:endParaRPr lang="fr-FR" sz="1200" dirty="0" smtClean="0">
                        <a:solidFill>
                          <a:schemeClr val="bg1">
                            <a:lumMod val="50000"/>
                          </a:schemeClr>
                        </a:solidFill>
                        <a:latin typeface="Arial" panose="020B0604020202020204" pitchFamily="34" charset="0"/>
                        <a:cs typeface="Arial" panose="020B0604020202020204" pitchFamily="34" charset="0"/>
                      </a:endParaRPr>
                    </a:p>
                    <a:p>
                      <a:pPr fontAlgn="auto">
                        <a:spcAft>
                          <a:spcPts val="0"/>
                        </a:spcAft>
                      </a:pPr>
                      <a:endParaRPr lang="fr-FR" sz="110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c>
                  <a:txBody>
                    <a:bodyPr/>
                    <a:lstStyle/>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r>
              <a:tr h="793536">
                <a:tc>
                  <a:txBody>
                    <a:bodyPr/>
                    <a:lstStyle/>
                    <a:p>
                      <a:pPr algn="l">
                        <a:lnSpc>
                          <a:spcPct val="100000"/>
                        </a:lnSpc>
                        <a:spcBef>
                          <a:spcPts val="0"/>
                        </a:spcBef>
                        <a:spcAft>
                          <a:spcPts val="0"/>
                        </a:spcAft>
                      </a:pPr>
                      <a:r>
                        <a:rPr lang="fr-FR" sz="2400" b="0" i="0" u="none" strike="noStrike" spc="0" baseline="0" dirty="0" smtClean="0">
                          <a:solidFill>
                            <a:schemeClr val="bg1">
                              <a:lumMod val="50000"/>
                            </a:schemeClr>
                          </a:solidFill>
                          <a:latin typeface="Arial" panose="020B0604020202020204" pitchFamily="34" charset="0"/>
                          <a:cs typeface="Arial" panose="020B0604020202020204" pitchFamily="34" charset="0"/>
                        </a:rPr>
                        <a:t>3 </a:t>
                      </a:r>
                    </a:p>
                    <a:p>
                      <a:pPr fontAlgn="auto">
                        <a:spcAft>
                          <a:spcPts val="0"/>
                        </a:spcAft>
                      </a:pPr>
                      <a:r>
                        <a:rPr lang="fr-FR" sz="1200" dirty="0" smtClean="0">
                          <a:solidFill>
                            <a:schemeClr val="bg1">
                              <a:lumMod val="50000"/>
                            </a:schemeClr>
                          </a:solidFill>
                          <a:latin typeface="Arial" panose="020B0604020202020204" pitchFamily="34" charset="0"/>
                          <a:cs typeface="Arial" panose="020B0604020202020204" pitchFamily="34" charset="0"/>
                        </a:rPr>
                        <a:t>Taux d’équipement et caractéristiques du parc 2RM</a:t>
                      </a:r>
                      <a:endParaRPr lang="fr-FR" sz="120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c>
                  <a:txBody>
                    <a:bodyPr/>
                    <a:lstStyle/>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r>
              <a:tr h="893135">
                <a:tc>
                  <a:txBody>
                    <a:bodyPr/>
                    <a:lstStyle/>
                    <a:p>
                      <a:pPr marL="0" marR="0" lvl="0" indent="0" algn="l" defTabSz="913214" rtl="0" eaLnBrk="1" fontAlgn="auto" latinLnBrk="0" hangingPunct="1">
                        <a:lnSpc>
                          <a:spcPct val="100000"/>
                        </a:lnSpc>
                        <a:spcBef>
                          <a:spcPts val="0"/>
                        </a:spcBef>
                        <a:spcAft>
                          <a:spcPts val="0"/>
                        </a:spcAft>
                        <a:buClrTx/>
                        <a:buSzTx/>
                        <a:buFontTx/>
                        <a:buNone/>
                        <a:tabLst/>
                        <a:defRPr/>
                      </a:pPr>
                      <a:r>
                        <a:rPr lang="fr-FR" sz="2400" b="0" i="0" u="none" strike="noStrike" spc="0" baseline="0" dirty="0" smtClean="0">
                          <a:solidFill>
                            <a:schemeClr val="bg1">
                              <a:lumMod val="50000"/>
                            </a:schemeClr>
                          </a:solidFill>
                          <a:latin typeface="Arial" panose="020B0604020202020204" pitchFamily="34" charset="0"/>
                          <a:cs typeface="Arial" panose="020B0604020202020204" pitchFamily="34" charset="0"/>
                        </a:rPr>
                        <a:t>4</a:t>
                      </a:r>
                    </a:p>
                    <a:p>
                      <a:pPr fontAlgn="auto">
                        <a:spcAft>
                          <a:spcPts val="0"/>
                        </a:spcAft>
                      </a:pPr>
                      <a:r>
                        <a:rPr lang="fr-FR" sz="1200" dirty="0" smtClean="0">
                          <a:solidFill>
                            <a:schemeClr val="bg1">
                              <a:lumMod val="50000"/>
                            </a:schemeClr>
                          </a:solidFill>
                          <a:latin typeface="Arial" panose="020B0604020202020204" pitchFamily="34" charset="0"/>
                          <a:cs typeface="Arial" panose="020B0604020202020204" pitchFamily="34" charset="0"/>
                        </a:rPr>
                        <a:t>Profil des utilisateurs principaux et des usages des 2RM </a:t>
                      </a:r>
                      <a:endParaRPr lang="fr-FR" sz="120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c>
                  <a:txBody>
                    <a:bodyPr/>
                    <a:lstStyle/>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r>
              <a:tr h="873746">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fr-FR" sz="2400" b="0" i="0" u="none" strike="noStrike" spc="0" baseline="0" dirty="0" smtClean="0">
                          <a:solidFill>
                            <a:schemeClr val="bg1">
                              <a:lumMod val="50000"/>
                            </a:schemeClr>
                          </a:solidFill>
                          <a:latin typeface="Arial" panose="020B0604020202020204" pitchFamily="34" charset="0"/>
                          <a:cs typeface="Arial" panose="020B0604020202020204" pitchFamily="34" charset="0"/>
                        </a:rPr>
                        <a:t>5</a:t>
                      </a:r>
                    </a:p>
                    <a:p>
                      <a:pPr marL="0" marR="0" lvl="0" indent="0" algn="l" defTabSz="914218"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chemeClr val="bg1">
                              <a:lumMod val="50000"/>
                            </a:schemeClr>
                          </a:solidFill>
                          <a:effectLst/>
                          <a:uLnTx/>
                          <a:uFillTx/>
                          <a:latin typeface="Arial" panose="020B0604020202020204" pitchFamily="34" charset="0"/>
                          <a:cs typeface="Arial" panose="020B0604020202020204" pitchFamily="34" charset="0"/>
                        </a:rPr>
                        <a:t>Synthèse </a:t>
                      </a:r>
                      <a:endParaRPr kumimoji="0" lang="en-GB" sz="1100" b="0" i="0" u="none" strike="noStrike" kern="1200" cap="none" spc="0" normalizeH="0" baseline="0" noProof="0" dirty="0" smtClean="0">
                        <a:ln>
                          <a:noFill/>
                        </a:ln>
                        <a:solidFill>
                          <a:schemeClr val="bg1">
                            <a:lumMod val="50000"/>
                          </a:schemeClr>
                        </a:solidFill>
                        <a:effectLst/>
                        <a:uLnTx/>
                        <a:uFillTx/>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c>
                  <a:txBody>
                    <a:bodyPr/>
                    <a:lstStyle/>
                    <a:p>
                      <a:pPr algn="l">
                        <a:lnSpc>
                          <a:spcPct val="100000"/>
                        </a:lnSpc>
                        <a:spcBef>
                          <a:spcPts val="0"/>
                        </a:spcBef>
                        <a:spcAft>
                          <a:spcPts val="0"/>
                        </a:spcAft>
                      </a:pPr>
                      <a:endParaRPr lang="fr-FR" sz="3600" b="0" i="0" u="none" strike="noStrike" spc="0" baseline="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r>
              <a:tr h="873746">
                <a:tc>
                  <a:txBody>
                    <a:bodyPr/>
                    <a:lstStyle/>
                    <a:p>
                      <a:pPr algn="l">
                        <a:lnSpc>
                          <a:spcPct val="100000"/>
                        </a:lnSpc>
                        <a:spcBef>
                          <a:spcPts val="0"/>
                        </a:spcBef>
                        <a:spcAft>
                          <a:spcPts val="0"/>
                        </a:spcAft>
                      </a:pPr>
                      <a:r>
                        <a:rPr lang="fr-FR" sz="2400" b="0" i="0" u="none" strike="noStrike" spc="0" baseline="0" dirty="0" smtClean="0">
                          <a:solidFill>
                            <a:schemeClr val="bg1">
                              <a:lumMod val="50000"/>
                            </a:schemeClr>
                          </a:solidFill>
                          <a:latin typeface="Arial" panose="020B0604020202020204" pitchFamily="34" charset="0"/>
                          <a:cs typeface="Arial" panose="020B0604020202020204" pitchFamily="34" charset="0"/>
                        </a:rPr>
                        <a:t>6</a:t>
                      </a:r>
                    </a:p>
                    <a:p>
                      <a:pPr marL="0" marR="0" lvl="0" indent="0" algn="l" defTabSz="914218" rtl="0" eaLnBrk="1" fontAlgn="auto" latinLnBrk="0" hangingPunct="1">
                        <a:lnSpc>
                          <a:spcPct val="100000"/>
                        </a:lnSpc>
                        <a:spcBef>
                          <a:spcPts val="0"/>
                        </a:spcBef>
                        <a:spcAft>
                          <a:spcPts val="0"/>
                        </a:spcAft>
                        <a:buClrTx/>
                        <a:buSzTx/>
                        <a:buFontTx/>
                        <a:buNone/>
                        <a:tabLst/>
                        <a:defRPr/>
                      </a:pPr>
                      <a:r>
                        <a:rPr lang="fr-FR" sz="1200" b="0" dirty="0" smtClean="0">
                          <a:solidFill>
                            <a:schemeClr val="bg1">
                              <a:lumMod val="50000"/>
                            </a:schemeClr>
                          </a:solidFill>
                          <a:latin typeface="Arial" panose="020B0604020202020204" pitchFamily="34" charset="0"/>
                          <a:cs typeface="Arial" panose="020B0604020202020204" pitchFamily="34" charset="0"/>
                        </a:rPr>
                        <a:t>Annexes</a:t>
                      </a:r>
                      <a:r>
                        <a:rPr lang="fr-FR" sz="1200" b="0" baseline="0" dirty="0" smtClean="0">
                          <a:solidFill>
                            <a:schemeClr val="bg1">
                              <a:lumMod val="50000"/>
                            </a:schemeClr>
                          </a:solidFill>
                          <a:latin typeface="Arial" panose="020B0604020202020204" pitchFamily="34" charset="0"/>
                          <a:cs typeface="Arial" panose="020B0604020202020204" pitchFamily="34" charset="0"/>
                        </a:rPr>
                        <a:t> </a:t>
                      </a:r>
                      <a:endParaRPr lang="en-GB" sz="1100" b="0" dirty="0" smtClean="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c>
                  <a:txBody>
                    <a:bodyPr/>
                    <a:lstStyle/>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p>
                      <a:pPr algn="r">
                        <a:lnSpc>
                          <a:spcPct val="100000"/>
                        </a:lnSpc>
                        <a:spcBef>
                          <a:spcPts val="0"/>
                        </a:spcBef>
                        <a:spcAft>
                          <a:spcPts val="0"/>
                        </a:spcAft>
                      </a:pPr>
                      <a:endParaRPr lang="fr-FR" sz="1400" b="0" i="0" u="none" strike="noStrike" spc="0" baseline="0" dirty="0" smtClean="0">
                        <a:solidFill>
                          <a:schemeClr val="bg1">
                            <a:lumMod val="50000"/>
                          </a:schemeClr>
                        </a:solidFill>
                        <a:latin typeface="Arial" panose="020B0604020202020204" pitchFamily="34" charset="0"/>
                        <a:cs typeface="Arial" panose="020B0604020202020204" pitchFamily="34" charset="0"/>
                      </a:endParaRPr>
                    </a:p>
                    <a:p>
                      <a:pPr algn="r">
                        <a:lnSpc>
                          <a:spcPct val="100000"/>
                        </a:lnSpc>
                        <a:spcBef>
                          <a:spcPts val="0"/>
                        </a:spcBef>
                        <a:spcAft>
                          <a:spcPts val="0"/>
                        </a:spcAft>
                      </a:pPr>
                      <a:endParaRPr lang="fr-FR" sz="1400" b="0" i="0" u="none" strike="noStrike" spc="0" baseline="0" dirty="0">
                        <a:solidFill>
                          <a:schemeClr val="bg1">
                            <a:lumMod val="50000"/>
                          </a:schemeClr>
                        </a:solidFill>
                        <a:latin typeface="Arial" panose="020B0604020202020204" pitchFamily="34" charset="0"/>
                        <a:cs typeface="Arial" panose="020B0604020202020204" pitchFamily="34" charset="0"/>
                      </a:endParaRPr>
                    </a:p>
                  </a:txBody>
                  <a:tcPr marL="0" marR="0" marT="0" marB="0">
                    <a:lnT w="6350" cap="flat" cmpd="sng" algn="ctr">
                      <a:solidFill>
                        <a:srgbClr val="333333"/>
                      </a:solidFill>
                      <a:prstDash val="solid"/>
                      <a:round/>
                      <a:headEnd type="none" w="med" len="med"/>
                      <a:tailEnd type="none" w="med" len="med"/>
                    </a:lnT>
                    <a:lnB w="6350" cap="flat" cmpd="sng" algn="ctr">
                      <a:solidFill>
                        <a:srgbClr val="333333"/>
                      </a:solidFill>
                      <a:prstDash val="solid"/>
                      <a:round/>
                      <a:headEnd type="none" w="med" len="med"/>
                      <a:tailEnd type="none" w="med" len="med"/>
                    </a:lnB>
                    <a:solidFill>
                      <a:srgbClr val="FFFFFF">
                        <a:alpha val="0"/>
                      </a:srgbClr>
                    </a:solidFill>
                  </a:tcPr>
                </a:tc>
              </a:tr>
            </a:tbl>
          </a:graphicData>
        </a:graphic>
      </p:graphicFrame>
    </p:spTree>
    <p:custDataLst>
      <p:tags r:id="rId1"/>
    </p:custDataLst>
    <p:extLst>
      <p:ext uri="{BB962C8B-B14F-4D97-AF65-F5344CB8AC3E}">
        <p14:creationId xmlns:p14="http://schemas.microsoft.com/office/powerpoint/2010/main" val="399608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4034BEE3-566C-4068-A777-C3A4762E861B}" type="slidenum">
              <a:rPr lang="en-GB" smtClean="0"/>
              <a:pPr/>
              <a:t>30</a:t>
            </a:fld>
            <a:endParaRPr lang="en-GB" dirty="0"/>
          </a:p>
        </p:txBody>
      </p:sp>
      <p:graphicFrame>
        <p:nvGraphicFramePr>
          <p:cNvPr id="5" name="Graphique 4"/>
          <p:cNvGraphicFramePr/>
          <p:nvPr>
            <p:extLst>
              <p:ext uri="{D42A27DB-BD31-4B8C-83A1-F6EECF244321}">
                <p14:modId xmlns:p14="http://schemas.microsoft.com/office/powerpoint/2010/main" val="2644450871"/>
              </p:ext>
            </p:extLst>
          </p:nvPr>
        </p:nvGraphicFramePr>
        <p:xfrm>
          <a:off x="239716" y="1775730"/>
          <a:ext cx="6928824" cy="4292560"/>
        </p:xfrm>
        <a:graphic>
          <a:graphicData uri="http://schemas.openxmlformats.org/drawingml/2006/chart">
            <c:chart xmlns:c="http://schemas.openxmlformats.org/drawingml/2006/chart" xmlns:r="http://schemas.openxmlformats.org/officeDocument/2006/relationships" r:id="rId4"/>
          </a:graphicData>
        </a:graphic>
      </p:graphicFrame>
      <p:sp>
        <p:nvSpPr>
          <p:cNvPr id="6" name="ZoneTexte 5"/>
          <p:cNvSpPr txBox="1"/>
          <p:nvPr/>
        </p:nvSpPr>
        <p:spPr>
          <a:xfrm>
            <a:off x="480358" y="6447015"/>
            <a:ext cx="9772112" cy="389780"/>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a:solidFill>
                  <a:schemeClr val="tx1"/>
                </a:solidFill>
                <a:latin typeface="Arial" panose="020B0604020202020204" pitchFamily="34" charset="0"/>
              </a:rPr>
              <a:t>Q13: Généralement, pour quel(s) type(s) de déplacements ce 2RM est-il utilisé? </a:t>
            </a:r>
            <a:endParaRPr lang="fr-FR" sz="1000" b="0" dirty="0" smtClean="0">
              <a:solidFill>
                <a:schemeClr val="tx1"/>
              </a:solidFill>
              <a:latin typeface="Arial" panose="020B0604020202020204" pitchFamily="34" charset="0"/>
            </a:endParaRPr>
          </a:p>
          <a:p>
            <a:pPr>
              <a:defRPr/>
            </a:pPr>
            <a:r>
              <a:rPr lang="fr-FR" sz="1000" b="0" dirty="0" smtClean="0">
                <a:solidFill>
                  <a:schemeClr val="tx1"/>
                </a:solidFill>
                <a:latin typeface="Arial" panose="020B0604020202020204" pitchFamily="34" charset="0"/>
              </a:rPr>
              <a:t>Base : 1 033  </a:t>
            </a:r>
            <a:endParaRPr lang="fr-FR" sz="1000" b="0" dirty="0">
              <a:solidFill>
                <a:schemeClr val="tx1"/>
              </a:solidFill>
              <a:latin typeface="Arial" panose="020B0604020202020204" pitchFamily="34" charset="0"/>
            </a:endParaRPr>
          </a:p>
        </p:txBody>
      </p:sp>
      <p:sp>
        <p:nvSpPr>
          <p:cNvPr id="7" name="ZoneTexte 12"/>
          <p:cNvSpPr txBox="1">
            <a:spLocks noChangeArrowheads="1"/>
          </p:cNvSpPr>
          <p:nvPr>
            <p:custDataLst>
              <p:tags r:id="rId1"/>
            </p:custDataLst>
          </p:nvPr>
        </p:nvSpPr>
        <p:spPr bwMode="auto">
          <a:xfrm>
            <a:off x="-322812" y="1382731"/>
            <a:ext cx="9924376"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Principaux motifs d’utilisation des 2RM</a:t>
            </a:r>
          </a:p>
        </p:txBody>
      </p:sp>
      <p:sp>
        <p:nvSpPr>
          <p:cNvPr id="8" name="Rectangle 7"/>
          <p:cNvSpPr/>
          <p:nvPr/>
        </p:nvSpPr>
        <p:spPr bwMode="ltGray">
          <a:xfrm>
            <a:off x="90634" y="1382731"/>
            <a:ext cx="9973319" cy="4566248"/>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pic>
        <p:nvPicPr>
          <p:cNvPr id="9" name="Picture 16" descr="https://cdn1.iconfinder.com/data/icons/devine_icons/512/PNG/Folder%20and%20Places/Stack.png"/>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9817" y="3172248"/>
            <a:ext cx="328850" cy="317533"/>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36"/>
          <p:cNvSpPr>
            <a:spLocks noChangeAspect="1" noEditPoints="1"/>
          </p:cNvSpPr>
          <p:nvPr/>
        </p:nvSpPr>
        <p:spPr bwMode="auto">
          <a:xfrm>
            <a:off x="531822" y="2661576"/>
            <a:ext cx="328093" cy="378063"/>
          </a:xfrm>
          <a:custGeom>
            <a:avLst/>
            <a:gdLst>
              <a:gd name="T0" fmla="*/ 139 w 190"/>
              <a:gd name="T1" fmla="*/ 151 h 227"/>
              <a:gd name="T2" fmla="*/ 95 w 190"/>
              <a:gd name="T3" fmla="*/ 114 h 227"/>
              <a:gd name="T4" fmla="*/ 51 w 190"/>
              <a:gd name="T5" fmla="*/ 151 h 227"/>
              <a:gd name="T6" fmla="*/ 23 w 190"/>
              <a:gd name="T7" fmla="*/ 121 h 227"/>
              <a:gd name="T8" fmla="*/ 11 w 190"/>
              <a:gd name="T9" fmla="*/ 64 h 227"/>
              <a:gd name="T10" fmla="*/ 12 w 190"/>
              <a:gd name="T11" fmla="*/ 87 h 227"/>
              <a:gd name="T12" fmla="*/ 29 w 190"/>
              <a:gd name="T13" fmla="*/ 142 h 227"/>
              <a:gd name="T14" fmla="*/ 57 w 190"/>
              <a:gd name="T15" fmla="*/ 98 h 227"/>
              <a:gd name="T16" fmla="*/ 88 w 190"/>
              <a:gd name="T17" fmla="*/ 107 h 227"/>
              <a:gd name="T18" fmla="*/ 103 w 190"/>
              <a:gd name="T19" fmla="*/ 100 h 227"/>
              <a:gd name="T20" fmla="*/ 147 w 190"/>
              <a:gd name="T21" fmla="*/ 85 h 227"/>
              <a:gd name="T22" fmla="*/ 127 w 190"/>
              <a:gd name="T23" fmla="*/ 2 h 227"/>
              <a:gd name="T24" fmla="*/ 48 w 190"/>
              <a:gd name="T25" fmla="*/ 16 h 227"/>
              <a:gd name="T26" fmla="*/ 57 w 190"/>
              <a:gd name="T27" fmla="*/ 98 h 227"/>
              <a:gd name="T28" fmla="*/ 38 w 190"/>
              <a:gd name="T29" fmla="*/ 198 h 227"/>
              <a:gd name="T30" fmla="*/ 88 w 190"/>
              <a:gd name="T31" fmla="*/ 191 h 227"/>
              <a:gd name="T32" fmla="*/ 103 w 190"/>
              <a:gd name="T33" fmla="*/ 191 h 227"/>
              <a:gd name="T34" fmla="*/ 152 w 190"/>
              <a:gd name="T35" fmla="*/ 198 h 227"/>
              <a:gd name="T36" fmla="*/ 156 w 190"/>
              <a:gd name="T37" fmla="*/ 184 h 227"/>
              <a:gd name="T38" fmla="*/ 103 w 190"/>
              <a:gd name="T39" fmla="*/ 160 h 227"/>
              <a:gd name="T40" fmla="*/ 88 w 190"/>
              <a:gd name="T41" fmla="*/ 167 h 227"/>
              <a:gd name="T42" fmla="*/ 29 w 190"/>
              <a:gd name="T43" fmla="*/ 193 h 227"/>
              <a:gd name="T44" fmla="*/ 25 w 190"/>
              <a:gd name="T45" fmla="*/ 216 h 227"/>
              <a:gd name="T46" fmla="*/ 47 w 190"/>
              <a:gd name="T47" fmla="*/ 216 h 227"/>
              <a:gd name="T48" fmla="*/ 154 w 190"/>
              <a:gd name="T49" fmla="*/ 205 h 227"/>
              <a:gd name="T50" fmla="*/ 154 w 190"/>
              <a:gd name="T51" fmla="*/ 227 h 227"/>
              <a:gd name="T52" fmla="*/ 154 w 190"/>
              <a:gd name="T53" fmla="*/ 205 h 227"/>
              <a:gd name="T54" fmla="*/ 167 w 190"/>
              <a:gd name="T55" fmla="*/ 75 h 227"/>
              <a:gd name="T56" fmla="*/ 167 w 190"/>
              <a:gd name="T57" fmla="*/ 121 h 227"/>
              <a:gd name="T58" fmla="*/ 161 w 190"/>
              <a:gd name="T59" fmla="*/ 142 h 227"/>
              <a:gd name="T60" fmla="*/ 178 w 190"/>
              <a:gd name="T61" fmla="*/ 86 h 227"/>
              <a:gd name="T62" fmla="*/ 179 w 190"/>
              <a:gd name="T63" fmla="*/ 64 h 227"/>
              <a:gd name="T64" fmla="*/ 84 w 190"/>
              <a:gd name="T65" fmla="*/ 216 h 227"/>
              <a:gd name="T66" fmla="*/ 107 w 190"/>
              <a:gd name="T67"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227">
                <a:moveTo>
                  <a:pt x="51" y="151"/>
                </a:moveTo>
                <a:cubicBezTo>
                  <a:pt x="80" y="153"/>
                  <a:pt x="110" y="153"/>
                  <a:pt x="139" y="151"/>
                </a:cubicBezTo>
                <a:cubicBezTo>
                  <a:pt x="165" y="148"/>
                  <a:pt x="156" y="110"/>
                  <a:pt x="129" y="113"/>
                </a:cubicBezTo>
                <a:cubicBezTo>
                  <a:pt x="118" y="114"/>
                  <a:pt x="106" y="114"/>
                  <a:pt x="95" y="114"/>
                </a:cubicBezTo>
                <a:cubicBezTo>
                  <a:pt x="84" y="114"/>
                  <a:pt x="72" y="114"/>
                  <a:pt x="61" y="113"/>
                </a:cubicBezTo>
                <a:cubicBezTo>
                  <a:pt x="34" y="110"/>
                  <a:pt x="25" y="148"/>
                  <a:pt x="51" y="151"/>
                </a:cubicBezTo>
                <a:close/>
                <a:moveTo>
                  <a:pt x="29" y="130"/>
                </a:moveTo>
                <a:cubicBezTo>
                  <a:pt x="25" y="128"/>
                  <a:pt x="23" y="125"/>
                  <a:pt x="23" y="121"/>
                </a:cubicBezTo>
                <a:cubicBezTo>
                  <a:pt x="23" y="75"/>
                  <a:pt x="23" y="75"/>
                  <a:pt x="23" y="75"/>
                </a:cubicBezTo>
                <a:cubicBezTo>
                  <a:pt x="23" y="69"/>
                  <a:pt x="17" y="64"/>
                  <a:pt x="11" y="64"/>
                </a:cubicBezTo>
                <a:cubicBezTo>
                  <a:pt x="5" y="64"/>
                  <a:pt x="0" y="69"/>
                  <a:pt x="0" y="75"/>
                </a:cubicBezTo>
                <a:cubicBezTo>
                  <a:pt x="0" y="82"/>
                  <a:pt x="5" y="87"/>
                  <a:pt x="12" y="87"/>
                </a:cubicBezTo>
                <a:cubicBezTo>
                  <a:pt x="12" y="121"/>
                  <a:pt x="12" y="121"/>
                  <a:pt x="12" y="121"/>
                </a:cubicBezTo>
                <a:cubicBezTo>
                  <a:pt x="12" y="131"/>
                  <a:pt x="19" y="140"/>
                  <a:pt x="29" y="142"/>
                </a:cubicBezTo>
                <a:cubicBezTo>
                  <a:pt x="28" y="138"/>
                  <a:pt x="28" y="134"/>
                  <a:pt x="29" y="130"/>
                </a:cubicBezTo>
                <a:close/>
                <a:moveTo>
                  <a:pt x="57" y="98"/>
                </a:moveTo>
                <a:cubicBezTo>
                  <a:pt x="67" y="99"/>
                  <a:pt x="77" y="100"/>
                  <a:pt x="88" y="100"/>
                </a:cubicBezTo>
                <a:cubicBezTo>
                  <a:pt x="88" y="107"/>
                  <a:pt x="88" y="107"/>
                  <a:pt x="88" y="107"/>
                </a:cubicBezTo>
                <a:cubicBezTo>
                  <a:pt x="103" y="107"/>
                  <a:pt x="103" y="107"/>
                  <a:pt x="103" y="107"/>
                </a:cubicBezTo>
                <a:cubicBezTo>
                  <a:pt x="103" y="100"/>
                  <a:pt x="103" y="100"/>
                  <a:pt x="103" y="100"/>
                </a:cubicBezTo>
                <a:cubicBezTo>
                  <a:pt x="113" y="100"/>
                  <a:pt x="123" y="99"/>
                  <a:pt x="133" y="98"/>
                </a:cubicBezTo>
                <a:cubicBezTo>
                  <a:pt x="141" y="97"/>
                  <a:pt x="148" y="92"/>
                  <a:pt x="147" y="85"/>
                </a:cubicBezTo>
                <a:cubicBezTo>
                  <a:pt x="147" y="62"/>
                  <a:pt x="145" y="39"/>
                  <a:pt x="142" y="16"/>
                </a:cubicBezTo>
                <a:cubicBezTo>
                  <a:pt x="141" y="9"/>
                  <a:pt x="135" y="3"/>
                  <a:pt x="127" y="2"/>
                </a:cubicBezTo>
                <a:cubicBezTo>
                  <a:pt x="106" y="0"/>
                  <a:pt x="84" y="0"/>
                  <a:pt x="63" y="2"/>
                </a:cubicBezTo>
                <a:cubicBezTo>
                  <a:pt x="55" y="3"/>
                  <a:pt x="49" y="9"/>
                  <a:pt x="48" y="16"/>
                </a:cubicBezTo>
                <a:cubicBezTo>
                  <a:pt x="45" y="39"/>
                  <a:pt x="43" y="62"/>
                  <a:pt x="43" y="85"/>
                </a:cubicBezTo>
                <a:cubicBezTo>
                  <a:pt x="42" y="92"/>
                  <a:pt x="49" y="97"/>
                  <a:pt x="57" y="98"/>
                </a:cubicBezTo>
                <a:close/>
                <a:moveTo>
                  <a:pt x="29" y="193"/>
                </a:moveTo>
                <a:cubicBezTo>
                  <a:pt x="30" y="197"/>
                  <a:pt x="34" y="199"/>
                  <a:pt x="38" y="198"/>
                </a:cubicBezTo>
                <a:cubicBezTo>
                  <a:pt x="88" y="182"/>
                  <a:pt x="88" y="182"/>
                  <a:pt x="88" y="182"/>
                </a:cubicBezTo>
                <a:cubicBezTo>
                  <a:pt x="88" y="191"/>
                  <a:pt x="88" y="191"/>
                  <a:pt x="88" y="191"/>
                </a:cubicBezTo>
                <a:cubicBezTo>
                  <a:pt x="88" y="195"/>
                  <a:pt x="91" y="198"/>
                  <a:pt x="95" y="198"/>
                </a:cubicBezTo>
                <a:cubicBezTo>
                  <a:pt x="99" y="198"/>
                  <a:pt x="103" y="195"/>
                  <a:pt x="103" y="191"/>
                </a:cubicBezTo>
                <a:cubicBezTo>
                  <a:pt x="103" y="182"/>
                  <a:pt x="103" y="182"/>
                  <a:pt x="103" y="182"/>
                </a:cubicBezTo>
                <a:cubicBezTo>
                  <a:pt x="152" y="198"/>
                  <a:pt x="152" y="198"/>
                  <a:pt x="152" y="198"/>
                </a:cubicBezTo>
                <a:cubicBezTo>
                  <a:pt x="156" y="199"/>
                  <a:pt x="160" y="197"/>
                  <a:pt x="161" y="193"/>
                </a:cubicBezTo>
                <a:cubicBezTo>
                  <a:pt x="162" y="189"/>
                  <a:pt x="160" y="185"/>
                  <a:pt x="156" y="184"/>
                </a:cubicBezTo>
                <a:cubicBezTo>
                  <a:pt x="103" y="167"/>
                  <a:pt x="103" y="167"/>
                  <a:pt x="103" y="167"/>
                </a:cubicBezTo>
                <a:cubicBezTo>
                  <a:pt x="103" y="160"/>
                  <a:pt x="103" y="160"/>
                  <a:pt x="103" y="160"/>
                </a:cubicBezTo>
                <a:cubicBezTo>
                  <a:pt x="88" y="160"/>
                  <a:pt x="88" y="160"/>
                  <a:pt x="88" y="160"/>
                </a:cubicBezTo>
                <a:cubicBezTo>
                  <a:pt x="88" y="167"/>
                  <a:pt x="88" y="167"/>
                  <a:pt x="88" y="167"/>
                </a:cubicBezTo>
                <a:cubicBezTo>
                  <a:pt x="34" y="184"/>
                  <a:pt x="34" y="184"/>
                  <a:pt x="34" y="184"/>
                </a:cubicBezTo>
                <a:cubicBezTo>
                  <a:pt x="30" y="185"/>
                  <a:pt x="28" y="189"/>
                  <a:pt x="29" y="193"/>
                </a:cubicBezTo>
                <a:close/>
                <a:moveTo>
                  <a:pt x="36" y="205"/>
                </a:moveTo>
                <a:cubicBezTo>
                  <a:pt x="30" y="205"/>
                  <a:pt x="25" y="210"/>
                  <a:pt x="25" y="216"/>
                </a:cubicBezTo>
                <a:cubicBezTo>
                  <a:pt x="25" y="222"/>
                  <a:pt x="30" y="227"/>
                  <a:pt x="36" y="227"/>
                </a:cubicBezTo>
                <a:cubicBezTo>
                  <a:pt x="42" y="227"/>
                  <a:pt x="47" y="222"/>
                  <a:pt x="47" y="216"/>
                </a:cubicBezTo>
                <a:cubicBezTo>
                  <a:pt x="47" y="210"/>
                  <a:pt x="42" y="205"/>
                  <a:pt x="36" y="205"/>
                </a:cubicBezTo>
                <a:close/>
                <a:moveTo>
                  <a:pt x="154" y="205"/>
                </a:moveTo>
                <a:cubicBezTo>
                  <a:pt x="148" y="205"/>
                  <a:pt x="143" y="210"/>
                  <a:pt x="143" y="216"/>
                </a:cubicBezTo>
                <a:cubicBezTo>
                  <a:pt x="143" y="222"/>
                  <a:pt x="148" y="227"/>
                  <a:pt x="154" y="227"/>
                </a:cubicBezTo>
                <a:cubicBezTo>
                  <a:pt x="160" y="227"/>
                  <a:pt x="165" y="222"/>
                  <a:pt x="165" y="216"/>
                </a:cubicBezTo>
                <a:cubicBezTo>
                  <a:pt x="165" y="210"/>
                  <a:pt x="160" y="205"/>
                  <a:pt x="154" y="205"/>
                </a:cubicBezTo>
                <a:close/>
                <a:moveTo>
                  <a:pt x="179" y="64"/>
                </a:moveTo>
                <a:cubicBezTo>
                  <a:pt x="172" y="64"/>
                  <a:pt x="167" y="72"/>
                  <a:pt x="167" y="75"/>
                </a:cubicBezTo>
                <a:cubicBezTo>
                  <a:pt x="167" y="79"/>
                  <a:pt x="167" y="77"/>
                  <a:pt x="167" y="77"/>
                </a:cubicBezTo>
                <a:cubicBezTo>
                  <a:pt x="167" y="121"/>
                  <a:pt x="167" y="121"/>
                  <a:pt x="167" y="121"/>
                </a:cubicBezTo>
                <a:cubicBezTo>
                  <a:pt x="167" y="125"/>
                  <a:pt x="165" y="129"/>
                  <a:pt x="162" y="130"/>
                </a:cubicBezTo>
                <a:cubicBezTo>
                  <a:pt x="162" y="134"/>
                  <a:pt x="162" y="138"/>
                  <a:pt x="161" y="142"/>
                </a:cubicBezTo>
                <a:cubicBezTo>
                  <a:pt x="171" y="141"/>
                  <a:pt x="178" y="132"/>
                  <a:pt x="178" y="121"/>
                </a:cubicBezTo>
                <a:cubicBezTo>
                  <a:pt x="178" y="86"/>
                  <a:pt x="178" y="86"/>
                  <a:pt x="178" y="86"/>
                </a:cubicBezTo>
                <a:cubicBezTo>
                  <a:pt x="185" y="86"/>
                  <a:pt x="190" y="81"/>
                  <a:pt x="190" y="75"/>
                </a:cubicBezTo>
                <a:cubicBezTo>
                  <a:pt x="190" y="69"/>
                  <a:pt x="185" y="64"/>
                  <a:pt x="179" y="64"/>
                </a:cubicBezTo>
                <a:close/>
                <a:moveTo>
                  <a:pt x="95" y="205"/>
                </a:moveTo>
                <a:cubicBezTo>
                  <a:pt x="89" y="205"/>
                  <a:pt x="84" y="210"/>
                  <a:pt x="84" y="216"/>
                </a:cubicBezTo>
                <a:cubicBezTo>
                  <a:pt x="84" y="222"/>
                  <a:pt x="89" y="227"/>
                  <a:pt x="95" y="227"/>
                </a:cubicBezTo>
                <a:cubicBezTo>
                  <a:pt x="102" y="227"/>
                  <a:pt x="107" y="222"/>
                  <a:pt x="107" y="216"/>
                </a:cubicBezTo>
                <a:cubicBezTo>
                  <a:pt x="107" y="210"/>
                  <a:pt x="102" y="205"/>
                  <a:pt x="95" y="205"/>
                </a:cubicBezTo>
                <a:close/>
              </a:path>
            </a:pathLst>
          </a:custGeom>
          <a:solidFill>
            <a:schemeClr val="accent4">
              <a:lumMod val="75000"/>
            </a:schemeClr>
          </a:solidFill>
          <a:ln>
            <a:noFill/>
          </a:ln>
          <a:extLst/>
        </p:spPr>
        <p:txBody>
          <a:bodyPr lIns="102870" tIns="51435" rIns="102870" bIns="51435"/>
          <a:lstStyle/>
          <a:p>
            <a:pPr>
              <a:defRPr/>
            </a:pPr>
            <a:endParaRPr lang="fr-FR"/>
          </a:p>
        </p:txBody>
      </p:sp>
      <p:sp>
        <p:nvSpPr>
          <p:cNvPr id="11" name="Freeform 27"/>
          <p:cNvSpPr>
            <a:spLocks noChangeAspect="1" noEditPoints="1"/>
          </p:cNvSpPr>
          <p:nvPr/>
        </p:nvSpPr>
        <p:spPr bwMode="auto">
          <a:xfrm>
            <a:off x="1004693" y="3660284"/>
            <a:ext cx="288215" cy="425320"/>
          </a:xfrm>
          <a:custGeom>
            <a:avLst/>
            <a:gdLst>
              <a:gd name="T0" fmla="*/ 64 w 148"/>
              <a:gd name="T1" fmla="*/ 54 h 227"/>
              <a:gd name="T2" fmla="*/ 87 w 148"/>
              <a:gd name="T3" fmla="*/ 37 h 227"/>
              <a:gd name="T4" fmla="*/ 70 w 148"/>
              <a:gd name="T5" fmla="*/ 14 h 227"/>
              <a:gd name="T6" fmla="*/ 47 w 148"/>
              <a:gd name="T7" fmla="*/ 31 h 227"/>
              <a:gd name="T8" fmla="*/ 64 w 148"/>
              <a:gd name="T9" fmla="*/ 54 h 227"/>
              <a:gd name="T10" fmla="*/ 144 w 148"/>
              <a:gd name="T11" fmla="*/ 11 h 227"/>
              <a:gd name="T12" fmla="*/ 127 w 148"/>
              <a:gd name="T13" fmla="*/ 0 h 227"/>
              <a:gd name="T14" fmla="*/ 126 w 148"/>
              <a:gd name="T15" fmla="*/ 0 h 227"/>
              <a:gd name="T16" fmla="*/ 124 w 148"/>
              <a:gd name="T17" fmla="*/ 2 h 227"/>
              <a:gd name="T18" fmla="*/ 124 w 148"/>
              <a:gd name="T19" fmla="*/ 32 h 227"/>
              <a:gd name="T20" fmla="*/ 115 w 148"/>
              <a:gd name="T21" fmla="*/ 31 h 227"/>
              <a:gd name="T22" fmla="*/ 106 w 148"/>
              <a:gd name="T23" fmla="*/ 43 h 227"/>
              <a:gd name="T24" fmla="*/ 119 w 148"/>
              <a:gd name="T25" fmla="*/ 49 h 227"/>
              <a:gd name="T26" fmla="*/ 129 w 148"/>
              <a:gd name="T27" fmla="*/ 39 h 227"/>
              <a:gd name="T28" fmla="*/ 129 w 148"/>
              <a:gd name="T29" fmla="*/ 14 h 227"/>
              <a:gd name="T30" fmla="*/ 140 w 148"/>
              <a:gd name="T31" fmla="*/ 27 h 227"/>
              <a:gd name="T32" fmla="*/ 144 w 148"/>
              <a:gd name="T33" fmla="*/ 28 h 227"/>
              <a:gd name="T34" fmla="*/ 144 w 148"/>
              <a:gd name="T35" fmla="*/ 11 h 227"/>
              <a:gd name="T36" fmla="*/ 113 w 148"/>
              <a:gd name="T37" fmla="*/ 71 h 227"/>
              <a:gd name="T38" fmla="*/ 93 w 148"/>
              <a:gd name="T39" fmla="*/ 62 h 227"/>
              <a:gd name="T40" fmla="*/ 70 w 148"/>
              <a:gd name="T41" fmla="*/ 62 h 227"/>
              <a:gd name="T42" fmla="*/ 48 w 148"/>
              <a:gd name="T43" fmla="*/ 71 h 227"/>
              <a:gd name="T44" fmla="*/ 40 w 148"/>
              <a:gd name="T45" fmla="*/ 88 h 227"/>
              <a:gd name="T46" fmla="*/ 35 w 148"/>
              <a:gd name="T47" fmla="*/ 100 h 227"/>
              <a:gd name="T48" fmla="*/ 15 w 148"/>
              <a:gd name="T49" fmla="*/ 85 h 227"/>
              <a:gd name="T50" fmla="*/ 4 w 148"/>
              <a:gd name="T51" fmla="*/ 85 h 227"/>
              <a:gd name="T52" fmla="*/ 4 w 148"/>
              <a:gd name="T53" fmla="*/ 97 h 227"/>
              <a:gd name="T54" fmla="*/ 15 w 148"/>
              <a:gd name="T55" fmla="*/ 107 h 227"/>
              <a:gd name="T56" fmla="*/ 39 w 148"/>
              <a:gd name="T57" fmla="*/ 117 h 227"/>
              <a:gd name="T58" fmla="*/ 55 w 148"/>
              <a:gd name="T59" fmla="*/ 94 h 227"/>
              <a:gd name="T60" fmla="*/ 56 w 148"/>
              <a:gd name="T61" fmla="*/ 92 h 227"/>
              <a:gd name="T62" fmla="*/ 61 w 148"/>
              <a:gd name="T63" fmla="*/ 123 h 227"/>
              <a:gd name="T64" fmla="*/ 61 w 148"/>
              <a:gd name="T65" fmla="*/ 124 h 227"/>
              <a:gd name="T66" fmla="*/ 31 w 148"/>
              <a:gd name="T67" fmla="*/ 145 h 227"/>
              <a:gd name="T68" fmla="*/ 29 w 148"/>
              <a:gd name="T69" fmla="*/ 156 h 227"/>
              <a:gd name="T70" fmla="*/ 43 w 148"/>
              <a:gd name="T71" fmla="*/ 193 h 227"/>
              <a:gd name="T72" fmla="*/ 53 w 148"/>
              <a:gd name="T73" fmla="*/ 200 h 227"/>
              <a:gd name="T74" fmla="*/ 56 w 148"/>
              <a:gd name="T75" fmla="*/ 199 h 227"/>
              <a:gd name="T76" fmla="*/ 63 w 148"/>
              <a:gd name="T77" fmla="*/ 186 h 227"/>
              <a:gd name="T78" fmla="*/ 52 w 148"/>
              <a:gd name="T79" fmla="*/ 155 h 227"/>
              <a:gd name="T80" fmla="*/ 80 w 148"/>
              <a:gd name="T81" fmla="*/ 140 h 227"/>
              <a:gd name="T82" fmla="*/ 70 w 148"/>
              <a:gd name="T83" fmla="*/ 213 h 227"/>
              <a:gd name="T84" fmla="*/ 77 w 148"/>
              <a:gd name="T85" fmla="*/ 226 h 227"/>
              <a:gd name="T86" fmla="*/ 80 w 148"/>
              <a:gd name="T87" fmla="*/ 227 h 227"/>
              <a:gd name="T88" fmla="*/ 91 w 148"/>
              <a:gd name="T89" fmla="*/ 219 h 227"/>
              <a:gd name="T90" fmla="*/ 101 w 148"/>
              <a:gd name="T91" fmla="*/ 136 h 227"/>
              <a:gd name="T92" fmla="*/ 97 w 148"/>
              <a:gd name="T93" fmla="*/ 81 h 227"/>
              <a:gd name="T94" fmla="*/ 104 w 148"/>
              <a:gd name="T95" fmla="*/ 85 h 227"/>
              <a:gd name="T96" fmla="*/ 115 w 148"/>
              <a:gd name="T97" fmla="*/ 93 h 227"/>
              <a:gd name="T98" fmla="*/ 113 w 148"/>
              <a:gd name="T99" fmla="*/ 107 h 227"/>
              <a:gd name="T100" fmla="*/ 109 w 148"/>
              <a:gd name="T101" fmla="*/ 119 h 227"/>
              <a:gd name="T102" fmla="*/ 113 w 148"/>
              <a:gd name="T103" fmla="*/ 130 h 227"/>
              <a:gd name="T104" fmla="*/ 117 w 148"/>
              <a:gd name="T105" fmla="*/ 131 h 227"/>
              <a:gd name="T106" fmla="*/ 124 w 148"/>
              <a:gd name="T107" fmla="*/ 125 h 227"/>
              <a:gd name="T108" fmla="*/ 129 w 148"/>
              <a:gd name="T109" fmla="*/ 112 h 227"/>
              <a:gd name="T110" fmla="*/ 130 w 148"/>
              <a:gd name="T111" fmla="*/ 87 h 227"/>
              <a:gd name="T112" fmla="*/ 113 w 148"/>
              <a:gd name="T113" fmla="*/ 7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227">
                <a:moveTo>
                  <a:pt x="64" y="54"/>
                </a:moveTo>
                <a:cubicBezTo>
                  <a:pt x="75" y="56"/>
                  <a:pt x="85" y="48"/>
                  <a:pt x="87" y="37"/>
                </a:cubicBezTo>
                <a:cubicBezTo>
                  <a:pt x="88" y="26"/>
                  <a:pt x="81" y="16"/>
                  <a:pt x="70" y="14"/>
                </a:cubicBezTo>
                <a:cubicBezTo>
                  <a:pt x="59" y="13"/>
                  <a:pt x="48" y="20"/>
                  <a:pt x="47" y="31"/>
                </a:cubicBezTo>
                <a:cubicBezTo>
                  <a:pt x="45" y="42"/>
                  <a:pt x="53" y="53"/>
                  <a:pt x="64" y="54"/>
                </a:cubicBezTo>
                <a:close/>
                <a:moveTo>
                  <a:pt x="144" y="11"/>
                </a:moveTo>
                <a:cubicBezTo>
                  <a:pt x="139" y="4"/>
                  <a:pt x="127" y="0"/>
                  <a:pt x="127" y="0"/>
                </a:cubicBezTo>
                <a:cubicBezTo>
                  <a:pt x="127" y="0"/>
                  <a:pt x="127" y="0"/>
                  <a:pt x="126" y="0"/>
                </a:cubicBezTo>
                <a:cubicBezTo>
                  <a:pt x="125" y="0"/>
                  <a:pt x="124" y="1"/>
                  <a:pt x="124" y="2"/>
                </a:cubicBezTo>
                <a:cubicBezTo>
                  <a:pt x="124" y="32"/>
                  <a:pt x="124" y="32"/>
                  <a:pt x="124" y="32"/>
                </a:cubicBezTo>
                <a:cubicBezTo>
                  <a:pt x="121" y="31"/>
                  <a:pt x="118" y="30"/>
                  <a:pt x="115" y="31"/>
                </a:cubicBezTo>
                <a:cubicBezTo>
                  <a:pt x="109" y="33"/>
                  <a:pt x="105" y="38"/>
                  <a:pt x="106" y="43"/>
                </a:cubicBezTo>
                <a:cubicBezTo>
                  <a:pt x="107" y="47"/>
                  <a:pt x="113" y="50"/>
                  <a:pt x="119" y="49"/>
                </a:cubicBezTo>
                <a:cubicBezTo>
                  <a:pt x="125" y="47"/>
                  <a:pt x="129" y="43"/>
                  <a:pt x="129" y="39"/>
                </a:cubicBezTo>
                <a:cubicBezTo>
                  <a:pt x="129" y="34"/>
                  <a:pt x="129" y="14"/>
                  <a:pt x="129" y="14"/>
                </a:cubicBezTo>
                <a:cubicBezTo>
                  <a:pt x="138" y="15"/>
                  <a:pt x="141" y="22"/>
                  <a:pt x="140" y="27"/>
                </a:cubicBezTo>
                <a:cubicBezTo>
                  <a:pt x="140" y="30"/>
                  <a:pt x="142" y="30"/>
                  <a:pt x="144" y="28"/>
                </a:cubicBezTo>
                <a:cubicBezTo>
                  <a:pt x="145" y="27"/>
                  <a:pt x="148" y="18"/>
                  <a:pt x="144" y="11"/>
                </a:cubicBezTo>
                <a:close/>
                <a:moveTo>
                  <a:pt x="113" y="71"/>
                </a:moveTo>
                <a:cubicBezTo>
                  <a:pt x="105" y="67"/>
                  <a:pt x="98" y="63"/>
                  <a:pt x="93" y="62"/>
                </a:cubicBezTo>
                <a:cubicBezTo>
                  <a:pt x="86" y="59"/>
                  <a:pt x="74" y="61"/>
                  <a:pt x="70" y="62"/>
                </a:cubicBezTo>
                <a:cubicBezTo>
                  <a:pt x="62" y="63"/>
                  <a:pt x="52" y="66"/>
                  <a:pt x="48" y="71"/>
                </a:cubicBezTo>
                <a:cubicBezTo>
                  <a:pt x="45" y="74"/>
                  <a:pt x="43" y="80"/>
                  <a:pt x="40" y="88"/>
                </a:cubicBezTo>
                <a:cubicBezTo>
                  <a:pt x="38" y="91"/>
                  <a:pt x="36" y="97"/>
                  <a:pt x="35" y="100"/>
                </a:cubicBezTo>
                <a:cubicBezTo>
                  <a:pt x="30" y="97"/>
                  <a:pt x="22" y="91"/>
                  <a:pt x="15" y="85"/>
                </a:cubicBezTo>
                <a:cubicBezTo>
                  <a:pt x="12" y="81"/>
                  <a:pt x="7" y="81"/>
                  <a:pt x="4" y="85"/>
                </a:cubicBezTo>
                <a:cubicBezTo>
                  <a:pt x="0" y="88"/>
                  <a:pt x="0" y="93"/>
                  <a:pt x="4" y="97"/>
                </a:cubicBezTo>
                <a:cubicBezTo>
                  <a:pt x="4" y="97"/>
                  <a:pt x="9" y="102"/>
                  <a:pt x="15" y="107"/>
                </a:cubicBezTo>
                <a:cubicBezTo>
                  <a:pt x="26" y="115"/>
                  <a:pt x="33" y="118"/>
                  <a:pt x="39" y="117"/>
                </a:cubicBezTo>
                <a:cubicBezTo>
                  <a:pt x="47" y="116"/>
                  <a:pt x="50" y="107"/>
                  <a:pt x="55" y="94"/>
                </a:cubicBezTo>
                <a:cubicBezTo>
                  <a:pt x="56" y="93"/>
                  <a:pt x="56" y="93"/>
                  <a:pt x="56" y="92"/>
                </a:cubicBezTo>
                <a:cubicBezTo>
                  <a:pt x="58" y="103"/>
                  <a:pt x="60" y="116"/>
                  <a:pt x="61" y="123"/>
                </a:cubicBezTo>
                <a:cubicBezTo>
                  <a:pt x="61" y="123"/>
                  <a:pt x="61" y="124"/>
                  <a:pt x="61" y="124"/>
                </a:cubicBezTo>
                <a:cubicBezTo>
                  <a:pt x="42" y="132"/>
                  <a:pt x="32" y="145"/>
                  <a:pt x="31" y="145"/>
                </a:cubicBezTo>
                <a:cubicBezTo>
                  <a:pt x="29" y="148"/>
                  <a:pt x="28" y="152"/>
                  <a:pt x="29" y="156"/>
                </a:cubicBezTo>
                <a:cubicBezTo>
                  <a:pt x="43" y="193"/>
                  <a:pt x="43" y="193"/>
                  <a:pt x="43" y="193"/>
                </a:cubicBezTo>
                <a:cubicBezTo>
                  <a:pt x="44" y="197"/>
                  <a:pt x="48" y="200"/>
                  <a:pt x="53" y="200"/>
                </a:cubicBezTo>
                <a:cubicBezTo>
                  <a:pt x="54" y="200"/>
                  <a:pt x="55" y="200"/>
                  <a:pt x="56" y="199"/>
                </a:cubicBezTo>
                <a:cubicBezTo>
                  <a:pt x="62" y="197"/>
                  <a:pt x="65" y="191"/>
                  <a:pt x="63" y="186"/>
                </a:cubicBezTo>
                <a:cubicBezTo>
                  <a:pt x="52" y="155"/>
                  <a:pt x="52" y="155"/>
                  <a:pt x="52" y="155"/>
                </a:cubicBezTo>
                <a:cubicBezTo>
                  <a:pt x="57" y="150"/>
                  <a:pt x="67" y="143"/>
                  <a:pt x="80" y="140"/>
                </a:cubicBezTo>
                <a:cubicBezTo>
                  <a:pt x="81" y="154"/>
                  <a:pt x="80" y="181"/>
                  <a:pt x="70" y="213"/>
                </a:cubicBezTo>
                <a:cubicBezTo>
                  <a:pt x="69" y="219"/>
                  <a:pt x="72" y="225"/>
                  <a:pt x="77" y="226"/>
                </a:cubicBezTo>
                <a:cubicBezTo>
                  <a:pt x="78" y="227"/>
                  <a:pt x="79" y="227"/>
                  <a:pt x="80" y="227"/>
                </a:cubicBezTo>
                <a:cubicBezTo>
                  <a:pt x="85" y="227"/>
                  <a:pt x="89" y="224"/>
                  <a:pt x="91" y="219"/>
                </a:cubicBezTo>
                <a:cubicBezTo>
                  <a:pt x="102" y="182"/>
                  <a:pt x="102" y="151"/>
                  <a:pt x="101" y="136"/>
                </a:cubicBezTo>
                <a:cubicBezTo>
                  <a:pt x="101" y="123"/>
                  <a:pt x="100" y="100"/>
                  <a:pt x="97" y="81"/>
                </a:cubicBezTo>
                <a:cubicBezTo>
                  <a:pt x="99" y="83"/>
                  <a:pt x="102" y="84"/>
                  <a:pt x="104" y="85"/>
                </a:cubicBezTo>
                <a:cubicBezTo>
                  <a:pt x="113" y="90"/>
                  <a:pt x="115" y="93"/>
                  <a:pt x="115" y="93"/>
                </a:cubicBezTo>
                <a:cubicBezTo>
                  <a:pt x="115" y="94"/>
                  <a:pt x="116" y="97"/>
                  <a:pt x="113" y="107"/>
                </a:cubicBezTo>
                <a:cubicBezTo>
                  <a:pt x="111" y="114"/>
                  <a:pt x="109" y="119"/>
                  <a:pt x="109" y="119"/>
                </a:cubicBezTo>
                <a:cubicBezTo>
                  <a:pt x="107" y="123"/>
                  <a:pt x="109" y="128"/>
                  <a:pt x="113" y="130"/>
                </a:cubicBezTo>
                <a:cubicBezTo>
                  <a:pt x="115" y="130"/>
                  <a:pt x="116" y="131"/>
                  <a:pt x="117" y="131"/>
                </a:cubicBezTo>
                <a:cubicBezTo>
                  <a:pt x="120" y="131"/>
                  <a:pt x="123" y="129"/>
                  <a:pt x="124" y="125"/>
                </a:cubicBezTo>
                <a:cubicBezTo>
                  <a:pt x="125" y="125"/>
                  <a:pt x="127" y="119"/>
                  <a:pt x="129" y="112"/>
                </a:cubicBezTo>
                <a:cubicBezTo>
                  <a:pt x="132" y="100"/>
                  <a:pt x="133" y="92"/>
                  <a:pt x="130" y="87"/>
                </a:cubicBezTo>
                <a:cubicBezTo>
                  <a:pt x="128" y="81"/>
                  <a:pt x="122" y="76"/>
                  <a:pt x="113" y="71"/>
                </a:cubicBezTo>
                <a:close/>
              </a:path>
            </a:pathLst>
          </a:custGeom>
          <a:solidFill>
            <a:schemeClr val="accent4">
              <a:lumMod val="75000"/>
            </a:schemeClr>
          </a:solidFill>
          <a:ln>
            <a:noFill/>
          </a:ln>
          <a:extLst/>
        </p:spPr>
        <p:txBody>
          <a:bodyPr lIns="102870" tIns="51435" rIns="102870" bIns="51435"/>
          <a:lstStyle/>
          <a:p>
            <a:pPr>
              <a:defRPr/>
            </a:pPr>
            <a:endParaRPr lang="fr-FR"/>
          </a:p>
        </p:txBody>
      </p:sp>
      <p:sp>
        <p:nvSpPr>
          <p:cNvPr id="12" name="Freeform 29"/>
          <p:cNvSpPr>
            <a:spLocks noChangeAspect="1" noEditPoints="1"/>
          </p:cNvSpPr>
          <p:nvPr/>
        </p:nvSpPr>
        <p:spPr bwMode="auto">
          <a:xfrm>
            <a:off x="706184" y="2037127"/>
            <a:ext cx="494859" cy="395566"/>
          </a:xfrm>
          <a:custGeom>
            <a:avLst/>
            <a:gdLst>
              <a:gd name="T0" fmla="*/ 0 w 227"/>
              <a:gd name="T1" fmla="*/ 181 h 188"/>
              <a:gd name="T2" fmla="*/ 63 w 227"/>
              <a:gd name="T3" fmla="*/ 160 h 188"/>
              <a:gd name="T4" fmla="*/ 69 w 227"/>
              <a:gd name="T5" fmla="*/ 157 h 188"/>
              <a:gd name="T6" fmla="*/ 65 w 227"/>
              <a:gd name="T7" fmla="*/ 119 h 188"/>
              <a:gd name="T8" fmla="*/ 176 w 227"/>
              <a:gd name="T9" fmla="*/ 81 h 188"/>
              <a:gd name="T10" fmla="*/ 158 w 227"/>
              <a:gd name="T11" fmla="*/ 117 h 188"/>
              <a:gd name="T12" fmla="*/ 0 w 227"/>
              <a:gd name="T13" fmla="*/ 37 h 188"/>
              <a:gd name="T14" fmla="*/ 55 w 227"/>
              <a:gd name="T15" fmla="*/ 111 h 188"/>
              <a:gd name="T16" fmla="*/ 69 w 227"/>
              <a:gd name="T17" fmla="*/ 90 h 188"/>
              <a:gd name="T18" fmla="*/ 6 w 227"/>
              <a:gd name="T19" fmla="*/ 28 h 188"/>
              <a:gd name="T20" fmla="*/ 35 w 227"/>
              <a:gd name="T21" fmla="*/ 31 h 188"/>
              <a:gd name="T22" fmla="*/ 35 w 227"/>
              <a:gd name="T23" fmla="*/ 94 h 188"/>
              <a:gd name="T24" fmla="*/ 35 w 227"/>
              <a:gd name="T25" fmla="*/ 31 h 188"/>
              <a:gd name="T26" fmla="*/ 35 w 227"/>
              <a:gd name="T27" fmla="*/ 44 h 188"/>
              <a:gd name="T28" fmla="*/ 35 w 227"/>
              <a:gd name="T29" fmla="*/ 55 h 188"/>
              <a:gd name="T30" fmla="*/ 110 w 227"/>
              <a:gd name="T31" fmla="*/ 171 h 188"/>
              <a:gd name="T32" fmla="*/ 142 w 227"/>
              <a:gd name="T33" fmla="*/ 185 h 188"/>
              <a:gd name="T34" fmla="*/ 148 w 227"/>
              <a:gd name="T35" fmla="*/ 188 h 188"/>
              <a:gd name="T36" fmla="*/ 140 w 227"/>
              <a:gd name="T37" fmla="*/ 139 h 188"/>
              <a:gd name="T38" fmla="*/ 188 w 227"/>
              <a:gd name="T39" fmla="*/ 81 h 188"/>
              <a:gd name="T40" fmla="*/ 158 w 227"/>
              <a:gd name="T41" fmla="*/ 188 h 188"/>
              <a:gd name="T42" fmla="*/ 227 w 227"/>
              <a:gd name="T43" fmla="*/ 151 h 188"/>
              <a:gd name="T44" fmla="*/ 188 w 227"/>
              <a:gd name="T45" fmla="*/ 81 h 188"/>
              <a:gd name="T46" fmla="*/ 158 w 227"/>
              <a:gd name="T47" fmla="*/ 31 h 188"/>
              <a:gd name="T48" fmla="*/ 227 w 227"/>
              <a:gd name="T49" fmla="*/ 65 h 188"/>
              <a:gd name="T50" fmla="*/ 221 w 227"/>
              <a:gd name="T51" fmla="*/ 3 h 188"/>
              <a:gd name="T52" fmla="*/ 85 w 227"/>
              <a:gd name="T53" fmla="*/ 3 h 188"/>
              <a:gd name="T54" fmla="*/ 79 w 227"/>
              <a:gd name="T55" fmla="*/ 0 h 188"/>
              <a:gd name="T56" fmla="*/ 113 w 227"/>
              <a:gd name="T57" fmla="*/ 64 h 188"/>
              <a:gd name="T58" fmla="*/ 148 w 227"/>
              <a:gd name="T59" fmla="*/ 31 h 188"/>
              <a:gd name="T60" fmla="*/ 142 w 227"/>
              <a:gd name="T61" fmla="*/ 28 h 188"/>
              <a:gd name="T62" fmla="*/ 79 w 227"/>
              <a:gd name="T63" fmla="*/ 98 h 188"/>
              <a:gd name="T64" fmla="*/ 97 w 227"/>
              <a:gd name="T65" fmla="*/ 165 h 188"/>
              <a:gd name="T66" fmla="*/ 148 w 227"/>
              <a:gd name="T67" fmla="*/ 123 h 188"/>
              <a:gd name="T68" fmla="*/ 114 w 227"/>
              <a:gd name="T69" fmla="*/ 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188">
                <a:moveTo>
                  <a:pt x="0" y="152"/>
                </a:moveTo>
                <a:cubicBezTo>
                  <a:pt x="0" y="181"/>
                  <a:pt x="0" y="181"/>
                  <a:pt x="0" y="181"/>
                </a:cubicBezTo>
                <a:cubicBezTo>
                  <a:pt x="0" y="185"/>
                  <a:pt x="3" y="187"/>
                  <a:pt x="6" y="185"/>
                </a:cubicBezTo>
                <a:cubicBezTo>
                  <a:pt x="63" y="160"/>
                  <a:pt x="63" y="160"/>
                  <a:pt x="63" y="160"/>
                </a:cubicBezTo>
                <a:cubicBezTo>
                  <a:pt x="63" y="160"/>
                  <a:pt x="63" y="160"/>
                  <a:pt x="63" y="160"/>
                </a:cubicBezTo>
                <a:cubicBezTo>
                  <a:pt x="69" y="157"/>
                  <a:pt x="69" y="157"/>
                  <a:pt x="69" y="157"/>
                </a:cubicBezTo>
                <a:cubicBezTo>
                  <a:pt x="69" y="113"/>
                  <a:pt x="69" y="113"/>
                  <a:pt x="69" y="113"/>
                </a:cubicBezTo>
                <a:cubicBezTo>
                  <a:pt x="68" y="115"/>
                  <a:pt x="66" y="117"/>
                  <a:pt x="65" y="119"/>
                </a:cubicBezTo>
                <a:cubicBezTo>
                  <a:pt x="47" y="141"/>
                  <a:pt x="19" y="149"/>
                  <a:pt x="0" y="152"/>
                </a:cubicBezTo>
                <a:close/>
                <a:moveTo>
                  <a:pt x="176" y="81"/>
                </a:moveTo>
                <a:cubicBezTo>
                  <a:pt x="170" y="80"/>
                  <a:pt x="164" y="79"/>
                  <a:pt x="158" y="79"/>
                </a:cubicBezTo>
                <a:cubicBezTo>
                  <a:pt x="158" y="117"/>
                  <a:pt x="158" y="117"/>
                  <a:pt x="158" y="117"/>
                </a:cubicBezTo>
                <a:cubicBezTo>
                  <a:pt x="175" y="105"/>
                  <a:pt x="176" y="89"/>
                  <a:pt x="176" y="81"/>
                </a:cubicBezTo>
                <a:close/>
                <a:moveTo>
                  <a:pt x="0" y="37"/>
                </a:moveTo>
                <a:cubicBezTo>
                  <a:pt x="0" y="139"/>
                  <a:pt x="0" y="139"/>
                  <a:pt x="0" y="139"/>
                </a:cubicBezTo>
                <a:cubicBezTo>
                  <a:pt x="16" y="136"/>
                  <a:pt x="40" y="129"/>
                  <a:pt x="55" y="111"/>
                </a:cubicBezTo>
                <a:cubicBezTo>
                  <a:pt x="58" y="106"/>
                  <a:pt x="61" y="102"/>
                  <a:pt x="64" y="97"/>
                </a:cubicBezTo>
                <a:cubicBezTo>
                  <a:pt x="66" y="95"/>
                  <a:pt x="67" y="92"/>
                  <a:pt x="69" y="90"/>
                </a:cubicBezTo>
                <a:cubicBezTo>
                  <a:pt x="69" y="0"/>
                  <a:pt x="69" y="0"/>
                  <a:pt x="69" y="0"/>
                </a:cubicBezTo>
                <a:cubicBezTo>
                  <a:pt x="6" y="28"/>
                  <a:pt x="6" y="28"/>
                  <a:pt x="6" y="28"/>
                </a:cubicBezTo>
                <a:cubicBezTo>
                  <a:pt x="3" y="30"/>
                  <a:pt x="0" y="34"/>
                  <a:pt x="0" y="37"/>
                </a:cubicBezTo>
                <a:close/>
                <a:moveTo>
                  <a:pt x="35" y="31"/>
                </a:moveTo>
                <a:cubicBezTo>
                  <a:pt x="45" y="31"/>
                  <a:pt x="54" y="40"/>
                  <a:pt x="54" y="50"/>
                </a:cubicBezTo>
                <a:cubicBezTo>
                  <a:pt x="54" y="50"/>
                  <a:pt x="54" y="60"/>
                  <a:pt x="35" y="94"/>
                </a:cubicBezTo>
                <a:cubicBezTo>
                  <a:pt x="17" y="60"/>
                  <a:pt x="17" y="50"/>
                  <a:pt x="17" y="50"/>
                </a:cubicBezTo>
                <a:cubicBezTo>
                  <a:pt x="17" y="40"/>
                  <a:pt x="25" y="31"/>
                  <a:pt x="35" y="31"/>
                </a:cubicBezTo>
                <a:close/>
                <a:moveTo>
                  <a:pt x="41" y="50"/>
                </a:moveTo>
                <a:cubicBezTo>
                  <a:pt x="41" y="47"/>
                  <a:pt x="38" y="44"/>
                  <a:pt x="35" y="44"/>
                </a:cubicBezTo>
                <a:cubicBezTo>
                  <a:pt x="32" y="44"/>
                  <a:pt x="30" y="47"/>
                  <a:pt x="30" y="50"/>
                </a:cubicBezTo>
                <a:cubicBezTo>
                  <a:pt x="30" y="53"/>
                  <a:pt x="32" y="55"/>
                  <a:pt x="35" y="55"/>
                </a:cubicBezTo>
                <a:cubicBezTo>
                  <a:pt x="38" y="55"/>
                  <a:pt x="41" y="53"/>
                  <a:pt x="41" y="50"/>
                </a:cubicBezTo>
                <a:close/>
                <a:moveTo>
                  <a:pt x="110" y="171"/>
                </a:moveTo>
                <a:cubicBezTo>
                  <a:pt x="113" y="172"/>
                  <a:pt x="113" y="172"/>
                  <a:pt x="113" y="172"/>
                </a:cubicBezTo>
                <a:cubicBezTo>
                  <a:pt x="142" y="185"/>
                  <a:pt x="142" y="185"/>
                  <a:pt x="142" y="185"/>
                </a:cubicBezTo>
                <a:cubicBezTo>
                  <a:pt x="142" y="185"/>
                  <a:pt x="142" y="185"/>
                  <a:pt x="142" y="185"/>
                </a:cubicBezTo>
                <a:cubicBezTo>
                  <a:pt x="148" y="188"/>
                  <a:pt x="148" y="188"/>
                  <a:pt x="148" y="188"/>
                </a:cubicBezTo>
                <a:cubicBezTo>
                  <a:pt x="148" y="136"/>
                  <a:pt x="148" y="136"/>
                  <a:pt x="148" y="136"/>
                </a:cubicBezTo>
                <a:cubicBezTo>
                  <a:pt x="145" y="137"/>
                  <a:pt x="143" y="138"/>
                  <a:pt x="140" y="139"/>
                </a:cubicBezTo>
                <a:cubicBezTo>
                  <a:pt x="118" y="145"/>
                  <a:pt x="111" y="157"/>
                  <a:pt x="110" y="171"/>
                </a:cubicBezTo>
                <a:close/>
                <a:moveTo>
                  <a:pt x="188" y="81"/>
                </a:moveTo>
                <a:cubicBezTo>
                  <a:pt x="189" y="94"/>
                  <a:pt x="185" y="118"/>
                  <a:pt x="158" y="132"/>
                </a:cubicBezTo>
                <a:cubicBezTo>
                  <a:pt x="158" y="188"/>
                  <a:pt x="158" y="188"/>
                  <a:pt x="158" y="188"/>
                </a:cubicBezTo>
                <a:cubicBezTo>
                  <a:pt x="221" y="160"/>
                  <a:pt x="221" y="160"/>
                  <a:pt x="221" y="160"/>
                </a:cubicBezTo>
                <a:cubicBezTo>
                  <a:pt x="224" y="158"/>
                  <a:pt x="227" y="154"/>
                  <a:pt x="227" y="151"/>
                </a:cubicBezTo>
                <a:cubicBezTo>
                  <a:pt x="227" y="78"/>
                  <a:pt x="227" y="78"/>
                  <a:pt x="227" y="78"/>
                </a:cubicBezTo>
                <a:cubicBezTo>
                  <a:pt x="216" y="81"/>
                  <a:pt x="202" y="82"/>
                  <a:pt x="188" y="81"/>
                </a:cubicBezTo>
                <a:close/>
                <a:moveTo>
                  <a:pt x="221" y="3"/>
                </a:moveTo>
                <a:cubicBezTo>
                  <a:pt x="158" y="31"/>
                  <a:pt x="158" y="31"/>
                  <a:pt x="158" y="31"/>
                </a:cubicBezTo>
                <a:cubicBezTo>
                  <a:pt x="158" y="66"/>
                  <a:pt x="158" y="66"/>
                  <a:pt x="158" y="66"/>
                </a:cubicBezTo>
                <a:cubicBezTo>
                  <a:pt x="182" y="68"/>
                  <a:pt x="210" y="71"/>
                  <a:pt x="227" y="65"/>
                </a:cubicBezTo>
                <a:cubicBezTo>
                  <a:pt x="227" y="7"/>
                  <a:pt x="227" y="7"/>
                  <a:pt x="227" y="7"/>
                </a:cubicBezTo>
                <a:cubicBezTo>
                  <a:pt x="227" y="3"/>
                  <a:pt x="224" y="1"/>
                  <a:pt x="221" y="3"/>
                </a:cubicBezTo>
                <a:close/>
                <a:moveTo>
                  <a:pt x="142" y="28"/>
                </a:moveTo>
                <a:cubicBezTo>
                  <a:pt x="85" y="3"/>
                  <a:pt x="85" y="3"/>
                  <a:pt x="85" y="3"/>
                </a:cubicBezTo>
                <a:cubicBezTo>
                  <a:pt x="85" y="3"/>
                  <a:pt x="85" y="3"/>
                  <a:pt x="85" y="3"/>
                </a:cubicBezTo>
                <a:cubicBezTo>
                  <a:pt x="79" y="0"/>
                  <a:pt x="79" y="0"/>
                  <a:pt x="79" y="0"/>
                </a:cubicBezTo>
                <a:cubicBezTo>
                  <a:pt x="79" y="78"/>
                  <a:pt x="79" y="78"/>
                  <a:pt x="79" y="78"/>
                </a:cubicBezTo>
                <a:cubicBezTo>
                  <a:pt x="87" y="71"/>
                  <a:pt x="97" y="65"/>
                  <a:pt x="113" y="64"/>
                </a:cubicBezTo>
                <a:cubicBezTo>
                  <a:pt x="123" y="63"/>
                  <a:pt x="135" y="64"/>
                  <a:pt x="148" y="65"/>
                </a:cubicBezTo>
                <a:cubicBezTo>
                  <a:pt x="148" y="31"/>
                  <a:pt x="148" y="31"/>
                  <a:pt x="148" y="31"/>
                </a:cubicBezTo>
                <a:cubicBezTo>
                  <a:pt x="142" y="28"/>
                  <a:pt x="142" y="28"/>
                  <a:pt x="142" y="28"/>
                </a:cubicBezTo>
                <a:cubicBezTo>
                  <a:pt x="142" y="28"/>
                  <a:pt x="142" y="28"/>
                  <a:pt x="142" y="28"/>
                </a:cubicBezTo>
                <a:close/>
                <a:moveTo>
                  <a:pt x="114" y="76"/>
                </a:moveTo>
                <a:cubicBezTo>
                  <a:pt x="95" y="78"/>
                  <a:pt x="87" y="86"/>
                  <a:pt x="79" y="98"/>
                </a:cubicBezTo>
                <a:cubicBezTo>
                  <a:pt x="79" y="157"/>
                  <a:pt x="79" y="157"/>
                  <a:pt x="79" y="157"/>
                </a:cubicBezTo>
                <a:cubicBezTo>
                  <a:pt x="97" y="165"/>
                  <a:pt x="97" y="165"/>
                  <a:pt x="97" y="165"/>
                </a:cubicBezTo>
                <a:cubicBezTo>
                  <a:pt x="100" y="149"/>
                  <a:pt x="110" y="134"/>
                  <a:pt x="137" y="126"/>
                </a:cubicBezTo>
                <a:cubicBezTo>
                  <a:pt x="141" y="125"/>
                  <a:pt x="145" y="124"/>
                  <a:pt x="148" y="123"/>
                </a:cubicBezTo>
                <a:cubicBezTo>
                  <a:pt x="148" y="78"/>
                  <a:pt x="148" y="78"/>
                  <a:pt x="148" y="78"/>
                </a:cubicBezTo>
                <a:cubicBezTo>
                  <a:pt x="135" y="77"/>
                  <a:pt x="123" y="76"/>
                  <a:pt x="114" y="76"/>
                </a:cubicBezTo>
                <a:close/>
              </a:path>
            </a:pathLst>
          </a:custGeom>
          <a:solidFill>
            <a:schemeClr val="accent4">
              <a:lumMod val="75000"/>
            </a:schemeClr>
          </a:solidFill>
          <a:ln>
            <a:noFill/>
          </a:ln>
          <a:extLst/>
        </p:spPr>
        <p:txBody>
          <a:bodyPr lIns="102870" tIns="51435" rIns="102870" bIns="51435"/>
          <a:lstStyle/>
          <a:p>
            <a:pPr>
              <a:defRPr/>
            </a:pPr>
            <a:endParaRPr lang="fr-FR"/>
          </a:p>
        </p:txBody>
      </p:sp>
      <p:sp>
        <p:nvSpPr>
          <p:cNvPr id="13" name="Freeform 36"/>
          <p:cNvSpPr>
            <a:spLocks noChangeAspect="1" noEditPoints="1"/>
          </p:cNvSpPr>
          <p:nvPr/>
        </p:nvSpPr>
        <p:spPr bwMode="auto">
          <a:xfrm>
            <a:off x="952125" y="5551549"/>
            <a:ext cx="331718" cy="276546"/>
          </a:xfrm>
          <a:custGeom>
            <a:avLst/>
            <a:gdLst>
              <a:gd name="T0" fmla="*/ 121 w 227"/>
              <a:gd name="T1" fmla="*/ 10 h 196"/>
              <a:gd name="T2" fmla="*/ 122 w 227"/>
              <a:gd name="T3" fmla="*/ 10 h 196"/>
              <a:gd name="T4" fmla="*/ 0 w 227"/>
              <a:gd name="T5" fmla="*/ 48 h 196"/>
              <a:gd name="T6" fmla="*/ 38 w 227"/>
              <a:gd name="T7" fmla="*/ 58 h 196"/>
              <a:gd name="T8" fmla="*/ 121 w 227"/>
              <a:gd name="T9" fmla="*/ 10 h 196"/>
              <a:gd name="T10" fmla="*/ 79 w 227"/>
              <a:gd name="T11" fmla="*/ 75 h 196"/>
              <a:gd name="T12" fmla="*/ 110 w 227"/>
              <a:gd name="T13" fmla="*/ 75 h 196"/>
              <a:gd name="T14" fmla="*/ 111 w 227"/>
              <a:gd name="T15" fmla="*/ 75 h 196"/>
              <a:gd name="T16" fmla="*/ 96 w 227"/>
              <a:gd name="T17" fmla="*/ 196 h 196"/>
              <a:gd name="T18" fmla="*/ 100 w 227"/>
              <a:gd name="T19" fmla="*/ 196 h 196"/>
              <a:gd name="T20" fmla="*/ 115 w 227"/>
              <a:gd name="T21" fmla="*/ 76 h 196"/>
              <a:gd name="T22" fmla="*/ 134 w 227"/>
              <a:gd name="T23" fmla="*/ 87 h 196"/>
              <a:gd name="T24" fmla="*/ 122 w 227"/>
              <a:gd name="T25" fmla="*/ 11 h 196"/>
              <a:gd name="T26" fmla="*/ 79 w 227"/>
              <a:gd name="T27" fmla="*/ 75 h 196"/>
              <a:gd name="T28" fmla="*/ 123 w 227"/>
              <a:gd name="T29" fmla="*/ 11 h 196"/>
              <a:gd name="T30" fmla="*/ 186 w 227"/>
              <a:gd name="T31" fmla="*/ 87 h 196"/>
              <a:gd name="T32" fmla="*/ 227 w 227"/>
              <a:gd name="T33" fmla="*/ 90 h 196"/>
              <a:gd name="T34" fmla="*/ 123 w 227"/>
              <a:gd name="T35"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196">
                <a:moveTo>
                  <a:pt x="121" y="10"/>
                </a:moveTo>
                <a:cubicBezTo>
                  <a:pt x="126" y="11"/>
                  <a:pt x="122" y="10"/>
                  <a:pt x="122" y="10"/>
                </a:cubicBezTo>
                <a:cubicBezTo>
                  <a:pt x="45" y="0"/>
                  <a:pt x="0" y="48"/>
                  <a:pt x="0" y="48"/>
                </a:cubicBezTo>
                <a:cubicBezTo>
                  <a:pt x="25" y="42"/>
                  <a:pt x="29" y="47"/>
                  <a:pt x="38" y="58"/>
                </a:cubicBezTo>
                <a:cubicBezTo>
                  <a:pt x="61" y="25"/>
                  <a:pt x="117" y="9"/>
                  <a:pt x="121" y="10"/>
                </a:cubicBezTo>
                <a:close/>
                <a:moveTo>
                  <a:pt x="79" y="75"/>
                </a:moveTo>
                <a:cubicBezTo>
                  <a:pt x="79" y="75"/>
                  <a:pt x="99" y="72"/>
                  <a:pt x="110" y="75"/>
                </a:cubicBezTo>
                <a:cubicBezTo>
                  <a:pt x="110" y="75"/>
                  <a:pt x="110" y="75"/>
                  <a:pt x="111" y="75"/>
                </a:cubicBezTo>
                <a:cubicBezTo>
                  <a:pt x="96" y="196"/>
                  <a:pt x="96" y="196"/>
                  <a:pt x="96" y="196"/>
                </a:cubicBezTo>
                <a:cubicBezTo>
                  <a:pt x="100" y="196"/>
                  <a:pt x="100" y="196"/>
                  <a:pt x="100" y="196"/>
                </a:cubicBezTo>
                <a:cubicBezTo>
                  <a:pt x="115" y="76"/>
                  <a:pt x="115" y="76"/>
                  <a:pt x="115" y="76"/>
                </a:cubicBezTo>
                <a:cubicBezTo>
                  <a:pt x="123" y="79"/>
                  <a:pt x="126" y="81"/>
                  <a:pt x="134" y="87"/>
                </a:cubicBezTo>
                <a:cubicBezTo>
                  <a:pt x="134" y="87"/>
                  <a:pt x="141" y="32"/>
                  <a:pt x="122" y="11"/>
                </a:cubicBezTo>
                <a:cubicBezTo>
                  <a:pt x="102" y="29"/>
                  <a:pt x="84" y="47"/>
                  <a:pt x="79" y="75"/>
                </a:cubicBezTo>
                <a:close/>
                <a:moveTo>
                  <a:pt x="123" y="11"/>
                </a:moveTo>
                <a:cubicBezTo>
                  <a:pt x="170" y="33"/>
                  <a:pt x="176" y="53"/>
                  <a:pt x="186" y="87"/>
                </a:cubicBezTo>
                <a:cubicBezTo>
                  <a:pt x="202" y="78"/>
                  <a:pt x="212" y="81"/>
                  <a:pt x="227" y="90"/>
                </a:cubicBezTo>
                <a:cubicBezTo>
                  <a:pt x="227" y="90"/>
                  <a:pt x="185" y="15"/>
                  <a:pt x="123" y="11"/>
                </a:cubicBezTo>
                <a:close/>
              </a:path>
            </a:pathLst>
          </a:custGeom>
          <a:solidFill>
            <a:schemeClr val="accent4">
              <a:lumMod val="75000"/>
            </a:schemeClr>
          </a:solidFill>
          <a:ln>
            <a:noFill/>
          </a:ln>
          <a:extLst/>
        </p:spPr>
        <p:txBody>
          <a:bodyPr lIns="102870" tIns="51435" rIns="102870" bIns="51435"/>
          <a:lstStyle/>
          <a:p>
            <a:pPr fontAlgn="auto">
              <a:spcBef>
                <a:spcPts val="0"/>
              </a:spcBef>
              <a:spcAft>
                <a:spcPts val="0"/>
              </a:spcAft>
              <a:defRPr/>
            </a:pPr>
            <a:endParaRPr lang="fr-FR" b="1" kern="0">
              <a:solidFill>
                <a:prstClr val="black"/>
              </a:solidFill>
            </a:endParaRPr>
          </a:p>
        </p:txBody>
      </p:sp>
      <p:sp>
        <p:nvSpPr>
          <p:cNvPr id="14" name="Freeform 33"/>
          <p:cNvSpPr>
            <a:spLocks noChangeAspect="1" noEditPoints="1"/>
          </p:cNvSpPr>
          <p:nvPr/>
        </p:nvSpPr>
        <p:spPr bwMode="auto">
          <a:xfrm>
            <a:off x="710408" y="4336061"/>
            <a:ext cx="402413" cy="278296"/>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lIns="102870" tIns="51435" rIns="102870" bIns="51435"/>
          <a:lstStyle/>
          <a:p>
            <a:pPr fontAlgn="auto">
              <a:spcBef>
                <a:spcPts val="0"/>
              </a:spcBef>
              <a:spcAft>
                <a:spcPts val="0"/>
              </a:spcAft>
              <a:defRPr/>
            </a:pPr>
            <a:endParaRPr lang="fr-FR" b="1" kern="0">
              <a:solidFill>
                <a:prstClr val="black"/>
              </a:solidFill>
            </a:endParaRPr>
          </a:p>
        </p:txBody>
      </p:sp>
      <p:sp>
        <p:nvSpPr>
          <p:cNvPr id="15" name="Freeform 21"/>
          <p:cNvSpPr>
            <a:spLocks noChangeAspect="1" noEditPoints="1"/>
          </p:cNvSpPr>
          <p:nvPr/>
        </p:nvSpPr>
        <p:spPr bwMode="auto">
          <a:xfrm>
            <a:off x="189935" y="5129574"/>
            <a:ext cx="409664" cy="430572"/>
          </a:xfrm>
          <a:custGeom>
            <a:avLst/>
            <a:gdLst>
              <a:gd name="T0" fmla="*/ 44 w 210"/>
              <a:gd name="T1" fmla="*/ 208 h 228"/>
              <a:gd name="T2" fmla="*/ 38 w 210"/>
              <a:gd name="T3" fmla="*/ 222 h 228"/>
              <a:gd name="T4" fmla="*/ 63 w 210"/>
              <a:gd name="T5" fmla="*/ 228 h 228"/>
              <a:gd name="T6" fmla="*/ 69 w 210"/>
              <a:gd name="T7" fmla="*/ 214 h 228"/>
              <a:gd name="T8" fmla="*/ 110 w 210"/>
              <a:gd name="T9" fmla="*/ 180 h 228"/>
              <a:gd name="T10" fmla="*/ 85 w 210"/>
              <a:gd name="T11" fmla="*/ 186 h 228"/>
              <a:gd name="T12" fmla="*/ 91 w 210"/>
              <a:gd name="T13" fmla="*/ 228 h 228"/>
              <a:gd name="T14" fmla="*/ 116 w 210"/>
              <a:gd name="T15" fmla="*/ 222 h 228"/>
              <a:gd name="T16" fmla="*/ 110 w 210"/>
              <a:gd name="T17" fmla="*/ 180 h 228"/>
              <a:gd name="T18" fmla="*/ 185 w 210"/>
              <a:gd name="T19" fmla="*/ 87 h 228"/>
              <a:gd name="T20" fmla="*/ 179 w 210"/>
              <a:gd name="T21" fmla="*/ 222 h 228"/>
              <a:gd name="T22" fmla="*/ 204 w 210"/>
              <a:gd name="T23" fmla="*/ 228 h 228"/>
              <a:gd name="T24" fmla="*/ 210 w 210"/>
              <a:gd name="T25" fmla="*/ 93 h 228"/>
              <a:gd name="T26" fmla="*/ 157 w 210"/>
              <a:gd name="T27" fmla="*/ 131 h 228"/>
              <a:gd name="T28" fmla="*/ 133 w 210"/>
              <a:gd name="T29" fmla="*/ 137 h 228"/>
              <a:gd name="T30" fmla="*/ 138 w 210"/>
              <a:gd name="T31" fmla="*/ 228 h 228"/>
              <a:gd name="T32" fmla="*/ 163 w 210"/>
              <a:gd name="T33" fmla="*/ 222 h 228"/>
              <a:gd name="T34" fmla="*/ 157 w 210"/>
              <a:gd name="T35" fmla="*/ 131 h 228"/>
              <a:gd name="T36" fmla="*/ 111 w 210"/>
              <a:gd name="T37" fmla="*/ 170 h 228"/>
              <a:gd name="T38" fmla="*/ 101 w 210"/>
              <a:gd name="T39" fmla="*/ 164 h 228"/>
              <a:gd name="T40" fmla="*/ 100 w 210"/>
              <a:gd name="T41" fmla="*/ 117 h 228"/>
              <a:gd name="T42" fmla="*/ 80 w 210"/>
              <a:gd name="T43" fmla="*/ 94 h 228"/>
              <a:gd name="T44" fmla="*/ 75 w 210"/>
              <a:gd name="T45" fmla="*/ 83 h 228"/>
              <a:gd name="T46" fmla="*/ 91 w 210"/>
              <a:gd name="T47" fmla="*/ 93 h 228"/>
              <a:gd name="T48" fmla="*/ 98 w 210"/>
              <a:gd name="T49" fmla="*/ 104 h 228"/>
              <a:gd name="T50" fmla="*/ 103 w 210"/>
              <a:gd name="T51" fmla="*/ 97 h 228"/>
              <a:gd name="T52" fmla="*/ 103 w 210"/>
              <a:gd name="T53" fmla="*/ 95 h 228"/>
              <a:gd name="T54" fmla="*/ 95 w 210"/>
              <a:gd name="T55" fmla="*/ 88 h 228"/>
              <a:gd name="T56" fmla="*/ 76 w 210"/>
              <a:gd name="T57" fmla="*/ 69 h 228"/>
              <a:gd name="T58" fmla="*/ 70 w 210"/>
              <a:gd name="T59" fmla="*/ 36 h 228"/>
              <a:gd name="T60" fmla="*/ 76 w 210"/>
              <a:gd name="T61" fmla="*/ 32 h 228"/>
              <a:gd name="T62" fmla="*/ 82 w 210"/>
              <a:gd name="T63" fmla="*/ 27 h 228"/>
              <a:gd name="T64" fmla="*/ 85 w 210"/>
              <a:gd name="T65" fmla="*/ 12 h 228"/>
              <a:gd name="T66" fmla="*/ 76 w 210"/>
              <a:gd name="T67" fmla="*/ 2 h 228"/>
              <a:gd name="T68" fmla="*/ 59 w 210"/>
              <a:gd name="T69" fmla="*/ 26 h 228"/>
              <a:gd name="T70" fmla="*/ 51 w 210"/>
              <a:gd name="T71" fmla="*/ 38 h 228"/>
              <a:gd name="T72" fmla="*/ 30 w 210"/>
              <a:gd name="T73" fmla="*/ 93 h 228"/>
              <a:gd name="T74" fmla="*/ 32 w 210"/>
              <a:gd name="T75" fmla="*/ 95 h 228"/>
              <a:gd name="T76" fmla="*/ 30 w 210"/>
              <a:gd name="T77" fmla="*/ 99 h 228"/>
              <a:gd name="T78" fmla="*/ 27 w 210"/>
              <a:gd name="T79" fmla="*/ 100 h 228"/>
              <a:gd name="T80" fmla="*/ 11 w 210"/>
              <a:gd name="T81" fmla="*/ 95 h 228"/>
              <a:gd name="T82" fmla="*/ 2 w 210"/>
              <a:gd name="T83" fmla="*/ 121 h 228"/>
              <a:gd name="T84" fmla="*/ 43 w 210"/>
              <a:gd name="T85" fmla="*/ 137 h 228"/>
              <a:gd name="T86" fmla="*/ 46 w 210"/>
              <a:gd name="T87" fmla="*/ 139 h 228"/>
              <a:gd name="T88" fmla="*/ 29 w 210"/>
              <a:gd name="T89" fmla="*/ 174 h 228"/>
              <a:gd name="T90" fmla="*/ 25 w 210"/>
              <a:gd name="T91" fmla="*/ 188 h 228"/>
              <a:gd name="T92" fmla="*/ 54 w 210"/>
              <a:gd name="T93" fmla="*/ 203 h 228"/>
              <a:gd name="T94" fmla="*/ 45 w 210"/>
              <a:gd name="T95" fmla="*/ 188 h 228"/>
              <a:gd name="T96" fmla="*/ 47 w 210"/>
              <a:gd name="T97" fmla="*/ 182 h 228"/>
              <a:gd name="T98" fmla="*/ 68 w 210"/>
              <a:gd name="T99" fmla="*/ 112 h 228"/>
              <a:gd name="T100" fmla="*/ 82 w 210"/>
              <a:gd name="T101" fmla="*/ 166 h 228"/>
              <a:gd name="T102" fmla="*/ 82 w 210"/>
              <a:gd name="T103" fmla="*/ 170 h 228"/>
              <a:gd name="T104" fmla="*/ 115 w 210"/>
              <a:gd name="T105" fmla="*/ 175 h 228"/>
              <a:gd name="T106" fmla="*/ 49 w 210"/>
              <a:gd name="T107" fmla="*/ 110 h 228"/>
              <a:gd name="T108" fmla="*/ 40 w 210"/>
              <a:gd name="T109" fmla="*/ 103 h 228"/>
              <a:gd name="T110" fmla="*/ 38 w 210"/>
              <a:gd name="T111" fmla="*/ 99 h 228"/>
              <a:gd name="T112" fmla="*/ 40 w 210"/>
              <a:gd name="T113" fmla="*/ 97 h 228"/>
              <a:gd name="T114" fmla="*/ 41 w 210"/>
              <a:gd name="T115" fmla="*/ 101 h 228"/>
              <a:gd name="T116" fmla="*/ 49 w 210"/>
              <a:gd name="T117"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0" h="228">
                <a:moveTo>
                  <a:pt x="63" y="208"/>
                </a:moveTo>
                <a:cubicBezTo>
                  <a:pt x="44" y="208"/>
                  <a:pt x="44" y="208"/>
                  <a:pt x="44" y="208"/>
                </a:cubicBezTo>
                <a:cubicBezTo>
                  <a:pt x="41" y="208"/>
                  <a:pt x="38" y="211"/>
                  <a:pt x="38" y="214"/>
                </a:cubicBezTo>
                <a:cubicBezTo>
                  <a:pt x="38" y="222"/>
                  <a:pt x="38" y="222"/>
                  <a:pt x="38" y="222"/>
                </a:cubicBezTo>
                <a:cubicBezTo>
                  <a:pt x="38" y="225"/>
                  <a:pt x="41" y="228"/>
                  <a:pt x="44" y="228"/>
                </a:cubicBezTo>
                <a:cubicBezTo>
                  <a:pt x="63" y="228"/>
                  <a:pt x="63" y="228"/>
                  <a:pt x="63" y="228"/>
                </a:cubicBezTo>
                <a:cubicBezTo>
                  <a:pt x="66" y="228"/>
                  <a:pt x="69" y="225"/>
                  <a:pt x="69" y="222"/>
                </a:cubicBezTo>
                <a:cubicBezTo>
                  <a:pt x="69" y="214"/>
                  <a:pt x="69" y="214"/>
                  <a:pt x="69" y="214"/>
                </a:cubicBezTo>
                <a:cubicBezTo>
                  <a:pt x="69" y="211"/>
                  <a:pt x="66" y="208"/>
                  <a:pt x="63" y="208"/>
                </a:cubicBezTo>
                <a:close/>
                <a:moveTo>
                  <a:pt x="110" y="180"/>
                </a:moveTo>
                <a:cubicBezTo>
                  <a:pt x="91" y="180"/>
                  <a:pt x="91" y="180"/>
                  <a:pt x="91" y="180"/>
                </a:cubicBezTo>
                <a:cubicBezTo>
                  <a:pt x="88" y="180"/>
                  <a:pt x="85" y="183"/>
                  <a:pt x="85" y="186"/>
                </a:cubicBezTo>
                <a:cubicBezTo>
                  <a:pt x="85" y="222"/>
                  <a:pt x="85" y="222"/>
                  <a:pt x="85" y="222"/>
                </a:cubicBezTo>
                <a:cubicBezTo>
                  <a:pt x="85" y="225"/>
                  <a:pt x="88" y="228"/>
                  <a:pt x="91" y="228"/>
                </a:cubicBezTo>
                <a:cubicBezTo>
                  <a:pt x="110" y="228"/>
                  <a:pt x="110" y="228"/>
                  <a:pt x="110" y="228"/>
                </a:cubicBezTo>
                <a:cubicBezTo>
                  <a:pt x="113" y="228"/>
                  <a:pt x="116" y="225"/>
                  <a:pt x="116" y="222"/>
                </a:cubicBezTo>
                <a:cubicBezTo>
                  <a:pt x="116" y="186"/>
                  <a:pt x="116" y="186"/>
                  <a:pt x="116" y="186"/>
                </a:cubicBezTo>
                <a:cubicBezTo>
                  <a:pt x="116" y="183"/>
                  <a:pt x="113" y="180"/>
                  <a:pt x="110" y="180"/>
                </a:cubicBezTo>
                <a:close/>
                <a:moveTo>
                  <a:pt x="204" y="87"/>
                </a:moveTo>
                <a:cubicBezTo>
                  <a:pt x="185" y="87"/>
                  <a:pt x="185" y="87"/>
                  <a:pt x="185" y="87"/>
                </a:cubicBezTo>
                <a:cubicBezTo>
                  <a:pt x="182" y="87"/>
                  <a:pt x="179" y="90"/>
                  <a:pt x="179" y="93"/>
                </a:cubicBezTo>
                <a:cubicBezTo>
                  <a:pt x="179" y="222"/>
                  <a:pt x="179" y="222"/>
                  <a:pt x="179" y="222"/>
                </a:cubicBezTo>
                <a:cubicBezTo>
                  <a:pt x="179" y="225"/>
                  <a:pt x="182" y="228"/>
                  <a:pt x="185" y="228"/>
                </a:cubicBezTo>
                <a:cubicBezTo>
                  <a:pt x="204" y="228"/>
                  <a:pt x="204" y="228"/>
                  <a:pt x="204" y="228"/>
                </a:cubicBezTo>
                <a:cubicBezTo>
                  <a:pt x="207" y="228"/>
                  <a:pt x="210" y="225"/>
                  <a:pt x="210" y="222"/>
                </a:cubicBezTo>
                <a:cubicBezTo>
                  <a:pt x="210" y="93"/>
                  <a:pt x="210" y="93"/>
                  <a:pt x="210" y="93"/>
                </a:cubicBezTo>
                <a:cubicBezTo>
                  <a:pt x="210" y="90"/>
                  <a:pt x="207" y="87"/>
                  <a:pt x="204" y="87"/>
                </a:cubicBezTo>
                <a:close/>
                <a:moveTo>
                  <a:pt x="157" y="131"/>
                </a:moveTo>
                <a:cubicBezTo>
                  <a:pt x="138" y="131"/>
                  <a:pt x="138" y="131"/>
                  <a:pt x="138" y="131"/>
                </a:cubicBezTo>
                <a:cubicBezTo>
                  <a:pt x="135" y="131"/>
                  <a:pt x="133" y="133"/>
                  <a:pt x="133" y="137"/>
                </a:cubicBezTo>
                <a:cubicBezTo>
                  <a:pt x="133" y="222"/>
                  <a:pt x="133" y="222"/>
                  <a:pt x="133" y="222"/>
                </a:cubicBezTo>
                <a:cubicBezTo>
                  <a:pt x="133" y="225"/>
                  <a:pt x="135" y="228"/>
                  <a:pt x="138" y="228"/>
                </a:cubicBezTo>
                <a:cubicBezTo>
                  <a:pt x="157" y="228"/>
                  <a:pt x="157" y="228"/>
                  <a:pt x="157" y="228"/>
                </a:cubicBezTo>
                <a:cubicBezTo>
                  <a:pt x="161" y="228"/>
                  <a:pt x="163" y="225"/>
                  <a:pt x="163" y="222"/>
                </a:cubicBezTo>
                <a:cubicBezTo>
                  <a:pt x="163" y="137"/>
                  <a:pt x="163" y="137"/>
                  <a:pt x="163" y="137"/>
                </a:cubicBezTo>
                <a:cubicBezTo>
                  <a:pt x="163" y="133"/>
                  <a:pt x="161" y="131"/>
                  <a:pt x="157" y="131"/>
                </a:cubicBezTo>
                <a:close/>
                <a:moveTo>
                  <a:pt x="117" y="171"/>
                </a:moveTo>
                <a:cubicBezTo>
                  <a:pt x="115" y="171"/>
                  <a:pt x="113" y="171"/>
                  <a:pt x="111" y="170"/>
                </a:cubicBezTo>
                <a:cubicBezTo>
                  <a:pt x="110" y="170"/>
                  <a:pt x="106" y="168"/>
                  <a:pt x="104" y="167"/>
                </a:cubicBezTo>
                <a:cubicBezTo>
                  <a:pt x="102" y="166"/>
                  <a:pt x="100" y="164"/>
                  <a:pt x="101" y="164"/>
                </a:cubicBezTo>
                <a:cubicBezTo>
                  <a:pt x="102" y="164"/>
                  <a:pt x="101" y="163"/>
                  <a:pt x="101" y="161"/>
                </a:cubicBezTo>
                <a:cubicBezTo>
                  <a:pt x="101" y="159"/>
                  <a:pt x="100" y="123"/>
                  <a:pt x="100" y="117"/>
                </a:cubicBezTo>
                <a:cubicBezTo>
                  <a:pt x="100" y="116"/>
                  <a:pt x="99" y="115"/>
                  <a:pt x="99" y="115"/>
                </a:cubicBezTo>
                <a:cubicBezTo>
                  <a:pt x="96" y="111"/>
                  <a:pt x="81" y="95"/>
                  <a:pt x="80" y="94"/>
                </a:cubicBezTo>
                <a:cubicBezTo>
                  <a:pt x="78" y="92"/>
                  <a:pt x="78" y="92"/>
                  <a:pt x="78" y="90"/>
                </a:cubicBezTo>
                <a:cubicBezTo>
                  <a:pt x="77" y="89"/>
                  <a:pt x="75" y="83"/>
                  <a:pt x="75" y="83"/>
                </a:cubicBezTo>
                <a:cubicBezTo>
                  <a:pt x="89" y="95"/>
                  <a:pt x="89" y="95"/>
                  <a:pt x="89" y="95"/>
                </a:cubicBezTo>
                <a:cubicBezTo>
                  <a:pt x="89" y="95"/>
                  <a:pt x="91" y="92"/>
                  <a:pt x="91" y="93"/>
                </a:cubicBezTo>
                <a:cubicBezTo>
                  <a:pt x="91" y="94"/>
                  <a:pt x="92" y="95"/>
                  <a:pt x="93" y="96"/>
                </a:cubicBezTo>
                <a:cubicBezTo>
                  <a:pt x="95" y="97"/>
                  <a:pt x="98" y="100"/>
                  <a:pt x="98" y="104"/>
                </a:cubicBezTo>
                <a:cubicBezTo>
                  <a:pt x="99" y="108"/>
                  <a:pt x="102" y="106"/>
                  <a:pt x="103" y="103"/>
                </a:cubicBezTo>
                <a:cubicBezTo>
                  <a:pt x="103" y="101"/>
                  <a:pt x="103" y="99"/>
                  <a:pt x="103" y="97"/>
                </a:cubicBezTo>
                <a:cubicBezTo>
                  <a:pt x="103" y="97"/>
                  <a:pt x="104" y="97"/>
                  <a:pt x="104" y="96"/>
                </a:cubicBezTo>
                <a:cubicBezTo>
                  <a:pt x="104" y="96"/>
                  <a:pt x="103" y="95"/>
                  <a:pt x="103" y="95"/>
                </a:cubicBezTo>
                <a:cubicBezTo>
                  <a:pt x="103" y="94"/>
                  <a:pt x="102" y="93"/>
                  <a:pt x="102" y="93"/>
                </a:cubicBezTo>
                <a:cubicBezTo>
                  <a:pt x="101" y="91"/>
                  <a:pt x="97" y="90"/>
                  <a:pt x="95" y="88"/>
                </a:cubicBezTo>
                <a:cubicBezTo>
                  <a:pt x="95" y="88"/>
                  <a:pt x="96" y="87"/>
                  <a:pt x="95" y="87"/>
                </a:cubicBezTo>
                <a:cubicBezTo>
                  <a:pt x="93" y="85"/>
                  <a:pt x="77" y="71"/>
                  <a:pt x="76" y="69"/>
                </a:cubicBezTo>
                <a:cubicBezTo>
                  <a:pt x="74" y="68"/>
                  <a:pt x="74" y="51"/>
                  <a:pt x="73" y="47"/>
                </a:cubicBezTo>
                <a:cubicBezTo>
                  <a:pt x="72" y="42"/>
                  <a:pt x="72" y="38"/>
                  <a:pt x="70" y="36"/>
                </a:cubicBezTo>
                <a:cubicBezTo>
                  <a:pt x="69" y="34"/>
                  <a:pt x="69" y="33"/>
                  <a:pt x="71" y="34"/>
                </a:cubicBezTo>
                <a:cubicBezTo>
                  <a:pt x="73" y="35"/>
                  <a:pt x="74" y="34"/>
                  <a:pt x="76" y="32"/>
                </a:cubicBezTo>
                <a:cubicBezTo>
                  <a:pt x="78" y="30"/>
                  <a:pt x="79" y="28"/>
                  <a:pt x="80" y="27"/>
                </a:cubicBezTo>
                <a:cubicBezTo>
                  <a:pt x="80" y="26"/>
                  <a:pt x="82" y="28"/>
                  <a:pt x="82" y="27"/>
                </a:cubicBezTo>
                <a:cubicBezTo>
                  <a:pt x="82" y="25"/>
                  <a:pt x="82" y="19"/>
                  <a:pt x="82" y="18"/>
                </a:cubicBezTo>
                <a:cubicBezTo>
                  <a:pt x="84" y="16"/>
                  <a:pt x="84" y="13"/>
                  <a:pt x="85" y="12"/>
                </a:cubicBezTo>
                <a:cubicBezTo>
                  <a:pt x="86" y="11"/>
                  <a:pt x="88" y="12"/>
                  <a:pt x="88" y="11"/>
                </a:cubicBezTo>
                <a:cubicBezTo>
                  <a:pt x="88" y="10"/>
                  <a:pt x="83" y="5"/>
                  <a:pt x="76" y="2"/>
                </a:cubicBezTo>
                <a:cubicBezTo>
                  <a:pt x="70" y="0"/>
                  <a:pt x="62" y="2"/>
                  <a:pt x="58" y="9"/>
                </a:cubicBezTo>
                <a:cubicBezTo>
                  <a:pt x="55" y="15"/>
                  <a:pt x="59" y="24"/>
                  <a:pt x="59" y="26"/>
                </a:cubicBezTo>
                <a:cubicBezTo>
                  <a:pt x="59" y="28"/>
                  <a:pt x="59" y="29"/>
                  <a:pt x="59" y="32"/>
                </a:cubicBezTo>
                <a:cubicBezTo>
                  <a:pt x="59" y="32"/>
                  <a:pt x="54" y="34"/>
                  <a:pt x="51" y="38"/>
                </a:cubicBezTo>
                <a:cubicBezTo>
                  <a:pt x="49" y="42"/>
                  <a:pt x="44" y="62"/>
                  <a:pt x="43" y="66"/>
                </a:cubicBezTo>
                <a:cubicBezTo>
                  <a:pt x="41" y="73"/>
                  <a:pt x="30" y="93"/>
                  <a:pt x="30" y="93"/>
                </a:cubicBezTo>
                <a:cubicBezTo>
                  <a:pt x="30" y="93"/>
                  <a:pt x="31" y="94"/>
                  <a:pt x="33" y="95"/>
                </a:cubicBezTo>
                <a:cubicBezTo>
                  <a:pt x="32" y="95"/>
                  <a:pt x="32" y="95"/>
                  <a:pt x="32" y="95"/>
                </a:cubicBezTo>
                <a:cubicBezTo>
                  <a:pt x="31" y="96"/>
                  <a:pt x="31" y="97"/>
                  <a:pt x="30" y="97"/>
                </a:cubicBezTo>
                <a:cubicBezTo>
                  <a:pt x="30" y="98"/>
                  <a:pt x="30" y="99"/>
                  <a:pt x="30" y="99"/>
                </a:cubicBezTo>
                <a:cubicBezTo>
                  <a:pt x="30" y="98"/>
                  <a:pt x="28" y="98"/>
                  <a:pt x="28" y="98"/>
                </a:cubicBezTo>
                <a:cubicBezTo>
                  <a:pt x="27" y="100"/>
                  <a:pt x="27" y="100"/>
                  <a:pt x="27" y="100"/>
                </a:cubicBezTo>
                <a:cubicBezTo>
                  <a:pt x="14" y="94"/>
                  <a:pt x="14" y="94"/>
                  <a:pt x="14" y="94"/>
                </a:cubicBezTo>
                <a:cubicBezTo>
                  <a:pt x="13" y="94"/>
                  <a:pt x="11" y="94"/>
                  <a:pt x="11" y="95"/>
                </a:cubicBezTo>
                <a:cubicBezTo>
                  <a:pt x="1" y="118"/>
                  <a:pt x="1" y="118"/>
                  <a:pt x="1" y="118"/>
                </a:cubicBezTo>
                <a:cubicBezTo>
                  <a:pt x="0" y="119"/>
                  <a:pt x="1" y="120"/>
                  <a:pt x="2" y="121"/>
                </a:cubicBezTo>
                <a:cubicBezTo>
                  <a:pt x="40" y="138"/>
                  <a:pt x="40" y="138"/>
                  <a:pt x="40" y="138"/>
                </a:cubicBezTo>
                <a:cubicBezTo>
                  <a:pt x="41" y="138"/>
                  <a:pt x="42" y="138"/>
                  <a:pt x="43" y="137"/>
                </a:cubicBezTo>
                <a:cubicBezTo>
                  <a:pt x="48" y="125"/>
                  <a:pt x="48" y="125"/>
                  <a:pt x="48" y="125"/>
                </a:cubicBezTo>
                <a:cubicBezTo>
                  <a:pt x="47" y="132"/>
                  <a:pt x="46" y="138"/>
                  <a:pt x="46" y="139"/>
                </a:cubicBezTo>
                <a:cubicBezTo>
                  <a:pt x="44" y="146"/>
                  <a:pt x="31" y="168"/>
                  <a:pt x="28" y="173"/>
                </a:cubicBezTo>
                <a:cubicBezTo>
                  <a:pt x="28" y="173"/>
                  <a:pt x="29" y="174"/>
                  <a:pt x="29" y="174"/>
                </a:cubicBezTo>
                <a:cubicBezTo>
                  <a:pt x="28" y="176"/>
                  <a:pt x="26" y="178"/>
                  <a:pt x="24" y="179"/>
                </a:cubicBezTo>
                <a:cubicBezTo>
                  <a:pt x="23" y="181"/>
                  <a:pt x="22" y="187"/>
                  <a:pt x="25" y="188"/>
                </a:cubicBezTo>
                <a:cubicBezTo>
                  <a:pt x="28" y="190"/>
                  <a:pt x="41" y="199"/>
                  <a:pt x="44" y="201"/>
                </a:cubicBezTo>
                <a:cubicBezTo>
                  <a:pt x="46" y="204"/>
                  <a:pt x="52" y="205"/>
                  <a:pt x="54" y="203"/>
                </a:cubicBezTo>
                <a:cubicBezTo>
                  <a:pt x="56" y="201"/>
                  <a:pt x="53" y="200"/>
                  <a:pt x="51" y="199"/>
                </a:cubicBezTo>
                <a:cubicBezTo>
                  <a:pt x="49" y="198"/>
                  <a:pt x="46" y="190"/>
                  <a:pt x="45" y="188"/>
                </a:cubicBezTo>
                <a:cubicBezTo>
                  <a:pt x="44" y="186"/>
                  <a:pt x="43" y="184"/>
                  <a:pt x="44" y="182"/>
                </a:cubicBezTo>
                <a:cubicBezTo>
                  <a:pt x="44" y="181"/>
                  <a:pt x="46" y="184"/>
                  <a:pt x="47" y="182"/>
                </a:cubicBezTo>
                <a:cubicBezTo>
                  <a:pt x="51" y="174"/>
                  <a:pt x="60" y="150"/>
                  <a:pt x="62" y="147"/>
                </a:cubicBezTo>
                <a:cubicBezTo>
                  <a:pt x="64" y="143"/>
                  <a:pt x="68" y="112"/>
                  <a:pt x="68" y="112"/>
                </a:cubicBezTo>
                <a:cubicBezTo>
                  <a:pt x="68" y="112"/>
                  <a:pt x="80" y="119"/>
                  <a:pt x="81" y="121"/>
                </a:cubicBezTo>
                <a:cubicBezTo>
                  <a:pt x="82" y="123"/>
                  <a:pt x="82" y="166"/>
                  <a:pt x="82" y="166"/>
                </a:cubicBezTo>
                <a:cubicBezTo>
                  <a:pt x="82" y="166"/>
                  <a:pt x="84" y="166"/>
                  <a:pt x="84" y="166"/>
                </a:cubicBezTo>
                <a:cubicBezTo>
                  <a:pt x="84" y="167"/>
                  <a:pt x="83" y="169"/>
                  <a:pt x="82" y="170"/>
                </a:cubicBezTo>
                <a:cubicBezTo>
                  <a:pt x="82" y="172"/>
                  <a:pt x="82" y="175"/>
                  <a:pt x="84" y="175"/>
                </a:cubicBezTo>
                <a:cubicBezTo>
                  <a:pt x="87" y="175"/>
                  <a:pt x="107" y="176"/>
                  <a:pt x="115" y="175"/>
                </a:cubicBezTo>
                <a:cubicBezTo>
                  <a:pt x="119" y="175"/>
                  <a:pt x="118" y="172"/>
                  <a:pt x="117" y="171"/>
                </a:cubicBezTo>
                <a:close/>
                <a:moveTo>
                  <a:pt x="49" y="110"/>
                </a:moveTo>
                <a:cubicBezTo>
                  <a:pt x="39" y="105"/>
                  <a:pt x="39" y="105"/>
                  <a:pt x="39" y="105"/>
                </a:cubicBezTo>
                <a:cubicBezTo>
                  <a:pt x="40" y="103"/>
                  <a:pt x="40" y="103"/>
                  <a:pt x="40" y="103"/>
                </a:cubicBezTo>
                <a:cubicBezTo>
                  <a:pt x="37" y="102"/>
                  <a:pt x="37" y="102"/>
                  <a:pt x="37" y="102"/>
                </a:cubicBezTo>
                <a:cubicBezTo>
                  <a:pt x="37" y="102"/>
                  <a:pt x="38" y="99"/>
                  <a:pt x="38" y="99"/>
                </a:cubicBezTo>
                <a:cubicBezTo>
                  <a:pt x="38" y="98"/>
                  <a:pt x="38" y="98"/>
                  <a:pt x="38" y="97"/>
                </a:cubicBezTo>
                <a:cubicBezTo>
                  <a:pt x="39" y="97"/>
                  <a:pt x="40" y="97"/>
                  <a:pt x="40" y="97"/>
                </a:cubicBezTo>
                <a:cubicBezTo>
                  <a:pt x="42" y="95"/>
                  <a:pt x="46" y="85"/>
                  <a:pt x="45" y="87"/>
                </a:cubicBezTo>
                <a:cubicBezTo>
                  <a:pt x="45" y="90"/>
                  <a:pt x="41" y="100"/>
                  <a:pt x="41" y="101"/>
                </a:cubicBezTo>
                <a:cubicBezTo>
                  <a:pt x="42" y="101"/>
                  <a:pt x="49" y="107"/>
                  <a:pt x="50" y="108"/>
                </a:cubicBezTo>
                <a:cubicBezTo>
                  <a:pt x="50" y="108"/>
                  <a:pt x="50" y="109"/>
                  <a:pt x="49" y="110"/>
                </a:cubicBezTo>
                <a:close/>
              </a:path>
            </a:pathLst>
          </a:custGeom>
          <a:solidFill>
            <a:schemeClr val="accent4">
              <a:lumMod val="75000"/>
            </a:schemeClr>
          </a:solidFill>
          <a:ln>
            <a:noFill/>
          </a:ln>
        </p:spPr>
        <p:txBody>
          <a:bodyPr lIns="102870" tIns="51435" rIns="102870" bIns="51435"/>
          <a:lstStyle/>
          <a:p>
            <a:pPr>
              <a:defRPr/>
            </a:pPr>
            <a:endParaRPr lang="fr-FR"/>
          </a:p>
        </p:txBody>
      </p:sp>
      <p:graphicFrame>
        <p:nvGraphicFramePr>
          <p:cNvPr id="16" name="Tableau 15"/>
          <p:cNvGraphicFramePr>
            <a:graphicFrameLocks noGrp="1"/>
          </p:cNvGraphicFramePr>
          <p:nvPr>
            <p:extLst>
              <p:ext uri="{D42A27DB-BD31-4B8C-83A1-F6EECF244321}">
                <p14:modId xmlns:p14="http://schemas.microsoft.com/office/powerpoint/2010/main" val="2641159529"/>
              </p:ext>
            </p:extLst>
          </p:nvPr>
        </p:nvGraphicFramePr>
        <p:xfrm>
          <a:off x="6955854" y="1412988"/>
          <a:ext cx="3074292" cy="4535990"/>
        </p:xfrm>
        <a:graphic>
          <a:graphicData uri="http://schemas.openxmlformats.org/drawingml/2006/table">
            <a:tbl>
              <a:tblPr firstRow="1" bandRow="1">
                <a:tableStyleId>{FABFCF23-3B69-468F-B69F-88F6DE6A72F2}</a:tableStyleId>
              </a:tblPr>
              <a:tblGrid>
                <a:gridCol w="1024764"/>
                <a:gridCol w="1024764"/>
                <a:gridCol w="1024764"/>
              </a:tblGrid>
              <a:tr h="532788">
                <a:tc>
                  <a:txBody>
                    <a:bodyPr/>
                    <a:lstStyle/>
                    <a:p>
                      <a:pPr algn="ctr"/>
                      <a:r>
                        <a:rPr lang="fr-FR" sz="900" b="0" dirty="0" smtClean="0">
                          <a:latin typeface="Arial" panose="020B0604020202020204" pitchFamily="34" charset="0"/>
                          <a:cs typeface="Arial" panose="020B0604020202020204" pitchFamily="34" charset="0"/>
                        </a:rPr>
                        <a:t>Cyclomoteurs</a:t>
                      </a:r>
                      <a:endParaRPr lang="fr-FR" sz="900" b="0" dirty="0">
                        <a:latin typeface="Arial" panose="020B0604020202020204" pitchFamily="34" charset="0"/>
                        <a:cs typeface="Arial" panose="020B0604020202020204" pitchFamily="34" charset="0"/>
                      </a:endParaRPr>
                    </a:p>
                  </a:txBody>
                  <a:tcPr marL="104384" marR="104384" marT="50401" marB="50401" anchor="ctr">
                    <a:solidFill>
                      <a:schemeClr val="accent4">
                        <a:lumMod val="75000"/>
                      </a:schemeClr>
                    </a:solidFill>
                  </a:tcPr>
                </a:tc>
                <a:tc>
                  <a:txBody>
                    <a:bodyPr/>
                    <a:lstStyle/>
                    <a:p>
                      <a:pPr algn="ctr"/>
                      <a:r>
                        <a:rPr lang="fr-FR" sz="900" b="0" dirty="0" smtClean="0">
                          <a:latin typeface="Arial" panose="020B0604020202020204" pitchFamily="34" charset="0"/>
                          <a:cs typeface="Arial" panose="020B0604020202020204" pitchFamily="34" charset="0"/>
                        </a:rPr>
                        <a:t>Motocyclettes légères</a:t>
                      </a:r>
                      <a:endParaRPr lang="fr-FR" sz="900" b="0" dirty="0">
                        <a:latin typeface="Arial" panose="020B0604020202020204" pitchFamily="34" charset="0"/>
                        <a:cs typeface="Arial" panose="020B0604020202020204" pitchFamily="34" charset="0"/>
                      </a:endParaRPr>
                    </a:p>
                  </a:txBody>
                  <a:tcPr marL="104384" marR="104384" marT="50401" marB="50401" anchor="ctr">
                    <a:solidFill>
                      <a:schemeClr val="accent4">
                        <a:lumMod val="75000"/>
                      </a:schemeClr>
                    </a:solidFill>
                  </a:tcPr>
                </a:tc>
                <a:tc>
                  <a:txBody>
                    <a:bodyPr/>
                    <a:lstStyle/>
                    <a:p>
                      <a:pPr algn="ctr"/>
                      <a:r>
                        <a:rPr lang="fr-FR" sz="900" b="0" dirty="0" smtClean="0">
                          <a:latin typeface="Arial" panose="020B0604020202020204" pitchFamily="34" charset="0"/>
                          <a:cs typeface="Arial" panose="020B0604020202020204" pitchFamily="34" charset="0"/>
                        </a:rPr>
                        <a:t>Motocyclettes lourdes</a:t>
                      </a:r>
                      <a:endParaRPr lang="fr-FR" sz="900" b="0" dirty="0">
                        <a:latin typeface="Arial" panose="020B0604020202020204" pitchFamily="34" charset="0"/>
                        <a:cs typeface="Arial" panose="020B0604020202020204" pitchFamily="34" charset="0"/>
                      </a:endParaRPr>
                    </a:p>
                  </a:txBody>
                  <a:tcPr marL="104384" marR="104384" marT="50401" marB="50401" anchor="ctr">
                    <a:solidFill>
                      <a:schemeClr val="accent4">
                        <a:lumMod val="75000"/>
                      </a:schemeClr>
                    </a:solidFill>
                  </a:tcPr>
                </a:tc>
              </a:tr>
              <a:tr h="571886">
                <a:tc>
                  <a:txBody>
                    <a:bodyPr/>
                    <a:lstStyle/>
                    <a:p>
                      <a:pPr algn="ctr"/>
                      <a:r>
                        <a:rPr lang="fr-FR" sz="1000" dirty="0" smtClean="0">
                          <a:latin typeface="Arial" panose="020B0604020202020204" pitchFamily="34" charset="0"/>
                          <a:cs typeface="Arial" panose="020B0604020202020204" pitchFamily="34" charset="0"/>
                        </a:rPr>
                        <a:t>50</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c>
                  <a:txBody>
                    <a:bodyPr/>
                    <a:lstStyle/>
                    <a:p>
                      <a:pPr algn="ctr"/>
                      <a:r>
                        <a:rPr lang="fr-FR" sz="1000" dirty="0" smtClean="0">
                          <a:latin typeface="Arial" panose="020B0604020202020204" pitchFamily="34" charset="0"/>
                          <a:cs typeface="Arial" panose="020B0604020202020204" pitchFamily="34" charset="0"/>
                        </a:rPr>
                        <a:t>65</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c>
                  <a:txBody>
                    <a:bodyPr/>
                    <a:lstStyle/>
                    <a:p>
                      <a:pPr algn="ctr"/>
                      <a:r>
                        <a:rPr lang="fr-FR" sz="1000" dirty="0" smtClean="0">
                          <a:latin typeface="Arial" panose="020B0604020202020204" pitchFamily="34" charset="0"/>
                          <a:cs typeface="Arial" panose="020B0604020202020204" pitchFamily="34" charset="0"/>
                        </a:rPr>
                        <a:t>86</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r>
              <a:tr h="571886">
                <a:tc>
                  <a:txBody>
                    <a:bodyPr/>
                    <a:lstStyle/>
                    <a:p>
                      <a:pPr algn="ctr"/>
                      <a:r>
                        <a:rPr lang="fr-FR" sz="1000" dirty="0" smtClean="0">
                          <a:latin typeface="Arial" panose="020B0604020202020204" pitchFamily="34" charset="0"/>
                          <a:cs typeface="Arial" panose="020B0604020202020204" pitchFamily="34" charset="0"/>
                        </a:rPr>
                        <a:t>51</a:t>
                      </a:r>
                      <a:endParaRPr lang="fr-FR" sz="1000" dirty="0">
                        <a:latin typeface="Arial" panose="020B0604020202020204" pitchFamily="34" charset="0"/>
                        <a:cs typeface="Arial" panose="020B0604020202020204" pitchFamily="34" charset="0"/>
                      </a:endParaRPr>
                    </a:p>
                  </a:txBody>
                  <a:tcPr marL="104384" marR="104384" marT="50401" marB="50401" anchor="ctr"/>
                </a:tc>
                <a:tc>
                  <a:txBody>
                    <a:bodyPr/>
                    <a:lstStyle/>
                    <a:p>
                      <a:pPr algn="ctr"/>
                      <a:r>
                        <a:rPr lang="fr-FR" sz="1000" dirty="0" smtClean="0">
                          <a:latin typeface="Arial" panose="020B0604020202020204" pitchFamily="34" charset="0"/>
                          <a:cs typeface="Arial" panose="020B0604020202020204" pitchFamily="34" charset="0"/>
                        </a:rPr>
                        <a:t>45</a:t>
                      </a:r>
                      <a:endParaRPr lang="fr-FR" sz="1000" dirty="0">
                        <a:latin typeface="Arial" panose="020B0604020202020204" pitchFamily="34" charset="0"/>
                        <a:cs typeface="Arial" panose="020B0604020202020204" pitchFamily="34" charset="0"/>
                      </a:endParaRPr>
                    </a:p>
                  </a:txBody>
                  <a:tcPr marL="104384" marR="104384" marT="50401" marB="50401" anchor="ctr"/>
                </a:tc>
                <a:tc>
                  <a:txBody>
                    <a:bodyPr/>
                    <a:lstStyle/>
                    <a:p>
                      <a:pPr algn="ctr"/>
                      <a:r>
                        <a:rPr lang="fr-FR" sz="1000" dirty="0" smtClean="0">
                          <a:latin typeface="Arial" panose="020B0604020202020204" pitchFamily="34" charset="0"/>
                          <a:cs typeface="Arial" panose="020B0604020202020204" pitchFamily="34" charset="0"/>
                        </a:rPr>
                        <a:t>43</a:t>
                      </a:r>
                      <a:endParaRPr lang="fr-FR" sz="1000" dirty="0">
                        <a:latin typeface="Arial" panose="020B0604020202020204" pitchFamily="34" charset="0"/>
                        <a:cs typeface="Arial" panose="020B0604020202020204" pitchFamily="34" charset="0"/>
                      </a:endParaRPr>
                    </a:p>
                  </a:txBody>
                  <a:tcPr marL="104384" marR="104384" marT="50401" marB="50401" anchor="ctr"/>
                </a:tc>
              </a:tr>
              <a:tr h="571886">
                <a:tc>
                  <a:txBody>
                    <a:bodyPr/>
                    <a:lstStyle/>
                    <a:p>
                      <a:pPr algn="ctr"/>
                      <a:r>
                        <a:rPr lang="fr-FR" sz="1000" dirty="0" smtClean="0">
                          <a:latin typeface="Arial" panose="020B0604020202020204" pitchFamily="34" charset="0"/>
                          <a:cs typeface="Arial" panose="020B0604020202020204" pitchFamily="34" charset="0"/>
                        </a:rPr>
                        <a:t>28</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c>
                  <a:txBody>
                    <a:bodyPr/>
                    <a:lstStyle/>
                    <a:p>
                      <a:pPr algn="ctr"/>
                      <a:r>
                        <a:rPr lang="fr-FR" sz="1000" dirty="0" smtClean="0">
                          <a:latin typeface="Arial" panose="020B0604020202020204" pitchFamily="34" charset="0"/>
                          <a:cs typeface="Arial" panose="020B0604020202020204" pitchFamily="34" charset="0"/>
                        </a:rPr>
                        <a:t>32</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c>
                  <a:txBody>
                    <a:bodyPr/>
                    <a:lstStyle/>
                    <a:p>
                      <a:pPr algn="ctr"/>
                      <a:r>
                        <a:rPr lang="fr-FR" sz="1000" dirty="0" smtClean="0">
                          <a:latin typeface="Arial" panose="020B0604020202020204" pitchFamily="34" charset="0"/>
                          <a:cs typeface="Arial" panose="020B0604020202020204" pitchFamily="34" charset="0"/>
                        </a:rPr>
                        <a:t>25</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r>
              <a:tr h="571886">
                <a:tc>
                  <a:txBody>
                    <a:bodyPr/>
                    <a:lstStyle/>
                    <a:p>
                      <a:pPr algn="ctr"/>
                      <a:r>
                        <a:rPr lang="fr-FR" sz="1000" dirty="0" smtClean="0">
                          <a:latin typeface="Arial" panose="020B0604020202020204" pitchFamily="34" charset="0"/>
                          <a:cs typeface="Arial" panose="020B0604020202020204" pitchFamily="34" charset="0"/>
                        </a:rPr>
                        <a:t>19</a:t>
                      </a:r>
                      <a:endParaRPr lang="fr-FR" sz="1000" dirty="0">
                        <a:latin typeface="Arial" panose="020B0604020202020204" pitchFamily="34" charset="0"/>
                        <a:cs typeface="Arial" panose="020B0604020202020204" pitchFamily="34" charset="0"/>
                      </a:endParaRPr>
                    </a:p>
                  </a:txBody>
                  <a:tcPr marL="104384" marR="104384" marT="50401" marB="50401" anchor="ctr"/>
                </a:tc>
                <a:tc>
                  <a:txBody>
                    <a:bodyPr/>
                    <a:lstStyle/>
                    <a:p>
                      <a:pPr algn="ctr"/>
                      <a:r>
                        <a:rPr lang="fr-FR" sz="1000" dirty="0" smtClean="0">
                          <a:latin typeface="Arial" panose="020B0604020202020204" pitchFamily="34" charset="0"/>
                          <a:cs typeface="Arial" panose="020B0604020202020204" pitchFamily="34" charset="0"/>
                        </a:rPr>
                        <a:t>18</a:t>
                      </a:r>
                      <a:endParaRPr lang="fr-FR" sz="1000" dirty="0">
                        <a:latin typeface="Arial" panose="020B0604020202020204" pitchFamily="34" charset="0"/>
                        <a:cs typeface="Arial" panose="020B0604020202020204" pitchFamily="34" charset="0"/>
                      </a:endParaRPr>
                    </a:p>
                  </a:txBody>
                  <a:tcPr marL="104384" marR="104384" marT="50401" marB="50401" anchor="ctr"/>
                </a:tc>
                <a:tc>
                  <a:txBody>
                    <a:bodyPr/>
                    <a:lstStyle/>
                    <a:p>
                      <a:pPr algn="ctr"/>
                      <a:r>
                        <a:rPr lang="fr-FR" sz="1000" dirty="0" smtClean="0">
                          <a:latin typeface="Arial" panose="020B0604020202020204" pitchFamily="34" charset="0"/>
                          <a:cs typeface="Arial" panose="020B0604020202020204" pitchFamily="34" charset="0"/>
                        </a:rPr>
                        <a:t>30</a:t>
                      </a:r>
                      <a:endParaRPr lang="fr-FR" sz="1000" dirty="0">
                        <a:latin typeface="Arial" panose="020B0604020202020204" pitchFamily="34" charset="0"/>
                        <a:cs typeface="Arial" panose="020B0604020202020204" pitchFamily="34" charset="0"/>
                      </a:endParaRPr>
                    </a:p>
                  </a:txBody>
                  <a:tcPr marL="104384" marR="104384" marT="50401" marB="50401" anchor="ctr"/>
                </a:tc>
              </a:tr>
              <a:tr h="571886">
                <a:tc>
                  <a:txBody>
                    <a:bodyPr/>
                    <a:lstStyle/>
                    <a:p>
                      <a:pPr algn="ctr"/>
                      <a:r>
                        <a:rPr lang="fr-FR" sz="1000" dirty="0" smtClean="0">
                          <a:latin typeface="Arial" panose="020B0604020202020204" pitchFamily="34" charset="0"/>
                          <a:cs typeface="Arial" panose="020B0604020202020204" pitchFamily="34" charset="0"/>
                        </a:rPr>
                        <a:t>6</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c>
                  <a:txBody>
                    <a:bodyPr/>
                    <a:lstStyle/>
                    <a:p>
                      <a:pPr algn="ctr"/>
                      <a:r>
                        <a:rPr lang="fr-FR" sz="1000" dirty="0" smtClean="0">
                          <a:latin typeface="Arial" panose="020B0604020202020204" pitchFamily="34" charset="0"/>
                          <a:cs typeface="Arial" panose="020B0604020202020204" pitchFamily="34" charset="0"/>
                        </a:rPr>
                        <a:t>6</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c>
                  <a:txBody>
                    <a:bodyPr/>
                    <a:lstStyle/>
                    <a:p>
                      <a:pPr algn="ctr"/>
                      <a:r>
                        <a:rPr lang="fr-FR" sz="1000" dirty="0" smtClean="0">
                          <a:latin typeface="Arial" panose="020B0604020202020204" pitchFamily="34" charset="0"/>
                          <a:cs typeface="Arial" panose="020B0604020202020204" pitchFamily="34" charset="0"/>
                        </a:rPr>
                        <a:t>22</a:t>
                      </a:r>
                      <a:endParaRPr lang="fr-FR" sz="1000" dirty="0">
                        <a:latin typeface="Arial" panose="020B0604020202020204" pitchFamily="34" charset="0"/>
                        <a:cs typeface="Arial" panose="020B0604020202020204" pitchFamily="34" charset="0"/>
                      </a:endParaRPr>
                    </a:p>
                  </a:txBody>
                  <a:tcPr marL="104384" marR="104384" marT="50401" marB="50401" anchor="ctr">
                    <a:solidFill>
                      <a:srgbClr val="D8EFF5">
                        <a:alpha val="69804"/>
                      </a:srgbClr>
                    </a:solidFill>
                  </a:tcPr>
                </a:tc>
              </a:tr>
              <a:tr h="571886">
                <a:tc>
                  <a:txBody>
                    <a:bodyPr/>
                    <a:lstStyle/>
                    <a:p>
                      <a:pPr algn="ctr"/>
                      <a:r>
                        <a:rPr lang="fr-FR" sz="1000" dirty="0" smtClean="0">
                          <a:latin typeface="Arial" panose="020B0604020202020204" pitchFamily="34" charset="0"/>
                          <a:cs typeface="Arial" panose="020B0604020202020204" pitchFamily="34" charset="0"/>
                        </a:rPr>
                        <a:t>5</a:t>
                      </a:r>
                      <a:endParaRPr lang="fr-FR" sz="1000" dirty="0">
                        <a:latin typeface="Arial" panose="020B0604020202020204" pitchFamily="34" charset="0"/>
                        <a:cs typeface="Arial" panose="020B0604020202020204" pitchFamily="34" charset="0"/>
                      </a:endParaRPr>
                    </a:p>
                  </a:txBody>
                  <a:tcPr marL="104384" marR="104384" marT="50401" marB="50401" anchor="ctr"/>
                </a:tc>
                <a:tc>
                  <a:txBody>
                    <a:bodyPr/>
                    <a:lstStyle/>
                    <a:p>
                      <a:pPr algn="ctr"/>
                      <a:r>
                        <a:rPr lang="fr-FR" sz="1000" dirty="0" smtClean="0">
                          <a:latin typeface="Arial" panose="020B0604020202020204" pitchFamily="34" charset="0"/>
                          <a:cs typeface="Arial" panose="020B0604020202020204" pitchFamily="34" charset="0"/>
                        </a:rPr>
                        <a:t>11</a:t>
                      </a:r>
                      <a:endParaRPr lang="fr-FR" sz="1000" dirty="0">
                        <a:latin typeface="Arial" panose="020B0604020202020204" pitchFamily="34" charset="0"/>
                        <a:cs typeface="Arial" panose="020B0604020202020204" pitchFamily="34" charset="0"/>
                      </a:endParaRPr>
                    </a:p>
                  </a:txBody>
                  <a:tcPr marL="104384" marR="104384" marT="50401" marB="50401" anchor="ctr"/>
                </a:tc>
                <a:tc>
                  <a:txBody>
                    <a:bodyPr/>
                    <a:lstStyle/>
                    <a:p>
                      <a:pPr algn="ctr"/>
                      <a:r>
                        <a:rPr lang="fr-FR" sz="1000" dirty="0" smtClean="0">
                          <a:latin typeface="Arial" panose="020B0604020202020204" pitchFamily="34" charset="0"/>
                          <a:cs typeface="Arial" panose="020B0604020202020204" pitchFamily="34" charset="0"/>
                        </a:rPr>
                        <a:t>9</a:t>
                      </a:r>
                      <a:endParaRPr lang="fr-FR" sz="1000" dirty="0">
                        <a:latin typeface="Arial" panose="020B0604020202020204" pitchFamily="34" charset="0"/>
                        <a:cs typeface="Arial" panose="020B0604020202020204" pitchFamily="34" charset="0"/>
                      </a:endParaRPr>
                    </a:p>
                  </a:txBody>
                  <a:tcPr marL="104384" marR="104384" marT="50401" marB="50401" anchor="ctr"/>
                </a:tc>
              </a:tr>
              <a:tr h="571886">
                <a:tc>
                  <a:txBody>
                    <a:bodyPr/>
                    <a:lstStyle/>
                    <a:p>
                      <a:pPr algn="ctr"/>
                      <a:r>
                        <a:rPr lang="fr-FR" sz="1000" kern="1200" dirty="0" smtClean="0">
                          <a:solidFill>
                            <a:schemeClr val="dk1"/>
                          </a:solidFill>
                          <a:latin typeface="Arial" panose="020B0604020202020204" pitchFamily="34" charset="0"/>
                          <a:ea typeface="+mn-ea"/>
                          <a:cs typeface="Arial" panose="020B0604020202020204" pitchFamily="34" charset="0"/>
                        </a:rPr>
                        <a:t>-</a:t>
                      </a:r>
                      <a:endParaRPr lang="fr-FR" sz="1000" kern="1200" dirty="0">
                        <a:solidFill>
                          <a:schemeClr val="dk1"/>
                        </a:solidFill>
                        <a:latin typeface="Arial" panose="020B0604020202020204" pitchFamily="34" charset="0"/>
                        <a:ea typeface="+mn-ea"/>
                        <a:cs typeface="Arial" panose="020B0604020202020204" pitchFamily="34" charset="0"/>
                      </a:endParaRPr>
                    </a:p>
                  </a:txBody>
                  <a:tcPr marL="104384" marR="104384" marT="50401" marB="50401" anchor="ctr">
                    <a:solidFill>
                      <a:srgbClr val="D8EFF5"/>
                    </a:solidFill>
                  </a:tcPr>
                </a:tc>
                <a:tc>
                  <a:txBody>
                    <a:bodyPr/>
                    <a:lstStyle/>
                    <a:p>
                      <a:pPr algn="ctr"/>
                      <a:r>
                        <a:rPr lang="fr-FR" sz="1000" kern="1200" dirty="0" smtClean="0">
                          <a:solidFill>
                            <a:schemeClr val="dk1"/>
                          </a:solidFill>
                          <a:latin typeface="Arial" panose="020B0604020202020204" pitchFamily="34" charset="0"/>
                          <a:ea typeface="+mn-ea"/>
                          <a:cs typeface="Arial" panose="020B0604020202020204" pitchFamily="34" charset="0"/>
                        </a:rPr>
                        <a:t>2</a:t>
                      </a:r>
                      <a:endParaRPr lang="fr-FR" sz="1000" kern="1200" dirty="0">
                        <a:solidFill>
                          <a:schemeClr val="dk1"/>
                        </a:solidFill>
                        <a:latin typeface="Arial" panose="020B0604020202020204" pitchFamily="34" charset="0"/>
                        <a:ea typeface="+mn-ea"/>
                        <a:cs typeface="Arial" panose="020B0604020202020204" pitchFamily="34" charset="0"/>
                      </a:endParaRPr>
                    </a:p>
                  </a:txBody>
                  <a:tcPr marL="104384" marR="104384" marT="50401" marB="50401" anchor="ctr">
                    <a:solidFill>
                      <a:srgbClr val="D8EFF5"/>
                    </a:solidFill>
                  </a:tcPr>
                </a:tc>
                <a:tc>
                  <a:txBody>
                    <a:bodyPr/>
                    <a:lstStyle/>
                    <a:p>
                      <a:pPr algn="ctr"/>
                      <a:r>
                        <a:rPr lang="fr-FR" sz="1000" kern="1200" dirty="0" smtClean="0">
                          <a:solidFill>
                            <a:schemeClr val="dk1"/>
                          </a:solidFill>
                          <a:latin typeface="Arial" panose="020B0604020202020204" pitchFamily="34" charset="0"/>
                          <a:ea typeface="+mn-ea"/>
                          <a:cs typeface="Arial" panose="020B0604020202020204" pitchFamily="34" charset="0"/>
                        </a:rPr>
                        <a:t>14</a:t>
                      </a:r>
                      <a:endParaRPr lang="fr-FR" sz="1000" kern="1200" dirty="0">
                        <a:solidFill>
                          <a:schemeClr val="dk1"/>
                        </a:solidFill>
                        <a:latin typeface="Arial" panose="020B0604020202020204" pitchFamily="34" charset="0"/>
                        <a:ea typeface="+mn-ea"/>
                        <a:cs typeface="Arial" panose="020B0604020202020204" pitchFamily="34" charset="0"/>
                      </a:endParaRPr>
                    </a:p>
                  </a:txBody>
                  <a:tcPr marL="104384" marR="104384" marT="50401" marB="50401" anchor="ctr">
                    <a:solidFill>
                      <a:srgbClr val="D8EFF5"/>
                    </a:solidFill>
                  </a:tcPr>
                </a:tc>
              </a:tr>
            </a:tbl>
          </a:graphicData>
        </a:graphic>
      </p:graphicFrame>
      <p:grpSp>
        <p:nvGrpSpPr>
          <p:cNvPr id="17" name="Groupe 16"/>
          <p:cNvGrpSpPr/>
          <p:nvPr/>
        </p:nvGrpSpPr>
        <p:grpSpPr>
          <a:xfrm>
            <a:off x="6245260" y="6273624"/>
            <a:ext cx="3921145" cy="153888"/>
            <a:chOff x="5454801" y="6348055"/>
            <a:chExt cx="4546180" cy="153888"/>
          </a:xfrm>
        </p:grpSpPr>
        <p:sp>
          <p:nvSpPr>
            <p:cNvPr id="18"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19"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charset="0"/>
              </a:endParaRPr>
            </a:p>
          </p:txBody>
        </p:sp>
        <p:sp>
          <p:nvSpPr>
            <p:cNvPr id="20"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p>
          </p:txBody>
        </p:sp>
      </p:grpSp>
      <p:sp>
        <p:nvSpPr>
          <p:cNvPr id="21" name="Rectangle à coins arrondis 20"/>
          <p:cNvSpPr/>
          <p:nvPr/>
        </p:nvSpPr>
        <p:spPr>
          <a:xfrm>
            <a:off x="239716" y="-55316"/>
            <a:ext cx="9928164" cy="1068191"/>
          </a:xfrm>
          <a:prstGeom prst="roundRect">
            <a:avLst>
              <a:gd name="adj" fmla="val 0"/>
            </a:avLst>
          </a:prstGeom>
        </p:spPr>
        <p:txBody>
          <a:bodyPr vert="horz" lIns="0" tIns="234900" rIns="0" bIns="0" rtlCol="0" anchor="t">
            <a:spAutoFit/>
          </a:bodyPr>
          <a:lstStyle/>
          <a:p>
            <a:pPr defTabSz="1028700"/>
            <a:r>
              <a:rPr lang="fr-FR" dirty="0" smtClean="0">
                <a:solidFill>
                  <a:schemeClr val="tx1"/>
                </a:solidFill>
                <a:latin typeface="Arial" panose="020B0604020202020204" pitchFamily="34" charset="0"/>
                <a:ea typeface="+mj-ea"/>
                <a:cs typeface="Arial" panose="020B0604020202020204" pitchFamily="34" charset="0"/>
              </a:rPr>
              <a:t>Versus 2016, les 2RM sont davantage utilisés pour des raisons d’agrément (promenade loisirs) un peu moins pour les trajets pendulaires. En tendance, baisse du motif « sorties, le soir » chez les utilisateurs de cyclomoteurs.</a:t>
            </a:r>
            <a:endParaRPr lang="fr-FR" dirty="0">
              <a:solidFill>
                <a:schemeClr val="tx1"/>
              </a:solidFill>
              <a:latin typeface="Arial" panose="020B0604020202020204" pitchFamily="34" charset="0"/>
              <a:ea typeface="+mj-ea"/>
              <a:cs typeface="Arial" panose="020B0604020202020204" pitchFamily="34" charset="0"/>
            </a:endParaRPr>
          </a:p>
        </p:txBody>
      </p:sp>
      <p:sp>
        <p:nvSpPr>
          <p:cNvPr id="22" name="Rectangle 21"/>
          <p:cNvSpPr/>
          <p:nvPr/>
        </p:nvSpPr>
        <p:spPr>
          <a:xfrm>
            <a:off x="7273495" y="4355933"/>
            <a:ext cx="424165" cy="2940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3" name="Rectangle 22"/>
          <p:cNvSpPr/>
          <p:nvPr/>
        </p:nvSpPr>
        <p:spPr>
          <a:xfrm>
            <a:off x="9294047" y="3784419"/>
            <a:ext cx="425978" cy="2958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4" name="Rectangle 23"/>
          <p:cNvSpPr/>
          <p:nvPr/>
        </p:nvSpPr>
        <p:spPr>
          <a:xfrm>
            <a:off x="8280895" y="4365833"/>
            <a:ext cx="424165" cy="2940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5" name="Rectangle 24"/>
          <p:cNvSpPr/>
          <p:nvPr/>
        </p:nvSpPr>
        <p:spPr>
          <a:xfrm>
            <a:off x="9315822" y="4364319"/>
            <a:ext cx="425978" cy="2958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6" name="Rectangle 25"/>
          <p:cNvSpPr/>
          <p:nvPr/>
        </p:nvSpPr>
        <p:spPr>
          <a:xfrm>
            <a:off x="7271520" y="5505833"/>
            <a:ext cx="424165" cy="2940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7" name="Rectangle 26"/>
          <p:cNvSpPr/>
          <p:nvPr/>
        </p:nvSpPr>
        <p:spPr>
          <a:xfrm>
            <a:off x="8278920" y="5515733"/>
            <a:ext cx="424165" cy="2940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8" name="Rectangle 27"/>
          <p:cNvSpPr/>
          <p:nvPr/>
        </p:nvSpPr>
        <p:spPr>
          <a:xfrm>
            <a:off x="9313847" y="5514219"/>
            <a:ext cx="425978" cy="2958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29" name="Rectangle 28"/>
          <p:cNvSpPr/>
          <p:nvPr/>
        </p:nvSpPr>
        <p:spPr>
          <a:xfrm>
            <a:off x="7242180" y="2088524"/>
            <a:ext cx="424165" cy="2940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30" name="Rectangle 29"/>
          <p:cNvSpPr/>
          <p:nvPr/>
        </p:nvSpPr>
        <p:spPr>
          <a:xfrm>
            <a:off x="9290208" y="2103673"/>
            <a:ext cx="425978" cy="20973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p>
        </p:txBody>
      </p:sp>
      <p:sp>
        <p:nvSpPr>
          <p:cNvPr id="36" name="ZoneTexte 35"/>
          <p:cNvSpPr txBox="1"/>
          <p:nvPr/>
        </p:nvSpPr>
        <p:spPr>
          <a:xfrm>
            <a:off x="3057169" y="6211227"/>
            <a:ext cx="1897011" cy="290716"/>
          </a:xfrm>
          <a:prstGeom prst="rect">
            <a:avLst/>
          </a:prstGeom>
          <a:noFill/>
        </p:spPr>
        <p:txBody>
          <a:bodyPr wrap="non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Tendance par rapport</a:t>
            </a:r>
          </a:p>
          <a:p>
            <a:pPr algn="l"/>
            <a:r>
              <a:rPr lang="fr-FR" sz="1000" b="0" dirty="0" smtClean="0">
                <a:solidFill>
                  <a:schemeClr val="tx1"/>
                </a:solidFill>
                <a:latin typeface="Arial" panose="020B0604020202020204" pitchFamily="34" charset="0"/>
                <a:cs typeface="Arial" panose="020B0604020202020204" pitchFamily="34" charset="0"/>
              </a:rPr>
              <a:t> à l’année précédente</a:t>
            </a:r>
          </a:p>
        </p:txBody>
      </p:sp>
      <p:cxnSp>
        <p:nvCxnSpPr>
          <p:cNvPr id="37" name="Connecteur droit avec flèche 36"/>
          <p:cNvCxnSpPr/>
          <p:nvPr/>
        </p:nvCxnSpPr>
        <p:spPr>
          <a:xfrm flipV="1">
            <a:off x="2865237" y="6273745"/>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8619761" y="2719691"/>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5281115" y="2553219"/>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noEditPoints="1"/>
          </p:cNvSpPr>
          <p:nvPr/>
        </p:nvSpPr>
        <p:spPr bwMode="auto">
          <a:xfrm flipV="1">
            <a:off x="510875" y="628036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1" name="Freeform 39"/>
          <p:cNvSpPr>
            <a:spLocks noChangeAspect="1" noEditPoints="1"/>
          </p:cNvSpPr>
          <p:nvPr/>
        </p:nvSpPr>
        <p:spPr bwMode="auto">
          <a:xfrm>
            <a:off x="329114" y="628031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2" name="ZoneTexte 41"/>
          <p:cNvSpPr txBox="1"/>
          <p:nvPr/>
        </p:nvSpPr>
        <p:spPr>
          <a:xfrm>
            <a:off x="733207" y="6282064"/>
            <a:ext cx="1505225"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sp>
        <p:nvSpPr>
          <p:cNvPr id="43" name="Freeform 39"/>
          <p:cNvSpPr>
            <a:spLocks noChangeAspect="1" noEditPoints="1"/>
          </p:cNvSpPr>
          <p:nvPr/>
        </p:nvSpPr>
        <p:spPr bwMode="auto">
          <a:xfrm>
            <a:off x="6389068" y="197938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4" name="Freeform 39"/>
          <p:cNvSpPr>
            <a:spLocks noChangeAspect="1" noEditPoints="1"/>
          </p:cNvSpPr>
          <p:nvPr/>
        </p:nvSpPr>
        <p:spPr bwMode="auto">
          <a:xfrm>
            <a:off x="9817437" y="2142110"/>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7" name="ZoneTexte 46"/>
          <p:cNvSpPr txBox="1"/>
          <p:nvPr/>
        </p:nvSpPr>
        <p:spPr>
          <a:xfrm>
            <a:off x="8383864" y="2339918"/>
            <a:ext cx="349661" cy="190920"/>
          </a:xfrm>
          <a:prstGeom prst="rect">
            <a:avLst/>
          </a:prstGeom>
          <a:noFill/>
        </p:spPr>
        <p:txBody>
          <a:bodyPr wrap="none" lIns="0" tIns="0" rIns="0" bIns="0" rtlCol="0">
            <a:noAutofit/>
          </a:bodyPr>
          <a:lstStyle/>
          <a:p>
            <a:pPr algn="l"/>
            <a:r>
              <a:rPr lang="fr-FR" sz="1000" b="0" i="1" dirty="0" smtClean="0">
                <a:solidFill>
                  <a:schemeClr val="tx1"/>
                </a:solidFill>
                <a:latin typeface="Arial" panose="020B0604020202020204" pitchFamily="34" charset="0"/>
                <a:cs typeface="Arial" panose="020B0604020202020204" pitchFamily="34" charset="0"/>
              </a:rPr>
              <a:t>(55)</a:t>
            </a:r>
          </a:p>
        </p:txBody>
      </p:sp>
      <p:sp>
        <p:nvSpPr>
          <p:cNvPr id="48" name="ZoneTexte 47"/>
          <p:cNvSpPr txBox="1"/>
          <p:nvPr/>
        </p:nvSpPr>
        <p:spPr>
          <a:xfrm>
            <a:off x="9427136" y="2336947"/>
            <a:ext cx="349661" cy="190920"/>
          </a:xfrm>
          <a:prstGeom prst="rect">
            <a:avLst/>
          </a:prstGeom>
          <a:noFill/>
        </p:spPr>
        <p:txBody>
          <a:bodyPr wrap="none" lIns="0" tIns="0" rIns="0" bIns="0" rtlCol="0">
            <a:noAutofit/>
          </a:bodyPr>
          <a:lstStyle/>
          <a:p>
            <a:pPr algn="l"/>
            <a:r>
              <a:rPr lang="fr-FR" sz="1000" b="0" i="1" dirty="0" smtClean="0">
                <a:solidFill>
                  <a:schemeClr val="tx1"/>
                </a:solidFill>
                <a:latin typeface="Arial" panose="020B0604020202020204" pitchFamily="34" charset="0"/>
                <a:cs typeface="Arial" panose="020B0604020202020204" pitchFamily="34" charset="0"/>
              </a:rPr>
              <a:t>(</a:t>
            </a:r>
            <a:r>
              <a:rPr lang="fr-FR" sz="1000" b="0" i="1" dirty="0" smtClean="0">
                <a:latin typeface="Arial" panose="020B0604020202020204" pitchFamily="34" charset="0"/>
                <a:cs typeface="Arial" panose="020B0604020202020204" pitchFamily="34" charset="0"/>
              </a:rPr>
              <a:t>80</a:t>
            </a:r>
            <a:r>
              <a:rPr lang="fr-FR" sz="1000" b="0" i="1" dirty="0" smtClean="0">
                <a:solidFill>
                  <a:schemeClr val="tx1"/>
                </a:solidFill>
                <a:latin typeface="Arial" panose="020B0604020202020204" pitchFamily="34" charset="0"/>
                <a:cs typeface="Arial" panose="020B0604020202020204" pitchFamily="34" charset="0"/>
              </a:rPr>
              <a:t>)</a:t>
            </a:r>
          </a:p>
        </p:txBody>
      </p:sp>
      <p:sp>
        <p:nvSpPr>
          <p:cNvPr id="49" name="ZoneTexte 48"/>
          <p:cNvSpPr txBox="1"/>
          <p:nvPr/>
        </p:nvSpPr>
        <p:spPr>
          <a:xfrm>
            <a:off x="7369265" y="4043309"/>
            <a:ext cx="349661" cy="190920"/>
          </a:xfrm>
          <a:prstGeom prst="rect">
            <a:avLst/>
          </a:prstGeom>
          <a:noFill/>
        </p:spPr>
        <p:txBody>
          <a:bodyPr wrap="none" lIns="0" tIns="0" rIns="0" bIns="0" rtlCol="0">
            <a:noAutofit/>
          </a:bodyPr>
          <a:lstStyle/>
          <a:p>
            <a:pPr algn="l"/>
            <a:r>
              <a:rPr lang="fr-FR" sz="1000" b="0" i="1" dirty="0" smtClean="0">
                <a:solidFill>
                  <a:schemeClr val="tx1"/>
                </a:solidFill>
                <a:latin typeface="Arial" panose="020B0604020202020204" pitchFamily="34" charset="0"/>
                <a:cs typeface="Arial" panose="020B0604020202020204" pitchFamily="34" charset="0"/>
              </a:rPr>
              <a:t>(</a:t>
            </a:r>
            <a:r>
              <a:rPr lang="fr-FR" sz="1000" b="0" i="1" dirty="0" smtClean="0">
                <a:latin typeface="Arial" panose="020B0604020202020204" pitchFamily="34" charset="0"/>
                <a:cs typeface="Arial" panose="020B0604020202020204" pitchFamily="34" charset="0"/>
              </a:rPr>
              <a:t>26</a:t>
            </a:r>
            <a:r>
              <a:rPr lang="fr-FR" sz="1000" b="0" i="1" dirty="0" smtClean="0">
                <a:solidFill>
                  <a:schemeClr val="tx1"/>
                </a:solidFill>
                <a:latin typeface="Arial" panose="020B0604020202020204" pitchFamily="34" charset="0"/>
                <a:cs typeface="Arial" panose="020B0604020202020204" pitchFamily="34" charset="0"/>
              </a:rPr>
              <a:t>)</a:t>
            </a:r>
          </a:p>
        </p:txBody>
      </p:sp>
      <p:cxnSp>
        <p:nvCxnSpPr>
          <p:cNvPr id="50" name="Connecteur droit avec flèche 49"/>
          <p:cNvCxnSpPr/>
          <p:nvPr/>
        </p:nvCxnSpPr>
        <p:spPr>
          <a:xfrm>
            <a:off x="7581046" y="3906037"/>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2731889" y="6426145"/>
            <a:ext cx="170597" cy="133847"/>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8381098" y="2911002"/>
            <a:ext cx="349661" cy="190920"/>
          </a:xfrm>
          <a:prstGeom prst="rect">
            <a:avLst/>
          </a:prstGeom>
          <a:noFill/>
        </p:spPr>
        <p:txBody>
          <a:bodyPr wrap="none" lIns="0" tIns="0" rIns="0" bIns="0" rtlCol="0">
            <a:noAutofit/>
          </a:bodyPr>
          <a:lstStyle/>
          <a:p>
            <a:pPr algn="l"/>
            <a:r>
              <a:rPr lang="fr-FR" sz="1000" b="0" i="1" dirty="0" smtClean="0">
                <a:solidFill>
                  <a:schemeClr val="tx1"/>
                </a:solidFill>
                <a:latin typeface="Arial" panose="020B0604020202020204" pitchFamily="34" charset="0"/>
                <a:cs typeface="Arial" panose="020B0604020202020204" pitchFamily="34" charset="0"/>
              </a:rPr>
              <a:t>(53)</a:t>
            </a:r>
          </a:p>
        </p:txBody>
      </p:sp>
      <p:cxnSp>
        <p:nvCxnSpPr>
          <p:cNvPr id="54" name="Connecteur droit avec flèche 53"/>
          <p:cNvCxnSpPr/>
          <p:nvPr/>
        </p:nvCxnSpPr>
        <p:spPr>
          <a:xfrm flipV="1">
            <a:off x="8641027" y="2136276"/>
            <a:ext cx="150988" cy="120628"/>
          </a:xfrm>
          <a:prstGeom prst="straightConnector1">
            <a:avLst/>
          </a:prstGeom>
          <a:ln w="28575">
            <a:solidFill>
              <a:srgbClr val="00B05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9392139" y="2922861"/>
            <a:ext cx="349661" cy="190920"/>
          </a:xfrm>
          <a:prstGeom prst="rect">
            <a:avLst/>
          </a:prstGeom>
          <a:noFill/>
        </p:spPr>
        <p:txBody>
          <a:bodyPr wrap="none" lIns="0" tIns="0" rIns="0" bIns="0" rtlCol="0">
            <a:noAutofit/>
          </a:bodyPr>
          <a:lstStyle/>
          <a:p>
            <a:pPr algn="l"/>
            <a:r>
              <a:rPr lang="fr-FR" sz="1000" b="0" i="1" dirty="0" smtClean="0">
                <a:solidFill>
                  <a:schemeClr val="tx1"/>
                </a:solidFill>
                <a:latin typeface="Arial" panose="020B0604020202020204" pitchFamily="34" charset="0"/>
                <a:cs typeface="Arial" panose="020B0604020202020204" pitchFamily="34" charset="0"/>
              </a:rPr>
              <a:t>(</a:t>
            </a:r>
            <a:r>
              <a:rPr lang="fr-FR" sz="1000" b="0" i="1" dirty="0" smtClean="0">
                <a:latin typeface="Arial" panose="020B0604020202020204" pitchFamily="34" charset="0"/>
                <a:cs typeface="Arial" panose="020B0604020202020204" pitchFamily="34" charset="0"/>
              </a:rPr>
              <a:t>47</a:t>
            </a:r>
            <a:r>
              <a:rPr lang="fr-FR" sz="1000" b="0" i="1" dirty="0" smtClean="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3764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aphique 37"/>
          <p:cNvGraphicFramePr/>
          <p:nvPr>
            <p:extLst>
              <p:ext uri="{D42A27DB-BD31-4B8C-83A1-F6EECF244321}">
                <p14:modId xmlns:p14="http://schemas.microsoft.com/office/powerpoint/2010/main" val="3459432116"/>
              </p:ext>
            </p:extLst>
          </p:nvPr>
        </p:nvGraphicFramePr>
        <p:xfrm>
          <a:off x="5822471" y="2907620"/>
          <a:ext cx="3913367" cy="1362329"/>
        </p:xfrm>
        <a:graphic>
          <a:graphicData uri="http://schemas.openxmlformats.org/drawingml/2006/chart">
            <c:chart xmlns:c="http://schemas.openxmlformats.org/drawingml/2006/chart" xmlns:r="http://schemas.openxmlformats.org/officeDocument/2006/relationships" r:id="rId11"/>
          </a:graphicData>
        </a:graphic>
      </p:graphicFrame>
      <p:sp>
        <p:nvSpPr>
          <p:cNvPr id="3" name="Espace réservé du numéro de diapositive 2"/>
          <p:cNvSpPr>
            <a:spLocks noGrp="1"/>
          </p:cNvSpPr>
          <p:nvPr>
            <p:ph type="sldNum" sz="quarter" idx="10"/>
          </p:nvPr>
        </p:nvSpPr>
        <p:spPr/>
        <p:txBody>
          <a:bodyPr/>
          <a:lstStyle/>
          <a:p>
            <a:fld id="{4034BEE3-566C-4068-A777-C3A4762E861B}" type="slidenum">
              <a:rPr lang="en-GB" smtClean="0">
                <a:latin typeface="Arial" panose="020B0604020202020204" pitchFamily="34" charset="0"/>
                <a:cs typeface="Arial" panose="020B0604020202020204" pitchFamily="34" charset="0"/>
              </a:rPr>
              <a:pPr/>
              <a:t>31</a:t>
            </a:fld>
            <a:endParaRPr lang="en-GB" dirty="0">
              <a:latin typeface="Arial" panose="020B0604020202020204" pitchFamily="34" charset="0"/>
              <a:cs typeface="Arial" panose="020B0604020202020204" pitchFamily="34" charset="0"/>
            </a:endParaRPr>
          </a:p>
        </p:txBody>
      </p:sp>
      <p:sp>
        <p:nvSpPr>
          <p:cNvPr id="5" name="Rectangle 4"/>
          <p:cNvSpPr/>
          <p:nvPr/>
        </p:nvSpPr>
        <p:spPr bwMode="ltGray">
          <a:xfrm>
            <a:off x="94259" y="1254960"/>
            <a:ext cx="5040000" cy="5016747"/>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solidFill>
                <a:prstClr val="white"/>
              </a:solidFill>
              <a:latin typeface="Arial" panose="020B0604020202020204" pitchFamily="34" charset="0"/>
              <a:cs typeface="Arial" panose="020B0604020202020204" pitchFamily="34" charset="0"/>
            </a:endParaRPr>
          </a:p>
        </p:txBody>
      </p:sp>
      <p:sp>
        <p:nvSpPr>
          <p:cNvPr id="6" name="ZoneTexte 17"/>
          <p:cNvSpPr txBox="1">
            <a:spLocks noChangeArrowheads="1"/>
          </p:cNvSpPr>
          <p:nvPr>
            <p:custDataLst>
              <p:tags r:id="rId1"/>
            </p:custDataLst>
          </p:nvPr>
        </p:nvSpPr>
        <p:spPr bwMode="auto">
          <a:xfrm>
            <a:off x="139576" y="1260211"/>
            <a:ext cx="4950405"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rgbClr val="000000"/>
                </a:solidFill>
                <a:latin typeface="Arial" panose="020B0604020202020204" pitchFamily="34" charset="0"/>
                <a:cs typeface="Arial" panose="020B0604020202020204" pitchFamily="34" charset="0"/>
              </a:rPr>
              <a:t>Hommes</a:t>
            </a:r>
          </a:p>
        </p:txBody>
      </p:sp>
      <p:sp>
        <p:nvSpPr>
          <p:cNvPr id="7" name="Freeform 91"/>
          <p:cNvSpPr>
            <a:spLocks noChangeAspect="1" noEditPoints="1"/>
          </p:cNvSpPr>
          <p:nvPr/>
        </p:nvSpPr>
        <p:spPr bwMode="auto">
          <a:xfrm>
            <a:off x="4874275" y="1275964"/>
            <a:ext cx="175829" cy="423571"/>
          </a:xfrm>
          <a:custGeom>
            <a:avLst/>
            <a:gdLst>
              <a:gd name="T0" fmla="*/ 1031 w 1281"/>
              <a:gd name="T1" fmla="*/ 603 h 3176"/>
              <a:gd name="T2" fmla="*/ 1148 w 1281"/>
              <a:gd name="T3" fmla="*/ 647 h 3176"/>
              <a:gd name="T4" fmla="*/ 1234 w 1281"/>
              <a:gd name="T5" fmla="*/ 733 h 3176"/>
              <a:gd name="T6" fmla="*/ 1278 w 1281"/>
              <a:gd name="T7" fmla="*/ 848 h 3176"/>
              <a:gd name="T8" fmla="*/ 1278 w 1281"/>
              <a:gd name="T9" fmla="*/ 1771 h 3176"/>
              <a:gd name="T10" fmla="*/ 1238 w 1281"/>
              <a:gd name="T11" fmla="*/ 1835 h 3176"/>
              <a:gd name="T12" fmla="*/ 1165 w 1281"/>
              <a:gd name="T13" fmla="*/ 1861 h 3176"/>
              <a:gd name="T14" fmla="*/ 1092 w 1281"/>
              <a:gd name="T15" fmla="*/ 1835 h 3176"/>
              <a:gd name="T16" fmla="*/ 1051 w 1281"/>
              <a:gd name="T17" fmla="*/ 1771 h 3176"/>
              <a:gd name="T18" fmla="*/ 989 w 1281"/>
              <a:gd name="T19" fmla="*/ 1003 h 3176"/>
              <a:gd name="T20" fmla="*/ 977 w 1281"/>
              <a:gd name="T21" fmla="*/ 3079 h 3176"/>
              <a:gd name="T22" fmla="*/ 919 w 1281"/>
              <a:gd name="T23" fmla="*/ 3149 h 3176"/>
              <a:gd name="T24" fmla="*/ 831 w 1281"/>
              <a:gd name="T25" fmla="*/ 3176 h 3176"/>
              <a:gd name="T26" fmla="*/ 743 w 1281"/>
              <a:gd name="T27" fmla="*/ 3149 h 3176"/>
              <a:gd name="T28" fmla="*/ 685 w 1281"/>
              <a:gd name="T29" fmla="*/ 3079 h 3176"/>
              <a:gd name="T30" fmla="*/ 673 w 1281"/>
              <a:gd name="T31" fmla="*/ 1861 h 3176"/>
              <a:gd name="T32" fmla="*/ 605 w 1281"/>
              <a:gd name="T33" fmla="*/ 3050 h 3176"/>
              <a:gd name="T34" fmla="*/ 561 w 1281"/>
              <a:gd name="T35" fmla="*/ 3130 h 3176"/>
              <a:gd name="T36" fmla="*/ 482 w 1281"/>
              <a:gd name="T37" fmla="*/ 3172 h 3176"/>
              <a:gd name="T38" fmla="*/ 389 w 1281"/>
              <a:gd name="T39" fmla="*/ 3163 h 3176"/>
              <a:gd name="T40" fmla="*/ 319 w 1281"/>
              <a:gd name="T41" fmla="*/ 3106 h 3176"/>
              <a:gd name="T42" fmla="*/ 292 w 1281"/>
              <a:gd name="T43" fmla="*/ 3018 h 3176"/>
              <a:gd name="T44" fmla="*/ 233 w 1281"/>
              <a:gd name="T45" fmla="*/ 1744 h 3176"/>
              <a:gd name="T46" fmla="*/ 207 w 1281"/>
              <a:gd name="T47" fmla="*/ 1817 h 3176"/>
              <a:gd name="T48" fmla="*/ 143 w 1281"/>
              <a:gd name="T49" fmla="*/ 1857 h 3176"/>
              <a:gd name="T50" fmla="*/ 65 w 1281"/>
              <a:gd name="T51" fmla="*/ 1850 h 3176"/>
              <a:gd name="T52" fmla="*/ 12 w 1281"/>
              <a:gd name="T53" fmla="*/ 1796 h 3176"/>
              <a:gd name="T54" fmla="*/ 0 w 1281"/>
              <a:gd name="T55" fmla="*/ 892 h 3176"/>
              <a:gd name="T56" fmla="*/ 27 w 1281"/>
              <a:gd name="T57" fmla="*/ 769 h 3176"/>
              <a:gd name="T58" fmla="*/ 101 w 1281"/>
              <a:gd name="T59" fmla="*/ 671 h 3176"/>
              <a:gd name="T60" fmla="*/ 208 w 1281"/>
              <a:gd name="T61" fmla="*/ 612 h 3176"/>
              <a:gd name="T62" fmla="*/ 631 w 1281"/>
              <a:gd name="T63" fmla="*/ 0 h 3176"/>
              <a:gd name="T64" fmla="*/ 745 w 1281"/>
              <a:gd name="T65" fmla="*/ 26 h 3176"/>
              <a:gd name="T66" fmla="*/ 837 w 1281"/>
              <a:gd name="T67" fmla="*/ 95 h 3176"/>
              <a:gd name="T68" fmla="*/ 891 w 1281"/>
              <a:gd name="T69" fmla="*/ 195 h 3176"/>
              <a:gd name="T70" fmla="*/ 900 w 1281"/>
              <a:gd name="T71" fmla="*/ 314 h 3176"/>
              <a:gd name="T72" fmla="*/ 859 w 1281"/>
              <a:gd name="T73" fmla="*/ 422 h 3176"/>
              <a:gd name="T74" fmla="*/ 778 w 1281"/>
              <a:gd name="T75" fmla="*/ 502 h 3176"/>
              <a:gd name="T76" fmla="*/ 671 w 1281"/>
              <a:gd name="T77" fmla="*/ 544 h 3176"/>
              <a:gd name="T78" fmla="*/ 551 w 1281"/>
              <a:gd name="T79" fmla="*/ 535 h 3176"/>
              <a:gd name="T80" fmla="*/ 451 w 1281"/>
              <a:gd name="T81" fmla="*/ 480 h 3176"/>
              <a:gd name="T82" fmla="*/ 383 w 1281"/>
              <a:gd name="T83" fmla="*/ 388 h 3176"/>
              <a:gd name="T84" fmla="*/ 357 w 1281"/>
              <a:gd name="T85" fmla="*/ 274 h 3176"/>
              <a:gd name="T86" fmla="*/ 383 w 1281"/>
              <a:gd name="T87" fmla="*/ 158 h 3176"/>
              <a:gd name="T88" fmla="*/ 451 w 1281"/>
              <a:gd name="T89" fmla="*/ 68 h 3176"/>
              <a:gd name="T90" fmla="*/ 551 w 1281"/>
              <a:gd name="T91" fmla="*/ 13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1" h="3176">
                <a:moveTo>
                  <a:pt x="292" y="600"/>
                </a:moveTo>
                <a:lnTo>
                  <a:pt x="989" y="600"/>
                </a:lnTo>
                <a:lnTo>
                  <a:pt x="1031" y="603"/>
                </a:lnTo>
                <a:lnTo>
                  <a:pt x="1073" y="612"/>
                </a:lnTo>
                <a:lnTo>
                  <a:pt x="1112" y="627"/>
                </a:lnTo>
                <a:lnTo>
                  <a:pt x="1148" y="647"/>
                </a:lnTo>
                <a:lnTo>
                  <a:pt x="1180" y="671"/>
                </a:lnTo>
                <a:lnTo>
                  <a:pt x="1210" y="700"/>
                </a:lnTo>
                <a:lnTo>
                  <a:pt x="1234" y="733"/>
                </a:lnTo>
                <a:lnTo>
                  <a:pt x="1253" y="769"/>
                </a:lnTo>
                <a:lnTo>
                  <a:pt x="1269" y="807"/>
                </a:lnTo>
                <a:lnTo>
                  <a:pt x="1278" y="848"/>
                </a:lnTo>
                <a:lnTo>
                  <a:pt x="1281" y="892"/>
                </a:lnTo>
                <a:lnTo>
                  <a:pt x="1281" y="1744"/>
                </a:lnTo>
                <a:lnTo>
                  <a:pt x="1278" y="1771"/>
                </a:lnTo>
                <a:lnTo>
                  <a:pt x="1269" y="1796"/>
                </a:lnTo>
                <a:lnTo>
                  <a:pt x="1255" y="1817"/>
                </a:lnTo>
                <a:lnTo>
                  <a:pt x="1238" y="1835"/>
                </a:lnTo>
                <a:lnTo>
                  <a:pt x="1215" y="1850"/>
                </a:lnTo>
                <a:lnTo>
                  <a:pt x="1191" y="1857"/>
                </a:lnTo>
                <a:lnTo>
                  <a:pt x="1165" y="1861"/>
                </a:lnTo>
                <a:lnTo>
                  <a:pt x="1138" y="1857"/>
                </a:lnTo>
                <a:lnTo>
                  <a:pt x="1113" y="1850"/>
                </a:lnTo>
                <a:lnTo>
                  <a:pt x="1092" y="1835"/>
                </a:lnTo>
                <a:lnTo>
                  <a:pt x="1073" y="1817"/>
                </a:lnTo>
                <a:lnTo>
                  <a:pt x="1059" y="1796"/>
                </a:lnTo>
                <a:lnTo>
                  <a:pt x="1051" y="1771"/>
                </a:lnTo>
                <a:lnTo>
                  <a:pt x="1048" y="1744"/>
                </a:lnTo>
                <a:lnTo>
                  <a:pt x="1048" y="1003"/>
                </a:lnTo>
                <a:lnTo>
                  <a:pt x="989" y="1003"/>
                </a:lnTo>
                <a:lnTo>
                  <a:pt x="989" y="3018"/>
                </a:lnTo>
                <a:lnTo>
                  <a:pt x="986" y="3050"/>
                </a:lnTo>
                <a:lnTo>
                  <a:pt x="977" y="3079"/>
                </a:lnTo>
                <a:lnTo>
                  <a:pt x="962" y="3106"/>
                </a:lnTo>
                <a:lnTo>
                  <a:pt x="942" y="3130"/>
                </a:lnTo>
                <a:lnTo>
                  <a:pt x="919" y="3149"/>
                </a:lnTo>
                <a:lnTo>
                  <a:pt x="893" y="3163"/>
                </a:lnTo>
                <a:lnTo>
                  <a:pt x="862" y="3172"/>
                </a:lnTo>
                <a:lnTo>
                  <a:pt x="831" y="3176"/>
                </a:lnTo>
                <a:lnTo>
                  <a:pt x="800" y="3172"/>
                </a:lnTo>
                <a:lnTo>
                  <a:pt x="769" y="3163"/>
                </a:lnTo>
                <a:lnTo>
                  <a:pt x="743" y="3149"/>
                </a:lnTo>
                <a:lnTo>
                  <a:pt x="719" y="3130"/>
                </a:lnTo>
                <a:lnTo>
                  <a:pt x="700" y="3106"/>
                </a:lnTo>
                <a:lnTo>
                  <a:pt x="685" y="3079"/>
                </a:lnTo>
                <a:lnTo>
                  <a:pt x="676" y="3050"/>
                </a:lnTo>
                <a:lnTo>
                  <a:pt x="673" y="3018"/>
                </a:lnTo>
                <a:lnTo>
                  <a:pt x="673" y="1861"/>
                </a:lnTo>
                <a:lnTo>
                  <a:pt x="608" y="1861"/>
                </a:lnTo>
                <a:lnTo>
                  <a:pt x="608" y="3018"/>
                </a:lnTo>
                <a:lnTo>
                  <a:pt x="605" y="3050"/>
                </a:lnTo>
                <a:lnTo>
                  <a:pt x="596" y="3079"/>
                </a:lnTo>
                <a:lnTo>
                  <a:pt x="581" y="3106"/>
                </a:lnTo>
                <a:lnTo>
                  <a:pt x="561" y="3130"/>
                </a:lnTo>
                <a:lnTo>
                  <a:pt x="539" y="3149"/>
                </a:lnTo>
                <a:lnTo>
                  <a:pt x="512" y="3163"/>
                </a:lnTo>
                <a:lnTo>
                  <a:pt x="482" y="3172"/>
                </a:lnTo>
                <a:lnTo>
                  <a:pt x="450" y="3176"/>
                </a:lnTo>
                <a:lnTo>
                  <a:pt x="419" y="3172"/>
                </a:lnTo>
                <a:lnTo>
                  <a:pt x="389" y="3163"/>
                </a:lnTo>
                <a:lnTo>
                  <a:pt x="362" y="3149"/>
                </a:lnTo>
                <a:lnTo>
                  <a:pt x="338" y="3130"/>
                </a:lnTo>
                <a:lnTo>
                  <a:pt x="319" y="3106"/>
                </a:lnTo>
                <a:lnTo>
                  <a:pt x="305" y="3079"/>
                </a:lnTo>
                <a:lnTo>
                  <a:pt x="296" y="3050"/>
                </a:lnTo>
                <a:lnTo>
                  <a:pt x="292" y="3018"/>
                </a:lnTo>
                <a:lnTo>
                  <a:pt x="292" y="1003"/>
                </a:lnTo>
                <a:lnTo>
                  <a:pt x="233" y="1003"/>
                </a:lnTo>
                <a:lnTo>
                  <a:pt x="233" y="1744"/>
                </a:lnTo>
                <a:lnTo>
                  <a:pt x="231" y="1771"/>
                </a:lnTo>
                <a:lnTo>
                  <a:pt x="222" y="1796"/>
                </a:lnTo>
                <a:lnTo>
                  <a:pt x="207" y="1817"/>
                </a:lnTo>
                <a:lnTo>
                  <a:pt x="189" y="1835"/>
                </a:lnTo>
                <a:lnTo>
                  <a:pt x="168" y="1850"/>
                </a:lnTo>
                <a:lnTo>
                  <a:pt x="143" y="1857"/>
                </a:lnTo>
                <a:lnTo>
                  <a:pt x="116" y="1861"/>
                </a:lnTo>
                <a:lnTo>
                  <a:pt x="90" y="1857"/>
                </a:lnTo>
                <a:lnTo>
                  <a:pt x="65" y="1850"/>
                </a:lnTo>
                <a:lnTo>
                  <a:pt x="44" y="1835"/>
                </a:lnTo>
                <a:lnTo>
                  <a:pt x="26" y="1817"/>
                </a:lnTo>
                <a:lnTo>
                  <a:pt x="12" y="1796"/>
                </a:lnTo>
                <a:lnTo>
                  <a:pt x="3" y="1771"/>
                </a:lnTo>
                <a:lnTo>
                  <a:pt x="0" y="1744"/>
                </a:lnTo>
                <a:lnTo>
                  <a:pt x="0" y="892"/>
                </a:lnTo>
                <a:lnTo>
                  <a:pt x="3" y="848"/>
                </a:lnTo>
                <a:lnTo>
                  <a:pt x="12" y="807"/>
                </a:lnTo>
                <a:lnTo>
                  <a:pt x="27" y="769"/>
                </a:lnTo>
                <a:lnTo>
                  <a:pt x="47" y="733"/>
                </a:lnTo>
                <a:lnTo>
                  <a:pt x="72" y="700"/>
                </a:lnTo>
                <a:lnTo>
                  <a:pt x="101" y="671"/>
                </a:lnTo>
                <a:lnTo>
                  <a:pt x="133" y="647"/>
                </a:lnTo>
                <a:lnTo>
                  <a:pt x="169" y="627"/>
                </a:lnTo>
                <a:lnTo>
                  <a:pt x="208" y="612"/>
                </a:lnTo>
                <a:lnTo>
                  <a:pt x="250" y="603"/>
                </a:lnTo>
                <a:lnTo>
                  <a:pt x="292" y="600"/>
                </a:lnTo>
                <a:close/>
                <a:moveTo>
                  <a:pt x="631" y="0"/>
                </a:moveTo>
                <a:lnTo>
                  <a:pt x="671" y="4"/>
                </a:lnTo>
                <a:lnTo>
                  <a:pt x="709" y="13"/>
                </a:lnTo>
                <a:lnTo>
                  <a:pt x="745" y="26"/>
                </a:lnTo>
                <a:lnTo>
                  <a:pt x="778" y="45"/>
                </a:lnTo>
                <a:lnTo>
                  <a:pt x="810" y="68"/>
                </a:lnTo>
                <a:lnTo>
                  <a:pt x="837" y="95"/>
                </a:lnTo>
                <a:lnTo>
                  <a:pt x="859" y="125"/>
                </a:lnTo>
                <a:lnTo>
                  <a:pt x="878" y="158"/>
                </a:lnTo>
                <a:lnTo>
                  <a:pt x="891" y="195"/>
                </a:lnTo>
                <a:lnTo>
                  <a:pt x="900" y="233"/>
                </a:lnTo>
                <a:lnTo>
                  <a:pt x="903" y="274"/>
                </a:lnTo>
                <a:lnTo>
                  <a:pt x="900" y="314"/>
                </a:lnTo>
                <a:lnTo>
                  <a:pt x="891" y="352"/>
                </a:lnTo>
                <a:lnTo>
                  <a:pt x="878" y="388"/>
                </a:lnTo>
                <a:lnTo>
                  <a:pt x="859" y="422"/>
                </a:lnTo>
                <a:lnTo>
                  <a:pt x="837" y="453"/>
                </a:lnTo>
                <a:lnTo>
                  <a:pt x="810" y="480"/>
                </a:lnTo>
                <a:lnTo>
                  <a:pt x="778" y="502"/>
                </a:lnTo>
                <a:lnTo>
                  <a:pt x="745" y="521"/>
                </a:lnTo>
                <a:lnTo>
                  <a:pt x="709" y="535"/>
                </a:lnTo>
                <a:lnTo>
                  <a:pt x="671" y="544"/>
                </a:lnTo>
                <a:lnTo>
                  <a:pt x="631" y="546"/>
                </a:lnTo>
                <a:lnTo>
                  <a:pt x="590" y="544"/>
                </a:lnTo>
                <a:lnTo>
                  <a:pt x="551" y="535"/>
                </a:lnTo>
                <a:lnTo>
                  <a:pt x="515" y="521"/>
                </a:lnTo>
                <a:lnTo>
                  <a:pt x="482" y="502"/>
                </a:lnTo>
                <a:lnTo>
                  <a:pt x="451" y="480"/>
                </a:lnTo>
                <a:lnTo>
                  <a:pt x="424" y="453"/>
                </a:lnTo>
                <a:lnTo>
                  <a:pt x="402" y="422"/>
                </a:lnTo>
                <a:lnTo>
                  <a:pt x="383" y="388"/>
                </a:lnTo>
                <a:lnTo>
                  <a:pt x="370" y="352"/>
                </a:lnTo>
                <a:lnTo>
                  <a:pt x="361" y="314"/>
                </a:lnTo>
                <a:lnTo>
                  <a:pt x="357" y="274"/>
                </a:lnTo>
                <a:lnTo>
                  <a:pt x="361" y="233"/>
                </a:lnTo>
                <a:lnTo>
                  <a:pt x="370" y="195"/>
                </a:lnTo>
                <a:lnTo>
                  <a:pt x="383" y="158"/>
                </a:lnTo>
                <a:lnTo>
                  <a:pt x="402" y="125"/>
                </a:lnTo>
                <a:lnTo>
                  <a:pt x="424" y="95"/>
                </a:lnTo>
                <a:lnTo>
                  <a:pt x="451" y="68"/>
                </a:lnTo>
                <a:lnTo>
                  <a:pt x="482" y="45"/>
                </a:lnTo>
                <a:lnTo>
                  <a:pt x="515" y="26"/>
                </a:lnTo>
                <a:lnTo>
                  <a:pt x="551" y="13"/>
                </a:lnTo>
                <a:lnTo>
                  <a:pt x="590" y="4"/>
                </a:lnTo>
                <a:lnTo>
                  <a:pt x="631" y="0"/>
                </a:lnTo>
                <a:close/>
              </a:path>
            </a:pathLst>
          </a:custGeom>
          <a:solidFill>
            <a:schemeClr val="accent6">
              <a:lumMod val="75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latin typeface="Arial" panose="020B0604020202020204" pitchFamily="34" charset="0"/>
              <a:cs typeface="Arial" panose="020B0604020202020204" pitchFamily="34" charset="0"/>
            </a:endParaRPr>
          </a:p>
        </p:txBody>
      </p:sp>
      <p:sp>
        <p:nvSpPr>
          <p:cNvPr id="8" name="AutoShape 20"/>
          <p:cNvSpPr>
            <a:spLocks noChangeArrowheads="1"/>
          </p:cNvSpPr>
          <p:nvPr/>
        </p:nvSpPr>
        <p:spPr bwMode="auto">
          <a:xfrm>
            <a:off x="-68409" y="1949826"/>
            <a:ext cx="1325063" cy="35531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404" tIns="201570" rIns="102404" bIns="201570" anchor="ct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chemeClr val="accent5">
                    <a:lumMod val="75000"/>
                  </a:schemeClr>
                </a:solidFill>
                <a:latin typeface="Arial" panose="020B0604020202020204" pitchFamily="34" charset="0"/>
                <a:cs typeface="Arial" panose="020B0604020202020204" pitchFamily="34" charset="0"/>
              </a:rPr>
              <a:t>Cyclomoteurs</a:t>
            </a:r>
          </a:p>
        </p:txBody>
      </p:sp>
      <p:sp>
        <p:nvSpPr>
          <p:cNvPr id="9" name="AutoShape 20"/>
          <p:cNvSpPr>
            <a:spLocks noChangeArrowheads="1"/>
          </p:cNvSpPr>
          <p:nvPr/>
        </p:nvSpPr>
        <p:spPr bwMode="auto">
          <a:xfrm>
            <a:off x="3951195" y="1958578"/>
            <a:ext cx="1301337" cy="35530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404" tIns="201570" rIns="102404" bIns="201570" anchor="ct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chemeClr val="accent2">
                    <a:lumMod val="75000"/>
                  </a:schemeClr>
                </a:solidFill>
                <a:latin typeface="Arial" panose="020B0604020202020204" pitchFamily="34" charset="0"/>
                <a:cs typeface="Arial" panose="020B0604020202020204" pitchFamily="34" charset="0"/>
              </a:rPr>
              <a:t>Motocyclettes</a:t>
            </a:r>
          </a:p>
        </p:txBody>
      </p:sp>
      <p:graphicFrame>
        <p:nvGraphicFramePr>
          <p:cNvPr id="12" name="Graphique 11"/>
          <p:cNvGraphicFramePr/>
          <p:nvPr>
            <p:extLst>
              <p:ext uri="{D42A27DB-BD31-4B8C-83A1-F6EECF244321}">
                <p14:modId xmlns:p14="http://schemas.microsoft.com/office/powerpoint/2010/main" val="2020368488"/>
              </p:ext>
            </p:extLst>
          </p:nvPr>
        </p:nvGraphicFramePr>
        <p:xfrm>
          <a:off x="519691" y="1804722"/>
          <a:ext cx="4173167" cy="13623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3" name="Graphique 12"/>
          <p:cNvGraphicFramePr/>
          <p:nvPr>
            <p:extLst>
              <p:ext uri="{D42A27DB-BD31-4B8C-83A1-F6EECF244321}">
                <p14:modId xmlns:p14="http://schemas.microsoft.com/office/powerpoint/2010/main" val="2184732692"/>
              </p:ext>
            </p:extLst>
          </p:nvPr>
        </p:nvGraphicFramePr>
        <p:xfrm>
          <a:off x="688496" y="2907620"/>
          <a:ext cx="3913367" cy="1362329"/>
        </p:xfrm>
        <a:graphic>
          <a:graphicData uri="http://schemas.openxmlformats.org/drawingml/2006/chart">
            <c:chart xmlns:c="http://schemas.openxmlformats.org/drawingml/2006/chart" xmlns:r="http://schemas.openxmlformats.org/officeDocument/2006/relationships" r:id="rId13"/>
          </a:graphicData>
        </a:graphic>
      </p:graphicFrame>
      <p:sp>
        <p:nvSpPr>
          <p:cNvPr id="14" name="Accolade fermante 13"/>
          <p:cNvSpPr/>
          <p:nvPr/>
        </p:nvSpPr>
        <p:spPr>
          <a:xfrm rot="5400000">
            <a:off x="3368414" y="3176877"/>
            <a:ext cx="252042" cy="1649531"/>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02870" tIns="51435" rIns="102870" bIns="51435" anchor="ctr"/>
          <a:lstStyle/>
          <a:p>
            <a:pPr algn="ctr">
              <a:defRPr/>
            </a:pPr>
            <a:endParaRPr lang="fr-FR">
              <a:solidFill>
                <a:prstClr val="black"/>
              </a:solidFill>
              <a:latin typeface="Arial" panose="020B0604020202020204" pitchFamily="34" charset="0"/>
              <a:cs typeface="Arial" panose="020B0604020202020204" pitchFamily="34" charset="0"/>
            </a:endParaRPr>
          </a:p>
        </p:txBody>
      </p:sp>
      <p:sp>
        <p:nvSpPr>
          <p:cNvPr id="15" name="Rectangle 5"/>
          <p:cNvSpPr>
            <a:spLocks noChangeArrowheads="1"/>
          </p:cNvSpPr>
          <p:nvPr/>
        </p:nvSpPr>
        <p:spPr bwMode="auto">
          <a:xfrm>
            <a:off x="673978" y="2900337"/>
            <a:ext cx="78851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rgbClr val="FABD78"/>
                </a:solidFill>
                <a:latin typeface="Arial" panose="020B0604020202020204" pitchFamily="34" charset="0"/>
                <a:cs typeface="Arial" panose="020B0604020202020204" pitchFamily="34" charset="0"/>
              </a:rPr>
              <a:t>50cc et moins</a:t>
            </a:r>
          </a:p>
        </p:txBody>
      </p:sp>
      <p:sp>
        <p:nvSpPr>
          <p:cNvPr id="16" name="Rectangle 38"/>
          <p:cNvSpPr>
            <a:spLocks noChangeArrowheads="1"/>
          </p:cNvSpPr>
          <p:nvPr/>
        </p:nvSpPr>
        <p:spPr bwMode="auto">
          <a:xfrm>
            <a:off x="3594143" y="2892765"/>
            <a:ext cx="78851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rgbClr val="62000C"/>
                </a:solidFill>
                <a:latin typeface="Arial" panose="020B0604020202020204" pitchFamily="34" charset="0"/>
                <a:cs typeface="Arial" panose="020B0604020202020204" pitchFamily="34" charset="0"/>
              </a:rPr>
              <a:t>Plus de 750cc</a:t>
            </a:r>
          </a:p>
        </p:txBody>
      </p:sp>
      <p:sp>
        <p:nvSpPr>
          <p:cNvPr id="17" name="ZoneTexte 16"/>
          <p:cNvSpPr txBox="1">
            <a:spLocks noChangeArrowheads="1"/>
          </p:cNvSpPr>
          <p:nvPr>
            <p:custDataLst>
              <p:tags r:id="rId2"/>
            </p:custDataLst>
          </p:nvPr>
        </p:nvSpPr>
        <p:spPr bwMode="auto">
          <a:xfrm>
            <a:off x="94259" y="4691840"/>
            <a:ext cx="49957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5 066 km </a:t>
            </a:r>
            <a:r>
              <a:rPr lang="fr-FR" altLang="fr-FR" sz="1400" b="0" dirty="0">
                <a:solidFill>
                  <a:srgbClr val="595959"/>
                </a:solidFill>
                <a:latin typeface="Arial" panose="020B0604020202020204" pitchFamily="34" charset="0"/>
                <a:cs typeface="Arial" panose="020B0604020202020204" pitchFamily="34" charset="0"/>
              </a:rPr>
              <a:t>/ an</a:t>
            </a:r>
          </a:p>
        </p:txBody>
      </p:sp>
      <p:sp>
        <p:nvSpPr>
          <p:cNvPr id="18" name="ZoneTexte 17"/>
          <p:cNvSpPr txBox="1">
            <a:spLocks noChangeArrowheads="1"/>
          </p:cNvSpPr>
          <p:nvPr>
            <p:custDataLst>
              <p:tags r:id="rId3"/>
            </p:custDataLst>
          </p:nvPr>
        </p:nvSpPr>
        <p:spPr bwMode="auto">
          <a:xfrm>
            <a:off x="94259" y="4940382"/>
            <a:ext cx="4995723" cy="215444"/>
          </a:xfrm>
          <a:prstGeom prst="rect">
            <a:avLst/>
          </a:prstGeom>
          <a:noFill/>
          <a:ln>
            <a:noFill/>
          </a:ln>
          <a:extLst/>
        </p:spPr>
        <p:txBody>
          <a:bodyPr lIns="0" tIns="0" rIns="0" bIns="0" anchor="ctr">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47%</a:t>
            </a:r>
            <a:r>
              <a:rPr lang="fr-FR" altLang="fr-FR" sz="1400" dirty="0" smtClean="0">
                <a:solidFill>
                  <a:srgbClr val="7F7F7F"/>
                </a:solidFill>
                <a:latin typeface="Arial" panose="020B0604020202020204" pitchFamily="34" charset="0"/>
                <a:cs typeface="Arial" panose="020B0604020202020204" pitchFamily="34" charset="0"/>
              </a:rPr>
              <a:t> </a:t>
            </a:r>
            <a:r>
              <a:rPr lang="fr-FR" altLang="fr-FR" sz="1400" dirty="0">
                <a:solidFill>
                  <a:srgbClr val="7F7F7F"/>
                </a:solidFill>
                <a:latin typeface="Arial" panose="020B0604020202020204" pitchFamily="34" charset="0"/>
                <a:cs typeface="Arial" panose="020B0604020202020204" pitchFamily="34" charset="0"/>
              </a:rPr>
              <a:t>d’utilisation toute l’année</a:t>
            </a:r>
            <a:endParaRPr lang="fr-FR" altLang="fr-FR" sz="1100" dirty="0">
              <a:solidFill>
                <a:srgbClr val="7F7F7F"/>
              </a:solidFill>
              <a:latin typeface="Arial" panose="020B0604020202020204" pitchFamily="34" charset="0"/>
              <a:cs typeface="Arial" panose="020B0604020202020204" pitchFamily="34" charset="0"/>
            </a:endParaRPr>
          </a:p>
        </p:txBody>
      </p:sp>
      <p:sp>
        <p:nvSpPr>
          <p:cNvPr id="19" name="ZoneTexte 18"/>
          <p:cNvSpPr txBox="1">
            <a:spLocks noChangeArrowheads="1"/>
          </p:cNvSpPr>
          <p:nvPr>
            <p:custDataLst>
              <p:tags r:id="rId4"/>
            </p:custDataLst>
          </p:nvPr>
        </p:nvSpPr>
        <p:spPr bwMode="auto">
          <a:xfrm>
            <a:off x="94259" y="5376922"/>
            <a:ext cx="49957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75% </a:t>
            </a:r>
            <a:r>
              <a:rPr lang="fr-FR" altLang="fr-FR" sz="1400" b="0" dirty="0">
                <a:solidFill>
                  <a:srgbClr val="7F7F7F"/>
                </a:solidFill>
                <a:latin typeface="Arial" panose="020B0604020202020204" pitchFamily="34" charset="0"/>
                <a:cs typeface="Arial" panose="020B0604020202020204" pitchFamily="34" charset="0"/>
              </a:rPr>
              <a:t>pour des </a:t>
            </a:r>
            <a:r>
              <a:rPr lang="fr-FR" altLang="fr-FR" sz="1400" dirty="0">
                <a:solidFill>
                  <a:srgbClr val="7F7F7F"/>
                </a:solidFill>
                <a:latin typeface="Arial" panose="020B0604020202020204" pitchFamily="34" charset="0"/>
                <a:cs typeface="Arial" panose="020B0604020202020204" pitchFamily="34" charset="0"/>
              </a:rPr>
              <a:t>loisirs</a:t>
            </a:r>
          </a:p>
          <a:p>
            <a:pPr algn="ctr" eaLnBrk="1" hangingPunct="1">
              <a:spcBef>
                <a:spcPct val="0"/>
              </a:spcBef>
              <a:buFontTx/>
              <a:buNone/>
            </a:pPr>
            <a:r>
              <a:rPr lang="fr-FR" altLang="fr-FR" sz="1400" dirty="0">
                <a:solidFill>
                  <a:srgbClr val="7F7F7F"/>
                </a:solidFill>
                <a:latin typeface="Arial" panose="020B0604020202020204" pitchFamily="34" charset="0"/>
                <a:cs typeface="Arial" panose="020B0604020202020204" pitchFamily="34" charset="0"/>
              </a:rPr>
              <a:t> </a:t>
            </a:r>
            <a:r>
              <a:rPr lang="fr-FR" altLang="fr-FR" sz="1400" dirty="0">
                <a:solidFill>
                  <a:srgbClr val="595959"/>
                </a:solidFill>
                <a:latin typeface="Arial" panose="020B0604020202020204" pitchFamily="34" charset="0"/>
                <a:cs typeface="Arial" panose="020B0604020202020204" pitchFamily="34" charset="0"/>
              </a:rPr>
              <a:t>4</a:t>
            </a:r>
            <a:r>
              <a:rPr lang="fr-FR" altLang="fr-FR" sz="1400" dirty="0" smtClean="0">
                <a:solidFill>
                  <a:srgbClr val="595959"/>
                </a:solidFill>
                <a:latin typeface="Arial" panose="020B0604020202020204" pitchFamily="34" charset="0"/>
                <a:cs typeface="Arial" panose="020B0604020202020204" pitchFamily="34" charset="0"/>
              </a:rPr>
              <a:t>5%</a:t>
            </a:r>
            <a:r>
              <a:rPr lang="fr-FR" altLang="fr-FR" sz="1400" dirty="0" smtClean="0">
                <a:solidFill>
                  <a:srgbClr val="7F7F7F"/>
                </a:solidFill>
                <a:latin typeface="Arial" panose="020B0604020202020204" pitchFamily="34" charset="0"/>
                <a:cs typeface="Arial" panose="020B0604020202020204" pitchFamily="34" charset="0"/>
              </a:rPr>
              <a:t> </a:t>
            </a:r>
            <a:r>
              <a:rPr lang="fr-FR" altLang="fr-FR" sz="1400" b="0" dirty="0">
                <a:solidFill>
                  <a:srgbClr val="7F7F7F"/>
                </a:solidFill>
                <a:latin typeface="Arial" panose="020B0604020202020204" pitchFamily="34" charset="0"/>
                <a:cs typeface="Arial" panose="020B0604020202020204" pitchFamily="34" charset="0"/>
              </a:rPr>
              <a:t>pour des </a:t>
            </a:r>
            <a:r>
              <a:rPr lang="fr-FR" altLang="fr-FR" sz="1400" dirty="0">
                <a:solidFill>
                  <a:srgbClr val="7F7F7F"/>
                </a:solidFill>
                <a:latin typeface="Arial" panose="020B0604020202020204" pitchFamily="34" charset="0"/>
                <a:cs typeface="Arial" panose="020B0604020202020204" pitchFamily="34" charset="0"/>
              </a:rPr>
              <a:t>trajets domicile-travail</a:t>
            </a:r>
          </a:p>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27% </a:t>
            </a:r>
            <a:r>
              <a:rPr lang="fr-FR" altLang="fr-FR" sz="1400" b="0" dirty="0">
                <a:solidFill>
                  <a:srgbClr val="7F7F7F"/>
                </a:solidFill>
                <a:latin typeface="Arial" panose="020B0604020202020204" pitchFamily="34" charset="0"/>
                <a:cs typeface="Arial" panose="020B0604020202020204" pitchFamily="34" charset="0"/>
              </a:rPr>
              <a:t>pour faire des </a:t>
            </a:r>
            <a:r>
              <a:rPr lang="fr-FR" altLang="fr-FR" sz="1400" dirty="0">
                <a:solidFill>
                  <a:srgbClr val="7F7F7F"/>
                </a:solidFill>
                <a:latin typeface="Arial" panose="020B0604020202020204" pitchFamily="34" charset="0"/>
                <a:cs typeface="Arial" panose="020B0604020202020204" pitchFamily="34" charset="0"/>
              </a:rPr>
              <a:t>achats</a:t>
            </a:r>
          </a:p>
        </p:txBody>
      </p:sp>
      <p:sp>
        <p:nvSpPr>
          <p:cNvPr id="20" name="Rectangle 35"/>
          <p:cNvSpPr>
            <a:spLocks noChangeArrowheads="1"/>
          </p:cNvSpPr>
          <p:nvPr/>
        </p:nvSpPr>
        <p:spPr bwMode="auto">
          <a:xfrm>
            <a:off x="2772520" y="4119424"/>
            <a:ext cx="1584275" cy="3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718" tIns="57858" rIns="115718" bIns="57858">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b="0" dirty="0" smtClean="0">
                <a:solidFill>
                  <a:schemeClr val="tx1">
                    <a:lumMod val="75000"/>
                  </a:schemeClr>
                </a:solidFill>
                <a:latin typeface="Arial" panose="020B0604020202020204" pitchFamily="34" charset="0"/>
                <a:cs typeface="Arial" panose="020B0604020202020204" pitchFamily="34" charset="0"/>
              </a:rPr>
              <a:t>49% </a:t>
            </a:r>
            <a:r>
              <a:rPr lang="fr-FR" altLang="fr-FR" sz="1200" b="0" dirty="0">
                <a:solidFill>
                  <a:schemeClr val="tx1">
                    <a:lumMod val="75000"/>
                  </a:schemeClr>
                </a:solidFill>
                <a:latin typeface="Arial" panose="020B0604020202020204" pitchFamily="34" charset="0"/>
                <a:cs typeface="Arial" panose="020B0604020202020204" pitchFamily="34" charset="0"/>
              </a:rPr>
              <a:t>+ de 500cc</a:t>
            </a:r>
          </a:p>
        </p:txBody>
      </p:sp>
      <p:sp>
        <p:nvSpPr>
          <p:cNvPr id="21" name="Freeform 36"/>
          <p:cNvSpPr>
            <a:spLocks noChangeAspect="1" noEditPoints="1"/>
          </p:cNvSpPr>
          <p:nvPr/>
        </p:nvSpPr>
        <p:spPr bwMode="auto">
          <a:xfrm>
            <a:off x="242898" y="4642036"/>
            <a:ext cx="534739" cy="518087"/>
          </a:xfrm>
          <a:custGeom>
            <a:avLst/>
            <a:gdLst>
              <a:gd name="T0" fmla="*/ 146 w 227"/>
              <a:gd name="T1" fmla="*/ 80 h 227"/>
              <a:gd name="T2" fmla="*/ 155 w 227"/>
              <a:gd name="T3" fmla="*/ 98 h 227"/>
              <a:gd name="T4" fmla="*/ 127 w 227"/>
              <a:gd name="T5" fmla="*/ 94 h 227"/>
              <a:gd name="T6" fmla="*/ 157 w 227"/>
              <a:gd name="T7" fmla="*/ 101 h 227"/>
              <a:gd name="T8" fmla="*/ 166 w 227"/>
              <a:gd name="T9" fmla="*/ 108 h 227"/>
              <a:gd name="T10" fmla="*/ 168 w 227"/>
              <a:gd name="T11" fmla="*/ 93 h 227"/>
              <a:gd name="T12" fmla="*/ 179 w 227"/>
              <a:gd name="T13" fmla="*/ 95 h 227"/>
              <a:gd name="T14" fmla="*/ 169 w 227"/>
              <a:gd name="T15" fmla="*/ 90 h 227"/>
              <a:gd name="T16" fmla="*/ 176 w 227"/>
              <a:gd name="T17" fmla="*/ 80 h 227"/>
              <a:gd name="T18" fmla="*/ 202 w 227"/>
              <a:gd name="T19" fmla="*/ 36 h 227"/>
              <a:gd name="T20" fmla="*/ 161 w 227"/>
              <a:gd name="T21" fmla="*/ 0 h 227"/>
              <a:gd name="T22" fmla="*/ 119 w 227"/>
              <a:gd name="T23" fmla="*/ 36 h 227"/>
              <a:gd name="T24" fmla="*/ 179 w 227"/>
              <a:gd name="T25" fmla="*/ 44 h 227"/>
              <a:gd name="T26" fmla="*/ 161 w 227"/>
              <a:gd name="T27" fmla="*/ 25 h 227"/>
              <a:gd name="T28" fmla="*/ 73 w 227"/>
              <a:gd name="T29" fmla="*/ 26 h 227"/>
              <a:gd name="T30" fmla="*/ 161 w 227"/>
              <a:gd name="T31" fmla="*/ 53 h 227"/>
              <a:gd name="T32" fmla="*/ 152 w 227"/>
              <a:gd name="T33" fmla="*/ 44 h 227"/>
              <a:gd name="T34" fmla="*/ 39 w 227"/>
              <a:gd name="T35" fmla="*/ 15 h 227"/>
              <a:gd name="T36" fmla="*/ 106 w 227"/>
              <a:gd name="T37" fmla="*/ 137 h 227"/>
              <a:gd name="T38" fmla="*/ 86 w 227"/>
              <a:gd name="T39" fmla="*/ 119 h 227"/>
              <a:gd name="T40" fmla="*/ 65 w 227"/>
              <a:gd name="T41" fmla="*/ 131 h 227"/>
              <a:gd name="T42" fmla="*/ 29 w 227"/>
              <a:gd name="T43" fmla="*/ 121 h 227"/>
              <a:gd name="T44" fmla="*/ 0 w 227"/>
              <a:gd name="T45" fmla="*/ 176 h 227"/>
              <a:gd name="T46" fmla="*/ 29 w 227"/>
              <a:gd name="T47" fmla="*/ 202 h 227"/>
              <a:gd name="T48" fmla="*/ 76 w 227"/>
              <a:gd name="T49" fmla="*/ 190 h 227"/>
              <a:gd name="T50" fmla="*/ 108 w 227"/>
              <a:gd name="T51" fmla="*/ 182 h 227"/>
              <a:gd name="T52" fmla="*/ 108 w 227"/>
              <a:gd name="T53" fmla="*/ 163 h 227"/>
              <a:gd name="T54" fmla="*/ 77 w 227"/>
              <a:gd name="T55" fmla="*/ 156 h 227"/>
              <a:gd name="T56" fmla="*/ 7 w 227"/>
              <a:gd name="T57" fmla="*/ 173 h 227"/>
              <a:gd name="T58" fmla="*/ 108 w 227"/>
              <a:gd name="T59" fmla="*/ 161 h 227"/>
              <a:gd name="T60" fmla="*/ 106 w 227"/>
              <a:gd name="T61" fmla="*/ 137 h 227"/>
              <a:gd name="T62" fmla="*/ 189 w 227"/>
              <a:gd name="T63" fmla="*/ 163 h 227"/>
              <a:gd name="T64" fmla="*/ 200 w 227"/>
              <a:gd name="T65" fmla="*/ 132 h 227"/>
              <a:gd name="T66" fmla="*/ 207 w 227"/>
              <a:gd name="T67" fmla="*/ 128 h 227"/>
              <a:gd name="T68" fmla="*/ 193 w 227"/>
              <a:gd name="T69" fmla="*/ 119 h 227"/>
              <a:gd name="T70" fmla="*/ 182 w 227"/>
              <a:gd name="T71" fmla="*/ 119 h 227"/>
              <a:gd name="T72" fmla="*/ 119 w 227"/>
              <a:gd name="T73" fmla="*/ 123 h 227"/>
              <a:gd name="T74" fmla="*/ 138 w 227"/>
              <a:gd name="T75" fmla="*/ 151 h 227"/>
              <a:gd name="T76" fmla="*/ 119 w 227"/>
              <a:gd name="T77" fmla="*/ 179 h 227"/>
              <a:gd name="T78" fmla="*/ 146 w 227"/>
              <a:gd name="T79" fmla="*/ 189 h 227"/>
              <a:gd name="T80" fmla="*/ 126 w 227"/>
              <a:gd name="T81" fmla="*/ 221 h 227"/>
              <a:gd name="T82" fmla="*/ 160 w 227"/>
              <a:gd name="T83" fmla="*/ 227 h 227"/>
              <a:gd name="T84" fmla="*/ 183 w 227"/>
              <a:gd name="T85" fmla="*/ 214 h 227"/>
              <a:gd name="T86" fmla="*/ 182 w 227"/>
              <a:gd name="T87" fmla="*/ 201 h 227"/>
              <a:gd name="T88" fmla="*/ 193 w 227"/>
              <a:gd name="T89" fmla="*/ 209 h 227"/>
              <a:gd name="T90" fmla="*/ 215 w 227"/>
              <a:gd name="T91" fmla="*/ 195 h 227"/>
              <a:gd name="T92" fmla="*/ 227 w 227"/>
              <a:gd name="T93" fmla="*/ 163 h 227"/>
              <a:gd name="T94" fmla="*/ 135 w 227"/>
              <a:gd name="T95" fmla="*/ 182 h 227"/>
              <a:gd name="T96" fmla="*/ 146 w 227"/>
              <a:gd name="T97" fmla="*/ 176 h 227"/>
              <a:gd name="T98" fmla="*/ 135 w 227"/>
              <a:gd name="T99" fmla="*/ 120 h 227"/>
              <a:gd name="T100" fmla="*/ 160 w 227"/>
              <a:gd name="T101" fmla="*/ 126 h 227"/>
              <a:gd name="T102" fmla="*/ 160 w 227"/>
              <a:gd name="T103" fmla="*/ 138 h 227"/>
              <a:gd name="T104" fmla="*/ 160 w 227"/>
              <a:gd name="T105" fmla="*/ 176 h 227"/>
              <a:gd name="T106" fmla="*/ 171 w 227"/>
              <a:gd name="T107" fmla="*/ 182 h 227"/>
              <a:gd name="T108" fmla="*/ 178 w 227"/>
              <a:gd name="T109" fmla="*/ 145 h 227"/>
              <a:gd name="T110" fmla="*/ 71 w 227"/>
              <a:gd name="T111" fmla="*/ 38 h 227"/>
              <a:gd name="T112" fmla="*/ 108 w 227"/>
              <a:gd name="T113" fmla="*/ 108 h 227"/>
              <a:gd name="T114" fmla="*/ 24 w 227"/>
              <a:gd name="T115" fmla="*/ 83 h 227"/>
              <a:gd name="T116" fmla="*/ 24 w 227"/>
              <a:gd name="T117" fmla="*/ 83 h 227"/>
              <a:gd name="T118" fmla="*/ 8 w 227"/>
              <a:gd name="T119" fmla="*/ 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27">
                <a:moveTo>
                  <a:pt x="130" y="53"/>
                </a:moveTo>
                <a:cubicBezTo>
                  <a:pt x="129" y="56"/>
                  <a:pt x="128" y="59"/>
                  <a:pt x="128" y="62"/>
                </a:cubicBezTo>
                <a:cubicBezTo>
                  <a:pt x="128" y="72"/>
                  <a:pt x="136" y="80"/>
                  <a:pt x="146" y="80"/>
                </a:cubicBezTo>
                <a:cubicBezTo>
                  <a:pt x="151" y="80"/>
                  <a:pt x="156" y="78"/>
                  <a:pt x="159" y="75"/>
                </a:cubicBezTo>
                <a:cubicBezTo>
                  <a:pt x="157" y="99"/>
                  <a:pt x="157" y="99"/>
                  <a:pt x="157" y="99"/>
                </a:cubicBezTo>
                <a:cubicBezTo>
                  <a:pt x="156" y="99"/>
                  <a:pt x="156" y="98"/>
                  <a:pt x="155" y="98"/>
                </a:cubicBezTo>
                <a:cubicBezTo>
                  <a:pt x="153" y="95"/>
                  <a:pt x="150" y="88"/>
                  <a:pt x="142" y="88"/>
                </a:cubicBezTo>
                <a:cubicBezTo>
                  <a:pt x="134" y="89"/>
                  <a:pt x="134" y="91"/>
                  <a:pt x="127" y="93"/>
                </a:cubicBezTo>
                <a:cubicBezTo>
                  <a:pt x="127" y="94"/>
                  <a:pt x="127" y="94"/>
                  <a:pt x="127" y="94"/>
                </a:cubicBezTo>
                <a:cubicBezTo>
                  <a:pt x="132" y="99"/>
                  <a:pt x="134" y="107"/>
                  <a:pt x="142" y="108"/>
                </a:cubicBezTo>
                <a:cubicBezTo>
                  <a:pt x="149" y="108"/>
                  <a:pt x="151" y="103"/>
                  <a:pt x="154" y="101"/>
                </a:cubicBezTo>
                <a:cubicBezTo>
                  <a:pt x="155" y="101"/>
                  <a:pt x="156" y="101"/>
                  <a:pt x="157" y="101"/>
                </a:cubicBezTo>
                <a:cubicBezTo>
                  <a:pt x="156" y="106"/>
                  <a:pt x="156" y="106"/>
                  <a:pt x="156" y="106"/>
                </a:cubicBezTo>
                <a:cubicBezTo>
                  <a:pt x="156" y="107"/>
                  <a:pt x="156" y="108"/>
                  <a:pt x="157" y="108"/>
                </a:cubicBezTo>
                <a:cubicBezTo>
                  <a:pt x="166" y="108"/>
                  <a:pt x="166" y="108"/>
                  <a:pt x="166" y="108"/>
                </a:cubicBezTo>
                <a:cubicBezTo>
                  <a:pt x="166" y="108"/>
                  <a:pt x="166" y="107"/>
                  <a:pt x="166" y="106"/>
                </a:cubicBezTo>
                <a:cubicBezTo>
                  <a:pt x="165" y="94"/>
                  <a:pt x="165" y="94"/>
                  <a:pt x="165" y="94"/>
                </a:cubicBezTo>
                <a:cubicBezTo>
                  <a:pt x="166" y="93"/>
                  <a:pt x="167" y="93"/>
                  <a:pt x="168" y="93"/>
                </a:cubicBezTo>
                <a:cubicBezTo>
                  <a:pt x="168" y="93"/>
                  <a:pt x="168" y="93"/>
                  <a:pt x="168" y="93"/>
                </a:cubicBezTo>
                <a:cubicBezTo>
                  <a:pt x="168" y="93"/>
                  <a:pt x="168" y="93"/>
                  <a:pt x="168" y="93"/>
                </a:cubicBezTo>
                <a:cubicBezTo>
                  <a:pt x="173" y="92"/>
                  <a:pt x="174" y="97"/>
                  <a:pt x="179" y="95"/>
                </a:cubicBezTo>
                <a:cubicBezTo>
                  <a:pt x="186" y="93"/>
                  <a:pt x="186" y="84"/>
                  <a:pt x="186" y="84"/>
                </a:cubicBezTo>
                <a:cubicBezTo>
                  <a:pt x="181" y="86"/>
                  <a:pt x="179" y="82"/>
                  <a:pt x="175" y="84"/>
                </a:cubicBezTo>
                <a:cubicBezTo>
                  <a:pt x="171" y="85"/>
                  <a:pt x="170" y="87"/>
                  <a:pt x="169" y="90"/>
                </a:cubicBezTo>
                <a:cubicBezTo>
                  <a:pt x="168" y="91"/>
                  <a:pt x="166" y="91"/>
                  <a:pt x="165" y="91"/>
                </a:cubicBezTo>
                <a:cubicBezTo>
                  <a:pt x="163" y="75"/>
                  <a:pt x="163" y="75"/>
                  <a:pt x="163" y="75"/>
                </a:cubicBezTo>
                <a:cubicBezTo>
                  <a:pt x="166" y="79"/>
                  <a:pt x="171" y="80"/>
                  <a:pt x="176" y="80"/>
                </a:cubicBezTo>
                <a:cubicBezTo>
                  <a:pt x="186" y="80"/>
                  <a:pt x="194" y="72"/>
                  <a:pt x="194" y="62"/>
                </a:cubicBezTo>
                <a:cubicBezTo>
                  <a:pt x="194" y="59"/>
                  <a:pt x="193" y="55"/>
                  <a:pt x="191" y="53"/>
                </a:cubicBezTo>
                <a:cubicBezTo>
                  <a:pt x="198" y="50"/>
                  <a:pt x="202" y="43"/>
                  <a:pt x="202" y="36"/>
                </a:cubicBezTo>
                <a:cubicBezTo>
                  <a:pt x="202" y="26"/>
                  <a:pt x="194" y="17"/>
                  <a:pt x="184" y="17"/>
                </a:cubicBezTo>
                <a:cubicBezTo>
                  <a:pt x="182" y="17"/>
                  <a:pt x="181" y="18"/>
                  <a:pt x="179" y="18"/>
                </a:cubicBezTo>
                <a:cubicBezTo>
                  <a:pt x="179" y="8"/>
                  <a:pt x="171" y="0"/>
                  <a:pt x="161" y="0"/>
                </a:cubicBezTo>
                <a:cubicBezTo>
                  <a:pt x="151" y="0"/>
                  <a:pt x="143" y="8"/>
                  <a:pt x="143" y="18"/>
                </a:cubicBezTo>
                <a:cubicBezTo>
                  <a:pt x="141" y="18"/>
                  <a:pt x="139" y="17"/>
                  <a:pt x="137" y="17"/>
                </a:cubicBezTo>
                <a:cubicBezTo>
                  <a:pt x="127" y="17"/>
                  <a:pt x="119" y="26"/>
                  <a:pt x="119" y="36"/>
                </a:cubicBezTo>
                <a:cubicBezTo>
                  <a:pt x="119" y="43"/>
                  <a:pt x="123" y="50"/>
                  <a:pt x="130" y="53"/>
                </a:cubicBezTo>
                <a:close/>
                <a:moveTo>
                  <a:pt x="161" y="25"/>
                </a:moveTo>
                <a:cubicBezTo>
                  <a:pt x="171" y="25"/>
                  <a:pt x="179" y="34"/>
                  <a:pt x="179" y="44"/>
                </a:cubicBezTo>
                <a:cubicBezTo>
                  <a:pt x="179" y="54"/>
                  <a:pt x="171" y="62"/>
                  <a:pt x="161" y="62"/>
                </a:cubicBezTo>
                <a:cubicBezTo>
                  <a:pt x="151" y="62"/>
                  <a:pt x="143" y="54"/>
                  <a:pt x="143" y="44"/>
                </a:cubicBezTo>
                <a:cubicBezTo>
                  <a:pt x="143" y="34"/>
                  <a:pt x="151" y="25"/>
                  <a:pt x="161" y="25"/>
                </a:cubicBezTo>
                <a:close/>
                <a:moveTo>
                  <a:pt x="96" y="24"/>
                </a:moveTo>
                <a:cubicBezTo>
                  <a:pt x="93" y="16"/>
                  <a:pt x="88" y="8"/>
                  <a:pt x="83" y="0"/>
                </a:cubicBezTo>
                <a:cubicBezTo>
                  <a:pt x="78" y="8"/>
                  <a:pt x="75" y="17"/>
                  <a:pt x="73" y="26"/>
                </a:cubicBezTo>
                <a:cubicBezTo>
                  <a:pt x="78" y="24"/>
                  <a:pt x="84" y="24"/>
                  <a:pt x="89" y="24"/>
                </a:cubicBezTo>
                <a:cubicBezTo>
                  <a:pt x="91" y="24"/>
                  <a:pt x="93" y="24"/>
                  <a:pt x="96" y="24"/>
                </a:cubicBezTo>
                <a:close/>
                <a:moveTo>
                  <a:pt x="161" y="53"/>
                </a:moveTo>
                <a:cubicBezTo>
                  <a:pt x="166" y="53"/>
                  <a:pt x="170" y="49"/>
                  <a:pt x="170" y="44"/>
                </a:cubicBezTo>
                <a:cubicBezTo>
                  <a:pt x="170" y="39"/>
                  <a:pt x="166" y="34"/>
                  <a:pt x="161" y="34"/>
                </a:cubicBezTo>
                <a:cubicBezTo>
                  <a:pt x="156" y="34"/>
                  <a:pt x="152" y="39"/>
                  <a:pt x="152" y="44"/>
                </a:cubicBezTo>
                <a:cubicBezTo>
                  <a:pt x="152" y="49"/>
                  <a:pt x="156" y="53"/>
                  <a:pt x="161" y="53"/>
                </a:cubicBezTo>
                <a:close/>
                <a:moveTo>
                  <a:pt x="62" y="29"/>
                </a:moveTo>
                <a:cubicBezTo>
                  <a:pt x="55" y="24"/>
                  <a:pt x="47" y="19"/>
                  <a:pt x="39" y="15"/>
                </a:cubicBezTo>
                <a:cubicBezTo>
                  <a:pt x="39" y="25"/>
                  <a:pt x="41" y="34"/>
                  <a:pt x="43" y="42"/>
                </a:cubicBezTo>
                <a:cubicBezTo>
                  <a:pt x="49" y="37"/>
                  <a:pt x="55" y="33"/>
                  <a:pt x="62" y="29"/>
                </a:cubicBezTo>
                <a:close/>
                <a:moveTo>
                  <a:pt x="106" y="137"/>
                </a:moveTo>
                <a:cubicBezTo>
                  <a:pt x="98" y="139"/>
                  <a:pt x="89" y="141"/>
                  <a:pt x="81" y="146"/>
                </a:cubicBezTo>
                <a:cubicBezTo>
                  <a:pt x="85" y="137"/>
                  <a:pt x="88" y="128"/>
                  <a:pt x="91" y="119"/>
                </a:cubicBezTo>
                <a:cubicBezTo>
                  <a:pt x="86" y="119"/>
                  <a:pt x="86" y="119"/>
                  <a:pt x="86" y="119"/>
                </a:cubicBezTo>
                <a:cubicBezTo>
                  <a:pt x="84" y="128"/>
                  <a:pt x="81" y="137"/>
                  <a:pt x="77" y="145"/>
                </a:cubicBezTo>
                <a:cubicBezTo>
                  <a:pt x="77" y="137"/>
                  <a:pt x="75" y="130"/>
                  <a:pt x="73" y="121"/>
                </a:cubicBezTo>
                <a:cubicBezTo>
                  <a:pt x="72" y="126"/>
                  <a:pt x="69" y="129"/>
                  <a:pt x="65" y="131"/>
                </a:cubicBezTo>
                <a:cubicBezTo>
                  <a:pt x="61" y="127"/>
                  <a:pt x="58" y="123"/>
                  <a:pt x="56" y="119"/>
                </a:cubicBezTo>
                <a:cubicBezTo>
                  <a:pt x="54" y="119"/>
                  <a:pt x="54" y="119"/>
                  <a:pt x="54" y="119"/>
                </a:cubicBezTo>
                <a:cubicBezTo>
                  <a:pt x="48" y="125"/>
                  <a:pt x="39" y="124"/>
                  <a:pt x="29" y="121"/>
                </a:cubicBezTo>
                <a:cubicBezTo>
                  <a:pt x="35" y="128"/>
                  <a:pt x="38" y="135"/>
                  <a:pt x="39" y="143"/>
                </a:cubicBezTo>
                <a:cubicBezTo>
                  <a:pt x="32" y="147"/>
                  <a:pt x="23" y="150"/>
                  <a:pt x="11" y="151"/>
                </a:cubicBezTo>
                <a:cubicBezTo>
                  <a:pt x="18" y="160"/>
                  <a:pt x="9" y="168"/>
                  <a:pt x="0" y="176"/>
                </a:cubicBezTo>
                <a:cubicBezTo>
                  <a:pt x="11" y="174"/>
                  <a:pt x="21" y="175"/>
                  <a:pt x="24" y="185"/>
                </a:cubicBezTo>
                <a:cubicBezTo>
                  <a:pt x="30" y="180"/>
                  <a:pt x="39" y="176"/>
                  <a:pt x="48" y="175"/>
                </a:cubicBezTo>
                <a:cubicBezTo>
                  <a:pt x="44" y="185"/>
                  <a:pt x="38" y="194"/>
                  <a:pt x="29" y="202"/>
                </a:cubicBezTo>
                <a:cubicBezTo>
                  <a:pt x="38" y="204"/>
                  <a:pt x="42" y="213"/>
                  <a:pt x="39" y="227"/>
                </a:cubicBezTo>
                <a:cubicBezTo>
                  <a:pt x="48" y="217"/>
                  <a:pt x="59" y="212"/>
                  <a:pt x="68" y="220"/>
                </a:cubicBezTo>
                <a:cubicBezTo>
                  <a:pt x="69" y="209"/>
                  <a:pt x="71" y="198"/>
                  <a:pt x="76" y="190"/>
                </a:cubicBezTo>
                <a:cubicBezTo>
                  <a:pt x="82" y="196"/>
                  <a:pt x="85" y="205"/>
                  <a:pt x="86" y="217"/>
                </a:cubicBezTo>
                <a:cubicBezTo>
                  <a:pt x="94" y="213"/>
                  <a:pt x="101" y="215"/>
                  <a:pt x="108" y="223"/>
                </a:cubicBezTo>
                <a:cubicBezTo>
                  <a:pt x="108" y="182"/>
                  <a:pt x="108" y="182"/>
                  <a:pt x="108" y="182"/>
                </a:cubicBezTo>
                <a:cubicBezTo>
                  <a:pt x="106" y="179"/>
                  <a:pt x="105" y="176"/>
                  <a:pt x="104" y="174"/>
                </a:cubicBezTo>
                <a:cubicBezTo>
                  <a:pt x="105" y="173"/>
                  <a:pt x="107" y="173"/>
                  <a:pt x="108" y="172"/>
                </a:cubicBezTo>
                <a:cubicBezTo>
                  <a:pt x="108" y="163"/>
                  <a:pt x="108" y="163"/>
                  <a:pt x="108" y="163"/>
                </a:cubicBezTo>
                <a:cubicBezTo>
                  <a:pt x="99" y="161"/>
                  <a:pt x="90" y="159"/>
                  <a:pt x="82" y="156"/>
                </a:cubicBezTo>
                <a:cubicBezTo>
                  <a:pt x="93" y="176"/>
                  <a:pt x="100" y="197"/>
                  <a:pt x="107" y="219"/>
                </a:cubicBezTo>
                <a:cubicBezTo>
                  <a:pt x="98" y="198"/>
                  <a:pt x="88" y="177"/>
                  <a:pt x="77" y="156"/>
                </a:cubicBezTo>
                <a:cubicBezTo>
                  <a:pt x="66" y="177"/>
                  <a:pt x="55" y="198"/>
                  <a:pt x="45" y="218"/>
                </a:cubicBezTo>
                <a:cubicBezTo>
                  <a:pt x="54" y="197"/>
                  <a:pt x="63" y="175"/>
                  <a:pt x="72" y="154"/>
                </a:cubicBezTo>
                <a:cubicBezTo>
                  <a:pt x="51" y="159"/>
                  <a:pt x="29" y="166"/>
                  <a:pt x="7" y="173"/>
                </a:cubicBezTo>
                <a:cubicBezTo>
                  <a:pt x="27" y="164"/>
                  <a:pt x="48" y="155"/>
                  <a:pt x="69" y="150"/>
                </a:cubicBezTo>
                <a:cubicBezTo>
                  <a:pt x="57" y="144"/>
                  <a:pt x="46" y="136"/>
                  <a:pt x="36" y="125"/>
                </a:cubicBezTo>
                <a:cubicBezTo>
                  <a:pt x="61" y="143"/>
                  <a:pt x="81" y="153"/>
                  <a:pt x="108" y="161"/>
                </a:cubicBezTo>
                <a:cubicBezTo>
                  <a:pt x="108" y="149"/>
                  <a:pt x="108" y="149"/>
                  <a:pt x="108" y="149"/>
                </a:cubicBezTo>
                <a:cubicBezTo>
                  <a:pt x="106" y="149"/>
                  <a:pt x="104" y="148"/>
                  <a:pt x="101" y="148"/>
                </a:cubicBezTo>
                <a:cubicBezTo>
                  <a:pt x="101" y="144"/>
                  <a:pt x="102" y="140"/>
                  <a:pt x="106" y="137"/>
                </a:cubicBezTo>
                <a:close/>
                <a:moveTo>
                  <a:pt x="223" y="156"/>
                </a:moveTo>
                <a:cubicBezTo>
                  <a:pt x="200" y="170"/>
                  <a:pt x="200" y="170"/>
                  <a:pt x="200" y="170"/>
                </a:cubicBezTo>
                <a:cubicBezTo>
                  <a:pt x="189" y="163"/>
                  <a:pt x="189" y="163"/>
                  <a:pt x="189" y="163"/>
                </a:cubicBezTo>
                <a:cubicBezTo>
                  <a:pt x="211" y="151"/>
                  <a:pt x="211" y="151"/>
                  <a:pt x="211" y="151"/>
                </a:cubicBezTo>
                <a:cubicBezTo>
                  <a:pt x="189" y="138"/>
                  <a:pt x="189" y="138"/>
                  <a:pt x="189" y="138"/>
                </a:cubicBezTo>
                <a:cubicBezTo>
                  <a:pt x="200" y="132"/>
                  <a:pt x="200" y="132"/>
                  <a:pt x="200" y="132"/>
                </a:cubicBezTo>
                <a:cubicBezTo>
                  <a:pt x="223" y="145"/>
                  <a:pt x="223" y="145"/>
                  <a:pt x="223" y="145"/>
                </a:cubicBezTo>
                <a:cubicBezTo>
                  <a:pt x="227" y="139"/>
                  <a:pt x="227" y="139"/>
                  <a:pt x="227" y="139"/>
                </a:cubicBezTo>
                <a:cubicBezTo>
                  <a:pt x="207" y="128"/>
                  <a:pt x="207" y="128"/>
                  <a:pt x="207" y="128"/>
                </a:cubicBezTo>
                <a:cubicBezTo>
                  <a:pt x="222" y="119"/>
                  <a:pt x="222" y="119"/>
                  <a:pt x="222" y="119"/>
                </a:cubicBezTo>
                <a:cubicBezTo>
                  <a:pt x="222" y="119"/>
                  <a:pt x="222" y="119"/>
                  <a:pt x="222" y="119"/>
                </a:cubicBezTo>
                <a:cubicBezTo>
                  <a:pt x="193" y="119"/>
                  <a:pt x="193" y="119"/>
                  <a:pt x="193" y="119"/>
                </a:cubicBezTo>
                <a:cubicBezTo>
                  <a:pt x="193" y="120"/>
                  <a:pt x="193" y="120"/>
                  <a:pt x="193" y="120"/>
                </a:cubicBezTo>
                <a:cubicBezTo>
                  <a:pt x="182" y="126"/>
                  <a:pt x="182" y="126"/>
                  <a:pt x="182" y="126"/>
                </a:cubicBezTo>
                <a:cubicBezTo>
                  <a:pt x="182" y="119"/>
                  <a:pt x="182" y="119"/>
                  <a:pt x="182" y="119"/>
                </a:cubicBezTo>
                <a:cubicBezTo>
                  <a:pt x="124" y="119"/>
                  <a:pt x="124" y="119"/>
                  <a:pt x="124" y="119"/>
                </a:cubicBezTo>
                <a:cubicBezTo>
                  <a:pt x="124" y="126"/>
                  <a:pt x="124" y="126"/>
                  <a:pt x="124" y="126"/>
                </a:cubicBezTo>
                <a:cubicBezTo>
                  <a:pt x="119" y="123"/>
                  <a:pt x="119" y="123"/>
                  <a:pt x="119" y="123"/>
                </a:cubicBezTo>
                <a:cubicBezTo>
                  <a:pt x="119" y="150"/>
                  <a:pt x="119" y="150"/>
                  <a:pt x="119" y="150"/>
                </a:cubicBezTo>
                <a:cubicBezTo>
                  <a:pt x="127" y="145"/>
                  <a:pt x="127" y="145"/>
                  <a:pt x="127" y="145"/>
                </a:cubicBezTo>
                <a:cubicBezTo>
                  <a:pt x="138" y="151"/>
                  <a:pt x="138" y="151"/>
                  <a:pt x="138" y="151"/>
                </a:cubicBezTo>
                <a:cubicBezTo>
                  <a:pt x="127" y="157"/>
                  <a:pt x="127" y="157"/>
                  <a:pt x="127" y="157"/>
                </a:cubicBezTo>
                <a:cubicBezTo>
                  <a:pt x="119" y="152"/>
                  <a:pt x="119" y="152"/>
                  <a:pt x="119" y="152"/>
                </a:cubicBezTo>
                <a:cubicBezTo>
                  <a:pt x="119" y="179"/>
                  <a:pt x="119" y="179"/>
                  <a:pt x="119" y="179"/>
                </a:cubicBezTo>
                <a:cubicBezTo>
                  <a:pt x="124" y="176"/>
                  <a:pt x="124" y="176"/>
                  <a:pt x="124" y="176"/>
                </a:cubicBezTo>
                <a:cubicBezTo>
                  <a:pt x="124" y="201"/>
                  <a:pt x="124" y="201"/>
                  <a:pt x="124" y="201"/>
                </a:cubicBezTo>
                <a:cubicBezTo>
                  <a:pt x="146" y="189"/>
                  <a:pt x="146" y="189"/>
                  <a:pt x="146" y="189"/>
                </a:cubicBezTo>
                <a:cubicBezTo>
                  <a:pt x="146" y="201"/>
                  <a:pt x="146" y="201"/>
                  <a:pt x="146" y="201"/>
                </a:cubicBezTo>
                <a:cubicBezTo>
                  <a:pt x="122" y="214"/>
                  <a:pt x="122" y="214"/>
                  <a:pt x="122" y="214"/>
                </a:cubicBezTo>
                <a:cubicBezTo>
                  <a:pt x="126" y="221"/>
                  <a:pt x="126" y="221"/>
                  <a:pt x="126" y="221"/>
                </a:cubicBezTo>
                <a:cubicBezTo>
                  <a:pt x="146" y="210"/>
                  <a:pt x="146" y="210"/>
                  <a:pt x="146" y="210"/>
                </a:cubicBezTo>
                <a:cubicBezTo>
                  <a:pt x="146" y="227"/>
                  <a:pt x="146" y="227"/>
                  <a:pt x="146" y="227"/>
                </a:cubicBezTo>
                <a:cubicBezTo>
                  <a:pt x="160" y="227"/>
                  <a:pt x="160" y="227"/>
                  <a:pt x="160" y="227"/>
                </a:cubicBezTo>
                <a:cubicBezTo>
                  <a:pt x="160" y="210"/>
                  <a:pt x="160" y="210"/>
                  <a:pt x="160" y="210"/>
                </a:cubicBezTo>
                <a:cubicBezTo>
                  <a:pt x="179" y="221"/>
                  <a:pt x="179" y="221"/>
                  <a:pt x="179" y="221"/>
                </a:cubicBezTo>
                <a:cubicBezTo>
                  <a:pt x="183" y="214"/>
                  <a:pt x="183" y="214"/>
                  <a:pt x="183" y="214"/>
                </a:cubicBezTo>
                <a:cubicBezTo>
                  <a:pt x="160" y="201"/>
                  <a:pt x="160" y="201"/>
                  <a:pt x="160" y="201"/>
                </a:cubicBezTo>
                <a:cubicBezTo>
                  <a:pt x="160" y="189"/>
                  <a:pt x="160" y="189"/>
                  <a:pt x="160" y="189"/>
                </a:cubicBezTo>
                <a:cubicBezTo>
                  <a:pt x="182" y="201"/>
                  <a:pt x="182" y="201"/>
                  <a:pt x="182" y="201"/>
                </a:cubicBezTo>
                <a:cubicBezTo>
                  <a:pt x="182" y="176"/>
                  <a:pt x="182" y="176"/>
                  <a:pt x="182" y="176"/>
                </a:cubicBezTo>
                <a:cubicBezTo>
                  <a:pt x="193" y="182"/>
                  <a:pt x="193" y="182"/>
                  <a:pt x="193" y="182"/>
                </a:cubicBezTo>
                <a:cubicBezTo>
                  <a:pt x="193" y="209"/>
                  <a:pt x="193" y="209"/>
                  <a:pt x="193" y="209"/>
                </a:cubicBezTo>
                <a:cubicBezTo>
                  <a:pt x="200" y="209"/>
                  <a:pt x="200" y="209"/>
                  <a:pt x="200" y="209"/>
                </a:cubicBezTo>
                <a:cubicBezTo>
                  <a:pt x="200" y="186"/>
                  <a:pt x="200" y="186"/>
                  <a:pt x="200" y="186"/>
                </a:cubicBezTo>
                <a:cubicBezTo>
                  <a:pt x="215" y="195"/>
                  <a:pt x="215" y="195"/>
                  <a:pt x="215" y="195"/>
                </a:cubicBezTo>
                <a:cubicBezTo>
                  <a:pt x="222" y="183"/>
                  <a:pt x="222" y="183"/>
                  <a:pt x="222" y="183"/>
                </a:cubicBezTo>
                <a:cubicBezTo>
                  <a:pt x="207" y="174"/>
                  <a:pt x="207" y="174"/>
                  <a:pt x="207" y="174"/>
                </a:cubicBezTo>
                <a:cubicBezTo>
                  <a:pt x="227" y="163"/>
                  <a:pt x="227" y="163"/>
                  <a:pt x="227" y="163"/>
                </a:cubicBezTo>
                <a:lnTo>
                  <a:pt x="223" y="156"/>
                </a:lnTo>
                <a:close/>
                <a:moveTo>
                  <a:pt x="146" y="176"/>
                </a:moveTo>
                <a:cubicBezTo>
                  <a:pt x="135" y="182"/>
                  <a:pt x="135" y="182"/>
                  <a:pt x="135" y="182"/>
                </a:cubicBezTo>
                <a:cubicBezTo>
                  <a:pt x="135" y="170"/>
                  <a:pt x="135" y="170"/>
                  <a:pt x="135" y="170"/>
                </a:cubicBezTo>
                <a:cubicBezTo>
                  <a:pt x="146" y="163"/>
                  <a:pt x="146" y="163"/>
                  <a:pt x="146" y="163"/>
                </a:cubicBezTo>
                <a:lnTo>
                  <a:pt x="146" y="176"/>
                </a:lnTo>
                <a:close/>
                <a:moveTo>
                  <a:pt x="146" y="138"/>
                </a:moveTo>
                <a:cubicBezTo>
                  <a:pt x="135" y="132"/>
                  <a:pt x="135" y="132"/>
                  <a:pt x="135" y="132"/>
                </a:cubicBezTo>
                <a:cubicBezTo>
                  <a:pt x="135" y="120"/>
                  <a:pt x="135" y="120"/>
                  <a:pt x="135" y="120"/>
                </a:cubicBezTo>
                <a:cubicBezTo>
                  <a:pt x="146" y="126"/>
                  <a:pt x="146" y="126"/>
                  <a:pt x="146" y="126"/>
                </a:cubicBezTo>
                <a:lnTo>
                  <a:pt x="146" y="138"/>
                </a:lnTo>
                <a:close/>
                <a:moveTo>
                  <a:pt x="160" y="126"/>
                </a:moveTo>
                <a:cubicBezTo>
                  <a:pt x="171" y="120"/>
                  <a:pt x="171" y="120"/>
                  <a:pt x="171" y="120"/>
                </a:cubicBezTo>
                <a:cubicBezTo>
                  <a:pt x="171" y="132"/>
                  <a:pt x="171" y="132"/>
                  <a:pt x="171" y="132"/>
                </a:cubicBezTo>
                <a:cubicBezTo>
                  <a:pt x="160" y="138"/>
                  <a:pt x="160" y="138"/>
                  <a:pt x="160" y="138"/>
                </a:cubicBezTo>
                <a:lnTo>
                  <a:pt x="160" y="126"/>
                </a:lnTo>
                <a:close/>
                <a:moveTo>
                  <a:pt x="171" y="182"/>
                </a:moveTo>
                <a:cubicBezTo>
                  <a:pt x="160" y="176"/>
                  <a:pt x="160" y="176"/>
                  <a:pt x="160" y="176"/>
                </a:cubicBezTo>
                <a:cubicBezTo>
                  <a:pt x="160" y="163"/>
                  <a:pt x="160" y="163"/>
                  <a:pt x="160" y="163"/>
                </a:cubicBezTo>
                <a:cubicBezTo>
                  <a:pt x="171" y="170"/>
                  <a:pt x="171" y="170"/>
                  <a:pt x="171" y="170"/>
                </a:cubicBezTo>
                <a:lnTo>
                  <a:pt x="171" y="182"/>
                </a:lnTo>
                <a:close/>
                <a:moveTo>
                  <a:pt x="178" y="157"/>
                </a:moveTo>
                <a:cubicBezTo>
                  <a:pt x="167" y="151"/>
                  <a:pt x="167" y="151"/>
                  <a:pt x="167" y="151"/>
                </a:cubicBezTo>
                <a:cubicBezTo>
                  <a:pt x="178" y="145"/>
                  <a:pt x="178" y="145"/>
                  <a:pt x="178" y="145"/>
                </a:cubicBezTo>
                <a:cubicBezTo>
                  <a:pt x="189" y="151"/>
                  <a:pt x="189" y="151"/>
                  <a:pt x="189" y="151"/>
                </a:cubicBezTo>
                <a:lnTo>
                  <a:pt x="178" y="157"/>
                </a:lnTo>
                <a:close/>
                <a:moveTo>
                  <a:pt x="71" y="38"/>
                </a:moveTo>
                <a:cubicBezTo>
                  <a:pt x="43" y="48"/>
                  <a:pt x="28" y="79"/>
                  <a:pt x="37" y="107"/>
                </a:cubicBezTo>
                <a:cubicBezTo>
                  <a:pt x="38" y="108"/>
                  <a:pt x="38" y="108"/>
                  <a:pt x="38" y="108"/>
                </a:cubicBezTo>
                <a:cubicBezTo>
                  <a:pt x="108" y="108"/>
                  <a:pt x="108" y="108"/>
                  <a:pt x="108" y="108"/>
                </a:cubicBezTo>
                <a:cubicBezTo>
                  <a:pt x="108" y="38"/>
                  <a:pt x="108" y="38"/>
                  <a:pt x="108" y="38"/>
                </a:cubicBezTo>
                <a:cubicBezTo>
                  <a:pt x="96" y="34"/>
                  <a:pt x="84" y="34"/>
                  <a:pt x="71" y="38"/>
                </a:cubicBezTo>
                <a:close/>
                <a:moveTo>
                  <a:pt x="24" y="83"/>
                </a:moveTo>
                <a:cubicBezTo>
                  <a:pt x="15" y="86"/>
                  <a:pt x="7" y="90"/>
                  <a:pt x="0" y="96"/>
                </a:cubicBezTo>
                <a:cubicBezTo>
                  <a:pt x="7" y="100"/>
                  <a:pt x="16" y="103"/>
                  <a:pt x="25" y="105"/>
                </a:cubicBezTo>
                <a:cubicBezTo>
                  <a:pt x="23" y="98"/>
                  <a:pt x="23" y="90"/>
                  <a:pt x="24" y="83"/>
                </a:cubicBezTo>
                <a:close/>
                <a:moveTo>
                  <a:pt x="26" y="71"/>
                </a:moveTo>
                <a:cubicBezTo>
                  <a:pt x="28" y="64"/>
                  <a:pt x="31" y="57"/>
                  <a:pt x="36" y="51"/>
                </a:cubicBezTo>
                <a:cubicBezTo>
                  <a:pt x="27" y="49"/>
                  <a:pt x="18" y="49"/>
                  <a:pt x="8" y="50"/>
                </a:cubicBezTo>
                <a:cubicBezTo>
                  <a:pt x="14" y="59"/>
                  <a:pt x="19" y="65"/>
                  <a:pt x="26" y="71"/>
                </a:cubicBezTo>
                <a:close/>
              </a:path>
            </a:pathLst>
          </a:custGeom>
          <a:solidFill>
            <a:schemeClr val="accent4"/>
          </a:solidFill>
          <a:ln>
            <a:noFill/>
          </a:ln>
        </p:spPr>
        <p:txBody>
          <a:bodyPr lIns="102870" tIns="51435" rIns="102870" bIns="51435"/>
          <a:lstStyle/>
          <a:p>
            <a:pPr>
              <a:defRPr/>
            </a:pPr>
            <a:endParaRPr lang="fr-FR">
              <a:solidFill>
                <a:prstClr val="black"/>
              </a:solidFill>
              <a:latin typeface="Arial" panose="020B0604020202020204" pitchFamily="34" charset="0"/>
              <a:cs typeface="Arial" panose="020B0604020202020204" pitchFamily="34" charset="0"/>
            </a:endParaRPr>
          </a:p>
        </p:txBody>
      </p:sp>
      <p:sp>
        <p:nvSpPr>
          <p:cNvPr id="23" name="Rectangle 22"/>
          <p:cNvSpPr/>
          <p:nvPr/>
        </p:nvSpPr>
        <p:spPr bwMode="ltGray">
          <a:xfrm>
            <a:off x="5239210" y="1254960"/>
            <a:ext cx="5040000" cy="5016747"/>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solidFill>
                <a:prstClr val="white"/>
              </a:solidFill>
              <a:latin typeface="Arial" panose="020B0604020202020204" pitchFamily="34" charset="0"/>
              <a:cs typeface="Arial" panose="020B0604020202020204" pitchFamily="34" charset="0"/>
            </a:endParaRPr>
          </a:p>
        </p:txBody>
      </p:sp>
      <p:sp>
        <p:nvSpPr>
          <p:cNvPr id="24" name="ZoneTexte 19"/>
          <p:cNvSpPr txBox="1">
            <a:spLocks noChangeArrowheads="1"/>
          </p:cNvSpPr>
          <p:nvPr>
            <p:custDataLst>
              <p:tags r:id="rId5"/>
            </p:custDataLst>
          </p:nvPr>
        </p:nvSpPr>
        <p:spPr bwMode="auto">
          <a:xfrm>
            <a:off x="5329254" y="1270713"/>
            <a:ext cx="4959469"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a:solidFill>
                  <a:srgbClr val="000000"/>
                </a:solidFill>
                <a:latin typeface="Arial" panose="020B0604020202020204" pitchFamily="34" charset="0"/>
                <a:cs typeface="Arial" panose="020B0604020202020204" pitchFamily="34" charset="0"/>
              </a:rPr>
              <a:t>Femmes</a:t>
            </a:r>
          </a:p>
        </p:txBody>
      </p:sp>
      <p:sp>
        <p:nvSpPr>
          <p:cNvPr id="25" name="ZoneTexte 24"/>
          <p:cNvSpPr txBox="1">
            <a:spLocks noChangeArrowheads="1"/>
          </p:cNvSpPr>
          <p:nvPr>
            <p:custDataLst>
              <p:tags r:id="rId6"/>
            </p:custDataLst>
          </p:nvPr>
        </p:nvSpPr>
        <p:spPr bwMode="auto">
          <a:xfrm>
            <a:off x="5311128" y="4997929"/>
            <a:ext cx="49775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400" dirty="0">
                <a:solidFill>
                  <a:srgbClr val="595959"/>
                </a:solidFill>
                <a:latin typeface="Arial" panose="020B0604020202020204" pitchFamily="34" charset="0"/>
                <a:cs typeface="Arial" panose="020B0604020202020204" pitchFamily="34" charset="0"/>
              </a:rPr>
              <a:t>5</a:t>
            </a:r>
            <a:r>
              <a:rPr lang="fr-FR" altLang="fr-FR" sz="1400" dirty="0" smtClean="0">
                <a:solidFill>
                  <a:srgbClr val="595959"/>
                </a:solidFill>
                <a:latin typeface="Arial" panose="020B0604020202020204" pitchFamily="34" charset="0"/>
                <a:cs typeface="Arial" panose="020B0604020202020204" pitchFamily="34" charset="0"/>
              </a:rPr>
              <a:t>4%</a:t>
            </a:r>
            <a:r>
              <a:rPr lang="fr-FR" altLang="fr-FR" sz="1400" dirty="0" smtClean="0">
                <a:solidFill>
                  <a:srgbClr val="C50017"/>
                </a:solidFill>
                <a:latin typeface="Arial" panose="020B0604020202020204" pitchFamily="34" charset="0"/>
                <a:cs typeface="Arial" panose="020B0604020202020204" pitchFamily="34" charset="0"/>
              </a:rPr>
              <a:t> </a:t>
            </a:r>
            <a:r>
              <a:rPr lang="fr-FR" altLang="fr-FR" sz="1400" dirty="0">
                <a:solidFill>
                  <a:srgbClr val="7F7F7F"/>
                </a:solidFill>
                <a:latin typeface="Arial" panose="020B0604020202020204" pitchFamily="34" charset="0"/>
                <a:cs typeface="Arial" panose="020B0604020202020204" pitchFamily="34" charset="0"/>
              </a:rPr>
              <a:t>d’utilisation toute l’année</a:t>
            </a:r>
            <a:endParaRPr lang="fr-FR" altLang="fr-FR" sz="1100" dirty="0">
              <a:solidFill>
                <a:srgbClr val="7F7F7F"/>
              </a:solidFill>
              <a:latin typeface="Arial" panose="020B0604020202020204" pitchFamily="34" charset="0"/>
              <a:cs typeface="Arial" panose="020B0604020202020204" pitchFamily="34" charset="0"/>
            </a:endParaRPr>
          </a:p>
        </p:txBody>
      </p:sp>
      <p:sp>
        <p:nvSpPr>
          <p:cNvPr id="28" name="ZoneTexte 27"/>
          <p:cNvSpPr txBox="1">
            <a:spLocks noChangeArrowheads="1"/>
          </p:cNvSpPr>
          <p:nvPr>
            <p:custDataLst>
              <p:tags r:id="rId7"/>
            </p:custDataLst>
          </p:nvPr>
        </p:nvSpPr>
        <p:spPr bwMode="auto">
          <a:xfrm>
            <a:off x="5311128" y="4731884"/>
            <a:ext cx="49775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400" dirty="0">
                <a:solidFill>
                  <a:srgbClr val="595959"/>
                </a:solidFill>
                <a:latin typeface="Arial" panose="020B0604020202020204" pitchFamily="34" charset="0"/>
                <a:cs typeface="Arial" panose="020B0604020202020204" pitchFamily="34" charset="0"/>
              </a:rPr>
              <a:t>3</a:t>
            </a:r>
            <a:r>
              <a:rPr lang="fr-FR" altLang="fr-FR" sz="1400" dirty="0" smtClean="0">
                <a:solidFill>
                  <a:srgbClr val="595959"/>
                </a:solidFill>
                <a:latin typeface="Arial" panose="020B0604020202020204" pitchFamily="34" charset="0"/>
                <a:cs typeface="Arial" panose="020B0604020202020204" pitchFamily="34" charset="0"/>
              </a:rPr>
              <a:t> 186km </a:t>
            </a:r>
            <a:r>
              <a:rPr lang="fr-FR" altLang="fr-FR" sz="1400" b="0" dirty="0">
                <a:solidFill>
                  <a:srgbClr val="595959"/>
                </a:solidFill>
                <a:latin typeface="Arial" panose="020B0604020202020204" pitchFamily="34" charset="0"/>
                <a:cs typeface="Arial" panose="020B0604020202020204" pitchFamily="34" charset="0"/>
              </a:rPr>
              <a:t>/ an</a:t>
            </a:r>
          </a:p>
        </p:txBody>
      </p:sp>
      <p:sp>
        <p:nvSpPr>
          <p:cNvPr id="29" name="ZoneTexte 28"/>
          <p:cNvSpPr txBox="1">
            <a:spLocks noChangeArrowheads="1"/>
          </p:cNvSpPr>
          <p:nvPr>
            <p:custDataLst>
              <p:tags r:id="rId8"/>
            </p:custDataLst>
          </p:nvPr>
        </p:nvSpPr>
        <p:spPr bwMode="auto">
          <a:xfrm>
            <a:off x="5293001" y="5436220"/>
            <a:ext cx="4977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66% </a:t>
            </a:r>
            <a:r>
              <a:rPr lang="fr-FR" altLang="fr-FR" sz="1400" b="0" dirty="0">
                <a:solidFill>
                  <a:srgbClr val="7F7F7F"/>
                </a:solidFill>
                <a:latin typeface="Arial" panose="020B0604020202020204" pitchFamily="34" charset="0"/>
                <a:cs typeface="Arial" panose="020B0604020202020204" pitchFamily="34" charset="0"/>
              </a:rPr>
              <a:t>pour des </a:t>
            </a:r>
            <a:r>
              <a:rPr lang="fr-FR" altLang="fr-FR" sz="1400" dirty="0">
                <a:solidFill>
                  <a:srgbClr val="7F7F7F"/>
                </a:solidFill>
                <a:latin typeface="Arial" panose="020B0604020202020204" pitchFamily="34" charset="0"/>
                <a:cs typeface="Arial" panose="020B0604020202020204" pitchFamily="34" charset="0"/>
              </a:rPr>
              <a:t>loisirs</a:t>
            </a:r>
          </a:p>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48% </a:t>
            </a:r>
            <a:r>
              <a:rPr lang="fr-FR" altLang="fr-FR" sz="1400" b="0" dirty="0">
                <a:solidFill>
                  <a:srgbClr val="7F7F7F"/>
                </a:solidFill>
                <a:latin typeface="Arial" panose="020B0604020202020204" pitchFamily="34" charset="0"/>
                <a:cs typeface="Arial" panose="020B0604020202020204" pitchFamily="34" charset="0"/>
              </a:rPr>
              <a:t>pour des </a:t>
            </a:r>
            <a:r>
              <a:rPr lang="fr-FR" altLang="fr-FR" sz="1400" dirty="0">
                <a:solidFill>
                  <a:srgbClr val="7F7F7F"/>
                </a:solidFill>
                <a:latin typeface="Arial" panose="020B0604020202020204" pitchFamily="34" charset="0"/>
                <a:cs typeface="Arial" panose="020B0604020202020204" pitchFamily="34" charset="0"/>
              </a:rPr>
              <a:t>trajets domicile-travail</a:t>
            </a:r>
          </a:p>
          <a:p>
            <a:pPr algn="ctr" eaLnBrk="1" hangingPunct="1">
              <a:spcBef>
                <a:spcPct val="0"/>
              </a:spcBef>
              <a:buFontTx/>
              <a:buNone/>
            </a:pPr>
            <a:r>
              <a:rPr lang="fr-FR" altLang="fr-FR" sz="1400" dirty="0" smtClean="0">
                <a:solidFill>
                  <a:srgbClr val="595959"/>
                </a:solidFill>
                <a:latin typeface="Arial" panose="020B0604020202020204" pitchFamily="34" charset="0"/>
                <a:cs typeface="Arial" panose="020B0604020202020204" pitchFamily="34" charset="0"/>
              </a:rPr>
              <a:t>28%</a:t>
            </a:r>
            <a:r>
              <a:rPr lang="fr-FR" altLang="fr-FR" sz="1400" dirty="0" smtClean="0">
                <a:solidFill>
                  <a:srgbClr val="00B050"/>
                </a:solidFill>
                <a:latin typeface="Arial" panose="020B0604020202020204" pitchFamily="34" charset="0"/>
                <a:cs typeface="Arial" panose="020B0604020202020204" pitchFamily="34" charset="0"/>
              </a:rPr>
              <a:t> </a:t>
            </a:r>
            <a:r>
              <a:rPr lang="fr-FR" altLang="fr-FR" sz="1400" b="0" dirty="0">
                <a:solidFill>
                  <a:srgbClr val="7F7F7F"/>
                </a:solidFill>
                <a:latin typeface="Arial" panose="020B0604020202020204" pitchFamily="34" charset="0"/>
                <a:cs typeface="Arial" panose="020B0604020202020204" pitchFamily="34" charset="0"/>
              </a:rPr>
              <a:t>pour faire des </a:t>
            </a:r>
            <a:r>
              <a:rPr lang="fr-FR" altLang="fr-FR" sz="1400" dirty="0">
                <a:solidFill>
                  <a:srgbClr val="7F7F7F"/>
                </a:solidFill>
                <a:latin typeface="Arial" panose="020B0604020202020204" pitchFamily="34" charset="0"/>
                <a:cs typeface="Arial" panose="020B0604020202020204" pitchFamily="34" charset="0"/>
              </a:rPr>
              <a:t>achats</a:t>
            </a:r>
          </a:p>
        </p:txBody>
      </p:sp>
      <p:sp>
        <p:nvSpPr>
          <p:cNvPr id="30" name="Freeform 96"/>
          <p:cNvSpPr>
            <a:spLocks noChangeAspect="1" noEditPoints="1"/>
          </p:cNvSpPr>
          <p:nvPr/>
        </p:nvSpPr>
        <p:spPr bwMode="auto">
          <a:xfrm>
            <a:off x="10004725" y="1275963"/>
            <a:ext cx="212082" cy="434073"/>
          </a:xfrm>
          <a:custGeom>
            <a:avLst/>
            <a:gdLst>
              <a:gd name="T0" fmla="*/ 980 w 1500"/>
              <a:gd name="T1" fmla="*/ 601 h 3176"/>
              <a:gd name="T2" fmla="*/ 1100 w 1500"/>
              <a:gd name="T3" fmla="*/ 624 h 3176"/>
              <a:gd name="T4" fmla="*/ 1193 w 1500"/>
              <a:gd name="T5" fmla="*/ 683 h 3176"/>
              <a:gd name="T6" fmla="*/ 1259 w 1500"/>
              <a:gd name="T7" fmla="*/ 782 h 3176"/>
              <a:gd name="T8" fmla="*/ 1500 w 1500"/>
              <a:gd name="T9" fmla="*/ 1623 h 3176"/>
              <a:gd name="T10" fmla="*/ 1479 w 1500"/>
              <a:gd name="T11" fmla="*/ 1684 h 3176"/>
              <a:gd name="T12" fmla="*/ 1421 w 1500"/>
              <a:gd name="T13" fmla="*/ 1723 h 3176"/>
              <a:gd name="T14" fmla="*/ 1350 w 1500"/>
              <a:gd name="T15" fmla="*/ 1722 h 3176"/>
              <a:gd name="T16" fmla="*/ 1300 w 1500"/>
              <a:gd name="T17" fmla="*/ 1682 h 3176"/>
              <a:gd name="T18" fmla="*/ 1038 w 1500"/>
              <a:gd name="T19" fmla="*/ 957 h 3176"/>
              <a:gd name="T20" fmla="*/ 1049 w 1500"/>
              <a:gd name="T21" fmla="*/ 3042 h 3176"/>
              <a:gd name="T22" fmla="*/ 1026 w 1500"/>
              <a:gd name="T23" fmla="*/ 3116 h 3176"/>
              <a:gd name="T24" fmla="*/ 967 w 1500"/>
              <a:gd name="T25" fmla="*/ 3166 h 3176"/>
              <a:gd name="T26" fmla="*/ 889 w 1500"/>
              <a:gd name="T27" fmla="*/ 3173 h 3176"/>
              <a:gd name="T28" fmla="*/ 821 w 1500"/>
              <a:gd name="T29" fmla="*/ 3136 h 3176"/>
              <a:gd name="T30" fmla="*/ 784 w 1500"/>
              <a:gd name="T31" fmla="*/ 3069 h 3176"/>
              <a:gd name="T32" fmla="*/ 719 w 1500"/>
              <a:gd name="T33" fmla="*/ 2174 h 3176"/>
              <a:gd name="T34" fmla="*/ 708 w 1500"/>
              <a:gd name="T35" fmla="*/ 3094 h 3176"/>
              <a:gd name="T36" fmla="*/ 660 w 1500"/>
              <a:gd name="T37" fmla="*/ 3153 h 3176"/>
              <a:gd name="T38" fmla="*/ 586 w 1500"/>
              <a:gd name="T39" fmla="*/ 3176 h 3176"/>
              <a:gd name="T40" fmla="*/ 511 w 1500"/>
              <a:gd name="T41" fmla="*/ 3153 h 3176"/>
              <a:gd name="T42" fmla="*/ 463 w 1500"/>
              <a:gd name="T43" fmla="*/ 3094 h 3176"/>
              <a:gd name="T44" fmla="*/ 452 w 1500"/>
              <a:gd name="T45" fmla="*/ 2174 h 3176"/>
              <a:gd name="T46" fmla="*/ 414 w 1500"/>
              <a:gd name="T47" fmla="*/ 957 h 3176"/>
              <a:gd name="T48" fmla="*/ 189 w 1500"/>
              <a:gd name="T49" fmla="*/ 1698 h 3176"/>
              <a:gd name="T50" fmla="*/ 129 w 1500"/>
              <a:gd name="T51" fmla="*/ 1726 h 3176"/>
              <a:gd name="T52" fmla="*/ 58 w 1500"/>
              <a:gd name="T53" fmla="*/ 1714 h 3176"/>
              <a:gd name="T54" fmla="*/ 10 w 1500"/>
              <a:gd name="T55" fmla="*/ 1666 h 3176"/>
              <a:gd name="T56" fmla="*/ 4 w 1500"/>
              <a:gd name="T57" fmla="*/ 1602 h 3176"/>
              <a:gd name="T58" fmla="*/ 261 w 1500"/>
              <a:gd name="T59" fmla="*/ 744 h 3176"/>
              <a:gd name="T60" fmla="*/ 336 w 1500"/>
              <a:gd name="T61" fmla="*/ 659 h 3176"/>
              <a:gd name="T62" fmla="*/ 437 w 1500"/>
              <a:gd name="T63" fmla="*/ 613 h 3176"/>
              <a:gd name="T64" fmla="*/ 566 w 1500"/>
              <a:gd name="T65" fmla="*/ 600 h 3176"/>
              <a:gd name="T66" fmla="*/ 829 w 1500"/>
              <a:gd name="T67" fmla="*/ 13 h 3176"/>
              <a:gd name="T68" fmla="*/ 929 w 1500"/>
              <a:gd name="T69" fmla="*/ 68 h 3176"/>
              <a:gd name="T70" fmla="*/ 998 w 1500"/>
              <a:gd name="T71" fmla="*/ 158 h 3176"/>
              <a:gd name="T72" fmla="*/ 1023 w 1500"/>
              <a:gd name="T73" fmla="*/ 274 h 3176"/>
              <a:gd name="T74" fmla="*/ 998 w 1500"/>
              <a:gd name="T75" fmla="*/ 388 h 3176"/>
              <a:gd name="T76" fmla="*/ 929 w 1500"/>
              <a:gd name="T77" fmla="*/ 480 h 3176"/>
              <a:gd name="T78" fmla="*/ 829 w 1500"/>
              <a:gd name="T79" fmla="*/ 535 h 3176"/>
              <a:gd name="T80" fmla="*/ 710 w 1500"/>
              <a:gd name="T81" fmla="*/ 544 h 3176"/>
              <a:gd name="T82" fmla="*/ 602 w 1500"/>
              <a:gd name="T83" fmla="*/ 502 h 3176"/>
              <a:gd name="T84" fmla="*/ 522 w 1500"/>
              <a:gd name="T85" fmla="*/ 422 h 3176"/>
              <a:gd name="T86" fmla="*/ 481 w 1500"/>
              <a:gd name="T87" fmla="*/ 314 h 3176"/>
              <a:gd name="T88" fmla="*/ 490 w 1500"/>
              <a:gd name="T89" fmla="*/ 195 h 3176"/>
              <a:gd name="T90" fmla="*/ 545 w 1500"/>
              <a:gd name="T91" fmla="*/ 95 h 3176"/>
              <a:gd name="T92" fmla="*/ 635 w 1500"/>
              <a:gd name="T93" fmla="*/ 26 h 3176"/>
              <a:gd name="T94" fmla="*/ 751 w 1500"/>
              <a:gd name="T95"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3176">
                <a:moveTo>
                  <a:pt x="566" y="600"/>
                </a:moveTo>
                <a:lnTo>
                  <a:pt x="934" y="600"/>
                </a:lnTo>
                <a:lnTo>
                  <a:pt x="980" y="601"/>
                </a:lnTo>
                <a:lnTo>
                  <a:pt x="1024" y="605"/>
                </a:lnTo>
                <a:lnTo>
                  <a:pt x="1063" y="613"/>
                </a:lnTo>
                <a:lnTo>
                  <a:pt x="1100" y="624"/>
                </a:lnTo>
                <a:lnTo>
                  <a:pt x="1134" y="640"/>
                </a:lnTo>
                <a:lnTo>
                  <a:pt x="1165" y="659"/>
                </a:lnTo>
                <a:lnTo>
                  <a:pt x="1193" y="683"/>
                </a:lnTo>
                <a:lnTo>
                  <a:pt x="1218" y="711"/>
                </a:lnTo>
                <a:lnTo>
                  <a:pt x="1239" y="744"/>
                </a:lnTo>
                <a:lnTo>
                  <a:pt x="1259" y="782"/>
                </a:lnTo>
                <a:lnTo>
                  <a:pt x="1268" y="807"/>
                </a:lnTo>
                <a:lnTo>
                  <a:pt x="1497" y="1602"/>
                </a:lnTo>
                <a:lnTo>
                  <a:pt x="1500" y="1623"/>
                </a:lnTo>
                <a:lnTo>
                  <a:pt x="1498" y="1646"/>
                </a:lnTo>
                <a:lnTo>
                  <a:pt x="1491" y="1666"/>
                </a:lnTo>
                <a:lnTo>
                  <a:pt x="1479" y="1684"/>
                </a:lnTo>
                <a:lnTo>
                  <a:pt x="1463" y="1701"/>
                </a:lnTo>
                <a:lnTo>
                  <a:pt x="1443" y="1714"/>
                </a:lnTo>
                <a:lnTo>
                  <a:pt x="1421" y="1723"/>
                </a:lnTo>
                <a:lnTo>
                  <a:pt x="1396" y="1727"/>
                </a:lnTo>
                <a:lnTo>
                  <a:pt x="1372" y="1726"/>
                </a:lnTo>
                <a:lnTo>
                  <a:pt x="1350" y="1722"/>
                </a:lnTo>
                <a:lnTo>
                  <a:pt x="1330" y="1712"/>
                </a:lnTo>
                <a:lnTo>
                  <a:pt x="1312" y="1698"/>
                </a:lnTo>
                <a:lnTo>
                  <a:pt x="1300" y="1682"/>
                </a:lnTo>
                <a:lnTo>
                  <a:pt x="1291" y="1661"/>
                </a:lnTo>
                <a:lnTo>
                  <a:pt x="1087" y="957"/>
                </a:lnTo>
                <a:lnTo>
                  <a:pt x="1038" y="957"/>
                </a:lnTo>
                <a:lnTo>
                  <a:pt x="1386" y="2174"/>
                </a:lnTo>
                <a:lnTo>
                  <a:pt x="1049" y="2174"/>
                </a:lnTo>
                <a:lnTo>
                  <a:pt x="1049" y="3042"/>
                </a:lnTo>
                <a:lnTo>
                  <a:pt x="1046" y="3069"/>
                </a:lnTo>
                <a:lnTo>
                  <a:pt x="1039" y="3094"/>
                </a:lnTo>
                <a:lnTo>
                  <a:pt x="1026" y="3116"/>
                </a:lnTo>
                <a:lnTo>
                  <a:pt x="1010" y="3136"/>
                </a:lnTo>
                <a:lnTo>
                  <a:pt x="990" y="3153"/>
                </a:lnTo>
                <a:lnTo>
                  <a:pt x="967" y="3166"/>
                </a:lnTo>
                <a:lnTo>
                  <a:pt x="942" y="3173"/>
                </a:lnTo>
                <a:lnTo>
                  <a:pt x="915" y="3176"/>
                </a:lnTo>
                <a:lnTo>
                  <a:pt x="889" y="3173"/>
                </a:lnTo>
                <a:lnTo>
                  <a:pt x="863" y="3166"/>
                </a:lnTo>
                <a:lnTo>
                  <a:pt x="840" y="3153"/>
                </a:lnTo>
                <a:lnTo>
                  <a:pt x="821" y="3136"/>
                </a:lnTo>
                <a:lnTo>
                  <a:pt x="805" y="3116"/>
                </a:lnTo>
                <a:lnTo>
                  <a:pt x="792" y="3094"/>
                </a:lnTo>
                <a:lnTo>
                  <a:pt x="784" y="3069"/>
                </a:lnTo>
                <a:lnTo>
                  <a:pt x="782" y="3042"/>
                </a:lnTo>
                <a:lnTo>
                  <a:pt x="782" y="2174"/>
                </a:lnTo>
                <a:lnTo>
                  <a:pt x="719" y="2174"/>
                </a:lnTo>
                <a:lnTo>
                  <a:pt x="719" y="3042"/>
                </a:lnTo>
                <a:lnTo>
                  <a:pt x="716" y="3069"/>
                </a:lnTo>
                <a:lnTo>
                  <a:pt x="708" y="3094"/>
                </a:lnTo>
                <a:lnTo>
                  <a:pt x="696" y="3116"/>
                </a:lnTo>
                <a:lnTo>
                  <a:pt x="680" y="3136"/>
                </a:lnTo>
                <a:lnTo>
                  <a:pt x="660" y="3153"/>
                </a:lnTo>
                <a:lnTo>
                  <a:pt x="638" y="3166"/>
                </a:lnTo>
                <a:lnTo>
                  <a:pt x="613" y="3173"/>
                </a:lnTo>
                <a:lnTo>
                  <a:pt x="586" y="3176"/>
                </a:lnTo>
                <a:lnTo>
                  <a:pt x="559" y="3173"/>
                </a:lnTo>
                <a:lnTo>
                  <a:pt x="534" y="3166"/>
                </a:lnTo>
                <a:lnTo>
                  <a:pt x="511" y="3153"/>
                </a:lnTo>
                <a:lnTo>
                  <a:pt x="491" y="3136"/>
                </a:lnTo>
                <a:lnTo>
                  <a:pt x="475" y="3116"/>
                </a:lnTo>
                <a:lnTo>
                  <a:pt x="463" y="3094"/>
                </a:lnTo>
                <a:lnTo>
                  <a:pt x="455" y="3069"/>
                </a:lnTo>
                <a:lnTo>
                  <a:pt x="452" y="3042"/>
                </a:lnTo>
                <a:lnTo>
                  <a:pt x="452" y="2174"/>
                </a:lnTo>
                <a:lnTo>
                  <a:pt x="115" y="2174"/>
                </a:lnTo>
                <a:lnTo>
                  <a:pt x="464" y="957"/>
                </a:lnTo>
                <a:lnTo>
                  <a:pt x="414" y="957"/>
                </a:lnTo>
                <a:lnTo>
                  <a:pt x="211" y="1661"/>
                </a:lnTo>
                <a:lnTo>
                  <a:pt x="202" y="1682"/>
                </a:lnTo>
                <a:lnTo>
                  <a:pt x="189" y="1698"/>
                </a:lnTo>
                <a:lnTo>
                  <a:pt x="172" y="1712"/>
                </a:lnTo>
                <a:lnTo>
                  <a:pt x="152" y="1722"/>
                </a:lnTo>
                <a:lnTo>
                  <a:pt x="129" y="1726"/>
                </a:lnTo>
                <a:lnTo>
                  <a:pt x="106" y="1727"/>
                </a:lnTo>
                <a:lnTo>
                  <a:pt x="81" y="1723"/>
                </a:lnTo>
                <a:lnTo>
                  <a:pt x="58" y="1714"/>
                </a:lnTo>
                <a:lnTo>
                  <a:pt x="38" y="1701"/>
                </a:lnTo>
                <a:lnTo>
                  <a:pt x="22" y="1684"/>
                </a:lnTo>
                <a:lnTo>
                  <a:pt x="10" y="1666"/>
                </a:lnTo>
                <a:lnTo>
                  <a:pt x="3" y="1646"/>
                </a:lnTo>
                <a:lnTo>
                  <a:pt x="0" y="1623"/>
                </a:lnTo>
                <a:lnTo>
                  <a:pt x="4" y="1602"/>
                </a:lnTo>
                <a:lnTo>
                  <a:pt x="233" y="807"/>
                </a:lnTo>
                <a:lnTo>
                  <a:pt x="242" y="782"/>
                </a:lnTo>
                <a:lnTo>
                  <a:pt x="261" y="744"/>
                </a:lnTo>
                <a:lnTo>
                  <a:pt x="284" y="711"/>
                </a:lnTo>
                <a:lnTo>
                  <a:pt x="308" y="683"/>
                </a:lnTo>
                <a:lnTo>
                  <a:pt x="336" y="659"/>
                </a:lnTo>
                <a:lnTo>
                  <a:pt x="367" y="640"/>
                </a:lnTo>
                <a:lnTo>
                  <a:pt x="400" y="624"/>
                </a:lnTo>
                <a:lnTo>
                  <a:pt x="437" y="613"/>
                </a:lnTo>
                <a:lnTo>
                  <a:pt x="478" y="605"/>
                </a:lnTo>
                <a:lnTo>
                  <a:pt x="520" y="601"/>
                </a:lnTo>
                <a:lnTo>
                  <a:pt x="566" y="600"/>
                </a:lnTo>
                <a:close/>
                <a:moveTo>
                  <a:pt x="751" y="0"/>
                </a:moveTo>
                <a:lnTo>
                  <a:pt x="791" y="4"/>
                </a:lnTo>
                <a:lnTo>
                  <a:pt x="829" y="13"/>
                </a:lnTo>
                <a:lnTo>
                  <a:pt x="865" y="26"/>
                </a:lnTo>
                <a:lnTo>
                  <a:pt x="899" y="45"/>
                </a:lnTo>
                <a:lnTo>
                  <a:pt x="929" y="68"/>
                </a:lnTo>
                <a:lnTo>
                  <a:pt x="956" y="95"/>
                </a:lnTo>
                <a:lnTo>
                  <a:pt x="979" y="125"/>
                </a:lnTo>
                <a:lnTo>
                  <a:pt x="998" y="158"/>
                </a:lnTo>
                <a:lnTo>
                  <a:pt x="1012" y="195"/>
                </a:lnTo>
                <a:lnTo>
                  <a:pt x="1021" y="233"/>
                </a:lnTo>
                <a:lnTo>
                  <a:pt x="1023" y="274"/>
                </a:lnTo>
                <a:lnTo>
                  <a:pt x="1021" y="314"/>
                </a:lnTo>
                <a:lnTo>
                  <a:pt x="1012" y="352"/>
                </a:lnTo>
                <a:lnTo>
                  <a:pt x="998" y="388"/>
                </a:lnTo>
                <a:lnTo>
                  <a:pt x="979" y="422"/>
                </a:lnTo>
                <a:lnTo>
                  <a:pt x="956" y="453"/>
                </a:lnTo>
                <a:lnTo>
                  <a:pt x="929" y="480"/>
                </a:lnTo>
                <a:lnTo>
                  <a:pt x="899" y="502"/>
                </a:lnTo>
                <a:lnTo>
                  <a:pt x="865" y="521"/>
                </a:lnTo>
                <a:lnTo>
                  <a:pt x="829" y="535"/>
                </a:lnTo>
                <a:lnTo>
                  <a:pt x="791" y="544"/>
                </a:lnTo>
                <a:lnTo>
                  <a:pt x="751" y="546"/>
                </a:lnTo>
                <a:lnTo>
                  <a:pt x="710" y="544"/>
                </a:lnTo>
                <a:lnTo>
                  <a:pt x="671" y="535"/>
                </a:lnTo>
                <a:lnTo>
                  <a:pt x="635" y="521"/>
                </a:lnTo>
                <a:lnTo>
                  <a:pt x="602" y="502"/>
                </a:lnTo>
                <a:lnTo>
                  <a:pt x="572" y="480"/>
                </a:lnTo>
                <a:lnTo>
                  <a:pt x="545" y="453"/>
                </a:lnTo>
                <a:lnTo>
                  <a:pt x="522" y="422"/>
                </a:lnTo>
                <a:lnTo>
                  <a:pt x="503" y="388"/>
                </a:lnTo>
                <a:lnTo>
                  <a:pt x="490" y="352"/>
                </a:lnTo>
                <a:lnTo>
                  <a:pt x="481" y="314"/>
                </a:lnTo>
                <a:lnTo>
                  <a:pt x="478" y="274"/>
                </a:lnTo>
                <a:lnTo>
                  <a:pt x="481" y="233"/>
                </a:lnTo>
                <a:lnTo>
                  <a:pt x="490" y="195"/>
                </a:lnTo>
                <a:lnTo>
                  <a:pt x="503" y="158"/>
                </a:lnTo>
                <a:lnTo>
                  <a:pt x="522" y="125"/>
                </a:lnTo>
                <a:lnTo>
                  <a:pt x="545" y="95"/>
                </a:lnTo>
                <a:lnTo>
                  <a:pt x="572" y="68"/>
                </a:lnTo>
                <a:lnTo>
                  <a:pt x="602" y="45"/>
                </a:lnTo>
                <a:lnTo>
                  <a:pt x="635" y="26"/>
                </a:lnTo>
                <a:lnTo>
                  <a:pt x="671" y="13"/>
                </a:lnTo>
                <a:lnTo>
                  <a:pt x="710" y="4"/>
                </a:lnTo>
                <a:lnTo>
                  <a:pt x="751" y="0"/>
                </a:lnTo>
                <a:close/>
              </a:path>
            </a:pathLst>
          </a:custGeom>
          <a:solidFill>
            <a:schemeClr val="accent6">
              <a:lumMod val="60000"/>
              <a:lumOff val="40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latin typeface="Arial" panose="020B0604020202020204" pitchFamily="34" charset="0"/>
              <a:cs typeface="Arial" panose="020B0604020202020204" pitchFamily="34" charset="0"/>
            </a:endParaRPr>
          </a:p>
        </p:txBody>
      </p:sp>
      <p:sp>
        <p:nvSpPr>
          <p:cNvPr id="31" name="Rectangle 42"/>
          <p:cNvSpPr>
            <a:spLocks noChangeArrowheads="1"/>
          </p:cNvSpPr>
          <p:nvPr/>
        </p:nvSpPr>
        <p:spPr bwMode="auto">
          <a:xfrm>
            <a:off x="6329850" y="4199725"/>
            <a:ext cx="1598776" cy="3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718" tIns="57858" rIns="115718" bIns="57858">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b="0" dirty="0" smtClean="0">
                <a:solidFill>
                  <a:schemeClr val="tx1">
                    <a:lumMod val="75000"/>
                  </a:schemeClr>
                </a:solidFill>
                <a:latin typeface="Arial" panose="020B0604020202020204" pitchFamily="34" charset="0"/>
                <a:cs typeface="Arial" panose="020B0604020202020204" pitchFamily="34" charset="0"/>
              </a:rPr>
              <a:t>54% </a:t>
            </a:r>
            <a:r>
              <a:rPr lang="fr-FR" altLang="fr-FR" sz="1200" b="0" dirty="0">
                <a:solidFill>
                  <a:schemeClr val="tx1">
                    <a:lumMod val="75000"/>
                  </a:schemeClr>
                </a:solidFill>
                <a:latin typeface="Arial" panose="020B0604020202020204" pitchFamily="34" charset="0"/>
                <a:cs typeface="Arial" panose="020B0604020202020204" pitchFamily="34" charset="0"/>
              </a:rPr>
              <a:t>- de 125cc</a:t>
            </a:r>
          </a:p>
        </p:txBody>
      </p:sp>
      <p:sp>
        <p:nvSpPr>
          <p:cNvPr id="32" name="Freeform 36"/>
          <p:cNvSpPr>
            <a:spLocks noChangeAspect="1" noEditPoints="1"/>
          </p:cNvSpPr>
          <p:nvPr/>
        </p:nvSpPr>
        <p:spPr bwMode="auto">
          <a:xfrm>
            <a:off x="5385447" y="4706584"/>
            <a:ext cx="534738" cy="518087"/>
          </a:xfrm>
          <a:custGeom>
            <a:avLst/>
            <a:gdLst>
              <a:gd name="T0" fmla="*/ 146 w 227"/>
              <a:gd name="T1" fmla="*/ 80 h 227"/>
              <a:gd name="T2" fmla="*/ 155 w 227"/>
              <a:gd name="T3" fmla="*/ 98 h 227"/>
              <a:gd name="T4" fmla="*/ 127 w 227"/>
              <a:gd name="T5" fmla="*/ 94 h 227"/>
              <a:gd name="T6" fmla="*/ 157 w 227"/>
              <a:gd name="T7" fmla="*/ 101 h 227"/>
              <a:gd name="T8" fmla="*/ 166 w 227"/>
              <a:gd name="T9" fmla="*/ 108 h 227"/>
              <a:gd name="T10" fmla="*/ 168 w 227"/>
              <a:gd name="T11" fmla="*/ 93 h 227"/>
              <a:gd name="T12" fmla="*/ 179 w 227"/>
              <a:gd name="T13" fmla="*/ 95 h 227"/>
              <a:gd name="T14" fmla="*/ 169 w 227"/>
              <a:gd name="T15" fmla="*/ 90 h 227"/>
              <a:gd name="T16" fmla="*/ 176 w 227"/>
              <a:gd name="T17" fmla="*/ 80 h 227"/>
              <a:gd name="T18" fmla="*/ 202 w 227"/>
              <a:gd name="T19" fmla="*/ 36 h 227"/>
              <a:gd name="T20" fmla="*/ 161 w 227"/>
              <a:gd name="T21" fmla="*/ 0 h 227"/>
              <a:gd name="T22" fmla="*/ 119 w 227"/>
              <a:gd name="T23" fmla="*/ 36 h 227"/>
              <a:gd name="T24" fmla="*/ 179 w 227"/>
              <a:gd name="T25" fmla="*/ 44 h 227"/>
              <a:gd name="T26" fmla="*/ 161 w 227"/>
              <a:gd name="T27" fmla="*/ 25 h 227"/>
              <a:gd name="T28" fmla="*/ 73 w 227"/>
              <a:gd name="T29" fmla="*/ 26 h 227"/>
              <a:gd name="T30" fmla="*/ 161 w 227"/>
              <a:gd name="T31" fmla="*/ 53 h 227"/>
              <a:gd name="T32" fmla="*/ 152 w 227"/>
              <a:gd name="T33" fmla="*/ 44 h 227"/>
              <a:gd name="T34" fmla="*/ 39 w 227"/>
              <a:gd name="T35" fmla="*/ 15 h 227"/>
              <a:gd name="T36" fmla="*/ 106 w 227"/>
              <a:gd name="T37" fmla="*/ 137 h 227"/>
              <a:gd name="T38" fmla="*/ 86 w 227"/>
              <a:gd name="T39" fmla="*/ 119 h 227"/>
              <a:gd name="T40" fmla="*/ 65 w 227"/>
              <a:gd name="T41" fmla="*/ 131 h 227"/>
              <a:gd name="T42" fmla="*/ 29 w 227"/>
              <a:gd name="T43" fmla="*/ 121 h 227"/>
              <a:gd name="T44" fmla="*/ 0 w 227"/>
              <a:gd name="T45" fmla="*/ 176 h 227"/>
              <a:gd name="T46" fmla="*/ 29 w 227"/>
              <a:gd name="T47" fmla="*/ 202 h 227"/>
              <a:gd name="T48" fmla="*/ 76 w 227"/>
              <a:gd name="T49" fmla="*/ 190 h 227"/>
              <a:gd name="T50" fmla="*/ 108 w 227"/>
              <a:gd name="T51" fmla="*/ 182 h 227"/>
              <a:gd name="T52" fmla="*/ 108 w 227"/>
              <a:gd name="T53" fmla="*/ 163 h 227"/>
              <a:gd name="T54" fmla="*/ 77 w 227"/>
              <a:gd name="T55" fmla="*/ 156 h 227"/>
              <a:gd name="T56" fmla="*/ 7 w 227"/>
              <a:gd name="T57" fmla="*/ 173 h 227"/>
              <a:gd name="T58" fmla="*/ 108 w 227"/>
              <a:gd name="T59" fmla="*/ 161 h 227"/>
              <a:gd name="T60" fmla="*/ 106 w 227"/>
              <a:gd name="T61" fmla="*/ 137 h 227"/>
              <a:gd name="T62" fmla="*/ 189 w 227"/>
              <a:gd name="T63" fmla="*/ 163 h 227"/>
              <a:gd name="T64" fmla="*/ 200 w 227"/>
              <a:gd name="T65" fmla="*/ 132 h 227"/>
              <a:gd name="T66" fmla="*/ 207 w 227"/>
              <a:gd name="T67" fmla="*/ 128 h 227"/>
              <a:gd name="T68" fmla="*/ 193 w 227"/>
              <a:gd name="T69" fmla="*/ 119 h 227"/>
              <a:gd name="T70" fmla="*/ 182 w 227"/>
              <a:gd name="T71" fmla="*/ 119 h 227"/>
              <a:gd name="T72" fmla="*/ 119 w 227"/>
              <a:gd name="T73" fmla="*/ 123 h 227"/>
              <a:gd name="T74" fmla="*/ 138 w 227"/>
              <a:gd name="T75" fmla="*/ 151 h 227"/>
              <a:gd name="T76" fmla="*/ 119 w 227"/>
              <a:gd name="T77" fmla="*/ 179 h 227"/>
              <a:gd name="T78" fmla="*/ 146 w 227"/>
              <a:gd name="T79" fmla="*/ 189 h 227"/>
              <a:gd name="T80" fmla="*/ 126 w 227"/>
              <a:gd name="T81" fmla="*/ 221 h 227"/>
              <a:gd name="T82" fmla="*/ 160 w 227"/>
              <a:gd name="T83" fmla="*/ 227 h 227"/>
              <a:gd name="T84" fmla="*/ 183 w 227"/>
              <a:gd name="T85" fmla="*/ 214 h 227"/>
              <a:gd name="T86" fmla="*/ 182 w 227"/>
              <a:gd name="T87" fmla="*/ 201 h 227"/>
              <a:gd name="T88" fmla="*/ 193 w 227"/>
              <a:gd name="T89" fmla="*/ 209 h 227"/>
              <a:gd name="T90" fmla="*/ 215 w 227"/>
              <a:gd name="T91" fmla="*/ 195 h 227"/>
              <a:gd name="T92" fmla="*/ 227 w 227"/>
              <a:gd name="T93" fmla="*/ 163 h 227"/>
              <a:gd name="T94" fmla="*/ 135 w 227"/>
              <a:gd name="T95" fmla="*/ 182 h 227"/>
              <a:gd name="T96" fmla="*/ 146 w 227"/>
              <a:gd name="T97" fmla="*/ 176 h 227"/>
              <a:gd name="T98" fmla="*/ 135 w 227"/>
              <a:gd name="T99" fmla="*/ 120 h 227"/>
              <a:gd name="T100" fmla="*/ 160 w 227"/>
              <a:gd name="T101" fmla="*/ 126 h 227"/>
              <a:gd name="T102" fmla="*/ 160 w 227"/>
              <a:gd name="T103" fmla="*/ 138 h 227"/>
              <a:gd name="T104" fmla="*/ 160 w 227"/>
              <a:gd name="T105" fmla="*/ 176 h 227"/>
              <a:gd name="T106" fmla="*/ 171 w 227"/>
              <a:gd name="T107" fmla="*/ 182 h 227"/>
              <a:gd name="T108" fmla="*/ 178 w 227"/>
              <a:gd name="T109" fmla="*/ 145 h 227"/>
              <a:gd name="T110" fmla="*/ 71 w 227"/>
              <a:gd name="T111" fmla="*/ 38 h 227"/>
              <a:gd name="T112" fmla="*/ 108 w 227"/>
              <a:gd name="T113" fmla="*/ 108 h 227"/>
              <a:gd name="T114" fmla="*/ 24 w 227"/>
              <a:gd name="T115" fmla="*/ 83 h 227"/>
              <a:gd name="T116" fmla="*/ 24 w 227"/>
              <a:gd name="T117" fmla="*/ 83 h 227"/>
              <a:gd name="T118" fmla="*/ 8 w 227"/>
              <a:gd name="T119" fmla="*/ 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27">
                <a:moveTo>
                  <a:pt x="130" y="53"/>
                </a:moveTo>
                <a:cubicBezTo>
                  <a:pt x="129" y="56"/>
                  <a:pt x="128" y="59"/>
                  <a:pt x="128" y="62"/>
                </a:cubicBezTo>
                <a:cubicBezTo>
                  <a:pt x="128" y="72"/>
                  <a:pt x="136" y="80"/>
                  <a:pt x="146" y="80"/>
                </a:cubicBezTo>
                <a:cubicBezTo>
                  <a:pt x="151" y="80"/>
                  <a:pt x="156" y="78"/>
                  <a:pt x="159" y="75"/>
                </a:cubicBezTo>
                <a:cubicBezTo>
                  <a:pt x="157" y="99"/>
                  <a:pt x="157" y="99"/>
                  <a:pt x="157" y="99"/>
                </a:cubicBezTo>
                <a:cubicBezTo>
                  <a:pt x="156" y="99"/>
                  <a:pt x="156" y="98"/>
                  <a:pt x="155" y="98"/>
                </a:cubicBezTo>
                <a:cubicBezTo>
                  <a:pt x="153" y="95"/>
                  <a:pt x="150" y="88"/>
                  <a:pt x="142" y="88"/>
                </a:cubicBezTo>
                <a:cubicBezTo>
                  <a:pt x="134" y="89"/>
                  <a:pt x="134" y="91"/>
                  <a:pt x="127" y="93"/>
                </a:cubicBezTo>
                <a:cubicBezTo>
                  <a:pt x="127" y="94"/>
                  <a:pt x="127" y="94"/>
                  <a:pt x="127" y="94"/>
                </a:cubicBezTo>
                <a:cubicBezTo>
                  <a:pt x="132" y="99"/>
                  <a:pt x="134" y="107"/>
                  <a:pt x="142" y="108"/>
                </a:cubicBezTo>
                <a:cubicBezTo>
                  <a:pt x="149" y="108"/>
                  <a:pt x="151" y="103"/>
                  <a:pt x="154" y="101"/>
                </a:cubicBezTo>
                <a:cubicBezTo>
                  <a:pt x="155" y="101"/>
                  <a:pt x="156" y="101"/>
                  <a:pt x="157" y="101"/>
                </a:cubicBezTo>
                <a:cubicBezTo>
                  <a:pt x="156" y="106"/>
                  <a:pt x="156" y="106"/>
                  <a:pt x="156" y="106"/>
                </a:cubicBezTo>
                <a:cubicBezTo>
                  <a:pt x="156" y="107"/>
                  <a:pt x="156" y="108"/>
                  <a:pt x="157" y="108"/>
                </a:cubicBezTo>
                <a:cubicBezTo>
                  <a:pt x="166" y="108"/>
                  <a:pt x="166" y="108"/>
                  <a:pt x="166" y="108"/>
                </a:cubicBezTo>
                <a:cubicBezTo>
                  <a:pt x="166" y="108"/>
                  <a:pt x="166" y="107"/>
                  <a:pt x="166" y="106"/>
                </a:cubicBezTo>
                <a:cubicBezTo>
                  <a:pt x="165" y="94"/>
                  <a:pt x="165" y="94"/>
                  <a:pt x="165" y="94"/>
                </a:cubicBezTo>
                <a:cubicBezTo>
                  <a:pt x="166" y="93"/>
                  <a:pt x="167" y="93"/>
                  <a:pt x="168" y="93"/>
                </a:cubicBezTo>
                <a:cubicBezTo>
                  <a:pt x="168" y="93"/>
                  <a:pt x="168" y="93"/>
                  <a:pt x="168" y="93"/>
                </a:cubicBezTo>
                <a:cubicBezTo>
                  <a:pt x="168" y="93"/>
                  <a:pt x="168" y="93"/>
                  <a:pt x="168" y="93"/>
                </a:cubicBezTo>
                <a:cubicBezTo>
                  <a:pt x="173" y="92"/>
                  <a:pt x="174" y="97"/>
                  <a:pt x="179" y="95"/>
                </a:cubicBezTo>
                <a:cubicBezTo>
                  <a:pt x="186" y="93"/>
                  <a:pt x="186" y="84"/>
                  <a:pt x="186" y="84"/>
                </a:cubicBezTo>
                <a:cubicBezTo>
                  <a:pt x="181" y="86"/>
                  <a:pt x="179" y="82"/>
                  <a:pt x="175" y="84"/>
                </a:cubicBezTo>
                <a:cubicBezTo>
                  <a:pt x="171" y="85"/>
                  <a:pt x="170" y="87"/>
                  <a:pt x="169" y="90"/>
                </a:cubicBezTo>
                <a:cubicBezTo>
                  <a:pt x="168" y="91"/>
                  <a:pt x="166" y="91"/>
                  <a:pt x="165" y="91"/>
                </a:cubicBezTo>
                <a:cubicBezTo>
                  <a:pt x="163" y="75"/>
                  <a:pt x="163" y="75"/>
                  <a:pt x="163" y="75"/>
                </a:cubicBezTo>
                <a:cubicBezTo>
                  <a:pt x="166" y="79"/>
                  <a:pt x="171" y="80"/>
                  <a:pt x="176" y="80"/>
                </a:cubicBezTo>
                <a:cubicBezTo>
                  <a:pt x="186" y="80"/>
                  <a:pt x="194" y="72"/>
                  <a:pt x="194" y="62"/>
                </a:cubicBezTo>
                <a:cubicBezTo>
                  <a:pt x="194" y="59"/>
                  <a:pt x="193" y="55"/>
                  <a:pt x="191" y="53"/>
                </a:cubicBezTo>
                <a:cubicBezTo>
                  <a:pt x="198" y="50"/>
                  <a:pt x="202" y="43"/>
                  <a:pt x="202" y="36"/>
                </a:cubicBezTo>
                <a:cubicBezTo>
                  <a:pt x="202" y="26"/>
                  <a:pt x="194" y="17"/>
                  <a:pt x="184" y="17"/>
                </a:cubicBezTo>
                <a:cubicBezTo>
                  <a:pt x="182" y="17"/>
                  <a:pt x="181" y="18"/>
                  <a:pt x="179" y="18"/>
                </a:cubicBezTo>
                <a:cubicBezTo>
                  <a:pt x="179" y="8"/>
                  <a:pt x="171" y="0"/>
                  <a:pt x="161" y="0"/>
                </a:cubicBezTo>
                <a:cubicBezTo>
                  <a:pt x="151" y="0"/>
                  <a:pt x="143" y="8"/>
                  <a:pt x="143" y="18"/>
                </a:cubicBezTo>
                <a:cubicBezTo>
                  <a:pt x="141" y="18"/>
                  <a:pt x="139" y="17"/>
                  <a:pt x="137" y="17"/>
                </a:cubicBezTo>
                <a:cubicBezTo>
                  <a:pt x="127" y="17"/>
                  <a:pt x="119" y="26"/>
                  <a:pt x="119" y="36"/>
                </a:cubicBezTo>
                <a:cubicBezTo>
                  <a:pt x="119" y="43"/>
                  <a:pt x="123" y="50"/>
                  <a:pt x="130" y="53"/>
                </a:cubicBezTo>
                <a:close/>
                <a:moveTo>
                  <a:pt x="161" y="25"/>
                </a:moveTo>
                <a:cubicBezTo>
                  <a:pt x="171" y="25"/>
                  <a:pt x="179" y="34"/>
                  <a:pt x="179" y="44"/>
                </a:cubicBezTo>
                <a:cubicBezTo>
                  <a:pt x="179" y="54"/>
                  <a:pt x="171" y="62"/>
                  <a:pt x="161" y="62"/>
                </a:cubicBezTo>
                <a:cubicBezTo>
                  <a:pt x="151" y="62"/>
                  <a:pt x="143" y="54"/>
                  <a:pt x="143" y="44"/>
                </a:cubicBezTo>
                <a:cubicBezTo>
                  <a:pt x="143" y="34"/>
                  <a:pt x="151" y="25"/>
                  <a:pt x="161" y="25"/>
                </a:cubicBezTo>
                <a:close/>
                <a:moveTo>
                  <a:pt x="96" y="24"/>
                </a:moveTo>
                <a:cubicBezTo>
                  <a:pt x="93" y="16"/>
                  <a:pt x="88" y="8"/>
                  <a:pt x="83" y="0"/>
                </a:cubicBezTo>
                <a:cubicBezTo>
                  <a:pt x="78" y="8"/>
                  <a:pt x="75" y="17"/>
                  <a:pt x="73" y="26"/>
                </a:cubicBezTo>
                <a:cubicBezTo>
                  <a:pt x="78" y="24"/>
                  <a:pt x="84" y="24"/>
                  <a:pt x="89" y="24"/>
                </a:cubicBezTo>
                <a:cubicBezTo>
                  <a:pt x="91" y="24"/>
                  <a:pt x="93" y="24"/>
                  <a:pt x="96" y="24"/>
                </a:cubicBezTo>
                <a:close/>
                <a:moveTo>
                  <a:pt x="161" y="53"/>
                </a:moveTo>
                <a:cubicBezTo>
                  <a:pt x="166" y="53"/>
                  <a:pt x="170" y="49"/>
                  <a:pt x="170" y="44"/>
                </a:cubicBezTo>
                <a:cubicBezTo>
                  <a:pt x="170" y="39"/>
                  <a:pt x="166" y="34"/>
                  <a:pt x="161" y="34"/>
                </a:cubicBezTo>
                <a:cubicBezTo>
                  <a:pt x="156" y="34"/>
                  <a:pt x="152" y="39"/>
                  <a:pt x="152" y="44"/>
                </a:cubicBezTo>
                <a:cubicBezTo>
                  <a:pt x="152" y="49"/>
                  <a:pt x="156" y="53"/>
                  <a:pt x="161" y="53"/>
                </a:cubicBezTo>
                <a:close/>
                <a:moveTo>
                  <a:pt x="62" y="29"/>
                </a:moveTo>
                <a:cubicBezTo>
                  <a:pt x="55" y="24"/>
                  <a:pt x="47" y="19"/>
                  <a:pt x="39" y="15"/>
                </a:cubicBezTo>
                <a:cubicBezTo>
                  <a:pt x="39" y="25"/>
                  <a:pt x="41" y="34"/>
                  <a:pt x="43" y="42"/>
                </a:cubicBezTo>
                <a:cubicBezTo>
                  <a:pt x="49" y="37"/>
                  <a:pt x="55" y="33"/>
                  <a:pt x="62" y="29"/>
                </a:cubicBezTo>
                <a:close/>
                <a:moveTo>
                  <a:pt x="106" y="137"/>
                </a:moveTo>
                <a:cubicBezTo>
                  <a:pt x="98" y="139"/>
                  <a:pt x="89" y="141"/>
                  <a:pt x="81" y="146"/>
                </a:cubicBezTo>
                <a:cubicBezTo>
                  <a:pt x="85" y="137"/>
                  <a:pt x="88" y="128"/>
                  <a:pt x="91" y="119"/>
                </a:cubicBezTo>
                <a:cubicBezTo>
                  <a:pt x="86" y="119"/>
                  <a:pt x="86" y="119"/>
                  <a:pt x="86" y="119"/>
                </a:cubicBezTo>
                <a:cubicBezTo>
                  <a:pt x="84" y="128"/>
                  <a:pt x="81" y="137"/>
                  <a:pt x="77" y="145"/>
                </a:cubicBezTo>
                <a:cubicBezTo>
                  <a:pt x="77" y="137"/>
                  <a:pt x="75" y="130"/>
                  <a:pt x="73" y="121"/>
                </a:cubicBezTo>
                <a:cubicBezTo>
                  <a:pt x="72" y="126"/>
                  <a:pt x="69" y="129"/>
                  <a:pt x="65" y="131"/>
                </a:cubicBezTo>
                <a:cubicBezTo>
                  <a:pt x="61" y="127"/>
                  <a:pt x="58" y="123"/>
                  <a:pt x="56" y="119"/>
                </a:cubicBezTo>
                <a:cubicBezTo>
                  <a:pt x="54" y="119"/>
                  <a:pt x="54" y="119"/>
                  <a:pt x="54" y="119"/>
                </a:cubicBezTo>
                <a:cubicBezTo>
                  <a:pt x="48" y="125"/>
                  <a:pt x="39" y="124"/>
                  <a:pt x="29" y="121"/>
                </a:cubicBezTo>
                <a:cubicBezTo>
                  <a:pt x="35" y="128"/>
                  <a:pt x="38" y="135"/>
                  <a:pt x="39" y="143"/>
                </a:cubicBezTo>
                <a:cubicBezTo>
                  <a:pt x="32" y="147"/>
                  <a:pt x="23" y="150"/>
                  <a:pt x="11" y="151"/>
                </a:cubicBezTo>
                <a:cubicBezTo>
                  <a:pt x="18" y="160"/>
                  <a:pt x="9" y="168"/>
                  <a:pt x="0" y="176"/>
                </a:cubicBezTo>
                <a:cubicBezTo>
                  <a:pt x="11" y="174"/>
                  <a:pt x="21" y="175"/>
                  <a:pt x="24" y="185"/>
                </a:cubicBezTo>
                <a:cubicBezTo>
                  <a:pt x="30" y="180"/>
                  <a:pt x="39" y="176"/>
                  <a:pt x="48" y="175"/>
                </a:cubicBezTo>
                <a:cubicBezTo>
                  <a:pt x="44" y="185"/>
                  <a:pt x="38" y="194"/>
                  <a:pt x="29" y="202"/>
                </a:cubicBezTo>
                <a:cubicBezTo>
                  <a:pt x="38" y="204"/>
                  <a:pt x="42" y="213"/>
                  <a:pt x="39" y="227"/>
                </a:cubicBezTo>
                <a:cubicBezTo>
                  <a:pt x="48" y="217"/>
                  <a:pt x="59" y="212"/>
                  <a:pt x="68" y="220"/>
                </a:cubicBezTo>
                <a:cubicBezTo>
                  <a:pt x="69" y="209"/>
                  <a:pt x="71" y="198"/>
                  <a:pt x="76" y="190"/>
                </a:cubicBezTo>
                <a:cubicBezTo>
                  <a:pt x="82" y="196"/>
                  <a:pt x="85" y="205"/>
                  <a:pt x="86" y="217"/>
                </a:cubicBezTo>
                <a:cubicBezTo>
                  <a:pt x="94" y="213"/>
                  <a:pt x="101" y="215"/>
                  <a:pt x="108" y="223"/>
                </a:cubicBezTo>
                <a:cubicBezTo>
                  <a:pt x="108" y="182"/>
                  <a:pt x="108" y="182"/>
                  <a:pt x="108" y="182"/>
                </a:cubicBezTo>
                <a:cubicBezTo>
                  <a:pt x="106" y="179"/>
                  <a:pt x="105" y="176"/>
                  <a:pt x="104" y="174"/>
                </a:cubicBezTo>
                <a:cubicBezTo>
                  <a:pt x="105" y="173"/>
                  <a:pt x="107" y="173"/>
                  <a:pt x="108" y="172"/>
                </a:cubicBezTo>
                <a:cubicBezTo>
                  <a:pt x="108" y="163"/>
                  <a:pt x="108" y="163"/>
                  <a:pt x="108" y="163"/>
                </a:cubicBezTo>
                <a:cubicBezTo>
                  <a:pt x="99" y="161"/>
                  <a:pt x="90" y="159"/>
                  <a:pt x="82" y="156"/>
                </a:cubicBezTo>
                <a:cubicBezTo>
                  <a:pt x="93" y="176"/>
                  <a:pt x="100" y="197"/>
                  <a:pt x="107" y="219"/>
                </a:cubicBezTo>
                <a:cubicBezTo>
                  <a:pt x="98" y="198"/>
                  <a:pt x="88" y="177"/>
                  <a:pt x="77" y="156"/>
                </a:cubicBezTo>
                <a:cubicBezTo>
                  <a:pt x="66" y="177"/>
                  <a:pt x="55" y="198"/>
                  <a:pt x="45" y="218"/>
                </a:cubicBezTo>
                <a:cubicBezTo>
                  <a:pt x="54" y="197"/>
                  <a:pt x="63" y="175"/>
                  <a:pt x="72" y="154"/>
                </a:cubicBezTo>
                <a:cubicBezTo>
                  <a:pt x="51" y="159"/>
                  <a:pt x="29" y="166"/>
                  <a:pt x="7" y="173"/>
                </a:cubicBezTo>
                <a:cubicBezTo>
                  <a:pt x="27" y="164"/>
                  <a:pt x="48" y="155"/>
                  <a:pt x="69" y="150"/>
                </a:cubicBezTo>
                <a:cubicBezTo>
                  <a:pt x="57" y="144"/>
                  <a:pt x="46" y="136"/>
                  <a:pt x="36" y="125"/>
                </a:cubicBezTo>
                <a:cubicBezTo>
                  <a:pt x="61" y="143"/>
                  <a:pt x="81" y="153"/>
                  <a:pt x="108" y="161"/>
                </a:cubicBezTo>
                <a:cubicBezTo>
                  <a:pt x="108" y="149"/>
                  <a:pt x="108" y="149"/>
                  <a:pt x="108" y="149"/>
                </a:cubicBezTo>
                <a:cubicBezTo>
                  <a:pt x="106" y="149"/>
                  <a:pt x="104" y="148"/>
                  <a:pt x="101" y="148"/>
                </a:cubicBezTo>
                <a:cubicBezTo>
                  <a:pt x="101" y="144"/>
                  <a:pt x="102" y="140"/>
                  <a:pt x="106" y="137"/>
                </a:cubicBezTo>
                <a:close/>
                <a:moveTo>
                  <a:pt x="223" y="156"/>
                </a:moveTo>
                <a:cubicBezTo>
                  <a:pt x="200" y="170"/>
                  <a:pt x="200" y="170"/>
                  <a:pt x="200" y="170"/>
                </a:cubicBezTo>
                <a:cubicBezTo>
                  <a:pt x="189" y="163"/>
                  <a:pt x="189" y="163"/>
                  <a:pt x="189" y="163"/>
                </a:cubicBezTo>
                <a:cubicBezTo>
                  <a:pt x="211" y="151"/>
                  <a:pt x="211" y="151"/>
                  <a:pt x="211" y="151"/>
                </a:cubicBezTo>
                <a:cubicBezTo>
                  <a:pt x="189" y="138"/>
                  <a:pt x="189" y="138"/>
                  <a:pt x="189" y="138"/>
                </a:cubicBezTo>
                <a:cubicBezTo>
                  <a:pt x="200" y="132"/>
                  <a:pt x="200" y="132"/>
                  <a:pt x="200" y="132"/>
                </a:cubicBezTo>
                <a:cubicBezTo>
                  <a:pt x="223" y="145"/>
                  <a:pt x="223" y="145"/>
                  <a:pt x="223" y="145"/>
                </a:cubicBezTo>
                <a:cubicBezTo>
                  <a:pt x="227" y="139"/>
                  <a:pt x="227" y="139"/>
                  <a:pt x="227" y="139"/>
                </a:cubicBezTo>
                <a:cubicBezTo>
                  <a:pt x="207" y="128"/>
                  <a:pt x="207" y="128"/>
                  <a:pt x="207" y="128"/>
                </a:cubicBezTo>
                <a:cubicBezTo>
                  <a:pt x="222" y="119"/>
                  <a:pt x="222" y="119"/>
                  <a:pt x="222" y="119"/>
                </a:cubicBezTo>
                <a:cubicBezTo>
                  <a:pt x="222" y="119"/>
                  <a:pt x="222" y="119"/>
                  <a:pt x="222" y="119"/>
                </a:cubicBezTo>
                <a:cubicBezTo>
                  <a:pt x="193" y="119"/>
                  <a:pt x="193" y="119"/>
                  <a:pt x="193" y="119"/>
                </a:cubicBezTo>
                <a:cubicBezTo>
                  <a:pt x="193" y="120"/>
                  <a:pt x="193" y="120"/>
                  <a:pt x="193" y="120"/>
                </a:cubicBezTo>
                <a:cubicBezTo>
                  <a:pt x="182" y="126"/>
                  <a:pt x="182" y="126"/>
                  <a:pt x="182" y="126"/>
                </a:cubicBezTo>
                <a:cubicBezTo>
                  <a:pt x="182" y="119"/>
                  <a:pt x="182" y="119"/>
                  <a:pt x="182" y="119"/>
                </a:cubicBezTo>
                <a:cubicBezTo>
                  <a:pt x="124" y="119"/>
                  <a:pt x="124" y="119"/>
                  <a:pt x="124" y="119"/>
                </a:cubicBezTo>
                <a:cubicBezTo>
                  <a:pt x="124" y="126"/>
                  <a:pt x="124" y="126"/>
                  <a:pt x="124" y="126"/>
                </a:cubicBezTo>
                <a:cubicBezTo>
                  <a:pt x="119" y="123"/>
                  <a:pt x="119" y="123"/>
                  <a:pt x="119" y="123"/>
                </a:cubicBezTo>
                <a:cubicBezTo>
                  <a:pt x="119" y="150"/>
                  <a:pt x="119" y="150"/>
                  <a:pt x="119" y="150"/>
                </a:cubicBezTo>
                <a:cubicBezTo>
                  <a:pt x="127" y="145"/>
                  <a:pt x="127" y="145"/>
                  <a:pt x="127" y="145"/>
                </a:cubicBezTo>
                <a:cubicBezTo>
                  <a:pt x="138" y="151"/>
                  <a:pt x="138" y="151"/>
                  <a:pt x="138" y="151"/>
                </a:cubicBezTo>
                <a:cubicBezTo>
                  <a:pt x="127" y="157"/>
                  <a:pt x="127" y="157"/>
                  <a:pt x="127" y="157"/>
                </a:cubicBezTo>
                <a:cubicBezTo>
                  <a:pt x="119" y="152"/>
                  <a:pt x="119" y="152"/>
                  <a:pt x="119" y="152"/>
                </a:cubicBezTo>
                <a:cubicBezTo>
                  <a:pt x="119" y="179"/>
                  <a:pt x="119" y="179"/>
                  <a:pt x="119" y="179"/>
                </a:cubicBezTo>
                <a:cubicBezTo>
                  <a:pt x="124" y="176"/>
                  <a:pt x="124" y="176"/>
                  <a:pt x="124" y="176"/>
                </a:cubicBezTo>
                <a:cubicBezTo>
                  <a:pt x="124" y="201"/>
                  <a:pt x="124" y="201"/>
                  <a:pt x="124" y="201"/>
                </a:cubicBezTo>
                <a:cubicBezTo>
                  <a:pt x="146" y="189"/>
                  <a:pt x="146" y="189"/>
                  <a:pt x="146" y="189"/>
                </a:cubicBezTo>
                <a:cubicBezTo>
                  <a:pt x="146" y="201"/>
                  <a:pt x="146" y="201"/>
                  <a:pt x="146" y="201"/>
                </a:cubicBezTo>
                <a:cubicBezTo>
                  <a:pt x="122" y="214"/>
                  <a:pt x="122" y="214"/>
                  <a:pt x="122" y="214"/>
                </a:cubicBezTo>
                <a:cubicBezTo>
                  <a:pt x="126" y="221"/>
                  <a:pt x="126" y="221"/>
                  <a:pt x="126" y="221"/>
                </a:cubicBezTo>
                <a:cubicBezTo>
                  <a:pt x="146" y="210"/>
                  <a:pt x="146" y="210"/>
                  <a:pt x="146" y="210"/>
                </a:cubicBezTo>
                <a:cubicBezTo>
                  <a:pt x="146" y="227"/>
                  <a:pt x="146" y="227"/>
                  <a:pt x="146" y="227"/>
                </a:cubicBezTo>
                <a:cubicBezTo>
                  <a:pt x="160" y="227"/>
                  <a:pt x="160" y="227"/>
                  <a:pt x="160" y="227"/>
                </a:cubicBezTo>
                <a:cubicBezTo>
                  <a:pt x="160" y="210"/>
                  <a:pt x="160" y="210"/>
                  <a:pt x="160" y="210"/>
                </a:cubicBezTo>
                <a:cubicBezTo>
                  <a:pt x="179" y="221"/>
                  <a:pt x="179" y="221"/>
                  <a:pt x="179" y="221"/>
                </a:cubicBezTo>
                <a:cubicBezTo>
                  <a:pt x="183" y="214"/>
                  <a:pt x="183" y="214"/>
                  <a:pt x="183" y="214"/>
                </a:cubicBezTo>
                <a:cubicBezTo>
                  <a:pt x="160" y="201"/>
                  <a:pt x="160" y="201"/>
                  <a:pt x="160" y="201"/>
                </a:cubicBezTo>
                <a:cubicBezTo>
                  <a:pt x="160" y="189"/>
                  <a:pt x="160" y="189"/>
                  <a:pt x="160" y="189"/>
                </a:cubicBezTo>
                <a:cubicBezTo>
                  <a:pt x="182" y="201"/>
                  <a:pt x="182" y="201"/>
                  <a:pt x="182" y="201"/>
                </a:cubicBezTo>
                <a:cubicBezTo>
                  <a:pt x="182" y="176"/>
                  <a:pt x="182" y="176"/>
                  <a:pt x="182" y="176"/>
                </a:cubicBezTo>
                <a:cubicBezTo>
                  <a:pt x="193" y="182"/>
                  <a:pt x="193" y="182"/>
                  <a:pt x="193" y="182"/>
                </a:cubicBezTo>
                <a:cubicBezTo>
                  <a:pt x="193" y="209"/>
                  <a:pt x="193" y="209"/>
                  <a:pt x="193" y="209"/>
                </a:cubicBezTo>
                <a:cubicBezTo>
                  <a:pt x="200" y="209"/>
                  <a:pt x="200" y="209"/>
                  <a:pt x="200" y="209"/>
                </a:cubicBezTo>
                <a:cubicBezTo>
                  <a:pt x="200" y="186"/>
                  <a:pt x="200" y="186"/>
                  <a:pt x="200" y="186"/>
                </a:cubicBezTo>
                <a:cubicBezTo>
                  <a:pt x="215" y="195"/>
                  <a:pt x="215" y="195"/>
                  <a:pt x="215" y="195"/>
                </a:cubicBezTo>
                <a:cubicBezTo>
                  <a:pt x="222" y="183"/>
                  <a:pt x="222" y="183"/>
                  <a:pt x="222" y="183"/>
                </a:cubicBezTo>
                <a:cubicBezTo>
                  <a:pt x="207" y="174"/>
                  <a:pt x="207" y="174"/>
                  <a:pt x="207" y="174"/>
                </a:cubicBezTo>
                <a:cubicBezTo>
                  <a:pt x="227" y="163"/>
                  <a:pt x="227" y="163"/>
                  <a:pt x="227" y="163"/>
                </a:cubicBezTo>
                <a:lnTo>
                  <a:pt x="223" y="156"/>
                </a:lnTo>
                <a:close/>
                <a:moveTo>
                  <a:pt x="146" y="176"/>
                </a:moveTo>
                <a:cubicBezTo>
                  <a:pt x="135" y="182"/>
                  <a:pt x="135" y="182"/>
                  <a:pt x="135" y="182"/>
                </a:cubicBezTo>
                <a:cubicBezTo>
                  <a:pt x="135" y="170"/>
                  <a:pt x="135" y="170"/>
                  <a:pt x="135" y="170"/>
                </a:cubicBezTo>
                <a:cubicBezTo>
                  <a:pt x="146" y="163"/>
                  <a:pt x="146" y="163"/>
                  <a:pt x="146" y="163"/>
                </a:cubicBezTo>
                <a:lnTo>
                  <a:pt x="146" y="176"/>
                </a:lnTo>
                <a:close/>
                <a:moveTo>
                  <a:pt x="146" y="138"/>
                </a:moveTo>
                <a:cubicBezTo>
                  <a:pt x="135" y="132"/>
                  <a:pt x="135" y="132"/>
                  <a:pt x="135" y="132"/>
                </a:cubicBezTo>
                <a:cubicBezTo>
                  <a:pt x="135" y="120"/>
                  <a:pt x="135" y="120"/>
                  <a:pt x="135" y="120"/>
                </a:cubicBezTo>
                <a:cubicBezTo>
                  <a:pt x="146" y="126"/>
                  <a:pt x="146" y="126"/>
                  <a:pt x="146" y="126"/>
                </a:cubicBezTo>
                <a:lnTo>
                  <a:pt x="146" y="138"/>
                </a:lnTo>
                <a:close/>
                <a:moveTo>
                  <a:pt x="160" y="126"/>
                </a:moveTo>
                <a:cubicBezTo>
                  <a:pt x="171" y="120"/>
                  <a:pt x="171" y="120"/>
                  <a:pt x="171" y="120"/>
                </a:cubicBezTo>
                <a:cubicBezTo>
                  <a:pt x="171" y="132"/>
                  <a:pt x="171" y="132"/>
                  <a:pt x="171" y="132"/>
                </a:cubicBezTo>
                <a:cubicBezTo>
                  <a:pt x="160" y="138"/>
                  <a:pt x="160" y="138"/>
                  <a:pt x="160" y="138"/>
                </a:cubicBezTo>
                <a:lnTo>
                  <a:pt x="160" y="126"/>
                </a:lnTo>
                <a:close/>
                <a:moveTo>
                  <a:pt x="171" y="182"/>
                </a:moveTo>
                <a:cubicBezTo>
                  <a:pt x="160" y="176"/>
                  <a:pt x="160" y="176"/>
                  <a:pt x="160" y="176"/>
                </a:cubicBezTo>
                <a:cubicBezTo>
                  <a:pt x="160" y="163"/>
                  <a:pt x="160" y="163"/>
                  <a:pt x="160" y="163"/>
                </a:cubicBezTo>
                <a:cubicBezTo>
                  <a:pt x="171" y="170"/>
                  <a:pt x="171" y="170"/>
                  <a:pt x="171" y="170"/>
                </a:cubicBezTo>
                <a:lnTo>
                  <a:pt x="171" y="182"/>
                </a:lnTo>
                <a:close/>
                <a:moveTo>
                  <a:pt x="178" y="157"/>
                </a:moveTo>
                <a:cubicBezTo>
                  <a:pt x="167" y="151"/>
                  <a:pt x="167" y="151"/>
                  <a:pt x="167" y="151"/>
                </a:cubicBezTo>
                <a:cubicBezTo>
                  <a:pt x="178" y="145"/>
                  <a:pt x="178" y="145"/>
                  <a:pt x="178" y="145"/>
                </a:cubicBezTo>
                <a:cubicBezTo>
                  <a:pt x="189" y="151"/>
                  <a:pt x="189" y="151"/>
                  <a:pt x="189" y="151"/>
                </a:cubicBezTo>
                <a:lnTo>
                  <a:pt x="178" y="157"/>
                </a:lnTo>
                <a:close/>
                <a:moveTo>
                  <a:pt x="71" y="38"/>
                </a:moveTo>
                <a:cubicBezTo>
                  <a:pt x="43" y="48"/>
                  <a:pt x="28" y="79"/>
                  <a:pt x="37" y="107"/>
                </a:cubicBezTo>
                <a:cubicBezTo>
                  <a:pt x="38" y="108"/>
                  <a:pt x="38" y="108"/>
                  <a:pt x="38" y="108"/>
                </a:cubicBezTo>
                <a:cubicBezTo>
                  <a:pt x="108" y="108"/>
                  <a:pt x="108" y="108"/>
                  <a:pt x="108" y="108"/>
                </a:cubicBezTo>
                <a:cubicBezTo>
                  <a:pt x="108" y="38"/>
                  <a:pt x="108" y="38"/>
                  <a:pt x="108" y="38"/>
                </a:cubicBezTo>
                <a:cubicBezTo>
                  <a:pt x="96" y="34"/>
                  <a:pt x="84" y="34"/>
                  <a:pt x="71" y="38"/>
                </a:cubicBezTo>
                <a:close/>
                <a:moveTo>
                  <a:pt x="24" y="83"/>
                </a:moveTo>
                <a:cubicBezTo>
                  <a:pt x="15" y="86"/>
                  <a:pt x="7" y="90"/>
                  <a:pt x="0" y="96"/>
                </a:cubicBezTo>
                <a:cubicBezTo>
                  <a:pt x="7" y="100"/>
                  <a:pt x="16" y="103"/>
                  <a:pt x="25" y="105"/>
                </a:cubicBezTo>
                <a:cubicBezTo>
                  <a:pt x="23" y="98"/>
                  <a:pt x="23" y="90"/>
                  <a:pt x="24" y="83"/>
                </a:cubicBezTo>
                <a:close/>
                <a:moveTo>
                  <a:pt x="26" y="71"/>
                </a:moveTo>
                <a:cubicBezTo>
                  <a:pt x="28" y="64"/>
                  <a:pt x="31" y="57"/>
                  <a:pt x="36" y="51"/>
                </a:cubicBezTo>
                <a:cubicBezTo>
                  <a:pt x="27" y="49"/>
                  <a:pt x="18" y="49"/>
                  <a:pt x="8" y="50"/>
                </a:cubicBezTo>
                <a:cubicBezTo>
                  <a:pt x="14" y="59"/>
                  <a:pt x="19" y="65"/>
                  <a:pt x="26" y="71"/>
                </a:cubicBezTo>
                <a:close/>
              </a:path>
            </a:pathLst>
          </a:custGeom>
          <a:solidFill>
            <a:schemeClr val="accent4"/>
          </a:solidFill>
          <a:ln>
            <a:noFill/>
          </a:ln>
        </p:spPr>
        <p:txBody>
          <a:bodyPr lIns="102870" tIns="51435" rIns="102870" bIns="51435"/>
          <a:lstStyle/>
          <a:p>
            <a:pPr>
              <a:defRPr/>
            </a:pPr>
            <a:endParaRPr lang="fr-FR">
              <a:solidFill>
                <a:prstClr val="black"/>
              </a:solidFill>
              <a:latin typeface="Arial" panose="020B0604020202020204" pitchFamily="34" charset="0"/>
              <a:cs typeface="Arial" panose="020B0604020202020204" pitchFamily="34" charset="0"/>
            </a:endParaRPr>
          </a:p>
        </p:txBody>
      </p:sp>
      <p:sp>
        <p:nvSpPr>
          <p:cNvPr id="33" name="AutoShape 20"/>
          <p:cNvSpPr>
            <a:spLocks noChangeArrowheads="1"/>
          </p:cNvSpPr>
          <p:nvPr/>
        </p:nvSpPr>
        <p:spPr bwMode="auto">
          <a:xfrm>
            <a:off x="5088718" y="1965579"/>
            <a:ext cx="1325063" cy="355309"/>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404" tIns="201570" rIns="102404" bIns="201570" anchor="ct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chemeClr val="accent5">
                    <a:lumMod val="75000"/>
                  </a:schemeClr>
                </a:solidFill>
                <a:latin typeface="Arial" panose="020B0604020202020204" pitchFamily="34" charset="0"/>
                <a:cs typeface="Arial" panose="020B0604020202020204" pitchFamily="34" charset="0"/>
              </a:rPr>
              <a:t>Cyclomoteurs</a:t>
            </a:r>
          </a:p>
        </p:txBody>
      </p:sp>
      <p:sp>
        <p:nvSpPr>
          <p:cNvPr id="34" name="AutoShape 20"/>
          <p:cNvSpPr>
            <a:spLocks noChangeArrowheads="1"/>
          </p:cNvSpPr>
          <p:nvPr/>
        </p:nvSpPr>
        <p:spPr bwMode="auto">
          <a:xfrm>
            <a:off x="8979225" y="1974330"/>
            <a:ext cx="1560710" cy="35531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02404" tIns="201570" rIns="102404" bIns="201570" anchor="ct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chemeClr val="accent2">
                    <a:lumMod val="75000"/>
                  </a:schemeClr>
                </a:solidFill>
                <a:latin typeface="Arial" panose="020B0604020202020204" pitchFamily="34" charset="0"/>
                <a:cs typeface="Arial" panose="020B0604020202020204" pitchFamily="34" charset="0"/>
              </a:rPr>
              <a:t>Motocyclettes</a:t>
            </a:r>
          </a:p>
        </p:txBody>
      </p:sp>
      <p:graphicFrame>
        <p:nvGraphicFramePr>
          <p:cNvPr id="37" name="Graphique 36"/>
          <p:cNvGraphicFramePr/>
          <p:nvPr>
            <p:extLst>
              <p:ext uri="{D42A27DB-BD31-4B8C-83A1-F6EECF244321}">
                <p14:modId xmlns:p14="http://schemas.microsoft.com/office/powerpoint/2010/main" val="3626915983"/>
              </p:ext>
            </p:extLst>
          </p:nvPr>
        </p:nvGraphicFramePr>
        <p:xfrm>
          <a:off x="5674932" y="1804722"/>
          <a:ext cx="4173167" cy="1362329"/>
        </p:xfrm>
        <a:graphic>
          <a:graphicData uri="http://schemas.openxmlformats.org/drawingml/2006/chart">
            <c:chart xmlns:c="http://schemas.openxmlformats.org/drawingml/2006/chart" xmlns:r="http://schemas.openxmlformats.org/officeDocument/2006/relationships" r:id="rId14"/>
          </a:graphicData>
        </a:graphic>
      </p:graphicFrame>
      <p:sp>
        <p:nvSpPr>
          <p:cNvPr id="39" name="Titre 1"/>
          <p:cNvSpPr>
            <a:spLocks noGrp="1"/>
          </p:cNvSpPr>
          <p:nvPr>
            <p:ph type="title"/>
          </p:nvPr>
        </p:nvSpPr>
        <p:spPr>
          <a:xfrm>
            <a:off x="285603" y="0"/>
            <a:ext cx="9792000" cy="852747"/>
          </a:xfrm>
        </p:spPr>
        <p:txBody>
          <a:bodyPr/>
          <a:lstStyle/>
          <a:p>
            <a:pPr eaLnBrk="1" hangingPunct="1"/>
            <a:r>
              <a:rPr lang="fr-FR" altLang="fr-FR" sz="2000" dirty="0"/>
              <a:t>Les utilisateurs masculins et féminins de 2RM montrent des </a:t>
            </a:r>
            <a:r>
              <a:rPr lang="fr-FR" altLang="fr-FR" sz="2000" dirty="0" smtClean="0"/>
              <a:t>profils différenciés </a:t>
            </a:r>
            <a:r>
              <a:rPr lang="fr-FR" altLang="fr-FR" sz="2000" dirty="0"/>
              <a:t>en termes </a:t>
            </a:r>
            <a:r>
              <a:rPr lang="fr-FR" altLang="fr-FR" sz="2000" dirty="0" smtClean="0"/>
              <a:t>de </a:t>
            </a:r>
            <a:r>
              <a:rPr lang="fr-FR" altLang="fr-FR" sz="2000" dirty="0"/>
              <a:t>cylindrée et </a:t>
            </a:r>
            <a:r>
              <a:rPr lang="fr-FR" altLang="fr-FR" sz="2000" dirty="0" smtClean="0"/>
              <a:t>de kilométrage.</a:t>
            </a:r>
            <a:endParaRPr lang="fr-FR" altLang="fr-FR" sz="2000" dirty="0"/>
          </a:p>
        </p:txBody>
      </p:sp>
      <p:grpSp>
        <p:nvGrpSpPr>
          <p:cNvPr id="40" name="Groupe 39"/>
          <p:cNvGrpSpPr/>
          <p:nvPr/>
        </p:nvGrpSpPr>
        <p:grpSpPr>
          <a:xfrm>
            <a:off x="6172164" y="6557605"/>
            <a:ext cx="3994242" cy="153888"/>
            <a:chOff x="5454801" y="6348055"/>
            <a:chExt cx="4546180" cy="153888"/>
          </a:xfrm>
        </p:grpSpPr>
        <p:sp>
          <p:nvSpPr>
            <p:cNvPr id="41"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la moyenne 2RM</a:t>
              </a:r>
            </a:p>
          </p:txBody>
        </p:sp>
        <p:sp>
          <p:nvSpPr>
            <p:cNvPr id="42" name="Ellipse 51"/>
            <p:cNvSpPr>
              <a:spLocks noChangeAspect="1"/>
            </p:cNvSpPr>
            <p:nvPr/>
          </p:nvSpPr>
          <p:spPr bwMode="auto">
            <a:xfrm>
              <a:off x="6079836"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3" name="Ellipse 51"/>
            <p:cNvSpPr>
              <a:spLocks noChangeAspect="1"/>
            </p:cNvSpPr>
            <p:nvPr/>
          </p:nvSpPr>
          <p:spPr bwMode="auto">
            <a:xfrm>
              <a:off x="5760216"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44" name="Ellipse 51"/>
          <p:cNvSpPr>
            <a:spLocks noChangeAspect="1"/>
          </p:cNvSpPr>
          <p:nvPr/>
        </p:nvSpPr>
        <p:spPr bwMode="auto">
          <a:xfrm>
            <a:off x="9242320" y="3477052"/>
            <a:ext cx="402515" cy="221186"/>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sp>
        <p:nvSpPr>
          <p:cNvPr id="45" name="ZoneTexte 44"/>
          <p:cNvSpPr txBox="1"/>
          <p:nvPr/>
        </p:nvSpPr>
        <p:spPr>
          <a:xfrm>
            <a:off x="7915747" y="6357639"/>
            <a:ext cx="2388358" cy="278393"/>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(rappel année précédente)</a:t>
            </a:r>
          </a:p>
        </p:txBody>
      </p:sp>
      <p:sp>
        <p:nvSpPr>
          <p:cNvPr id="46" name="ZoneTexte 45"/>
          <p:cNvSpPr txBox="1"/>
          <p:nvPr/>
        </p:nvSpPr>
        <p:spPr>
          <a:xfrm>
            <a:off x="6198205" y="2709417"/>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(22)</a:t>
            </a:r>
          </a:p>
        </p:txBody>
      </p:sp>
      <p:sp>
        <p:nvSpPr>
          <p:cNvPr id="48" name="ZoneTexte 47"/>
          <p:cNvSpPr txBox="1"/>
          <p:nvPr/>
        </p:nvSpPr>
        <p:spPr>
          <a:xfrm>
            <a:off x="8147508" y="2709417"/>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(78)</a:t>
            </a:r>
          </a:p>
        </p:txBody>
      </p:sp>
      <p:sp>
        <p:nvSpPr>
          <p:cNvPr id="49" name="ZoneTexte 48"/>
          <p:cNvSpPr txBox="1"/>
          <p:nvPr/>
        </p:nvSpPr>
        <p:spPr>
          <a:xfrm>
            <a:off x="2948059" y="3804968"/>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(26)</a:t>
            </a:r>
          </a:p>
        </p:txBody>
      </p:sp>
      <p:sp>
        <p:nvSpPr>
          <p:cNvPr id="50" name="ZoneTexte 49"/>
          <p:cNvSpPr txBox="1"/>
          <p:nvPr/>
        </p:nvSpPr>
        <p:spPr>
          <a:xfrm>
            <a:off x="3812794" y="3804968"/>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(23)</a:t>
            </a:r>
          </a:p>
        </p:txBody>
      </p:sp>
      <p:sp>
        <p:nvSpPr>
          <p:cNvPr id="51" name="ZoneTexte 50"/>
          <p:cNvSpPr txBox="1"/>
          <p:nvPr/>
        </p:nvSpPr>
        <p:spPr>
          <a:xfrm>
            <a:off x="6299710" y="381072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(22)</a:t>
            </a:r>
          </a:p>
        </p:txBody>
      </p:sp>
      <p:sp>
        <p:nvSpPr>
          <p:cNvPr id="52" name="ZoneTexte 51"/>
          <p:cNvSpPr txBox="1"/>
          <p:nvPr/>
        </p:nvSpPr>
        <p:spPr>
          <a:xfrm>
            <a:off x="7270818" y="381072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(38)</a:t>
            </a:r>
          </a:p>
        </p:txBody>
      </p:sp>
      <p:sp>
        <p:nvSpPr>
          <p:cNvPr id="53" name="ZoneTexte 52"/>
          <p:cNvSpPr txBox="1"/>
          <p:nvPr/>
        </p:nvSpPr>
        <p:spPr>
          <a:xfrm>
            <a:off x="7915793" y="381072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(13)</a:t>
            </a:r>
          </a:p>
        </p:txBody>
      </p:sp>
      <p:sp>
        <p:nvSpPr>
          <p:cNvPr id="54" name="ZoneTexte 53"/>
          <p:cNvSpPr txBox="1"/>
          <p:nvPr/>
        </p:nvSpPr>
        <p:spPr>
          <a:xfrm>
            <a:off x="8592866" y="381072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(25)</a:t>
            </a:r>
          </a:p>
        </p:txBody>
      </p:sp>
      <p:sp>
        <p:nvSpPr>
          <p:cNvPr id="55" name="ZoneTexte 54"/>
          <p:cNvSpPr txBox="1"/>
          <p:nvPr/>
        </p:nvSpPr>
        <p:spPr>
          <a:xfrm>
            <a:off x="9348339" y="3810722"/>
            <a:ext cx="349661" cy="190920"/>
          </a:xfrm>
          <a:prstGeom prst="rect">
            <a:avLst/>
          </a:prstGeom>
          <a:noFill/>
        </p:spPr>
        <p:txBody>
          <a:bodyPr wrap="non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(3)</a:t>
            </a:r>
          </a:p>
        </p:txBody>
      </p:sp>
      <p:pic>
        <p:nvPicPr>
          <p:cNvPr id="56" name="Picture 2" descr="Résultat d’images pour icône scooter"/>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611" y="2191346"/>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57" name="Image 18" descr="Noir moto silhouette Icon gratuit"/>
          <p:cNvPicPr>
            <a:picLocks noChangeAspect="1" noChangeArrowheads="1"/>
          </p:cNvPicPr>
          <p:nvPr/>
        </p:nvPicPr>
        <p:blipFill>
          <a:blip r:embed="rId1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1956" y="2246503"/>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2" descr="Résultat d’images pour icône scooter"/>
          <p:cNvPicPr>
            <a:picLocks noChangeAspect="1" noChangeArrowheads="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4108" y="2199550"/>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 18" descr="Noir moto silhouette Icon gratuit"/>
          <p:cNvPicPr>
            <a:picLocks noChangeAspect="1" noChangeArrowheads="1"/>
          </p:cNvPicPr>
          <p:nvPr/>
        </p:nvPicPr>
        <p:blipFill>
          <a:blip r:embed="rId1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7453" y="2265340"/>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Accolade fermante 59"/>
          <p:cNvSpPr/>
          <p:nvPr/>
        </p:nvSpPr>
        <p:spPr>
          <a:xfrm rot="5400000">
            <a:off x="6772099" y="3160518"/>
            <a:ext cx="252044" cy="1821733"/>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02870" tIns="51435" rIns="102870" bIns="51435" anchor="ctr"/>
          <a:lstStyle/>
          <a:p>
            <a:pPr algn="ctr">
              <a:defRPr/>
            </a:pPr>
            <a:endParaRPr lang="fr-FR">
              <a:solidFill>
                <a:prstClr val="black"/>
              </a:solidFill>
              <a:latin typeface="Arial" panose="020B0604020202020204" pitchFamily="34" charset="0"/>
              <a:cs typeface="Arial" panose="020B0604020202020204" pitchFamily="34" charset="0"/>
            </a:endParaRPr>
          </a:p>
        </p:txBody>
      </p:sp>
      <p:sp>
        <p:nvSpPr>
          <p:cNvPr id="61" name="Rectangle 60"/>
          <p:cNvSpPr/>
          <p:nvPr/>
        </p:nvSpPr>
        <p:spPr>
          <a:xfrm>
            <a:off x="8050288" y="2355141"/>
            <a:ext cx="424165" cy="2294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latin typeface="Arial" panose="020B0604020202020204" pitchFamily="34" charset="0"/>
              <a:cs typeface="Arial" panose="020B0604020202020204" pitchFamily="34" charset="0"/>
            </a:endParaRPr>
          </a:p>
        </p:txBody>
      </p:sp>
      <p:sp>
        <p:nvSpPr>
          <p:cNvPr id="62" name="Rectangle 61"/>
          <p:cNvSpPr/>
          <p:nvPr/>
        </p:nvSpPr>
        <p:spPr>
          <a:xfrm>
            <a:off x="6092197" y="2372176"/>
            <a:ext cx="425978" cy="23082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latin typeface="Arial" panose="020B0604020202020204" pitchFamily="34" charset="0"/>
              <a:cs typeface="Arial" panose="020B0604020202020204" pitchFamily="34" charset="0"/>
            </a:endParaRPr>
          </a:p>
        </p:txBody>
      </p:sp>
      <p:sp>
        <p:nvSpPr>
          <p:cNvPr id="63" name="Rectangle 62"/>
          <p:cNvSpPr/>
          <p:nvPr/>
        </p:nvSpPr>
        <p:spPr>
          <a:xfrm>
            <a:off x="6231114" y="3467413"/>
            <a:ext cx="425978" cy="23082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latin typeface="Arial" panose="020B0604020202020204" pitchFamily="34" charset="0"/>
              <a:cs typeface="Arial" panose="020B0604020202020204" pitchFamily="34" charset="0"/>
            </a:endParaRPr>
          </a:p>
        </p:txBody>
      </p:sp>
      <p:sp>
        <p:nvSpPr>
          <p:cNvPr id="64" name="Rectangle 63"/>
          <p:cNvSpPr/>
          <p:nvPr/>
        </p:nvSpPr>
        <p:spPr>
          <a:xfrm>
            <a:off x="8495283" y="3477052"/>
            <a:ext cx="425978" cy="23082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latin typeface="Arial" panose="020B0604020202020204" pitchFamily="34" charset="0"/>
              <a:cs typeface="Arial" panose="020B0604020202020204" pitchFamily="34" charset="0"/>
            </a:endParaRPr>
          </a:p>
        </p:txBody>
      </p:sp>
      <p:sp>
        <p:nvSpPr>
          <p:cNvPr id="65" name="Rectangle 64"/>
          <p:cNvSpPr/>
          <p:nvPr/>
        </p:nvSpPr>
        <p:spPr>
          <a:xfrm>
            <a:off x="6489803" y="4999497"/>
            <a:ext cx="425978" cy="230825"/>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latin typeface="Arial" panose="020B0604020202020204" pitchFamily="34" charset="0"/>
              <a:cs typeface="Arial" panose="020B0604020202020204" pitchFamily="34" charset="0"/>
            </a:endParaRPr>
          </a:p>
        </p:txBody>
      </p:sp>
      <p:sp>
        <p:nvSpPr>
          <p:cNvPr id="66" name="Rectangle 65"/>
          <p:cNvSpPr/>
          <p:nvPr/>
        </p:nvSpPr>
        <p:spPr>
          <a:xfrm>
            <a:off x="6898121" y="5430196"/>
            <a:ext cx="424165" cy="22945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fr-FR" dirty="0">
              <a:latin typeface="Arial" panose="020B0604020202020204" pitchFamily="34" charset="0"/>
              <a:cs typeface="Arial" panose="020B0604020202020204" pitchFamily="34" charset="0"/>
            </a:endParaRPr>
          </a:p>
        </p:txBody>
      </p:sp>
      <p:sp>
        <p:nvSpPr>
          <p:cNvPr id="67" name="Rectangle 5"/>
          <p:cNvSpPr>
            <a:spLocks noChangeArrowheads="1"/>
          </p:cNvSpPr>
          <p:nvPr/>
        </p:nvSpPr>
        <p:spPr bwMode="auto">
          <a:xfrm>
            <a:off x="1364775" y="2900337"/>
            <a:ext cx="86314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smtClean="0">
                <a:solidFill>
                  <a:schemeClr val="accent2"/>
                </a:solidFill>
                <a:latin typeface="Arial" panose="020B0604020202020204" pitchFamily="34" charset="0"/>
                <a:cs typeface="Arial" panose="020B0604020202020204" pitchFamily="34" charset="0"/>
              </a:rPr>
              <a:t>&gt;50</a:t>
            </a:r>
          </a:p>
          <a:p>
            <a:pPr algn="ctr" eaLnBrk="1" hangingPunct="1">
              <a:spcBef>
                <a:spcPct val="0"/>
              </a:spcBef>
              <a:buFontTx/>
              <a:buNone/>
            </a:pPr>
            <a:r>
              <a:rPr lang="fr-FR" altLang="fr-FR" sz="1100" b="0" dirty="0" smtClean="0">
                <a:solidFill>
                  <a:schemeClr val="accent2"/>
                </a:solidFill>
                <a:latin typeface="Arial" panose="020B0604020202020204" pitchFamily="34" charset="0"/>
                <a:cs typeface="Arial" panose="020B0604020202020204" pitchFamily="34" charset="0"/>
              </a:rPr>
              <a:t> à 125 cc</a:t>
            </a:r>
            <a:endParaRPr lang="fr-FR" altLang="fr-FR" sz="1100" b="0" dirty="0">
              <a:solidFill>
                <a:schemeClr val="accent2"/>
              </a:solidFill>
              <a:latin typeface="Arial" panose="020B0604020202020204" pitchFamily="34" charset="0"/>
              <a:cs typeface="Arial" panose="020B0604020202020204" pitchFamily="34" charset="0"/>
            </a:endParaRPr>
          </a:p>
        </p:txBody>
      </p:sp>
      <p:sp>
        <p:nvSpPr>
          <p:cNvPr id="68" name="Rectangle 5"/>
          <p:cNvSpPr>
            <a:spLocks noChangeArrowheads="1"/>
          </p:cNvSpPr>
          <p:nvPr/>
        </p:nvSpPr>
        <p:spPr bwMode="auto">
          <a:xfrm>
            <a:off x="2023198" y="2907349"/>
            <a:ext cx="936458"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smtClean="0">
                <a:solidFill>
                  <a:schemeClr val="accent3"/>
                </a:solidFill>
                <a:latin typeface="Arial" panose="020B0604020202020204" pitchFamily="34" charset="0"/>
                <a:cs typeface="Arial" panose="020B0604020202020204" pitchFamily="34" charset="0"/>
              </a:rPr>
              <a:t>&gt;125 cc </a:t>
            </a:r>
          </a:p>
          <a:p>
            <a:pPr algn="ctr" eaLnBrk="1" hangingPunct="1">
              <a:spcBef>
                <a:spcPct val="0"/>
              </a:spcBef>
              <a:buFontTx/>
              <a:buNone/>
            </a:pPr>
            <a:r>
              <a:rPr lang="fr-FR" altLang="fr-FR" sz="1100" b="0" dirty="0" smtClean="0">
                <a:solidFill>
                  <a:schemeClr val="accent3"/>
                </a:solidFill>
                <a:latin typeface="Arial" panose="020B0604020202020204" pitchFamily="34" charset="0"/>
                <a:cs typeface="Arial" panose="020B0604020202020204" pitchFamily="34" charset="0"/>
              </a:rPr>
              <a:t>à 500</a:t>
            </a:r>
            <a:endParaRPr lang="fr-FR" altLang="fr-FR" sz="1100" b="0" dirty="0">
              <a:solidFill>
                <a:schemeClr val="accent3"/>
              </a:solidFill>
              <a:latin typeface="Arial" panose="020B0604020202020204" pitchFamily="34" charset="0"/>
              <a:cs typeface="Arial" panose="020B0604020202020204" pitchFamily="34" charset="0"/>
            </a:endParaRPr>
          </a:p>
        </p:txBody>
      </p:sp>
      <p:sp>
        <p:nvSpPr>
          <p:cNvPr id="69" name="Rectangle 5"/>
          <p:cNvSpPr>
            <a:spLocks noChangeArrowheads="1"/>
          </p:cNvSpPr>
          <p:nvPr/>
        </p:nvSpPr>
        <p:spPr bwMode="auto">
          <a:xfrm>
            <a:off x="2636040" y="2900336"/>
            <a:ext cx="936458"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smtClean="0">
                <a:solidFill>
                  <a:schemeClr val="accent1"/>
                </a:solidFill>
                <a:latin typeface="Arial" panose="020B0604020202020204" pitchFamily="34" charset="0"/>
                <a:cs typeface="Arial" panose="020B0604020202020204" pitchFamily="34" charset="0"/>
              </a:rPr>
              <a:t>&gt;500 cc </a:t>
            </a:r>
          </a:p>
          <a:p>
            <a:pPr algn="ctr" eaLnBrk="1" hangingPunct="1">
              <a:spcBef>
                <a:spcPct val="0"/>
              </a:spcBef>
              <a:buFontTx/>
              <a:buNone/>
            </a:pPr>
            <a:r>
              <a:rPr lang="fr-FR" altLang="fr-FR" sz="1100" b="0" dirty="0" smtClean="0">
                <a:solidFill>
                  <a:schemeClr val="accent1"/>
                </a:solidFill>
                <a:latin typeface="Arial" panose="020B0604020202020204" pitchFamily="34" charset="0"/>
                <a:cs typeface="Arial" panose="020B0604020202020204" pitchFamily="34" charset="0"/>
              </a:rPr>
              <a:t>à 750</a:t>
            </a:r>
            <a:endParaRPr lang="fr-FR" altLang="fr-FR" sz="1100" b="0" dirty="0">
              <a:solidFill>
                <a:schemeClr val="accent1"/>
              </a:solidFill>
              <a:latin typeface="Arial" panose="020B0604020202020204" pitchFamily="34" charset="0"/>
              <a:cs typeface="Arial" panose="020B0604020202020204" pitchFamily="34" charset="0"/>
            </a:endParaRPr>
          </a:p>
        </p:txBody>
      </p:sp>
      <p:sp>
        <p:nvSpPr>
          <p:cNvPr id="70" name="Rectangle 5"/>
          <p:cNvSpPr>
            <a:spLocks noChangeArrowheads="1"/>
          </p:cNvSpPr>
          <p:nvPr/>
        </p:nvSpPr>
        <p:spPr bwMode="auto">
          <a:xfrm>
            <a:off x="5996138" y="2928660"/>
            <a:ext cx="78851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rgbClr val="FABD78"/>
                </a:solidFill>
                <a:latin typeface="Arial" panose="020B0604020202020204" pitchFamily="34" charset="0"/>
                <a:cs typeface="Arial" panose="020B0604020202020204" pitchFamily="34" charset="0"/>
              </a:rPr>
              <a:t>50cc et moins</a:t>
            </a:r>
          </a:p>
        </p:txBody>
      </p:sp>
      <p:sp>
        <p:nvSpPr>
          <p:cNvPr id="71" name="Rectangle 38"/>
          <p:cNvSpPr>
            <a:spLocks noChangeArrowheads="1"/>
          </p:cNvSpPr>
          <p:nvPr/>
        </p:nvSpPr>
        <p:spPr bwMode="auto">
          <a:xfrm>
            <a:off x="9025487" y="2921088"/>
            <a:ext cx="78851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a:solidFill>
                  <a:srgbClr val="62000C"/>
                </a:solidFill>
                <a:latin typeface="Arial" panose="020B0604020202020204" pitchFamily="34" charset="0"/>
                <a:cs typeface="Arial" panose="020B0604020202020204" pitchFamily="34" charset="0"/>
              </a:rPr>
              <a:t>Plus de 750cc</a:t>
            </a:r>
          </a:p>
        </p:txBody>
      </p:sp>
      <p:sp>
        <p:nvSpPr>
          <p:cNvPr id="72" name="Rectangle 5"/>
          <p:cNvSpPr>
            <a:spLocks noChangeArrowheads="1"/>
          </p:cNvSpPr>
          <p:nvPr/>
        </p:nvSpPr>
        <p:spPr bwMode="auto">
          <a:xfrm>
            <a:off x="6837063" y="2928660"/>
            <a:ext cx="863143"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smtClean="0">
                <a:solidFill>
                  <a:schemeClr val="accent2"/>
                </a:solidFill>
                <a:latin typeface="Arial" panose="020B0604020202020204" pitchFamily="34" charset="0"/>
                <a:cs typeface="Arial" panose="020B0604020202020204" pitchFamily="34" charset="0"/>
              </a:rPr>
              <a:t>&gt;50</a:t>
            </a:r>
          </a:p>
          <a:p>
            <a:pPr algn="ctr" eaLnBrk="1" hangingPunct="1">
              <a:spcBef>
                <a:spcPct val="0"/>
              </a:spcBef>
              <a:buFontTx/>
              <a:buNone/>
            </a:pPr>
            <a:r>
              <a:rPr lang="fr-FR" altLang="fr-FR" sz="1100" b="0" dirty="0" smtClean="0">
                <a:solidFill>
                  <a:schemeClr val="accent2"/>
                </a:solidFill>
                <a:latin typeface="Arial" panose="020B0604020202020204" pitchFamily="34" charset="0"/>
                <a:cs typeface="Arial" panose="020B0604020202020204" pitchFamily="34" charset="0"/>
              </a:rPr>
              <a:t> à 125 cc</a:t>
            </a:r>
            <a:endParaRPr lang="fr-FR" altLang="fr-FR" sz="1100" b="0" dirty="0">
              <a:solidFill>
                <a:schemeClr val="accent2"/>
              </a:solidFill>
              <a:latin typeface="Arial" panose="020B0604020202020204" pitchFamily="34" charset="0"/>
              <a:cs typeface="Arial" panose="020B0604020202020204" pitchFamily="34" charset="0"/>
            </a:endParaRPr>
          </a:p>
        </p:txBody>
      </p:sp>
      <p:sp>
        <p:nvSpPr>
          <p:cNvPr id="73" name="Rectangle 5"/>
          <p:cNvSpPr>
            <a:spLocks noChangeArrowheads="1"/>
          </p:cNvSpPr>
          <p:nvPr/>
        </p:nvSpPr>
        <p:spPr bwMode="auto">
          <a:xfrm>
            <a:off x="7604670" y="2935672"/>
            <a:ext cx="936458"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smtClean="0">
                <a:solidFill>
                  <a:schemeClr val="accent3"/>
                </a:solidFill>
                <a:latin typeface="Arial" panose="020B0604020202020204" pitchFamily="34" charset="0"/>
                <a:cs typeface="Arial" panose="020B0604020202020204" pitchFamily="34" charset="0"/>
              </a:rPr>
              <a:t>&gt;125 cc </a:t>
            </a:r>
          </a:p>
          <a:p>
            <a:pPr algn="ctr" eaLnBrk="1" hangingPunct="1">
              <a:spcBef>
                <a:spcPct val="0"/>
              </a:spcBef>
              <a:buFontTx/>
              <a:buNone/>
            </a:pPr>
            <a:r>
              <a:rPr lang="fr-FR" altLang="fr-FR" sz="1100" b="0" dirty="0" smtClean="0">
                <a:solidFill>
                  <a:schemeClr val="accent3"/>
                </a:solidFill>
                <a:latin typeface="Arial" panose="020B0604020202020204" pitchFamily="34" charset="0"/>
                <a:cs typeface="Arial" panose="020B0604020202020204" pitchFamily="34" charset="0"/>
              </a:rPr>
              <a:t>à 500</a:t>
            </a:r>
            <a:endParaRPr lang="fr-FR" altLang="fr-FR" sz="1100" b="0" dirty="0">
              <a:solidFill>
                <a:schemeClr val="accent3"/>
              </a:solidFill>
              <a:latin typeface="Arial" panose="020B0604020202020204" pitchFamily="34" charset="0"/>
              <a:cs typeface="Arial" panose="020B0604020202020204" pitchFamily="34" charset="0"/>
            </a:endParaRPr>
          </a:p>
        </p:txBody>
      </p:sp>
      <p:sp>
        <p:nvSpPr>
          <p:cNvPr id="74" name="Rectangle 5"/>
          <p:cNvSpPr>
            <a:spLocks noChangeArrowheads="1"/>
          </p:cNvSpPr>
          <p:nvPr/>
        </p:nvSpPr>
        <p:spPr bwMode="auto">
          <a:xfrm>
            <a:off x="8231160" y="2928659"/>
            <a:ext cx="936458"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70" tIns="51435" rIns="102870" bIns="51435">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100" b="0" dirty="0" smtClean="0">
                <a:solidFill>
                  <a:schemeClr val="accent1"/>
                </a:solidFill>
                <a:latin typeface="Arial" panose="020B0604020202020204" pitchFamily="34" charset="0"/>
                <a:cs typeface="Arial" panose="020B0604020202020204" pitchFamily="34" charset="0"/>
              </a:rPr>
              <a:t>&gt;500 cc </a:t>
            </a:r>
          </a:p>
          <a:p>
            <a:pPr algn="ctr" eaLnBrk="1" hangingPunct="1">
              <a:spcBef>
                <a:spcPct val="0"/>
              </a:spcBef>
              <a:buFontTx/>
              <a:buNone/>
            </a:pPr>
            <a:r>
              <a:rPr lang="fr-FR" altLang="fr-FR" sz="1100" b="0" dirty="0" smtClean="0">
                <a:solidFill>
                  <a:schemeClr val="accent1"/>
                </a:solidFill>
                <a:latin typeface="Arial" panose="020B0604020202020204" pitchFamily="34" charset="0"/>
                <a:cs typeface="Arial" panose="020B0604020202020204" pitchFamily="34" charset="0"/>
              </a:rPr>
              <a:t>à 750</a:t>
            </a:r>
            <a:endParaRPr lang="fr-FR" altLang="fr-FR" sz="1100" b="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881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165396" cy="1160524"/>
          </a:xfrm>
        </p:spPr>
        <p:txBody>
          <a:bodyPr/>
          <a:lstStyle/>
          <a:p>
            <a:r>
              <a:rPr lang="fr-FR" sz="2000" dirty="0" smtClean="0"/>
              <a:t>Parmi ceux qui ont la formation ou le permis moto, près de la moitié l’ont obtenu il y a plus de 20 ans et seuls 2/10 conduisent actuellement ; plus d’un tiers ont conduit par le passé et se sont arrêtés. </a:t>
            </a:r>
            <a:endParaRPr lang="fr-FR" sz="2000" dirty="0"/>
          </a:p>
        </p:txBody>
      </p:sp>
      <p:sp>
        <p:nvSpPr>
          <p:cNvPr id="3" name="Espace réservé du numéro de diapositive 2"/>
          <p:cNvSpPr>
            <a:spLocks noGrp="1"/>
          </p:cNvSpPr>
          <p:nvPr>
            <p:ph type="sldNum" sz="quarter" idx="10"/>
          </p:nvPr>
        </p:nvSpPr>
        <p:spPr/>
        <p:txBody>
          <a:bodyPr/>
          <a:lstStyle/>
          <a:p>
            <a:fld id="{4034BEE3-566C-4068-A777-C3A4762E861B}" type="slidenum">
              <a:rPr lang="en-GB" smtClean="0"/>
              <a:pPr/>
              <a:t>32</a:t>
            </a:fld>
            <a:endParaRPr lang="en-GB" dirty="0"/>
          </a:p>
        </p:txBody>
      </p:sp>
      <p:graphicFrame>
        <p:nvGraphicFramePr>
          <p:cNvPr id="5" name="Graphique 4"/>
          <p:cNvGraphicFramePr/>
          <p:nvPr>
            <p:extLst>
              <p:ext uri="{D42A27DB-BD31-4B8C-83A1-F6EECF244321}">
                <p14:modId xmlns:p14="http://schemas.microsoft.com/office/powerpoint/2010/main" val="3863962181"/>
              </p:ext>
            </p:extLst>
          </p:nvPr>
        </p:nvGraphicFramePr>
        <p:xfrm>
          <a:off x="747252" y="1091821"/>
          <a:ext cx="3481869" cy="5781611"/>
        </p:xfrm>
        <a:graphic>
          <a:graphicData uri="http://schemas.openxmlformats.org/drawingml/2006/chart">
            <c:chart xmlns:c="http://schemas.openxmlformats.org/drawingml/2006/chart" xmlns:r="http://schemas.openxmlformats.org/officeDocument/2006/relationships" r:id="rId6"/>
          </a:graphicData>
        </a:graphic>
      </p:graphicFrame>
      <p:pic>
        <p:nvPicPr>
          <p:cNvPr id="43" name="Picture 2" descr="Résultat d’images pour icône scoote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183" y="4351862"/>
            <a:ext cx="518071" cy="518071"/>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 18" descr="Noir moto silhouette Icon gratuit"/>
          <p:cNvPicPr>
            <a:picLocks noChangeAspect="1" noChangeArrowheads="1"/>
          </p:cNvPicPr>
          <p:nvPr/>
        </p:nvPicPr>
        <p:blipFill>
          <a:blip r:embed="rId8"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181" y="3742339"/>
            <a:ext cx="518071" cy="51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2"/>
          <p:cNvSpPr txBox="1">
            <a:spLocks noChangeArrowheads="1"/>
          </p:cNvSpPr>
          <p:nvPr>
            <p:custDataLst>
              <p:tags r:id="rId1"/>
            </p:custDataLst>
          </p:nvPr>
        </p:nvSpPr>
        <p:spPr bwMode="auto">
          <a:xfrm>
            <a:off x="1387367" y="1372753"/>
            <a:ext cx="25147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Type de permis ou formation</a:t>
            </a:r>
            <a:endParaRPr lang="fr-FR" altLang="fr-FR" sz="1200" dirty="0">
              <a:solidFill>
                <a:schemeClr val="tx1"/>
              </a:solidFill>
              <a:latin typeface="Arial" panose="020B0604020202020204" pitchFamily="34" charset="0"/>
              <a:cs typeface="Arial" panose="020B0604020202020204" pitchFamily="34" charset="0"/>
            </a:endParaRPr>
          </a:p>
        </p:txBody>
      </p:sp>
      <p:sp>
        <p:nvSpPr>
          <p:cNvPr id="15" name="ZoneTexte 12"/>
          <p:cNvSpPr txBox="1">
            <a:spLocks noChangeArrowheads="1"/>
          </p:cNvSpPr>
          <p:nvPr>
            <p:custDataLst>
              <p:tags r:id="rId2"/>
            </p:custDataLst>
          </p:nvPr>
        </p:nvSpPr>
        <p:spPr bwMode="auto">
          <a:xfrm>
            <a:off x="7519462" y="2914273"/>
            <a:ext cx="18732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Conduite du 2RM</a:t>
            </a:r>
            <a:endParaRPr lang="fr-FR" altLang="fr-FR" sz="12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bwMode="ltGray">
          <a:xfrm>
            <a:off x="5293001" y="2825087"/>
            <a:ext cx="4995723" cy="3129408"/>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17" name="Rectangle 16"/>
          <p:cNvSpPr/>
          <p:nvPr/>
        </p:nvSpPr>
        <p:spPr bwMode="ltGray">
          <a:xfrm>
            <a:off x="94259" y="1254961"/>
            <a:ext cx="4995723" cy="4699534"/>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2" name="ZoneTexte 21"/>
          <p:cNvSpPr txBox="1"/>
          <p:nvPr/>
        </p:nvSpPr>
        <p:spPr>
          <a:xfrm>
            <a:off x="480358" y="6255621"/>
            <a:ext cx="9772112" cy="543668"/>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r>
              <a:rPr lang="fr-FR" sz="1000" b="0" dirty="0" smtClean="0">
                <a:solidFill>
                  <a:schemeClr val="tx1"/>
                </a:solidFill>
                <a:latin typeface="Arial" panose="020B0604020202020204" pitchFamily="34" charset="0"/>
              </a:rPr>
              <a:t>Q5: Formations </a:t>
            </a:r>
            <a:r>
              <a:rPr lang="fr-FR" sz="1000" b="0" dirty="0">
                <a:solidFill>
                  <a:schemeClr val="tx1"/>
                </a:solidFill>
                <a:latin typeface="Arial" panose="020B0604020202020204" pitchFamily="34" charset="0"/>
              </a:rPr>
              <a:t>à la conduite d’un deux roues motorisé et permis moto </a:t>
            </a:r>
            <a:r>
              <a:rPr lang="fr-FR" sz="1000" b="0" dirty="0" smtClean="0">
                <a:solidFill>
                  <a:schemeClr val="tx1"/>
                </a:solidFill>
                <a:latin typeface="Arial" panose="020B0604020202020204" pitchFamily="34" charset="0"/>
              </a:rPr>
              <a:t>obtenus</a:t>
            </a:r>
          </a:p>
          <a:p>
            <a:pPr>
              <a:defRPr/>
            </a:pPr>
            <a:r>
              <a:rPr lang="fr-FR" sz="1000" b="0" dirty="0" smtClean="0">
                <a:solidFill>
                  <a:schemeClr val="tx1"/>
                </a:solidFill>
                <a:latin typeface="Arial" panose="020B0604020202020204" pitchFamily="34" charset="0"/>
              </a:rPr>
              <a:t>Q6 </a:t>
            </a:r>
            <a:r>
              <a:rPr lang="fr-FR" sz="1000" b="0" dirty="0">
                <a:solidFill>
                  <a:schemeClr val="tx1"/>
                </a:solidFill>
                <a:latin typeface="Arial" panose="020B0604020202020204" pitchFamily="34" charset="0"/>
              </a:rPr>
              <a:t>:Cette personne conduit-elle actuellement un deux roues motorisé ?</a:t>
            </a:r>
          </a:p>
          <a:p>
            <a:pPr>
              <a:defRPr/>
            </a:pPr>
            <a:r>
              <a:rPr lang="fr-FR" sz="1000" b="0" dirty="0" smtClean="0">
                <a:solidFill>
                  <a:schemeClr val="tx1"/>
                </a:solidFill>
                <a:latin typeface="Arial" panose="020B0604020202020204" pitchFamily="34" charset="0"/>
              </a:rPr>
              <a:t>Base : ensemble des individus 15 ans et plus</a:t>
            </a:r>
            <a:endParaRPr lang="fr-FR" sz="1000" b="0" dirty="0">
              <a:solidFill>
                <a:schemeClr val="tx1"/>
              </a:solidFill>
              <a:latin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3575272096"/>
              </p:ext>
            </p:extLst>
          </p:nvPr>
        </p:nvGraphicFramePr>
        <p:xfrm>
          <a:off x="5662173" y="3095466"/>
          <a:ext cx="3973598" cy="2813821"/>
        </p:xfrm>
        <a:graphic>
          <a:graphicData uri="http://schemas.openxmlformats.org/drawingml/2006/chart">
            <c:chart xmlns:c="http://schemas.openxmlformats.org/drawingml/2006/chart" xmlns:r="http://schemas.openxmlformats.org/officeDocument/2006/relationships" r:id="rId9"/>
          </a:graphicData>
        </a:graphic>
      </p:graphicFrame>
      <p:sp>
        <p:nvSpPr>
          <p:cNvPr id="11" name="ZoneTexte 10"/>
          <p:cNvSpPr txBox="1"/>
          <p:nvPr/>
        </p:nvSpPr>
        <p:spPr>
          <a:xfrm>
            <a:off x="3610506" y="1651715"/>
            <a:ext cx="1297481" cy="699258"/>
          </a:xfrm>
          <a:prstGeom prst="rect">
            <a:avLst/>
          </a:prstGeom>
          <a:solidFill>
            <a:schemeClr val="accent4">
              <a:lumMod val="75000"/>
            </a:schemeClr>
          </a:solidFill>
        </p:spPr>
        <p:txBody>
          <a:bodyPr wrap="square" lIns="0" tIns="0" rIns="0" bIns="0" rtlCol="0" anchor="ctr" anchorCtr="0">
            <a:noAutofit/>
          </a:bodyPr>
          <a:lstStyle/>
          <a:p>
            <a:pPr algn="ctr"/>
            <a:r>
              <a:rPr lang="fr-FR" sz="1400" dirty="0" smtClean="0">
                <a:solidFill>
                  <a:schemeClr val="bg1"/>
                </a:solidFill>
                <a:latin typeface="Arial" panose="020B0604020202020204" pitchFamily="34" charset="0"/>
                <a:cs typeface="Arial" panose="020B0604020202020204" pitchFamily="34" charset="0"/>
              </a:rPr>
              <a:t>Au moins 1 type : </a:t>
            </a:r>
            <a:r>
              <a:rPr lang="fr-FR" sz="1600" dirty="0" smtClean="0">
                <a:solidFill>
                  <a:schemeClr val="bg1"/>
                </a:solidFill>
                <a:latin typeface="Arial" panose="020B0604020202020204" pitchFamily="34" charset="0"/>
                <a:cs typeface="Arial" panose="020B0604020202020204" pitchFamily="34" charset="0"/>
              </a:rPr>
              <a:t>22%</a:t>
            </a:r>
          </a:p>
        </p:txBody>
      </p:sp>
      <p:sp>
        <p:nvSpPr>
          <p:cNvPr id="12" name="Rectangle 11"/>
          <p:cNvSpPr/>
          <p:nvPr/>
        </p:nvSpPr>
        <p:spPr>
          <a:xfrm>
            <a:off x="9077724" y="3487818"/>
            <a:ext cx="824131" cy="369332"/>
          </a:xfrm>
          <a:prstGeom prst="rect">
            <a:avLst/>
          </a:prstGeom>
        </p:spPr>
        <p:txBody>
          <a:bodyPr wrap="square">
            <a:spAutoFit/>
          </a:bodyPr>
          <a:lstStyle/>
          <a:p>
            <a:r>
              <a:rPr lang="fr-FR" dirty="0" smtClean="0">
                <a:solidFill>
                  <a:schemeClr val="accent5"/>
                </a:solidFill>
              </a:rPr>
              <a:t>Oui</a:t>
            </a:r>
            <a:endParaRPr lang="fr-FR" dirty="0">
              <a:solidFill>
                <a:schemeClr val="accent5"/>
              </a:solidFill>
            </a:endParaRPr>
          </a:p>
        </p:txBody>
      </p:sp>
      <p:sp>
        <p:nvSpPr>
          <p:cNvPr id="25" name="Rectangle 24"/>
          <p:cNvSpPr/>
          <p:nvPr/>
        </p:nvSpPr>
        <p:spPr>
          <a:xfrm>
            <a:off x="5775676" y="3195431"/>
            <a:ext cx="1743786" cy="584775"/>
          </a:xfrm>
          <a:prstGeom prst="rect">
            <a:avLst/>
          </a:prstGeom>
        </p:spPr>
        <p:txBody>
          <a:bodyPr wrap="square">
            <a:spAutoFit/>
          </a:bodyPr>
          <a:lstStyle/>
          <a:p>
            <a:pPr algn="ctr"/>
            <a:r>
              <a:rPr lang="fr-FR" sz="1600" b="0" dirty="0" smtClean="0">
                <a:solidFill>
                  <a:schemeClr val="accent3"/>
                </a:solidFill>
              </a:rPr>
              <a:t>Non </a:t>
            </a:r>
            <a:r>
              <a:rPr lang="fr-FR" sz="1600" b="0" dirty="0">
                <a:solidFill>
                  <a:schemeClr val="accent3"/>
                </a:solidFill>
              </a:rPr>
              <a:t>n'a jamais </a:t>
            </a:r>
            <a:r>
              <a:rPr lang="fr-FR" sz="1600" b="0" dirty="0" smtClean="0">
                <a:solidFill>
                  <a:schemeClr val="accent3"/>
                </a:solidFill>
              </a:rPr>
              <a:t>conduit</a:t>
            </a:r>
            <a:endParaRPr lang="fr-FR" sz="1600" b="0" dirty="0">
              <a:solidFill>
                <a:schemeClr val="accent3"/>
              </a:solidFill>
            </a:endParaRPr>
          </a:p>
        </p:txBody>
      </p:sp>
      <p:sp>
        <p:nvSpPr>
          <p:cNvPr id="26" name="Rectangle 25"/>
          <p:cNvSpPr/>
          <p:nvPr/>
        </p:nvSpPr>
        <p:spPr>
          <a:xfrm>
            <a:off x="5380122" y="5369720"/>
            <a:ext cx="2015186" cy="584775"/>
          </a:xfrm>
          <a:prstGeom prst="rect">
            <a:avLst/>
          </a:prstGeom>
        </p:spPr>
        <p:txBody>
          <a:bodyPr wrap="square">
            <a:spAutoFit/>
          </a:bodyPr>
          <a:lstStyle/>
          <a:p>
            <a:r>
              <a:rPr lang="fr-FR" sz="1600" b="0" dirty="0" smtClean="0">
                <a:solidFill>
                  <a:schemeClr val="accent4"/>
                </a:solidFill>
              </a:rPr>
              <a:t>Non </a:t>
            </a:r>
            <a:r>
              <a:rPr lang="fr-FR" sz="1600" b="0" dirty="0">
                <a:solidFill>
                  <a:schemeClr val="accent4"/>
                </a:solidFill>
              </a:rPr>
              <a:t>mais a conduit par le </a:t>
            </a:r>
            <a:r>
              <a:rPr lang="fr-FR" sz="1600" b="0" dirty="0" smtClean="0">
                <a:solidFill>
                  <a:schemeClr val="accent4"/>
                </a:solidFill>
              </a:rPr>
              <a:t>passé</a:t>
            </a:r>
            <a:endParaRPr lang="fr-FR" sz="1600" b="0" dirty="0">
              <a:solidFill>
                <a:schemeClr val="accent4"/>
              </a:solidFill>
            </a:endParaRPr>
          </a:p>
        </p:txBody>
      </p:sp>
      <p:sp>
        <p:nvSpPr>
          <p:cNvPr id="23" name="Freeform 41"/>
          <p:cNvSpPr>
            <a:spLocks noChangeAspect="1" noEditPoints="1"/>
          </p:cNvSpPr>
          <p:nvPr/>
        </p:nvSpPr>
        <p:spPr bwMode="auto">
          <a:xfrm>
            <a:off x="9489890" y="132253"/>
            <a:ext cx="719138" cy="720725"/>
          </a:xfrm>
          <a:custGeom>
            <a:avLst/>
            <a:gdLst>
              <a:gd name="T0" fmla="*/ 121 w 226"/>
              <a:gd name="T1" fmla="*/ 121 h 227"/>
              <a:gd name="T2" fmla="*/ 101 w 226"/>
              <a:gd name="T3" fmla="*/ 108 h 227"/>
              <a:gd name="T4" fmla="*/ 122 w 226"/>
              <a:gd name="T5" fmla="*/ 98 h 227"/>
              <a:gd name="T6" fmla="*/ 85 w 226"/>
              <a:gd name="T7" fmla="*/ 85 h 227"/>
              <a:gd name="T8" fmla="*/ 123 w 226"/>
              <a:gd name="T9" fmla="*/ 146 h 227"/>
              <a:gd name="T10" fmla="*/ 101 w 226"/>
              <a:gd name="T11" fmla="*/ 133 h 227"/>
              <a:gd name="T12" fmla="*/ 113 w 226"/>
              <a:gd name="T13" fmla="*/ 0 h 227"/>
              <a:gd name="T14" fmla="*/ 2 w 226"/>
              <a:gd name="T15" fmla="*/ 136 h 227"/>
              <a:gd name="T16" fmla="*/ 2 w 226"/>
              <a:gd name="T17" fmla="*/ 136 h 227"/>
              <a:gd name="T18" fmla="*/ 3 w 226"/>
              <a:gd name="T19" fmla="*/ 138 h 227"/>
              <a:gd name="T20" fmla="*/ 4 w 226"/>
              <a:gd name="T21" fmla="*/ 140 h 227"/>
              <a:gd name="T22" fmla="*/ 87 w 226"/>
              <a:gd name="T23" fmla="*/ 223 h 227"/>
              <a:gd name="T24" fmla="*/ 89 w 226"/>
              <a:gd name="T25" fmla="*/ 224 h 227"/>
              <a:gd name="T26" fmla="*/ 113 w 226"/>
              <a:gd name="T27" fmla="*/ 227 h 227"/>
              <a:gd name="T28" fmla="*/ 113 w 226"/>
              <a:gd name="T29" fmla="*/ 0 h 227"/>
              <a:gd name="T30" fmla="*/ 97 w 226"/>
              <a:gd name="T31" fmla="*/ 212 h 227"/>
              <a:gd name="T32" fmla="*/ 49 w 226"/>
              <a:gd name="T33" fmla="*/ 108 h 227"/>
              <a:gd name="T34" fmla="*/ 60 w 226"/>
              <a:gd name="T35" fmla="*/ 146 h 227"/>
              <a:gd name="T36" fmla="*/ 78 w 226"/>
              <a:gd name="T37" fmla="*/ 85 h 227"/>
              <a:gd name="T38" fmla="*/ 63 w 226"/>
              <a:gd name="T39" fmla="*/ 122 h 227"/>
              <a:gd name="T40" fmla="*/ 52 w 226"/>
              <a:gd name="T41" fmla="*/ 85 h 227"/>
              <a:gd name="T42" fmla="*/ 34 w 226"/>
              <a:gd name="T43" fmla="*/ 136 h 227"/>
              <a:gd name="T44" fmla="*/ 14 w 226"/>
              <a:gd name="T45" fmla="*/ 114 h 227"/>
              <a:gd name="T46" fmla="*/ 212 w 226"/>
              <a:gd name="T47" fmla="*/ 114 h 227"/>
              <a:gd name="T48" fmla="*/ 176 w 226"/>
              <a:gd name="T49" fmla="*/ 85 h 227"/>
              <a:gd name="T50" fmla="*/ 172 w 226"/>
              <a:gd name="T51" fmla="*/ 127 h 227"/>
              <a:gd name="T52" fmla="*/ 151 w 226"/>
              <a:gd name="T53" fmla="*/ 85 h 227"/>
              <a:gd name="T54" fmla="*/ 145 w 226"/>
              <a:gd name="T55" fmla="*/ 127 h 227"/>
              <a:gd name="T56" fmla="*/ 125 w 226"/>
              <a:gd name="T57" fmla="*/ 85 h 227"/>
              <a:gd name="T58" fmla="*/ 153 w 226"/>
              <a:gd name="T59" fmla="*/ 146 h 227"/>
              <a:gd name="T60" fmla="*/ 158 w 226"/>
              <a:gd name="T61" fmla="*/ 105 h 227"/>
              <a:gd name="T62" fmla="*/ 181 w 226"/>
              <a:gd name="T63" fmla="*/ 146 h 227"/>
              <a:gd name="T64" fmla="*/ 176 w 226"/>
              <a:gd name="T65" fmla="*/ 8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 h="227">
                <a:moveTo>
                  <a:pt x="101" y="121"/>
                </a:moveTo>
                <a:cubicBezTo>
                  <a:pt x="121" y="121"/>
                  <a:pt x="121" y="121"/>
                  <a:pt x="121" y="121"/>
                </a:cubicBezTo>
                <a:cubicBezTo>
                  <a:pt x="121" y="108"/>
                  <a:pt x="121" y="108"/>
                  <a:pt x="121" y="108"/>
                </a:cubicBezTo>
                <a:cubicBezTo>
                  <a:pt x="101" y="108"/>
                  <a:pt x="101" y="108"/>
                  <a:pt x="101" y="108"/>
                </a:cubicBezTo>
                <a:cubicBezTo>
                  <a:pt x="101" y="98"/>
                  <a:pt x="101" y="98"/>
                  <a:pt x="101" y="98"/>
                </a:cubicBezTo>
                <a:cubicBezTo>
                  <a:pt x="122" y="98"/>
                  <a:pt x="122" y="98"/>
                  <a:pt x="122" y="98"/>
                </a:cubicBezTo>
                <a:cubicBezTo>
                  <a:pt x="122" y="85"/>
                  <a:pt x="122" y="85"/>
                  <a:pt x="122" y="85"/>
                </a:cubicBezTo>
                <a:cubicBezTo>
                  <a:pt x="85" y="85"/>
                  <a:pt x="85" y="85"/>
                  <a:pt x="85" y="85"/>
                </a:cubicBezTo>
                <a:cubicBezTo>
                  <a:pt x="85" y="146"/>
                  <a:pt x="85" y="146"/>
                  <a:pt x="85" y="146"/>
                </a:cubicBezTo>
                <a:cubicBezTo>
                  <a:pt x="123" y="146"/>
                  <a:pt x="123" y="146"/>
                  <a:pt x="123" y="146"/>
                </a:cubicBezTo>
                <a:cubicBezTo>
                  <a:pt x="123" y="133"/>
                  <a:pt x="123" y="133"/>
                  <a:pt x="123" y="133"/>
                </a:cubicBezTo>
                <a:cubicBezTo>
                  <a:pt x="101" y="133"/>
                  <a:pt x="101" y="133"/>
                  <a:pt x="101" y="133"/>
                </a:cubicBezTo>
                <a:lnTo>
                  <a:pt x="101" y="121"/>
                </a:lnTo>
                <a:close/>
                <a:moveTo>
                  <a:pt x="113" y="0"/>
                </a:moveTo>
                <a:cubicBezTo>
                  <a:pt x="50" y="0"/>
                  <a:pt x="0" y="51"/>
                  <a:pt x="0" y="114"/>
                </a:cubicBezTo>
                <a:cubicBezTo>
                  <a:pt x="0" y="121"/>
                  <a:pt x="0" y="129"/>
                  <a:pt x="2" y="136"/>
                </a:cubicBezTo>
                <a:cubicBezTo>
                  <a:pt x="2" y="136"/>
                  <a:pt x="2" y="136"/>
                  <a:pt x="2" y="136"/>
                </a:cubicBezTo>
                <a:cubicBezTo>
                  <a:pt x="2" y="136"/>
                  <a:pt x="2" y="136"/>
                  <a:pt x="2" y="136"/>
                </a:cubicBezTo>
                <a:cubicBezTo>
                  <a:pt x="2" y="137"/>
                  <a:pt x="2" y="137"/>
                  <a:pt x="2" y="137"/>
                </a:cubicBezTo>
                <a:cubicBezTo>
                  <a:pt x="2" y="138"/>
                  <a:pt x="2" y="138"/>
                  <a:pt x="3" y="138"/>
                </a:cubicBezTo>
                <a:cubicBezTo>
                  <a:pt x="3" y="139"/>
                  <a:pt x="3" y="139"/>
                  <a:pt x="4" y="140"/>
                </a:cubicBezTo>
                <a:cubicBezTo>
                  <a:pt x="4" y="140"/>
                  <a:pt x="4" y="140"/>
                  <a:pt x="4" y="140"/>
                </a:cubicBezTo>
                <a:cubicBezTo>
                  <a:pt x="31" y="168"/>
                  <a:pt x="31" y="168"/>
                  <a:pt x="31" y="168"/>
                </a:cubicBezTo>
                <a:cubicBezTo>
                  <a:pt x="87" y="223"/>
                  <a:pt x="87" y="223"/>
                  <a:pt x="87" y="223"/>
                </a:cubicBezTo>
                <a:cubicBezTo>
                  <a:pt x="87" y="223"/>
                  <a:pt x="88" y="224"/>
                  <a:pt x="89" y="224"/>
                </a:cubicBezTo>
                <a:cubicBezTo>
                  <a:pt x="89" y="224"/>
                  <a:pt x="89" y="224"/>
                  <a:pt x="89" y="224"/>
                </a:cubicBezTo>
                <a:cubicBezTo>
                  <a:pt x="90" y="224"/>
                  <a:pt x="90" y="225"/>
                  <a:pt x="90" y="225"/>
                </a:cubicBezTo>
                <a:cubicBezTo>
                  <a:pt x="98" y="226"/>
                  <a:pt x="105" y="227"/>
                  <a:pt x="113" y="227"/>
                </a:cubicBezTo>
                <a:cubicBezTo>
                  <a:pt x="176" y="227"/>
                  <a:pt x="226" y="176"/>
                  <a:pt x="226" y="114"/>
                </a:cubicBezTo>
                <a:cubicBezTo>
                  <a:pt x="226" y="51"/>
                  <a:pt x="176" y="0"/>
                  <a:pt x="113" y="0"/>
                </a:cubicBezTo>
                <a:close/>
                <a:moveTo>
                  <a:pt x="113" y="213"/>
                </a:moveTo>
                <a:cubicBezTo>
                  <a:pt x="108" y="213"/>
                  <a:pt x="102" y="212"/>
                  <a:pt x="97" y="212"/>
                </a:cubicBezTo>
                <a:cubicBezTo>
                  <a:pt x="90" y="184"/>
                  <a:pt x="73" y="160"/>
                  <a:pt x="49" y="144"/>
                </a:cubicBezTo>
                <a:cubicBezTo>
                  <a:pt x="49" y="108"/>
                  <a:pt x="49" y="108"/>
                  <a:pt x="49" y="108"/>
                </a:cubicBezTo>
                <a:cubicBezTo>
                  <a:pt x="50" y="108"/>
                  <a:pt x="50" y="108"/>
                  <a:pt x="50" y="108"/>
                </a:cubicBezTo>
                <a:cubicBezTo>
                  <a:pt x="60" y="146"/>
                  <a:pt x="60" y="146"/>
                  <a:pt x="60" y="146"/>
                </a:cubicBezTo>
                <a:cubicBezTo>
                  <a:pt x="78" y="146"/>
                  <a:pt x="78" y="146"/>
                  <a:pt x="78" y="146"/>
                </a:cubicBezTo>
                <a:cubicBezTo>
                  <a:pt x="78" y="85"/>
                  <a:pt x="78" y="85"/>
                  <a:pt x="78" y="85"/>
                </a:cubicBezTo>
                <a:cubicBezTo>
                  <a:pt x="63" y="85"/>
                  <a:pt x="63" y="85"/>
                  <a:pt x="63" y="85"/>
                </a:cubicBezTo>
                <a:cubicBezTo>
                  <a:pt x="63" y="122"/>
                  <a:pt x="63" y="122"/>
                  <a:pt x="63" y="122"/>
                </a:cubicBezTo>
                <a:cubicBezTo>
                  <a:pt x="63" y="122"/>
                  <a:pt x="63" y="122"/>
                  <a:pt x="63" y="122"/>
                </a:cubicBezTo>
                <a:cubicBezTo>
                  <a:pt x="52" y="85"/>
                  <a:pt x="52" y="85"/>
                  <a:pt x="52" y="85"/>
                </a:cubicBezTo>
                <a:cubicBezTo>
                  <a:pt x="34" y="85"/>
                  <a:pt x="34" y="85"/>
                  <a:pt x="34" y="85"/>
                </a:cubicBezTo>
                <a:cubicBezTo>
                  <a:pt x="34" y="136"/>
                  <a:pt x="34" y="136"/>
                  <a:pt x="34" y="136"/>
                </a:cubicBezTo>
                <a:cubicBezTo>
                  <a:pt x="28" y="133"/>
                  <a:pt x="22" y="131"/>
                  <a:pt x="15" y="129"/>
                </a:cubicBezTo>
                <a:cubicBezTo>
                  <a:pt x="14" y="124"/>
                  <a:pt x="14" y="119"/>
                  <a:pt x="14" y="114"/>
                </a:cubicBezTo>
                <a:cubicBezTo>
                  <a:pt x="14" y="59"/>
                  <a:pt x="58" y="14"/>
                  <a:pt x="113" y="14"/>
                </a:cubicBezTo>
                <a:cubicBezTo>
                  <a:pt x="168" y="14"/>
                  <a:pt x="212" y="59"/>
                  <a:pt x="212" y="114"/>
                </a:cubicBezTo>
                <a:cubicBezTo>
                  <a:pt x="212" y="168"/>
                  <a:pt x="168" y="213"/>
                  <a:pt x="113" y="213"/>
                </a:cubicBezTo>
                <a:close/>
                <a:moveTo>
                  <a:pt x="176" y="85"/>
                </a:moveTo>
                <a:cubicBezTo>
                  <a:pt x="172" y="127"/>
                  <a:pt x="172" y="127"/>
                  <a:pt x="172" y="127"/>
                </a:cubicBezTo>
                <a:cubicBezTo>
                  <a:pt x="172" y="127"/>
                  <a:pt x="172" y="127"/>
                  <a:pt x="172" y="127"/>
                </a:cubicBezTo>
                <a:cubicBezTo>
                  <a:pt x="165" y="85"/>
                  <a:pt x="165" y="85"/>
                  <a:pt x="165" y="85"/>
                </a:cubicBezTo>
                <a:cubicBezTo>
                  <a:pt x="151" y="85"/>
                  <a:pt x="151" y="85"/>
                  <a:pt x="151" y="85"/>
                </a:cubicBezTo>
                <a:cubicBezTo>
                  <a:pt x="145" y="127"/>
                  <a:pt x="145" y="127"/>
                  <a:pt x="145" y="127"/>
                </a:cubicBezTo>
                <a:cubicBezTo>
                  <a:pt x="145" y="127"/>
                  <a:pt x="145" y="127"/>
                  <a:pt x="145" y="127"/>
                </a:cubicBezTo>
                <a:cubicBezTo>
                  <a:pt x="140" y="85"/>
                  <a:pt x="140" y="85"/>
                  <a:pt x="140" y="85"/>
                </a:cubicBezTo>
                <a:cubicBezTo>
                  <a:pt x="125" y="85"/>
                  <a:pt x="125" y="85"/>
                  <a:pt x="125" y="85"/>
                </a:cubicBezTo>
                <a:cubicBezTo>
                  <a:pt x="135" y="146"/>
                  <a:pt x="135" y="146"/>
                  <a:pt x="135" y="146"/>
                </a:cubicBezTo>
                <a:cubicBezTo>
                  <a:pt x="153" y="146"/>
                  <a:pt x="153" y="146"/>
                  <a:pt x="153" y="146"/>
                </a:cubicBezTo>
                <a:cubicBezTo>
                  <a:pt x="158" y="105"/>
                  <a:pt x="158" y="105"/>
                  <a:pt x="158" y="105"/>
                </a:cubicBezTo>
                <a:cubicBezTo>
                  <a:pt x="158" y="105"/>
                  <a:pt x="158" y="105"/>
                  <a:pt x="158" y="105"/>
                </a:cubicBezTo>
                <a:cubicBezTo>
                  <a:pt x="164" y="146"/>
                  <a:pt x="164" y="146"/>
                  <a:pt x="164" y="146"/>
                </a:cubicBezTo>
                <a:cubicBezTo>
                  <a:pt x="181" y="146"/>
                  <a:pt x="181" y="146"/>
                  <a:pt x="181" y="146"/>
                </a:cubicBezTo>
                <a:cubicBezTo>
                  <a:pt x="192" y="85"/>
                  <a:pt x="192" y="85"/>
                  <a:pt x="192" y="85"/>
                </a:cubicBezTo>
                <a:lnTo>
                  <a:pt x="176"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4" name="Rectangle 23"/>
          <p:cNvSpPr/>
          <p:nvPr/>
        </p:nvSpPr>
        <p:spPr bwMode="ltGray">
          <a:xfrm>
            <a:off x="5293001" y="1212905"/>
            <a:ext cx="4995723" cy="1462056"/>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p>
        </p:txBody>
      </p:sp>
      <p:sp>
        <p:nvSpPr>
          <p:cNvPr id="27" name="ZoneTexte 12"/>
          <p:cNvSpPr txBox="1">
            <a:spLocks noChangeArrowheads="1"/>
          </p:cNvSpPr>
          <p:nvPr>
            <p:custDataLst>
              <p:tags r:id="rId3"/>
            </p:custDataLst>
          </p:nvPr>
        </p:nvSpPr>
        <p:spPr bwMode="auto">
          <a:xfrm>
            <a:off x="6496334" y="1341579"/>
            <a:ext cx="32208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Année d’obtention du permis le plus récent</a:t>
            </a:r>
            <a:endParaRPr lang="fr-FR" altLang="fr-FR" sz="1200" dirty="0">
              <a:solidFill>
                <a:schemeClr val="tx1"/>
              </a:solidFill>
              <a:latin typeface="Arial" panose="020B0604020202020204" pitchFamily="34" charset="0"/>
              <a:cs typeface="Arial" panose="020B0604020202020204" pitchFamily="34" charset="0"/>
            </a:endParaRPr>
          </a:p>
        </p:txBody>
      </p:sp>
      <p:graphicFrame>
        <p:nvGraphicFramePr>
          <p:cNvPr id="9" name="Graphique 8"/>
          <p:cNvGraphicFramePr/>
          <p:nvPr>
            <p:extLst>
              <p:ext uri="{D42A27DB-BD31-4B8C-83A1-F6EECF244321}">
                <p14:modId xmlns:p14="http://schemas.microsoft.com/office/powerpoint/2010/main" val="401219340"/>
              </p:ext>
            </p:extLst>
          </p:nvPr>
        </p:nvGraphicFramePr>
        <p:xfrm>
          <a:off x="5775676" y="1460412"/>
          <a:ext cx="4513047" cy="1214549"/>
        </p:xfrm>
        <a:graphic>
          <a:graphicData uri="http://schemas.openxmlformats.org/drawingml/2006/chart">
            <c:chart xmlns:c="http://schemas.openxmlformats.org/drawingml/2006/chart" xmlns:r="http://schemas.openxmlformats.org/officeDocument/2006/relationships" r:id="rId10"/>
          </a:graphicData>
        </a:graphic>
      </p:graphicFrame>
      <p:sp>
        <p:nvSpPr>
          <p:cNvPr id="28" name="Flèche droite 27"/>
          <p:cNvSpPr/>
          <p:nvPr/>
        </p:nvSpPr>
        <p:spPr>
          <a:xfrm>
            <a:off x="4907987" y="1754553"/>
            <a:ext cx="974198" cy="493582"/>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nchor="ctr" anchorCtr="0"/>
          <a:lstStyle/>
          <a:p>
            <a:pPr algn="ctr">
              <a:defRPr/>
            </a:pPr>
            <a:r>
              <a:rPr lang="fr-FR" sz="1000" i="1" dirty="0" smtClean="0">
                <a:latin typeface="Arial" panose="020B0604020202020204" pitchFamily="34" charset="0"/>
                <a:cs typeface="Arial" panose="020B0604020202020204" pitchFamily="34" charset="0"/>
              </a:rPr>
              <a:t>Parmi eux</a:t>
            </a:r>
            <a:endParaRPr lang="fr-FR"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5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ltGray">
          <a:xfrm>
            <a:off x="1449949" y="2353526"/>
            <a:ext cx="7268749" cy="43593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aphicFrame>
        <p:nvGraphicFramePr>
          <p:cNvPr id="4" name="Graphique 3"/>
          <p:cNvGraphicFramePr/>
          <p:nvPr>
            <p:extLst>
              <p:ext uri="{D42A27DB-BD31-4B8C-83A1-F6EECF244321}">
                <p14:modId xmlns:p14="http://schemas.microsoft.com/office/powerpoint/2010/main" val="299049607"/>
              </p:ext>
            </p:extLst>
          </p:nvPr>
        </p:nvGraphicFramePr>
        <p:xfrm>
          <a:off x="-1" y="1810334"/>
          <a:ext cx="8325293" cy="4909443"/>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0"/>
          </p:nvPr>
        </p:nvSpPr>
        <p:spPr/>
        <p:txBody>
          <a:bodyPr/>
          <a:lstStyle/>
          <a:p>
            <a:fld id="{4034BEE3-566C-4068-A777-C3A4762E861B}" type="slidenum">
              <a:rPr lang="en-GB" smtClean="0"/>
              <a:pPr/>
              <a:t>33</a:t>
            </a:fld>
            <a:endParaRPr lang="en-GB" dirty="0"/>
          </a:p>
        </p:txBody>
      </p:sp>
      <p:sp>
        <p:nvSpPr>
          <p:cNvPr id="6" name="ZoneTexte 41"/>
          <p:cNvSpPr txBox="1">
            <a:spLocks noChangeArrowheads="1"/>
          </p:cNvSpPr>
          <p:nvPr>
            <p:custDataLst>
              <p:tags r:id="rId1"/>
            </p:custDataLst>
          </p:nvPr>
        </p:nvSpPr>
        <p:spPr bwMode="auto">
          <a:xfrm>
            <a:off x="1846494" y="1546383"/>
            <a:ext cx="2968314" cy="18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S</a:t>
            </a:r>
            <a:r>
              <a:rPr lang="fr-FR" altLang="fr-FR" sz="1200" dirty="0" smtClean="0">
                <a:solidFill>
                  <a:schemeClr val="tx1"/>
                </a:solidFill>
                <a:latin typeface="Arial" panose="020B0604020202020204" pitchFamily="34" charset="0"/>
                <a:cs typeface="Arial" panose="020B0604020202020204" pitchFamily="34" charset="0"/>
              </a:rPr>
              <a:t>elon </a:t>
            </a:r>
            <a:r>
              <a:rPr lang="fr-FR" altLang="fr-FR" sz="1200" dirty="0">
                <a:solidFill>
                  <a:schemeClr val="tx1"/>
                </a:solidFill>
                <a:latin typeface="Arial" panose="020B0604020202020204" pitchFamily="34" charset="0"/>
                <a:cs typeface="Arial" panose="020B0604020202020204" pitchFamily="34" charset="0"/>
              </a:rPr>
              <a:t>la région</a:t>
            </a:r>
          </a:p>
        </p:txBody>
      </p:sp>
      <p:sp>
        <p:nvSpPr>
          <p:cNvPr id="7" name="Freeform 7"/>
          <p:cNvSpPr>
            <a:spLocks noChangeAspect="1" noEditPoints="1"/>
          </p:cNvSpPr>
          <p:nvPr/>
        </p:nvSpPr>
        <p:spPr bwMode="auto">
          <a:xfrm>
            <a:off x="1205443" y="1376073"/>
            <a:ext cx="479277" cy="527901"/>
          </a:xfrm>
          <a:custGeom>
            <a:avLst/>
            <a:gdLst>
              <a:gd name="T0" fmla="*/ 102 w 199"/>
              <a:gd name="T1" fmla="*/ 59 h 227"/>
              <a:gd name="T2" fmla="*/ 120 w 199"/>
              <a:gd name="T3" fmla="*/ 55 h 227"/>
              <a:gd name="T4" fmla="*/ 117 w 199"/>
              <a:gd name="T5" fmla="*/ 136 h 227"/>
              <a:gd name="T6" fmla="*/ 140 w 199"/>
              <a:gd name="T7" fmla="*/ 129 h 227"/>
              <a:gd name="T8" fmla="*/ 139 w 199"/>
              <a:gd name="T9" fmla="*/ 106 h 227"/>
              <a:gd name="T10" fmla="*/ 153 w 199"/>
              <a:gd name="T11" fmla="*/ 84 h 227"/>
              <a:gd name="T12" fmla="*/ 144 w 199"/>
              <a:gd name="T13" fmla="*/ 69 h 227"/>
              <a:gd name="T14" fmla="*/ 117 w 199"/>
              <a:gd name="T15" fmla="*/ 64 h 227"/>
              <a:gd name="T16" fmla="*/ 100 w 199"/>
              <a:gd name="T17" fmla="*/ 74 h 227"/>
              <a:gd name="T18" fmla="*/ 90 w 199"/>
              <a:gd name="T19" fmla="*/ 93 h 227"/>
              <a:gd name="T20" fmla="*/ 86 w 199"/>
              <a:gd name="T21" fmla="*/ 121 h 227"/>
              <a:gd name="T22" fmla="*/ 108 w 199"/>
              <a:gd name="T23" fmla="*/ 138 h 227"/>
              <a:gd name="T24" fmla="*/ 91 w 199"/>
              <a:gd name="T25" fmla="*/ 47 h 227"/>
              <a:gd name="T26" fmla="*/ 122 w 199"/>
              <a:gd name="T27" fmla="*/ 42 h 227"/>
              <a:gd name="T28" fmla="*/ 129 w 199"/>
              <a:gd name="T29" fmla="*/ 15 h 227"/>
              <a:gd name="T30" fmla="*/ 94 w 199"/>
              <a:gd name="T31" fmla="*/ 4 h 227"/>
              <a:gd name="T32" fmla="*/ 75 w 199"/>
              <a:gd name="T33" fmla="*/ 34 h 227"/>
              <a:gd name="T34" fmla="*/ 169 w 199"/>
              <a:gd name="T35" fmla="*/ 107 h 227"/>
              <a:gd name="T36" fmla="*/ 177 w 199"/>
              <a:gd name="T37" fmla="*/ 78 h 227"/>
              <a:gd name="T38" fmla="*/ 160 w 199"/>
              <a:gd name="T39" fmla="*/ 70 h 227"/>
              <a:gd name="T40" fmla="*/ 158 w 199"/>
              <a:gd name="T41" fmla="*/ 96 h 227"/>
              <a:gd name="T42" fmla="*/ 136 w 199"/>
              <a:gd name="T43" fmla="*/ 122 h 227"/>
              <a:gd name="T44" fmla="*/ 160 w 199"/>
              <a:gd name="T45" fmla="*/ 129 h 227"/>
              <a:gd name="T46" fmla="*/ 128 w 199"/>
              <a:gd name="T47" fmla="*/ 37 h 227"/>
              <a:gd name="T48" fmla="*/ 130 w 199"/>
              <a:gd name="T49" fmla="*/ 63 h 227"/>
              <a:gd name="T50" fmla="*/ 152 w 199"/>
              <a:gd name="T51" fmla="*/ 71 h 227"/>
              <a:gd name="T52" fmla="*/ 181 w 199"/>
              <a:gd name="T53" fmla="*/ 69 h 227"/>
              <a:gd name="T54" fmla="*/ 174 w 199"/>
              <a:gd name="T55" fmla="*/ 37 h 227"/>
              <a:gd name="T56" fmla="*/ 139 w 199"/>
              <a:gd name="T57" fmla="*/ 22 h 227"/>
              <a:gd name="T58" fmla="*/ 39 w 199"/>
              <a:gd name="T59" fmla="*/ 75 h 227"/>
              <a:gd name="T60" fmla="*/ 75 w 199"/>
              <a:gd name="T61" fmla="*/ 56 h 227"/>
              <a:gd name="T62" fmla="*/ 68 w 199"/>
              <a:gd name="T63" fmla="*/ 41 h 227"/>
              <a:gd name="T64" fmla="*/ 49 w 199"/>
              <a:gd name="T65" fmla="*/ 48 h 227"/>
              <a:gd name="T66" fmla="*/ 27 w 199"/>
              <a:gd name="T67" fmla="*/ 58 h 227"/>
              <a:gd name="T68" fmla="*/ 5 w 199"/>
              <a:gd name="T69" fmla="*/ 56 h 227"/>
              <a:gd name="T70" fmla="*/ 6 w 199"/>
              <a:gd name="T71" fmla="*/ 71 h 227"/>
              <a:gd name="T72" fmla="*/ 29 w 199"/>
              <a:gd name="T73" fmla="*/ 76 h 227"/>
              <a:gd name="T74" fmla="*/ 183 w 199"/>
              <a:gd name="T75" fmla="*/ 144 h 227"/>
              <a:gd name="T76" fmla="*/ 165 w 199"/>
              <a:gd name="T77" fmla="*/ 141 h 227"/>
              <a:gd name="T78" fmla="*/ 137 w 199"/>
              <a:gd name="T79" fmla="*/ 142 h 227"/>
              <a:gd name="T80" fmla="*/ 129 w 199"/>
              <a:gd name="T81" fmla="*/ 153 h 227"/>
              <a:gd name="T82" fmla="*/ 111 w 199"/>
              <a:gd name="T83" fmla="*/ 174 h 227"/>
              <a:gd name="T84" fmla="*/ 110 w 199"/>
              <a:gd name="T85" fmla="*/ 192 h 227"/>
              <a:gd name="T86" fmla="*/ 132 w 199"/>
              <a:gd name="T87" fmla="*/ 170 h 227"/>
              <a:gd name="T88" fmla="*/ 169 w 199"/>
              <a:gd name="T89" fmla="*/ 173 h 227"/>
              <a:gd name="T90" fmla="*/ 193 w 199"/>
              <a:gd name="T91" fmla="*/ 202 h 227"/>
              <a:gd name="T92" fmla="*/ 190 w 199"/>
              <a:gd name="T93" fmla="*/ 225 h 227"/>
              <a:gd name="T94" fmla="*/ 104 w 199"/>
              <a:gd name="T95" fmla="*/ 182 h 227"/>
              <a:gd name="T96" fmla="*/ 118 w 199"/>
              <a:gd name="T97" fmla="*/ 166 h 227"/>
              <a:gd name="T98" fmla="*/ 115 w 199"/>
              <a:gd name="T99" fmla="*/ 143 h 227"/>
              <a:gd name="T100" fmla="*/ 92 w 199"/>
              <a:gd name="T101" fmla="*/ 135 h 227"/>
              <a:gd name="T102" fmla="*/ 72 w 199"/>
              <a:gd name="T103" fmla="*/ 136 h 227"/>
              <a:gd name="T104" fmla="*/ 54 w 199"/>
              <a:gd name="T105" fmla="*/ 151 h 227"/>
              <a:gd name="T106" fmla="*/ 63 w 199"/>
              <a:gd name="T107" fmla="*/ 186 h 227"/>
              <a:gd name="T108" fmla="*/ 97 w 199"/>
              <a:gd name="T109" fmla="*/ 188 h 227"/>
              <a:gd name="T110" fmla="*/ 60 w 199"/>
              <a:gd name="T111" fmla="*/ 125 h 227"/>
              <a:gd name="T112" fmla="*/ 83 w 199"/>
              <a:gd name="T113" fmla="*/ 109 h 227"/>
              <a:gd name="T114" fmla="*/ 99 w 199"/>
              <a:gd name="T115" fmla="*/ 84 h 227"/>
              <a:gd name="T116" fmla="*/ 99 w 199"/>
              <a:gd name="T117" fmla="*/ 63 h 227"/>
              <a:gd name="T118" fmla="*/ 78 w 199"/>
              <a:gd name="T119" fmla="*/ 65 h 227"/>
              <a:gd name="T120" fmla="*/ 51 w 199"/>
              <a:gd name="T121" fmla="*/ 76 h 227"/>
              <a:gd name="T122" fmla="*/ 41 w 199"/>
              <a:gd name="T123" fmla="*/ 9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 h="227">
                <a:moveTo>
                  <a:pt x="120" y="48"/>
                </a:moveTo>
                <a:cubicBezTo>
                  <a:pt x="120" y="48"/>
                  <a:pt x="120" y="48"/>
                  <a:pt x="120" y="48"/>
                </a:cubicBezTo>
                <a:cubicBezTo>
                  <a:pt x="119" y="48"/>
                  <a:pt x="119" y="47"/>
                  <a:pt x="119" y="47"/>
                </a:cubicBezTo>
                <a:cubicBezTo>
                  <a:pt x="117" y="44"/>
                  <a:pt x="117" y="44"/>
                  <a:pt x="117" y="44"/>
                </a:cubicBezTo>
                <a:cubicBezTo>
                  <a:pt x="116" y="44"/>
                  <a:pt x="116" y="44"/>
                  <a:pt x="116" y="44"/>
                </a:cubicBezTo>
                <a:cubicBezTo>
                  <a:pt x="116" y="44"/>
                  <a:pt x="116" y="45"/>
                  <a:pt x="115" y="44"/>
                </a:cubicBezTo>
                <a:cubicBezTo>
                  <a:pt x="112" y="44"/>
                  <a:pt x="112" y="44"/>
                  <a:pt x="112" y="44"/>
                </a:cubicBezTo>
                <a:cubicBezTo>
                  <a:pt x="112" y="45"/>
                  <a:pt x="112" y="45"/>
                  <a:pt x="112" y="45"/>
                </a:cubicBezTo>
                <a:cubicBezTo>
                  <a:pt x="111" y="45"/>
                  <a:pt x="110" y="45"/>
                  <a:pt x="109" y="45"/>
                </a:cubicBezTo>
                <a:cubicBezTo>
                  <a:pt x="109" y="45"/>
                  <a:pt x="109" y="45"/>
                  <a:pt x="108" y="45"/>
                </a:cubicBezTo>
                <a:cubicBezTo>
                  <a:pt x="107" y="44"/>
                  <a:pt x="107" y="44"/>
                  <a:pt x="107" y="44"/>
                </a:cubicBezTo>
                <a:cubicBezTo>
                  <a:pt x="107" y="44"/>
                  <a:pt x="107" y="44"/>
                  <a:pt x="106" y="44"/>
                </a:cubicBezTo>
                <a:cubicBezTo>
                  <a:pt x="105" y="43"/>
                  <a:pt x="105" y="43"/>
                  <a:pt x="105" y="43"/>
                </a:cubicBezTo>
                <a:cubicBezTo>
                  <a:pt x="105" y="43"/>
                  <a:pt x="105" y="43"/>
                  <a:pt x="105" y="43"/>
                </a:cubicBezTo>
                <a:cubicBezTo>
                  <a:pt x="104" y="43"/>
                  <a:pt x="103" y="43"/>
                  <a:pt x="102" y="43"/>
                </a:cubicBezTo>
                <a:cubicBezTo>
                  <a:pt x="102" y="43"/>
                  <a:pt x="102" y="43"/>
                  <a:pt x="102" y="43"/>
                </a:cubicBezTo>
                <a:cubicBezTo>
                  <a:pt x="101" y="42"/>
                  <a:pt x="101" y="42"/>
                  <a:pt x="101" y="42"/>
                </a:cubicBezTo>
                <a:cubicBezTo>
                  <a:pt x="101" y="43"/>
                  <a:pt x="101" y="43"/>
                  <a:pt x="101" y="43"/>
                </a:cubicBezTo>
                <a:cubicBezTo>
                  <a:pt x="101" y="43"/>
                  <a:pt x="100" y="43"/>
                  <a:pt x="100" y="43"/>
                </a:cubicBezTo>
                <a:cubicBezTo>
                  <a:pt x="98" y="43"/>
                  <a:pt x="98" y="43"/>
                  <a:pt x="98" y="43"/>
                </a:cubicBezTo>
                <a:cubicBezTo>
                  <a:pt x="97" y="43"/>
                  <a:pt x="97" y="43"/>
                  <a:pt x="97" y="43"/>
                </a:cubicBezTo>
                <a:cubicBezTo>
                  <a:pt x="96" y="44"/>
                  <a:pt x="96" y="44"/>
                  <a:pt x="96" y="44"/>
                </a:cubicBezTo>
                <a:cubicBezTo>
                  <a:pt x="96" y="44"/>
                  <a:pt x="96" y="45"/>
                  <a:pt x="96" y="45"/>
                </a:cubicBezTo>
                <a:cubicBezTo>
                  <a:pt x="95" y="45"/>
                  <a:pt x="95" y="45"/>
                  <a:pt x="95" y="45"/>
                </a:cubicBezTo>
                <a:cubicBezTo>
                  <a:pt x="95" y="47"/>
                  <a:pt x="95" y="47"/>
                  <a:pt x="95" y="47"/>
                </a:cubicBezTo>
                <a:cubicBezTo>
                  <a:pt x="97" y="52"/>
                  <a:pt x="97" y="52"/>
                  <a:pt x="97" y="52"/>
                </a:cubicBezTo>
                <a:cubicBezTo>
                  <a:pt x="99" y="56"/>
                  <a:pt x="99" y="56"/>
                  <a:pt x="99" y="56"/>
                </a:cubicBezTo>
                <a:cubicBezTo>
                  <a:pt x="101" y="57"/>
                  <a:pt x="101" y="57"/>
                  <a:pt x="101" y="57"/>
                </a:cubicBezTo>
                <a:cubicBezTo>
                  <a:pt x="101" y="57"/>
                  <a:pt x="102" y="58"/>
                  <a:pt x="102" y="58"/>
                </a:cubicBezTo>
                <a:cubicBezTo>
                  <a:pt x="102" y="59"/>
                  <a:pt x="102" y="59"/>
                  <a:pt x="102" y="59"/>
                </a:cubicBezTo>
                <a:cubicBezTo>
                  <a:pt x="104" y="59"/>
                  <a:pt x="104" y="59"/>
                  <a:pt x="104" y="59"/>
                </a:cubicBezTo>
                <a:cubicBezTo>
                  <a:pt x="104" y="59"/>
                  <a:pt x="104" y="59"/>
                  <a:pt x="105" y="59"/>
                </a:cubicBezTo>
                <a:cubicBezTo>
                  <a:pt x="107" y="58"/>
                  <a:pt x="107" y="58"/>
                  <a:pt x="107" y="58"/>
                </a:cubicBezTo>
                <a:cubicBezTo>
                  <a:pt x="107" y="58"/>
                  <a:pt x="107" y="58"/>
                  <a:pt x="107" y="58"/>
                </a:cubicBezTo>
                <a:cubicBezTo>
                  <a:pt x="107" y="58"/>
                  <a:pt x="107" y="58"/>
                  <a:pt x="107" y="58"/>
                </a:cubicBezTo>
                <a:cubicBezTo>
                  <a:pt x="107" y="58"/>
                  <a:pt x="107" y="58"/>
                  <a:pt x="107" y="58"/>
                </a:cubicBezTo>
                <a:cubicBezTo>
                  <a:pt x="107" y="59"/>
                  <a:pt x="108" y="59"/>
                  <a:pt x="108" y="59"/>
                </a:cubicBezTo>
                <a:cubicBezTo>
                  <a:pt x="108" y="59"/>
                  <a:pt x="108" y="59"/>
                  <a:pt x="108" y="59"/>
                </a:cubicBezTo>
                <a:cubicBezTo>
                  <a:pt x="108" y="59"/>
                  <a:pt x="108" y="59"/>
                  <a:pt x="108" y="59"/>
                </a:cubicBezTo>
                <a:cubicBezTo>
                  <a:pt x="108" y="59"/>
                  <a:pt x="108" y="59"/>
                  <a:pt x="108" y="59"/>
                </a:cubicBezTo>
                <a:cubicBezTo>
                  <a:pt x="108" y="59"/>
                  <a:pt x="108" y="59"/>
                  <a:pt x="108" y="59"/>
                </a:cubicBezTo>
                <a:cubicBezTo>
                  <a:pt x="111" y="62"/>
                  <a:pt x="111" y="62"/>
                  <a:pt x="111" y="62"/>
                </a:cubicBezTo>
                <a:cubicBezTo>
                  <a:pt x="111" y="62"/>
                  <a:pt x="111" y="62"/>
                  <a:pt x="111" y="62"/>
                </a:cubicBezTo>
                <a:cubicBezTo>
                  <a:pt x="111" y="62"/>
                  <a:pt x="111" y="62"/>
                  <a:pt x="111" y="62"/>
                </a:cubicBezTo>
                <a:cubicBezTo>
                  <a:pt x="112" y="62"/>
                  <a:pt x="112" y="62"/>
                  <a:pt x="112" y="62"/>
                </a:cubicBezTo>
                <a:cubicBezTo>
                  <a:pt x="112" y="62"/>
                  <a:pt x="113" y="62"/>
                  <a:pt x="113" y="62"/>
                </a:cubicBezTo>
                <a:cubicBezTo>
                  <a:pt x="114" y="62"/>
                  <a:pt x="114" y="62"/>
                  <a:pt x="114" y="62"/>
                </a:cubicBezTo>
                <a:cubicBezTo>
                  <a:pt x="114" y="62"/>
                  <a:pt x="114" y="62"/>
                  <a:pt x="114" y="62"/>
                </a:cubicBezTo>
                <a:cubicBezTo>
                  <a:pt x="114" y="62"/>
                  <a:pt x="114" y="62"/>
                  <a:pt x="114" y="62"/>
                </a:cubicBezTo>
                <a:cubicBezTo>
                  <a:pt x="114" y="62"/>
                  <a:pt x="114" y="61"/>
                  <a:pt x="114" y="61"/>
                </a:cubicBezTo>
                <a:cubicBezTo>
                  <a:pt x="115" y="61"/>
                  <a:pt x="115" y="61"/>
                  <a:pt x="115" y="61"/>
                </a:cubicBezTo>
                <a:cubicBezTo>
                  <a:pt x="115" y="60"/>
                  <a:pt x="115" y="60"/>
                  <a:pt x="115" y="60"/>
                </a:cubicBezTo>
                <a:cubicBezTo>
                  <a:pt x="115" y="59"/>
                  <a:pt x="115" y="59"/>
                  <a:pt x="115" y="58"/>
                </a:cubicBezTo>
                <a:cubicBezTo>
                  <a:pt x="118" y="57"/>
                  <a:pt x="118" y="57"/>
                  <a:pt x="118" y="57"/>
                </a:cubicBezTo>
                <a:cubicBezTo>
                  <a:pt x="118" y="57"/>
                  <a:pt x="119" y="56"/>
                  <a:pt x="119" y="56"/>
                </a:cubicBezTo>
                <a:cubicBezTo>
                  <a:pt x="119" y="56"/>
                  <a:pt x="119" y="56"/>
                  <a:pt x="119" y="56"/>
                </a:cubicBezTo>
                <a:cubicBezTo>
                  <a:pt x="119" y="56"/>
                  <a:pt x="119" y="56"/>
                  <a:pt x="119" y="56"/>
                </a:cubicBezTo>
                <a:cubicBezTo>
                  <a:pt x="119" y="56"/>
                  <a:pt x="119" y="56"/>
                  <a:pt x="119" y="56"/>
                </a:cubicBezTo>
                <a:cubicBezTo>
                  <a:pt x="119" y="56"/>
                  <a:pt x="119" y="56"/>
                  <a:pt x="119" y="56"/>
                </a:cubicBezTo>
                <a:cubicBezTo>
                  <a:pt x="119" y="55"/>
                  <a:pt x="119" y="55"/>
                  <a:pt x="120" y="55"/>
                </a:cubicBezTo>
                <a:cubicBezTo>
                  <a:pt x="120" y="55"/>
                  <a:pt x="120" y="55"/>
                  <a:pt x="120" y="55"/>
                </a:cubicBezTo>
                <a:cubicBezTo>
                  <a:pt x="120" y="55"/>
                  <a:pt x="120" y="55"/>
                  <a:pt x="120" y="55"/>
                </a:cubicBezTo>
                <a:cubicBezTo>
                  <a:pt x="120" y="55"/>
                  <a:pt x="120" y="55"/>
                  <a:pt x="120" y="54"/>
                </a:cubicBezTo>
                <a:cubicBezTo>
                  <a:pt x="121" y="54"/>
                  <a:pt x="121" y="54"/>
                  <a:pt x="121" y="54"/>
                </a:cubicBezTo>
                <a:cubicBezTo>
                  <a:pt x="121" y="54"/>
                  <a:pt x="121" y="54"/>
                  <a:pt x="121" y="54"/>
                </a:cubicBezTo>
                <a:cubicBezTo>
                  <a:pt x="121" y="54"/>
                  <a:pt x="121" y="54"/>
                  <a:pt x="121" y="54"/>
                </a:cubicBezTo>
                <a:cubicBezTo>
                  <a:pt x="121" y="53"/>
                  <a:pt x="121" y="53"/>
                  <a:pt x="121" y="53"/>
                </a:cubicBezTo>
                <a:cubicBezTo>
                  <a:pt x="120" y="53"/>
                  <a:pt x="120" y="52"/>
                  <a:pt x="120" y="52"/>
                </a:cubicBezTo>
                <a:cubicBezTo>
                  <a:pt x="120" y="52"/>
                  <a:pt x="120" y="51"/>
                  <a:pt x="120" y="51"/>
                </a:cubicBezTo>
                <a:cubicBezTo>
                  <a:pt x="120" y="51"/>
                  <a:pt x="120" y="51"/>
                  <a:pt x="120" y="51"/>
                </a:cubicBezTo>
                <a:cubicBezTo>
                  <a:pt x="120" y="50"/>
                  <a:pt x="120" y="50"/>
                  <a:pt x="120" y="49"/>
                </a:cubicBezTo>
                <a:cubicBezTo>
                  <a:pt x="120" y="48"/>
                  <a:pt x="120" y="48"/>
                  <a:pt x="120" y="48"/>
                </a:cubicBezTo>
                <a:cubicBezTo>
                  <a:pt x="120" y="48"/>
                  <a:pt x="120" y="48"/>
                  <a:pt x="120" y="48"/>
                </a:cubicBezTo>
                <a:close/>
                <a:moveTo>
                  <a:pt x="110" y="142"/>
                </a:moveTo>
                <a:cubicBezTo>
                  <a:pt x="110" y="142"/>
                  <a:pt x="110" y="142"/>
                  <a:pt x="110" y="142"/>
                </a:cubicBezTo>
                <a:cubicBezTo>
                  <a:pt x="110" y="142"/>
                  <a:pt x="110" y="142"/>
                  <a:pt x="110" y="142"/>
                </a:cubicBezTo>
                <a:cubicBezTo>
                  <a:pt x="110" y="142"/>
                  <a:pt x="110" y="142"/>
                  <a:pt x="110" y="142"/>
                </a:cubicBezTo>
                <a:cubicBezTo>
                  <a:pt x="110" y="142"/>
                  <a:pt x="111" y="142"/>
                  <a:pt x="111" y="142"/>
                </a:cubicBezTo>
                <a:cubicBezTo>
                  <a:pt x="111" y="142"/>
                  <a:pt x="111" y="142"/>
                  <a:pt x="111" y="142"/>
                </a:cubicBezTo>
                <a:cubicBezTo>
                  <a:pt x="111" y="142"/>
                  <a:pt x="111" y="142"/>
                  <a:pt x="111" y="142"/>
                </a:cubicBezTo>
                <a:cubicBezTo>
                  <a:pt x="112" y="142"/>
                  <a:pt x="112" y="142"/>
                  <a:pt x="112" y="142"/>
                </a:cubicBezTo>
                <a:cubicBezTo>
                  <a:pt x="112" y="142"/>
                  <a:pt x="112" y="142"/>
                  <a:pt x="112" y="142"/>
                </a:cubicBezTo>
                <a:cubicBezTo>
                  <a:pt x="112" y="142"/>
                  <a:pt x="112" y="141"/>
                  <a:pt x="112" y="141"/>
                </a:cubicBezTo>
                <a:cubicBezTo>
                  <a:pt x="112" y="141"/>
                  <a:pt x="112" y="141"/>
                  <a:pt x="112" y="141"/>
                </a:cubicBezTo>
                <a:cubicBezTo>
                  <a:pt x="112" y="140"/>
                  <a:pt x="112" y="140"/>
                  <a:pt x="112" y="140"/>
                </a:cubicBezTo>
                <a:cubicBezTo>
                  <a:pt x="112" y="140"/>
                  <a:pt x="113" y="139"/>
                  <a:pt x="113" y="139"/>
                </a:cubicBezTo>
                <a:cubicBezTo>
                  <a:pt x="114" y="138"/>
                  <a:pt x="114" y="138"/>
                  <a:pt x="114" y="138"/>
                </a:cubicBezTo>
                <a:cubicBezTo>
                  <a:pt x="114" y="138"/>
                  <a:pt x="114" y="138"/>
                  <a:pt x="114" y="138"/>
                </a:cubicBezTo>
                <a:cubicBezTo>
                  <a:pt x="115" y="136"/>
                  <a:pt x="115" y="136"/>
                  <a:pt x="115" y="136"/>
                </a:cubicBezTo>
                <a:cubicBezTo>
                  <a:pt x="116" y="136"/>
                  <a:pt x="117" y="136"/>
                  <a:pt x="117" y="136"/>
                </a:cubicBezTo>
                <a:cubicBezTo>
                  <a:pt x="118" y="136"/>
                  <a:pt x="118" y="136"/>
                  <a:pt x="119" y="137"/>
                </a:cubicBezTo>
                <a:cubicBezTo>
                  <a:pt x="119" y="138"/>
                  <a:pt x="119" y="138"/>
                  <a:pt x="119" y="138"/>
                </a:cubicBezTo>
                <a:cubicBezTo>
                  <a:pt x="119" y="138"/>
                  <a:pt x="119" y="138"/>
                  <a:pt x="120" y="138"/>
                </a:cubicBezTo>
                <a:cubicBezTo>
                  <a:pt x="120" y="139"/>
                  <a:pt x="120" y="139"/>
                  <a:pt x="120" y="139"/>
                </a:cubicBezTo>
                <a:cubicBezTo>
                  <a:pt x="121" y="137"/>
                  <a:pt x="121" y="137"/>
                  <a:pt x="121" y="137"/>
                </a:cubicBezTo>
                <a:cubicBezTo>
                  <a:pt x="121" y="137"/>
                  <a:pt x="121" y="136"/>
                  <a:pt x="122" y="136"/>
                </a:cubicBezTo>
                <a:cubicBezTo>
                  <a:pt x="122" y="136"/>
                  <a:pt x="123" y="136"/>
                  <a:pt x="123" y="136"/>
                </a:cubicBezTo>
                <a:cubicBezTo>
                  <a:pt x="125" y="135"/>
                  <a:pt x="125" y="135"/>
                  <a:pt x="125" y="135"/>
                </a:cubicBezTo>
                <a:cubicBezTo>
                  <a:pt x="125" y="134"/>
                  <a:pt x="126" y="134"/>
                  <a:pt x="127" y="134"/>
                </a:cubicBezTo>
                <a:cubicBezTo>
                  <a:pt x="127" y="134"/>
                  <a:pt x="128" y="135"/>
                  <a:pt x="128" y="135"/>
                </a:cubicBezTo>
                <a:cubicBezTo>
                  <a:pt x="129" y="137"/>
                  <a:pt x="129" y="137"/>
                  <a:pt x="129" y="137"/>
                </a:cubicBezTo>
                <a:cubicBezTo>
                  <a:pt x="129" y="136"/>
                  <a:pt x="129" y="136"/>
                  <a:pt x="130" y="136"/>
                </a:cubicBezTo>
                <a:cubicBezTo>
                  <a:pt x="130" y="136"/>
                  <a:pt x="130" y="136"/>
                  <a:pt x="130" y="136"/>
                </a:cubicBezTo>
                <a:cubicBezTo>
                  <a:pt x="130" y="136"/>
                  <a:pt x="131" y="136"/>
                  <a:pt x="131" y="136"/>
                </a:cubicBezTo>
                <a:cubicBezTo>
                  <a:pt x="132" y="136"/>
                  <a:pt x="132" y="136"/>
                  <a:pt x="132" y="136"/>
                </a:cubicBezTo>
                <a:cubicBezTo>
                  <a:pt x="132" y="136"/>
                  <a:pt x="132" y="136"/>
                  <a:pt x="133" y="136"/>
                </a:cubicBezTo>
                <a:cubicBezTo>
                  <a:pt x="133" y="136"/>
                  <a:pt x="133" y="137"/>
                  <a:pt x="134" y="137"/>
                </a:cubicBezTo>
                <a:cubicBezTo>
                  <a:pt x="135" y="138"/>
                  <a:pt x="135" y="138"/>
                  <a:pt x="135" y="138"/>
                </a:cubicBezTo>
                <a:cubicBezTo>
                  <a:pt x="135" y="138"/>
                  <a:pt x="135" y="138"/>
                  <a:pt x="135" y="138"/>
                </a:cubicBezTo>
                <a:cubicBezTo>
                  <a:pt x="135" y="137"/>
                  <a:pt x="136" y="137"/>
                  <a:pt x="136" y="137"/>
                </a:cubicBezTo>
                <a:cubicBezTo>
                  <a:pt x="136" y="137"/>
                  <a:pt x="136" y="136"/>
                  <a:pt x="137" y="136"/>
                </a:cubicBezTo>
                <a:cubicBezTo>
                  <a:pt x="139" y="135"/>
                  <a:pt x="139" y="135"/>
                  <a:pt x="139" y="135"/>
                </a:cubicBezTo>
                <a:cubicBezTo>
                  <a:pt x="139" y="134"/>
                  <a:pt x="139" y="134"/>
                  <a:pt x="140" y="133"/>
                </a:cubicBezTo>
                <a:cubicBezTo>
                  <a:pt x="140" y="133"/>
                  <a:pt x="140" y="133"/>
                  <a:pt x="140" y="133"/>
                </a:cubicBezTo>
                <a:cubicBezTo>
                  <a:pt x="141" y="132"/>
                  <a:pt x="141" y="132"/>
                  <a:pt x="141" y="132"/>
                </a:cubicBezTo>
                <a:cubicBezTo>
                  <a:pt x="141" y="132"/>
                  <a:pt x="141" y="132"/>
                  <a:pt x="141" y="132"/>
                </a:cubicBezTo>
                <a:cubicBezTo>
                  <a:pt x="142" y="130"/>
                  <a:pt x="142" y="130"/>
                  <a:pt x="142" y="130"/>
                </a:cubicBezTo>
                <a:cubicBezTo>
                  <a:pt x="141" y="130"/>
                  <a:pt x="141" y="130"/>
                  <a:pt x="141" y="130"/>
                </a:cubicBezTo>
                <a:cubicBezTo>
                  <a:pt x="141" y="130"/>
                  <a:pt x="141" y="130"/>
                  <a:pt x="141" y="130"/>
                </a:cubicBezTo>
                <a:cubicBezTo>
                  <a:pt x="140" y="129"/>
                  <a:pt x="140" y="129"/>
                  <a:pt x="140" y="129"/>
                </a:cubicBezTo>
                <a:cubicBezTo>
                  <a:pt x="140" y="128"/>
                  <a:pt x="140" y="128"/>
                  <a:pt x="140" y="128"/>
                </a:cubicBezTo>
                <a:cubicBezTo>
                  <a:pt x="140" y="128"/>
                  <a:pt x="140" y="128"/>
                  <a:pt x="140" y="128"/>
                </a:cubicBezTo>
                <a:cubicBezTo>
                  <a:pt x="139" y="128"/>
                  <a:pt x="139" y="128"/>
                  <a:pt x="139" y="128"/>
                </a:cubicBezTo>
                <a:cubicBezTo>
                  <a:pt x="138" y="128"/>
                  <a:pt x="138" y="128"/>
                  <a:pt x="138" y="128"/>
                </a:cubicBezTo>
                <a:cubicBezTo>
                  <a:pt x="138" y="128"/>
                  <a:pt x="137" y="128"/>
                  <a:pt x="137" y="128"/>
                </a:cubicBezTo>
                <a:cubicBezTo>
                  <a:pt x="137" y="128"/>
                  <a:pt x="137" y="128"/>
                  <a:pt x="137" y="128"/>
                </a:cubicBezTo>
                <a:cubicBezTo>
                  <a:pt x="136" y="128"/>
                  <a:pt x="136" y="128"/>
                  <a:pt x="136" y="128"/>
                </a:cubicBezTo>
                <a:cubicBezTo>
                  <a:pt x="135" y="128"/>
                  <a:pt x="135" y="128"/>
                  <a:pt x="135" y="128"/>
                </a:cubicBezTo>
                <a:cubicBezTo>
                  <a:pt x="134" y="128"/>
                  <a:pt x="133" y="128"/>
                  <a:pt x="133" y="128"/>
                </a:cubicBezTo>
                <a:cubicBezTo>
                  <a:pt x="133" y="127"/>
                  <a:pt x="133" y="127"/>
                  <a:pt x="133" y="126"/>
                </a:cubicBezTo>
                <a:cubicBezTo>
                  <a:pt x="133" y="124"/>
                  <a:pt x="133" y="124"/>
                  <a:pt x="133" y="124"/>
                </a:cubicBezTo>
                <a:cubicBezTo>
                  <a:pt x="133" y="124"/>
                  <a:pt x="133" y="124"/>
                  <a:pt x="133" y="124"/>
                </a:cubicBezTo>
                <a:cubicBezTo>
                  <a:pt x="131" y="121"/>
                  <a:pt x="131" y="121"/>
                  <a:pt x="131" y="121"/>
                </a:cubicBezTo>
                <a:cubicBezTo>
                  <a:pt x="131" y="121"/>
                  <a:pt x="131" y="121"/>
                  <a:pt x="131" y="121"/>
                </a:cubicBezTo>
                <a:cubicBezTo>
                  <a:pt x="129" y="119"/>
                  <a:pt x="129" y="119"/>
                  <a:pt x="129" y="119"/>
                </a:cubicBezTo>
                <a:cubicBezTo>
                  <a:pt x="129" y="118"/>
                  <a:pt x="129" y="118"/>
                  <a:pt x="129" y="118"/>
                </a:cubicBezTo>
                <a:cubicBezTo>
                  <a:pt x="130" y="111"/>
                  <a:pt x="130" y="111"/>
                  <a:pt x="130" y="111"/>
                </a:cubicBezTo>
                <a:cubicBezTo>
                  <a:pt x="129" y="108"/>
                  <a:pt x="129" y="108"/>
                  <a:pt x="129" y="108"/>
                </a:cubicBezTo>
                <a:cubicBezTo>
                  <a:pt x="129" y="108"/>
                  <a:pt x="129" y="107"/>
                  <a:pt x="129" y="107"/>
                </a:cubicBezTo>
                <a:cubicBezTo>
                  <a:pt x="130" y="106"/>
                  <a:pt x="130" y="106"/>
                  <a:pt x="130" y="106"/>
                </a:cubicBezTo>
                <a:cubicBezTo>
                  <a:pt x="130" y="105"/>
                  <a:pt x="130" y="105"/>
                  <a:pt x="131" y="105"/>
                </a:cubicBezTo>
                <a:cubicBezTo>
                  <a:pt x="132" y="104"/>
                  <a:pt x="132" y="104"/>
                  <a:pt x="132" y="104"/>
                </a:cubicBezTo>
                <a:cubicBezTo>
                  <a:pt x="132" y="104"/>
                  <a:pt x="133" y="104"/>
                  <a:pt x="134" y="104"/>
                </a:cubicBezTo>
                <a:cubicBezTo>
                  <a:pt x="134" y="104"/>
                  <a:pt x="135" y="104"/>
                  <a:pt x="135" y="105"/>
                </a:cubicBezTo>
                <a:cubicBezTo>
                  <a:pt x="135" y="106"/>
                  <a:pt x="135" y="106"/>
                  <a:pt x="135" y="106"/>
                </a:cubicBezTo>
                <a:cubicBezTo>
                  <a:pt x="135" y="106"/>
                  <a:pt x="135" y="106"/>
                  <a:pt x="135" y="106"/>
                </a:cubicBezTo>
                <a:cubicBezTo>
                  <a:pt x="136" y="106"/>
                  <a:pt x="136" y="106"/>
                  <a:pt x="136" y="106"/>
                </a:cubicBezTo>
                <a:cubicBezTo>
                  <a:pt x="136" y="106"/>
                  <a:pt x="136" y="106"/>
                  <a:pt x="136" y="106"/>
                </a:cubicBezTo>
                <a:cubicBezTo>
                  <a:pt x="138" y="106"/>
                  <a:pt x="138" y="106"/>
                  <a:pt x="138" y="106"/>
                </a:cubicBezTo>
                <a:cubicBezTo>
                  <a:pt x="139" y="106"/>
                  <a:pt x="139" y="106"/>
                  <a:pt x="139" y="106"/>
                </a:cubicBezTo>
                <a:cubicBezTo>
                  <a:pt x="139" y="105"/>
                  <a:pt x="139" y="105"/>
                  <a:pt x="139" y="105"/>
                </a:cubicBezTo>
                <a:cubicBezTo>
                  <a:pt x="138" y="105"/>
                  <a:pt x="139" y="104"/>
                  <a:pt x="139" y="104"/>
                </a:cubicBezTo>
                <a:cubicBezTo>
                  <a:pt x="140" y="103"/>
                  <a:pt x="140" y="103"/>
                  <a:pt x="140" y="103"/>
                </a:cubicBezTo>
                <a:cubicBezTo>
                  <a:pt x="140" y="102"/>
                  <a:pt x="141" y="102"/>
                  <a:pt x="142" y="103"/>
                </a:cubicBezTo>
                <a:cubicBezTo>
                  <a:pt x="142" y="102"/>
                  <a:pt x="142" y="102"/>
                  <a:pt x="142" y="102"/>
                </a:cubicBezTo>
                <a:cubicBezTo>
                  <a:pt x="143" y="102"/>
                  <a:pt x="143" y="102"/>
                  <a:pt x="143" y="102"/>
                </a:cubicBezTo>
                <a:cubicBezTo>
                  <a:pt x="143" y="102"/>
                  <a:pt x="143" y="102"/>
                  <a:pt x="143" y="102"/>
                </a:cubicBezTo>
                <a:cubicBezTo>
                  <a:pt x="143" y="102"/>
                  <a:pt x="143" y="102"/>
                  <a:pt x="143" y="102"/>
                </a:cubicBezTo>
                <a:cubicBezTo>
                  <a:pt x="144" y="102"/>
                  <a:pt x="144" y="102"/>
                  <a:pt x="145" y="102"/>
                </a:cubicBezTo>
                <a:cubicBezTo>
                  <a:pt x="146" y="102"/>
                  <a:pt x="146" y="102"/>
                  <a:pt x="146" y="102"/>
                </a:cubicBezTo>
                <a:cubicBezTo>
                  <a:pt x="146" y="102"/>
                  <a:pt x="146" y="102"/>
                  <a:pt x="146" y="102"/>
                </a:cubicBezTo>
                <a:cubicBezTo>
                  <a:pt x="147" y="99"/>
                  <a:pt x="147" y="99"/>
                  <a:pt x="147" y="99"/>
                </a:cubicBezTo>
                <a:cubicBezTo>
                  <a:pt x="148" y="98"/>
                  <a:pt x="148" y="97"/>
                  <a:pt x="149" y="97"/>
                </a:cubicBezTo>
                <a:cubicBezTo>
                  <a:pt x="151" y="97"/>
                  <a:pt x="151" y="97"/>
                  <a:pt x="151" y="97"/>
                </a:cubicBezTo>
                <a:cubicBezTo>
                  <a:pt x="152" y="96"/>
                  <a:pt x="153" y="96"/>
                  <a:pt x="153" y="97"/>
                </a:cubicBezTo>
                <a:cubicBezTo>
                  <a:pt x="153" y="97"/>
                  <a:pt x="153" y="97"/>
                  <a:pt x="153" y="97"/>
                </a:cubicBezTo>
                <a:cubicBezTo>
                  <a:pt x="153" y="96"/>
                  <a:pt x="154" y="96"/>
                  <a:pt x="154" y="96"/>
                </a:cubicBezTo>
                <a:cubicBezTo>
                  <a:pt x="154" y="95"/>
                  <a:pt x="154" y="95"/>
                  <a:pt x="154" y="95"/>
                </a:cubicBezTo>
                <a:cubicBezTo>
                  <a:pt x="153" y="95"/>
                  <a:pt x="153" y="95"/>
                  <a:pt x="153" y="95"/>
                </a:cubicBezTo>
                <a:cubicBezTo>
                  <a:pt x="153" y="94"/>
                  <a:pt x="153" y="94"/>
                  <a:pt x="153" y="93"/>
                </a:cubicBezTo>
                <a:cubicBezTo>
                  <a:pt x="153" y="93"/>
                  <a:pt x="152" y="92"/>
                  <a:pt x="152" y="92"/>
                </a:cubicBezTo>
                <a:cubicBezTo>
                  <a:pt x="152" y="91"/>
                  <a:pt x="152" y="91"/>
                  <a:pt x="152" y="91"/>
                </a:cubicBezTo>
                <a:cubicBezTo>
                  <a:pt x="152" y="91"/>
                  <a:pt x="152" y="91"/>
                  <a:pt x="153" y="91"/>
                </a:cubicBezTo>
                <a:cubicBezTo>
                  <a:pt x="152" y="90"/>
                  <a:pt x="152" y="90"/>
                  <a:pt x="152" y="90"/>
                </a:cubicBezTo>
                <a:cubicBezTo>
                  <a:pt x="152" y="90"/>
                  <a:pt x="151" y="90"/>
                  <a:pt x="151" y="89"/>
                </a:cubicBezTo>
                <a:cubicBezTo>
                  <a:pt x="151" y="88"/>
                  <a:pt x="151" y="88"/>
                  <a:pt x="151" y="88"/>
                </a:cubicBezTo>
                <a:cubicBezTo>
                  <a:pt x="151" y="88"/>
                  <a:pt x="151" y="87"/>
                  <a:pt x="151" y="87"/>
                </a:cubicBezTo>
                <a:cubicBezTo>
                  <a:pt x="151" y="86"/>
                  <a:pt x="151" y="86"/>
                  <a:pt x="151" y="86"/>
                </a:cubicBezTo>
                <a:cubicBezTo>
                  <a:pt x="152" y="85"/>
                  <a:pt x="152" y="85"/>
                  <a:pt x="152" y="85"/>
                </a:cubicBezTo>
                <a:cubicBezTo>
                  <a:pt x="152" y="84"/>
                  <a:pt x="153" y="84"/>
                  <a:pt x="153" y="84"/>
                </a:cubicBezTo>
                <a:cubicBezTo>
                  <a:pt x="153" y="84"/>
                  <a:pt x="153" y="83"/>
                  <a:pt x="153" y="83"/>
                </a:cubicBezTo>
                <a:cubicBezTo>
                  <a:pt x="154" y="83"/>
                  <a:pt x="154" y="83"/>
                  <a:pt x="154" y="83"/>
                </a:cubicBezTo>
                <a:cubicBezTo>
                  <a:pt x="154" y="83"/>
                  <a:pt x="154" y="83"/>
                  <a:pt x="154" y="83"/>
                </a:cubicBezTo>
                <a:cubicBezTo>
                  <a:pt x="153" y="83"/>
                  <a:pt x="154" y="82"/>
                  <a:pt x="154" y="82"/>
                </a:cubicBezTo>
                <a:cubicBezTo>
                  <a:pt x="154" y="81"/>
                  <a:pt x="154" y="81"/>
                  <a:pt x="154" y="81"/>
                </a:cubicBezTo>
                <a:cubicBezTo>
                  <a:pt x="154" y="81"/>
                  <a:pt x="154" y="80"/>
                  <a:pt x="154" y="80"/>
                </a:cubicBezTo>
                <a:cubicBezTo>
                  <a:pt x="154" y="80"/>
                  <a:pt x="154" y="80"/>
                  <a:pt x="154" y="80"/>
                </a:cubicBezTo>
                <a:cubicBezTo>
                  <a:pt x="154" y="80"/>
                  <a:pt x="154" y="80"/>
                  <a:pt x="154" y="80"/>
                </a:cubicBezTo>
                <a:cubicBezTo>
                  <a:pt x="153" y="80"/>
                  <a:pt x="152" y="79"/>
                  <a:pt x="152" y="78"/>
                </a:cubicBezTo>
                <a:cubicBezTo>
                  <a:pt x="152" y="78"/>
                  <a:pt x="152" y="78"/>
                  <a:pt x="152" y="78"/>
                </a:cubicBezTo>
                <a:cubicBezTo>
                  <a:pt x="152" y="78"/>
                  <a:pt x="152" y="78"/>
                  <a:pt x="152" y="78"/>
                </a:cubicBezTo>
                <a:cubicBezTo>
                  <a:pt x="152" y="77"/>
                  <a:pt x="152" y="77"/>
                  <a:pt x="152" y="77"/>
                </a:cubicBezTo>
                <a:cubicBezTo>
                  <a:pt x="152" y="77"/>
                  <a:pt x="152" y="77"/>
                  <a:pt x="152" y="77"/>
                </a:cubicBezTo>
                <a:cubicBezTo>
                  <a:pt x="152" y="77"/>
                  <a:pt x="152" y="77"/>
                  <a:pt x="152" y="76"/>
                </a:cubicBezTo>
                <a:cubicBezTo>
                  <a:pt x="152" y="76"/>
                  <a:pt x="152" y="76"/>
                  <a:pt x="152" y="76"/>
                </a:cubicBezTo>
                <a:cubicBezTo>
                  <a:pt x="152" y="76"/>
                  <a:pt x="152" y="76"/>
                  <a:pt x="152" y="76"/>
                </a:cubicBezTo>
                <a:cubicBezTo>
                  <a:pt x="152" y="76"/>
                  <a:pt x="152" y="76"/>
                  <a:pt x="151" y="76"/>
                </a:cubicBezTo>
                <a:cubicBezTo>
                  <a:pt x="151" y="76"/>
                  <a:pt x="151" y="76"/>
                  <a:pt x="151" y="76"/>
                </a:cubicBezTo>
                <a:cubicBezTo>
                  <a:pt x="151" y="76"/>
                  <a:pt x="151" y="76"/>
                  <a:pt x="151" y="75"/>
                </a:cubicBezTo>
                <a:cubicBezTo>
                  <a:pt x="150" y="75"/>
                  <a:pt x="150" y="75"/>
                  <a:pt x="150" y="75"/>
                </a:cubicBezTo>
                <a:cubicBezTo>
                  <a:pt x="150" y="75"/>
                  <a:pt x="150" y="75"/>
                  <a:pt x="149" y="75"/>
                </a:cubicBezTo>
                <a:cubicBezTo>
                  <a:pt x="148" y="75"/>
                  <a:pt x="148" y="75"/>
                  <a:pt x="148" y="75"/>
                </a:cubicBezTo>
                <a:cubicBezTo>
                  <a:pt x="148" y="75"/>
                  <a:pt x="148" y="74"/>
                  <a:pt x="148" y="74"/>
                </a:cubicBezTo>
                <a:cubicBezTo>
                  <a:pt x="147" y="74"/>
                  <a:pt x="147" y="74"/>
                  <a:pt x="147" y="74"/>
                </a:cubicBezTo>
                <a:cubicBezTo>
                  <a:pt x="147" y="74"/>
                  <a:pt x="147" y="74"/>
                  <a:pt x="147" y="74"/>
                </a:cubicBezTo>
                <a:cubicBezTo>
                  <a:pt x="146" y="74"/>
                  <a:pt x="146" y="73"/>
                  <a:pt x="146" y="73"/>
                </a:cubicBezTo>
                <a:cubicBezTo>
                  <a:pt x="145" y="73"/>
                  <a:pt x="145" y="72"/>
                  <a:pt x="145" y="72"/>
                </a:cubicBezTo>
                <a:cubicBezTo>
                  <a:pt x="145" y="72"/>
                  <a:pt x="145" y="72"/>
                  <a:pt x="145" y="72"/>
                </a:cubicBezTo>
                <a:cubicBezTo>
                  <a:pt x="145" y="71"/>
                  <a:pt x="145" y="71"/>
                  <a:pt x="145" y="71"/>
                </a:cubicBezTo>
                <a:cubicBezTo>
                  <a:pt x="144" y="71"/>
                  <a:pt x="144" y="70"/>
                  <a:pt x="144" y="69"/>
                </a:cubicBezTo>
                <a:cubicBezTo>
                  <a:pt x="144" y="68"/>
                  <a:pt x="144" y="68"/>
                  <a:pt x="144" y="68"/>
                </a:cubicBezTo>
                <a:cubicBezTo>
                  <a:pt x="143" y="68"/>
                  <a:pt x="143" y="68"/>
                  <a:pt x="143" y="68"/>
                </a:cubicBezTo>
                <a:cubicBezTo>
                  <a:pt x="143" y="67"/>
                  <a:pt x="143" y="67"/>
                  <a:pt x="143" y="67"/>
                </a:cubicBezTo>
                <a:cubicBezTo>
                  <a:pt x="143" y="67"/>
                  <a:pt x="143" y="67"/>
                  <a:pt x="143" y="67"/>
                </a:cubicBezTo>
                <a:cubicBezTo>
                  <a:pt x="143" y="67"/>
                  <a:pt x="143" y="67"/>
                  <a:pt x="143" y="67"/>
                </a:cubicBezTo>
                <a:cubicBezTo>
                  <a:pt x="143" y="67"/>
                  <a:pt x="143" y="67"/>
                  <a:pt x="142" y="67"/>
                </a:cubicBezTo>
                <a:cubicBezTo>
                  <a:pt x="142" y="67"/>
                  <a:pt x="142" y="68"/>
                  <a:pt x="142" y="68"/>
                </a:cubicBezTo>
                <a:cubicBezTo>
                  <a:pt x="141" y="68"/>
                  <a:pt x="141" y="68"/>
                  <a:pt x="141" y="68"/>
                </a:cubicBezTo>
                <a:cubicBezTo>
                  <a:pt x="141" y="69"/>
                  <a:pt x="140" y="69"/>
                  <a:pt x="140" y="69"/>
                </a:cubicBezTo>
                <a:cubicBezTo>
                  <a:pt x="137" y="68"/>
                  <a:pt x="137" y="68"/>
                  <a:pt x="137" y="68"/>
                </a:cubicBezTo>
                <a:cubicBezTo>
                  <a:pt x="137" y="69"/>
                  <a:pt x="137" y="69"/>
                  <a:pt x="137" y="69"/>
                </a:cubicBezTo>
                <a:cubicBezTo>
                  <a:pt x="137" y="69"/>
                  <a:pt x="136" y="69"/>
                  <a:pt x="135" y="69"/>
                </a:cubicBezTo>
                <a:cubicBezTo>
                  <a:pt x="135" y="69"/>
                  <a:pt x="135" y="69"/>
                  <a:pt x="135" y="69"/>
                </a:cubicBezTo>
                <a:cubicBezTo>
                  <a:pt x="135" y="69"/>
                  <a:pt x="135" y="69"/>
                  <a:pt x="135" y="69"/>
                </a:cubicBezTo>
                <a:cubicBezTo>
                  <a:pt x="135" y="69"/>
                  <a:pt x="135" y="69"/>
                  <a:pt x="134" y="69"/>
                </a:cubicBezTo>
                <a:cubicBezTo>
                  <a:pt x="133" y="70"/>
                  <a:pt x="133" y="70"/>
                  <a:pt x="133" y="70"/>
                </a:cubicBezTo>
                <a:cubicBezTo>
                  <a:pt x="133" y="70"/>
                  <a:pt x="132" y="70"/>
                  <a:pt x="132" y="70"/>
                </a:cubicBezTo>
                <a:cubicBezTo>
                  <a:pt x="130" y="69"/>
                  <a:pt x="130" y="69"/>
                  <a:pt x="130" y="69"/>
                </a:cubicBezTo>
                <a:cubicBezTo>
                  <a:pt x="130" y="69"/>
                  <a:pt x="130" y="69"/>
                  <a:pt x="129" y="69"/>
                </a:cubicBezTo>
                <a:cubicBezTo>
                  <a:pt x="127" y="66"/>
                  <a:pt x="127" y="66"/>
                  <a:pt x="127" y="66"/>
                </a:cubicBezTo>
                <a:cubicBezTo>
                  <a:pt x="125" y="64"/>
                  <a:pt x="125" y="64"/>
                  <a:pt x="125" y="64"/>
                </a:cubicBezTo>
                <a:cubicBezTo>
                  <a:pt x="125" y="64"/>
                  <a:pt x="124" y="63"/>
                  <a:pt x="124" y="63"/>
                </a:cubicBezTo>
                <a:cubicBezTo>
                  <a:pt x="124" y="62"/>
                  <a:pt x="124" y="62"/>
                  <a:pt x="124" y="62"/>
                </a:cubicBezTo>
                <a:cubicBezTo>
                  <a:pt x="123" y="60"/>
                  <a:pt x="123" y="60"/>
                  <a:pt x="123" y="60"/>
                </a:cubicBezTo>
                <a:cubicBezTo>
                  <a:pt x="122" y="60"/>
                  <a:pt x="122" y="60"/>
                  <a:pt x="122" y="60"/>
                </a:cubicBezTo>
                <a:cubicBezTo>
                  <a:pt x="120" y="60"/>
                  <a:pt x="120" y="60"/>
                  <a:pt x="120" y="60"/>
                </a:cubicBezTo>
                <a:cubicBezTo>
                  <a:pt x="118" y="61"/>
                  <a:pt x="118" y="61"/>
                  <a:pt x="118" y="61"/>
                </a:cubicBezTo>
                <a:cubicBezTo>
                  <a:pt x="118" y="62"/>
                  <a:pt x="118" y="62"/>
                  <a:pt x="118" y="62"/>
                </a:cubicBezTo>
                <a:cubicBezTo>
                  <a:pt x="118" y="62"/>
                  <a:pt x="118" y="63"/>
                  <a:pt x="118" y="63"/>
                </a:cubicBezTo>
                <a:cubicBezTo>
                  <a:pt x="117" y="64"/>
                  <a:pt x="117" y="64"/>
                  <a:pt x="117" y="64"/>
                </a:cubicBezTo>
                <a:cubicBezTo>
                  <a:pt x="117" y="64"/>
                  <a:pt x="117" y="64"/>
                  <a:pt x="117" y="64"/>
                </a:cubicBezTo>
                <a:cubicBezTo>
                  <a:pt x="116" y="65"/>
                  <a:pt x="116" y="65"/>
                  <a:pt x="115" y="65"/>
                </a:cubicBezTo>
                <a:cubicBezTo>
                  <a:pt x="115" y="65"/>
                  <a:pt x="115" y="65"/>
                  <a:pt x="115" y="65"/>
                </a:cubicBezTo>
                <a:cubicBezTo>
                  <a:pt x="114" y="66"/>
                  <a:pt x="114" y="66"/>
                  <a:pt x="114" y="66"/>
                </a:cubicBezTo>
                <a:cubicBezTo>
                  <a:pt x="114" y="66"/>
                  <a:pt x="113" y="66"/>
                  <a:pt x="113" y="66"/>
                </a:cubicBezTo>
                <a:cubicBezTo>
                  <a:pt x="112" y="66"/>
                  <a:pt x="112" y="67"/>
                  <a:pt x="111" y="67"/>
                </a:cubicBezTo>
                <a:cubicBezTo>
                  <a:pt x="109" y="67"/>
                  <a:pt x="109" y="67"/>
                  <a:pt x="109" y="67"/>
                </a:cubicBezTo>
                <a:cubicBezTo>
                  <a:pt x="109" y="67"/>
                  <a:pt x="109" y="67"/>
                  <a:pt x="109" y="67"/>
                </a:cubicBezTo>
                <a:cubicBezTo>
                  <a:pt x="108" y="66"/>
                  <a:pt x="108" y="66"/>
                  <a:pt x="108" y="66"/>
                </a:cubicBezTo>
                <a:cubicBezTo>
                  <a:pt x="107" y="66"/>
                  <a:pt x="107" y="66"/>
                  <a:pt x="106" y="65"/>
                </a:cubicBezTo>
                <a:cubicBezTo>
                  <a:pt x="106" y="65"/>
                  <a:pt x="106" y="64"/>
                  <a:pt x="106" y="64"/>
                </a:cubicBezTo>
                <a:cubicBezTo>
                  <a:pt x="107" y="64"/>
                  <a:pt x="107" y="64"/>
                  <a:pt x="107" y="64"/>
                </a:cubicBezTo>
                <a:cubicBezTo>
                  <a:pt x="107" y="63"/>
                  <a:pt x="107" y="63"/>
                  <a:pt x="107" y="63"/>
                </a:cubicBezTo>
                <a:cubicBezTo>
                  <a:pt x="106" y="62"/>
                  <a:pt x="106" y="62"/>
                  <a:pt x="106" y="62"/>
                </a:cubicBezTo>
                <a:cubicBezTo>
                  <a:pt x="105" y="62"/>
                  <a:pt x="105" y="62"/>
                  <a:pt x="105" y="62"/>
                </a:cubicBezTo>
                <a:cubicBezTo>
                  <a:pt x="103" y="63"/>
                  <a:pt x="103" y="63"/>
                  <a:pt x="103" y="63"/>
                </a:cubicBezTo>
                <a:cubicBezTo>
                  <a:pt x="103" y="64"/>
                  <a:pt x="103" y="64"/>
                  <a:pt x="103" y="64"/>
                </a:cubicBezTo>
                <a:cubicBezTo>
                  <a:pt x="103" y="65"/>
                  <a:pt x="102" y="65"/>
                  <a:pt x="102" y="66"/>
                </a:cubicBezTo>
                <a:cubicBezTo>
                  <a:pt x="99" y="68"/>
                  <a:pt x="99" y="68"/>
                  <a:pt x="99" y="68"/>
                </a:cubicBezTo>
                <a:cubicBezTo>
                  <a:pt x="99" y="68"/>
                  <a:pt x="98" y="68"/>
                  <a:pt x="98" y="69"/>
                </a:cubicBezTo>
                <a:cubicBezTo>
                  <a:pt x="96" y="69"/>
                  <a:pt x="96" y="69"/>
                  <a:pt x="96" y="69"/>
                </a:cubicBezTo>
                <a:cubicBezTo>
                  <a:pt x="96" y="70"/>
                  <a:pt x="96" y="70"/>
                  <a:pt x="96" y="70"/>
                </a:cubicBezTo>
                <a:cubicBezTo>
                  <a:pt x="96" y="70"/>
                  <a:pt x="96" y="70"/>
                  <a:pt x="96" y="70"/>
                </a:cubicBezTo>
                <a:cubicBezTo>
                  <a:pt x="97" y="70"/>
                  <a:pt x="97" y="71"/>
                  <a:pt x="97" y="71"/>
                </a:cubicBezTo>
                <a:cubicBezTo>
                  <a:pt x="97" y="71"/>
                  <a:pt x="97" y="72"/>
                  <a:pt x="97" y="72"/>
                </a:cubicBezTo>
                <a:cubicBezTo>
                  <a:pt x="97" y="72"/>
                  <a:pt x="97" y="72"/>
                  <a:pt x="97" y="72"/>
                </a:cubicBezTo>
                <a:cubicBezTo>
                  <a:pt x="97" y="72"/>
                  <a:pt x="97" y="72"/>
                  <a:pt x="97" y="72"/>
                </a:cubicBezTo>
                <a:cubicBezTo>
                  <a:pt x="98" y="73"/>
                  <a:pt x="98" y="73"/>
                  <a:pt x="98" y="73"/>
                </a:cubicBezTo>
                <a:cubicBezTo>
                  <a:pt x="99" y="73"/>
                  <a:pt x="99" y="73"/>
                  <a:pt x="99" y="74"/>
                </a:cubicBezTo>
                <a:cubicBezTo>
                  <a:pt x="99" y="74"/>
                  <a:pt x="99" y="74"/>
                  <a:pt x="100" y="74"/>
                </a:cubicBezTo>
                <a:cubicBezTo>
                  <a:pt x="105" y="73"/>
                  <a:pt x="105" y="73"/>
                  <a:pt x="105" y="73"/>
                </a:cubicBezTo>
                <a:cubicBezTo>
                  <a:pt x="105" y="73"/>
                  <a:pt x="106" y="73"/>
                  <a:pt x="106" y="74"/>
                </a:cubicBezTo>
                <a:cubicBezTo>
                  <a:pt x="107" y="75"/>
                  <a:pt x="107" y="75"/>
                  <a:pt x="107" y="75"/>
                </a:cubicBezTo>
                <a:cubicBezTo>
                  <a:pt x="107" y="75"/>
                  <a:pt x="108" y="76"/>
                  <a:pt x="108" y="76"/>
                </a:cubicBezTo>
                <a:cubicBezTo>
                  <a:pt x="108" y="77"/>
                  <a:pt x="107" y="77"/>
                  <a:pt x="107" y="77"/>
                </a:cubicBezTo>
                <a:cubicBezTo>
                  <a:pt x="106" y="78"/>
                  <a:pt x="106" y="78"/>
                  <a:pt x="106" y="78"/>
                </a:cubicBezTo>
                <a:cubicBezTo>
                  <a:pt x="107" y="78"/>
                  <a:pt x="107" y="78"/>
                  <a:pt x="107" y="79"/>
                </a:cubicBezTo>
                <a:cubicBezTo>
                  <a:pt x="108" y="80"/>
                  <a:pt x="108" y="80"/>
                  <a:pt x="108" y="80"/>
                </a:cubicBezTo>
                <a:cubicBezTo>
                  <a:pt x="108" y="80"/>
                  <a:pt x="108" y="81"/>
                  <a:pt x="108" y="81"/>
                </a:cubicBezTo>
                <a:cubicBezTo>
                  <a:pt x="108" y="82"/>
                  <a:pt x="108" y="82"/>
                  <a:pt x="108" y="82"/>
                </a:cubicBezTo>
                <a:cubicBezTo>
                  <a:pt x="108" y="82"/>
                  <a:pt x="108" y="83"/>
                  <a:pt x="107" y="83"/>
                </a:cubicBezTo>
                <a:cubicBezTo>
                  <a:pt x="107" y="83"/>
                  <a:pt x="106" y="83"/>
                  <a:pt x="106" y="83"/>
                </a:cubicBezTo>
                <a:cubicBezTo>
                  <a:pt x="106" y="85"/>
                  <a:pt x="106" y="85"/>
                  <a:pt x="106" y="85"/>
                </a:cubicBezTo>
                <a:cubicBezTo>
                  <a:pt x="106" y="86"/>
                  <a:pt x="105" y="87"/>
                  <a:pt x="104" y="87"/>
                </a:cubicBezTo>
                <a:cubicBezTo>
                  <a:pt x="102" y="87"/>
                  <a:pt x="102" y="87"/>
                  <a:pt x="102" y="87"/>
                </a:cubicBezTo>
                <a:cubicBezTo>
                  <a:pt x="102" y="87"/>
                  <a:pt x="102" y="87"/>
                  <a:pt x="102" y="87"/>
                </a:cubicBezTo>
                <a:cubicBezTo>
                  <a:pt x="102" y="88"/>
                  <a:pt x="102" y="88"/>
                  <a:pt x="102" y="88"/>
                </a:cubicBezTo>
                <a:cubicBezTo>
                  <a:pt x="102" y="88"/>
                  <a:pt x="102" y="88"/>
                  <a:pt x="102" y="88"/>
                </a:cubicBezTo>
                <a:cubicBezTo>
                  <a:pt x="101" y="88"/>
                  <a:pt x="101" y="88"/>
                  <a:pt x="101" y="88"/>
                </a:cubicBezTo>
                <a:cubicBezTo>
                  <a:pt x="101" y="89"/>
                  <a:pt x="100" y="89"/>
                  <a:pt x="99" y="88"/>
                </a:cubicBezTo>
                <a:cubicBezTo>
                  <a:pt x="97" y="87"/>
                  <a:pt x="97" y="87"/>
                  <a:pt x="97" y="87"/>
                </a:cubicBezTo>
                <a:cubicBezTo>
                  <a:pt x="96" y="87"/>
                  <a:pt x="96" y="87"/>
                  <a:pt x="96" y="87"/>
                </a:cubicBezTo>
                <a:cubicBezTo>
                  <a:pt x="94" y="88"/>
                  <a:pt x="94" y="88"/>
                  <a:pt x="94" y="88"/>
                </a:cubicBezTo>
                <a:cubicBezTo>
                  <a:pt x="94" y="88"/>
                  <a:pt x="94" y="89"/>
                  <a:pt x="94" y="89"/>
                </a:cubicBezTo>
                <a:cubicBezTo>
                  <a:pt x="93" y="91"/>
                  <a:pt x="93" y="91"/>
                  <a:pt x="93" y="91"/>
                </a:cubicBezTo>
                <a:cubicBezTo>
                  <a:pt x="93" y="92"/>
                  <a:pt x="93" y="92"/>
                  <a:pt x="92" y="92"/>
                </a:cubicBezTo>
                <a:cubicBezTo>
                  <a:pt x="91" y="93"/>
                  <a:pt x="91" y="93"/>
                  <a:pt x="91" y="93"/>
                </a:cubicBezTo>
                <a:cubicBezTo>
                  <a:pt x="91" y="93"/>
                  <a:pt x="91" y="93"/>
                  <a:pt x="90" y="93"/>
                </a:cubicBezTo>
                <a:cubicBezTo>
                  <a:pt x="90" y="93"/>
                  <a:pt x="90" y="93"/>
                  <a:pt x="90" y="93"/>
                </a:cubicBezTo>
                <a:cubicBezTo>
                  <a:pt x="90" y="93"/>
                  <a:pt x="90" y="93"/>
                  <a:pt x="90" y="93"/>
                </a:cubicBezTo>
                <a:cubicBezTo>
                  <a:pt x="90" y="93"/>
                  <a:pt x="89" y="94"/>
                  <a:pt x="89" y="94"/>
                </a:cubicBezTo>
                <a:cubicBezTo>
                  <a:pt x="89" y="95"/>
                  <a:pt x="89" y="95"/>
                  <a:pt x="89" y="95"/>
                </a:cubicBezTo>
                <a:cubicBezTo>
                  <a:pt x="89" y="96"/>
                  <a:pt x="89" y="96"/>
                  <a:pt x="89" y="96"/>
                </a:cubicBezTo>
                <a:cubicBezTo>
                  <a:pt x="89" y="96"/>
                  <a:pt x="89" y="96"/>
                  <a:pt x="89" y="96"/>
                </a:cubicBezTo>
                <a:cubicBezTo>
                  <a:pt x="89" y="97"/>
                  <a:pt x="89" y="97"/>
                  <a:pt x="89" y="97"/>
                </a:cubicBezTo>
                <a:cubicBezTo>
                  <a:pt x="89" y="97"/>
                  <a:pt x="89" y="97"/>
                  <a:pt x="89" y="97"/>
                </a:cubicBezTo>
                <a:cubicBezTo>
                  <a:pt x="89" y="98"/>
                  <a:pt x="88" y="99"/>
                  <a:pt x="88" y="99"/>
                </a:cubicBezTo>
                <a:cubicBezTo>
                  <a:pt x="87" y="99"/>
                  <a:pt x="87" y="99"/>
                  <a:pt x="87" y="99"/>
                </a:cubicBezTo>
                <a:cubicBezTo>
                  <a:pt x="87" y="100"/>
                  <a:pt x="87" y="100"/>
                  <a:pt x="87" y="100"/>
                </a:cubicBezTo>
                <a:cubicBezTo>
                  <a:pt x="89" y="101"/>
                  <a:pt x="89" y="101"/>
                  <a:pt x="89" y="101"/>
                </a:cubicBezTo>
                <a:cubicBezTo>
                  <a:pt x="89" y="101"/>
                  <a:pt x="89" y="101"/>
                  <a:pt x="90" y="101"/>
                </a:cubicBezTo>
                <a:cubicBezTo>
                  <a:pt x="92" y="103"/>
                  <a:pt x="92" y="103"/>
                  <a:pt x="92" y="103"/>
                </a:cubicBezTo>
                <a:cubicBezTo>
                  <a:pt x="92" y="104"/>
                  <a:pt x="92" y="104"/>
                  <a:pt x="92" y="104"/>
                </a:cubicBezTo>
                <a:cubicBezTo>
                  <a:pt x="92" y="106"/>
                  <a:pt x="92" y="106"/>
                  <a:pt x="92" y="106"/>
                </a:cubicBezTo>
                <a:cubicBezTo>
                  <a:pt x="92" y="107"/>
                  <a:pt x="92" y="107"/>
                  <a:pt x="91" y="108"/>
                </a:cubicBezTo>
                <a:cubicBezTo>
                  <a:pt x="90" y="108"/>
                  <a:pt x="90" y="108"/>
                  <a:pt x="90" y="108"/>
                </a:cubicBezTo>
                <a:cubicBezTo>
                  <a:pt x="89" y="109"/>
                  <a:pt x="89" y="109"/>
                  <a:pt x="89" y="109"/>
                </a:cubicBezTo>
                <a:cubicBezTo>
                  <a:pt x="89" y="110"/>
                  <a:pt x="88" y="110"/>
                  <a:pt x="87" y="110"/>
                </a:cubicBezTo>
                <a:cubicBezTo>
                  <a:pt x="87" y="110"/>
                  <a:pt x="87" y="110"/>
                  <a:pt x="87" y="110"/>
                </a:cubicBezTo>
                <a:cubicBezTo>
                  <a:pt x="87" y="110"/>
                  <a:pt x="87" y="110"/>
                  <a:pt x="87" y="110"/>
                </a:cubicBezTo>
                <a:cubicBezTo>
                  <a:pt x="86" y="112"/>
                  <a:pt x="86" y="112"/>
                  <a:pt x="86" y="112"/>
                </a:cubicBezTo>
                <a:cubicBezTo>
                  <a:pt x="86" y="112"/>
                  <a:pt x="86" y="112"/>
                  <a:pt x="86" y="112"/>
                </a:cubicBezTo>
                <a:cubicBezTo>
                  <a:pt x="87" y="113"/>
                  <a:pt x="87" y="113"/>
                  <a:pt x="87" y="113"/>
                </a:cubicBezTo>
                <a:cubicBezTo>
                  <a:pt x="88" y="113"/>
                  <a:pt x="88" y="114"/>
                  <a:pt x="88" y="114"/>
                </a:cubicBezTo>
                <a:cubicBezTo>
                  <a:pt x="88" y="115"/>
                  <a:pt x="88" y="115"/>
                  <a:pt x="88" y="115"/>
                </a:cubicBezTo>
                <a:cubicBezTo>
                  <a:pt x="88" y="115"/>
                  <a:pt x="88" y="116"/>
                  <a:pt x="88" y="116"/>
                </a:cubicBezTo>
                <a:cubicBezTo>
                  <a:pt x="87" y="117"/>
                  <a:pt x="87" y="117"/>
                  <a:pt x="87" y="117"/>
                </a:cubicBezTo>
                <a:cubicBezTo>
                  <a:pt x="87" y="117"/>
                  <a:pt x="87" y="118"/>
                  <a:pt x="87" y="118"/>
                </a:cubicBezTo>
                <a:cubicBezTo>
                  <a:pt x="86" y="119"/>
                  <a:pt x="86" y="119"/>
                  <a:pt x="86" y="119"/>
                </a:cubicBezTo>
                <a:cubicBezTo>
                  <a:pt x="86" y="120"/>
                  <a:pt x="86" y="120"/>
                  <a:pt x="86" y="121"/>
                </a:cubicBezTo>
                <a:cubicBezTo>
                  <a:pt x="85" y="121"/>
                  <a:pt x="85" y="121"/>
                  <a:pt x="85" y="121"/>
                </a:cubicBezTo>
                <a:cubicBezTo>
                  <a:pt x="85" y="121"/>
                  <a:pt x="85" y="121"/>
                  <a:pt x="85" y="121"/>
                </a:cubicBezTo>
                <a:cubicBezTo>
                  <a:pt x="85" y="121"/>
                  <a:pt x="85" y="121"/>
                  <a:pt x="85" y="121"/>
                </a:cubicBezTo>
                <a:cubicBezTo>
                  <a:pt x="85" y="121"/>
                  <a:pt x="86" y="121"/>
                  <a:pt x="86" y="122"/>
                </a:cubicBezTo>
                <a:cubicBezTo>
                  <a:pt x="86" y="122"/>
                  <a:pt x="86" y="122"/>
                  <a:pt x="86" y="122"/>
                </a:cubicBezTo>
                <a:cubicBezTo>
                  <a:pt x="88" y="122"/>
                  <a:pt x="88" y="122"/>
                  <a:pt x="88" y="122"/>
                </a:cubicBezTo>
                <a:cubicBezTo>
                  <a:pt x="89" y="122"/>
                  <a:pt x="89" y="122"/>
                  <a:pt x="90" y="122"/>
                </a:cubicBezTo>
                <a:cubicBezTo>
                  <a:pt x="90" y="123"/>
                  <a:pt x="90" y="123"/>
                  <a:pt x="90" y="123"/>
                </a:cubicBezTo>
                <a:cubicBezTo>
                  <a:pt x="90" y="123"/>
                  <a:pt x="91" y="123"/>
                  <a:pt x="91" y="123"/>
                </a:cubicBezTo>
                <a:cubicBezTo>
                  <a:pt x="91" y="124"/>
                  <a:pt x="91" y="124"/>
                  <a:pt x="91" y="124"/>
                </a:cubicBezTo>
                <a:cubicBezTo>
                  <a:pt x="92" y="124"/>
                  <a:pt x="92" y="125"/>
                  <a:pt x="92" y="125"/>
                </a:cubicBezTo>
                <a:cubicBezTo>
                  <a:pt x="92" y="125"/>
                  <a:pt x="92" y="125"/>
                  <a:pt x="92" y="125"/>
                </a:cubicBezTo>
                <a:cubicBezTo>
                  <a:pt x="93" y="125"/>
                  <a:pt x="93" y="126"/>
                  <a:pt x="93" y="126"/>
                </a:cubicBezTo>
                <a:cubicBezTo>
                  <a:pt x="94" y="128"/>
                  <a:pt x="94" y="128"/>
                  <a:pt x="94" y="128"/>
                </a:cubicBezTo>
                <a:cubicBezTo>
                  <a:pt x="95" y="128"/>
                  <a:pt x="95" y="129"/>
                  <a:pt x="95" y="129"/>
                </a:cubicBezTo>
                <a:cubicBezTo>
                  <a:pt x="94" y="132"/>
                  <a:pt x="94" y="132"/>
                  <a:pt x="94" y="132"/>
                </a:cubicBezTo>
                <a:cubicBezTo>
                  <a:pt x="94" y="132"/>
                  <a:pt x="94" y="132"/>
                  <a:pt x="94" y="132"/>
                </a:cubicBezTo>
                <a:cubicBezTo>
                  <a:pt x="94" y="132"/>
                  <a:pt x="94" y="132"/>
                  <a:pt x="94" y="132"/>
                </a:cubicBezTo>
                <a:cubicBezTo>
                  <a:pt x="95" y="132"/>
                  <a:pt x="95" y="132"/>
                  <a:pt x="95" y="132"/>
                </a:cubicBezTo>
                <a:cubicBezTo>
                  <a:pt x="96" y="132"/>
                  <a:pt x="96" y="133"/>
                  <a:pt x="96" y="134"/>
                </a:cubicBezTo>
                <a:cubicBezTo>
                  <a:pt x="96" y="134"/>
                  <a:pt x="96" y="134"/>
                  <a:pt x="96" y="134"/>
                </a:cubicBezTo>
                <a:cubicBezTo>
                  <a:pt x="97" y="135"/>
                  <a:pt x="97" y="135"/>
                  <a:pt x="97" y="135"/>
                </a:cubicBezTo>
                <a:cubicBezTo>
                  <a:pt x="98" y="135"/>
                  <a:pt x="98" y="135"/>
                  <a:pt x="98" y="135"/>
                </a:cubicBezTo>
                <a:cubicBezTo>
                  <a:pt x="98" y="134"/>
                  <a:pt x="99" y="135"/>
                  <a:pt x="99" y="135"/>
                </a:cubicBezTo>
                <a:cubicBezTo>
                  <a:pt x="101" y="136"/>
                  <a:pt x="101" y="136"/>
                  <a:pt x="101" y="136"/>
                </a:cubicBezTo>
                <a:cubicBezTo>
                  <a:pt x="104" y="135"/>
                  <a:pt x="104" y="135"/>
                  <a:pt x="104" y="135"/>
                </a:cubicBezTo>
                <a:cubicBezTo>
                  <a:pt x="105" y="135"/>
                  <a:pt x="105" y="135"/>
                  <a:pt x="106" y="136"/>
                </a:cubicBezTo>
                <a:cubicBezTo>
                  <a:pt x="107" y="136"/>
                  <a:pt x="107" y="136"/>
                  <a:pt x="107" y="136"/>
                </a:cubicBezTo>
                <a:cubicBezTo>
                  <a:pt x="107" y="137"/>
                  <a:pt x="108" y="137"/>
                  <a:pt x="108" y="138"/>
                </a:cubicBezTo>
                <a:cubicBezTo>
                  <a:pt x="108" y="138"/>
                  <a:pt x="108" y="138"/>
                  <a:pt x="108" y="138"/>
                </a:cubicBezTo>
                <a:cubicBezTo>
                  <a:pt x="108" y="139"/>
                  <a:pt x="108" y="139"/>
                  <a:pt x="108" y="139"/>
                </a:cubicBezTo>
                <a:cubicBezTo>
                  <a:pt x="108" y="139"/>
                  <a:pt x="108" y="139"/>
                  <a:pt x="108" y="139"/>
                </a:cubicBezTo>
                <a:cubicBezTo>
                  <a:pt x="109" y="140"/>
                  <a:pt x="109" y="140"/>
                  <a:pt x="109" y="140"/>
                </a:cubicBezTo>
                <a:cubicBezTo>
                  <a:pt x="109" y="141"/>
                  <a:pt x="109" y="141"/>
                  <a:pt x="109" y="141"/>
                </a:cubicBezTo>
                <a:cubicBezTo>
                  <a:pt x="109" y="142"/>
                  <a:pt x="109" y="142"/>
                  <a:pt x="109" y="142"/>
                </a:cubicBezTo>
                <a:lnTo>
                  <a:pt x="110" y="142"/>
                </a:lnTo>
                <a:close/>
                <a:moveTo>
                  <a:pt x="75" y="34"/>
                </a:moveTo>
                <a:cubicBezTo>
                  <a:pt x="76" y="34"/>
                  <a:pt x="76" y="34"/>
                  <a:pt x="76" y="34"/>
                </a:cubicBezTo>
                <a:cubicBezTo>
                  <a:pt x="77" y="34"/>
                  <a:pt x="77" y="35"/>
                  <a:pt x="77" y="36"/>
                </a:cubicBezTo>
                <a:cubicBezTo>
                  <a:pt x="77" y="36"/>
                  <a:pt x="77" y="37"/>
                  <a:pt x="77" y="37"/>
                </a:cubicBezTo>
                <a:cubicBezTo>
                  <a:pt x="77" y="38"/>
                  <a:pt x="77" y="38"/>
                  <a:pt x="77" y="38"/>
                </a:cubicBezTo>
                <a:cubicBezTo>
                  <a:pt x="77" y="39"/>
                  <a:pt x="77" y="39"/>
                  <a:pt x="77" y="39"/>
                </a:cubicBezTo>
                <a:cubicBezTo>
                  <a:pt x="77" y="39"/>
                  <a:pt x="78" y="39"/>
                  <a:pt x="78" y="40"/>
                </a:cubicBezTo>
                <a:cubicBezTo>
                  <a:pt x="78" y="40"/>
                  <a:pt x="78" y="40"/>
                  <a:pt x="77" y="41"/>
                </a:cubicBezTo>
                <a:cubicBezTo>
                  <a:pt x="78" y="41"/>
                  <a:pt x="78" y="41"/>
                  <a:pt x="78" y="41"/>
                </a:cubicBezTo>
                <a:cubicBezTo>
                  <a:pt x="78" y="45"/>
                  <a:pt x="78" y="45"/>
                  <a:pt x="78" y="45"/>
                </a:cubicBezTo>
                <a:cubicBezTo>
                  <a:pt x="78" y="46"/>
                  <a:pt x="78" y="46"/>
                  <a:pt x="78" y="46"/>
                </a:cubicBezTo>
                <a:cubicBezTo>
                  <a:pt x="79" y="46"/>
                  <a:pt x="79" y="46"/>
                  <a:pt x="79" y="46"/>
                </a:cubicBezTo>
                <a:cubicBezTo>
                  <a:pt x="80" y="46"/>
                  <a:pt x="81" y="47"/>
                  <a:pt x="81" y="47"/>
                </a:cubicBezTo>
                <a:cubicBezTo>
                  <a:pt x="82" y="50"/>
                  <a:pt x="82" y="50"/>
                  <a:pt x="82" y="50"/>
                </a:cubicBezTo>
                <a:cubicBezTo>
                  <a:pt x="83" y="51"/>
                  <a:pt x="83" y="51"/>
                  <a:pt x="83" y="51"/>
                </a:cubicBezTo>
                <a:cubicBezTo>
                  <a:pt x="83" y="51"/>
                  <a:pt x="83" y="51"/>
                  <a:pt x="83" y="51"/>
                </a:cubicBezTo>
                <a:cubicBezTo>
                  <a:pt x="84" y="50"/>
                  <a:pt x="84" y="50"/>
                  <a:pt x="84" y="50"/>
                </a:cubicBezTo>
                <a:cubicBezTo>
                  <a:pt x="85" y="50"/>
                  <a:pt x="85" y="50"/>
                  <a:pt x="85" y="50"/>
                </a:cubicBezTo>
                <a:cubicBezTo>
                  <a:pt x="86" y="49"/>
                  <a:pt x="86" y="49"/>
                  <a:pt x="86" y="49"/>
                </a:cubicBezTo>
                <a:cubicBezTo>
                  <a:pt x="87" y="49"/>
                  <a:pt x="87" y="49"/>
                  <a:pt x="88" y="49"/>
                </a:cubicBezTo>
                <a:cubicBezTo>
                  <a:pt x="89" y="49"/>
                  <a:pt x="89" y="49"/>
                  <a:pt x="89" y="49"/>
                </a:cubicBezTo>
                <a:cubicBezTo>
                  <a:pt x="90" y="49"/>
                  <a:pt x="90" y="49"/>
                  <a:pt x="90" y="49"/>
                </a:cubicBezTo>
                <a:cubicBezTo>
                  <a:pt x="91" y="47"/>
                  <a:pt x="91" y="47"/>
                  <a:pt x="91" y="47"/>
                </a:cubicBezTo>
                <a:cubicBezTo>
                  <a:pt x="91" y="47"/>
                  <a:pt x="91" y="47"/>
                  <a:pt x="91" y="47"/>
                </a:cubicBezTo>
                <a:cubicBezTo>
                  <a:pt x="91" y="47"/>
                  <a:pt x="91" y="47"/>
                  <a:pt x="91" y="47"/>
                </a:cubicBezTo>
                <a:cubicBezTo>
                  <a:pt x="91" y="45"/>
                  <a:pt x="91" y="45"/>
                  <a:pt x="91" y="45"/>
                </a:cubicBezTo>
                <a:cubicBezTo>
                  <a:pt x="91" y="45"/>
                  <a:pt x="91" y="44"/>
                  <a:pt x="91" y="44"/>
                </a:cubicBezTo>
                <a:cubicBezTo>
                  <a:pt x="92" y="43"/>
                  <a:pt x="92" y="43"/>
                  <a:pt x="92" y="43"/>
                </a:cubicBezTo>
                <a:cubicBezTo>
                  <a:pt x="92" y="43"/>
                  <a:pt x="92" y="42"/>
                  <a:pt x="92" y="42"/>
                </a:cubicBezTo>
                <a:cubicBezTo>
                  <a:pt x="93" y="42"/>
                  <a:pt x="93" y="42"/>
                  <a:pt x="93" y="42"/>
                </a:cubicBezTo>
                <a:cubicBezTo>
                  <a:pt x="93" y="40"/>
                  <a:pt x="93" y="40"/>
                  <a:pt x="93" y="40"/>
                </a:cubicBezTo>
                <a:cubicBezTo>
                  <a:pt x="94" y="39"/>
                  <a:pt x="94" y="38"/>
                  <a:pt x="95" y="38"/>
                </a:cubicBezTo>
                <a:cubicBezTo>
                  <a:pt x="95" y="38"/>
                  <a:pt x="96" y="38"/>
                  <a:pt x="97" y="38"/>
                </a:cubicBezTo>
                <a:cubicBezTo>
                  <a:pt x="98" y="39"/>
                  <a:pt x="98" y="39"/>
                  <a:pt x="98" y="39"/>
                </a:cubicBezTo>
                <a:cubicBezTo>
                  <a:pt x="99" y="39"/>
                  <a:pt x="99" y="39"/>
                  <a:pt x="99" y="39"/>
                </a:cubicBezTo>
                <a:cubicBezTo>
                  <a:pt x="100" y="39"/>
                  <a:pt x="100" y="39"/>
                  <a:pt x="100" y="39"/>
                </a:cubicBezTo>
                <a:cubicBezTo>
                  <a:pt x="100" y="38"/>
                  <a:pt x="101" y="38"/>
                  <a:pt x="102" y="38"/>
                </a:cubicBezTo>
                <a:cubicBezTo>
                  <a:pt x="104" y="39"/>
                  <a:pt x="104" y="39"/>
                  <a:pt x="104" y="39"/>
                </a:cubicBezTo>
                <a:cubicBezTo>
                  <a:pt x="104" y="39"/>
                  <a:pt x="104" y="39"/>
                  <a:pt x="104" y="39"/>
                </a:cubicBezTo>
                <a:cubicBezTo>
                  <a:pt x="105" y="39"/>
                  <a:pt x="105" y="39"/>
                  <a:pt x="106" y="39"/>
                </a:cubicBezTo>
                <a:cubicBezTo>
                  <a:pt x="108" y="41"/>
                  <a:pt x="108" y="41"/>
                  <a:pt x="108" y="41"/>
                </a:cubicBezTo>
                <a:cubicBezTo>
                  <a:pt x="109" y="40"/>
                  <a:pt x="109" y="40"/>
                  <a:pt x="109" y="40"/>
                </a:cubicBezTo>
                <a:cubicBezTo>
                  <a:pt x="110" y="40"/>
                  <a:pt x="110" y="40"/>
                  <a:pt x="111" y="41"/>
                </a:cubicBezTo>
                <a:cubicBezTo>
                  <a:pt x="111" y="40"/>
                  <a:pt x="111" y="40"/>
                  <a:pt x="112" y="40"/>
                </a:cubicBezTo>
                <a:cubicBezTo>
                  <a:pt x="115" y="41"/>
                  <a:pt x="115" y="41"/>
                  <a:pt x="115" y="41"/>
                </a:cubicBezTo>
                <a:cubicBezTo>
                  <a:pt x="115" y="41"/>
                  <a:pt x="115" y="41"/>
                  <a:pt x="115" y="41"/>
                </a:cubicBezTo>
                <a:cubicBezTo>
                  <a:pt x="116" y="40"/>
                  <a:pt x="117" y="40"/>
                  <a:pt x="117" y="40"/>
                </a:cubicBezTo>
                <a:cubicBezTo>
                  <a:pt x="119" y="41"/>
                  <a:pt x="119" y="41"/>
                  <a:pt x="119" y="41"/>
                </a:cubicBezTo>
                <a:cubicBezTo>
                  <a:pt x="119" y="41"/>
                  <a:pt x="119" y="41"/>
                  <a:pt x="119" y="42"/>
                </a:cubicBezTo>
                <a:cubicBezTo>
                  <a:pt x="121" y="44"/>
                  <a:pt x="121" y="44"/>
                  <a:pt x="121" y="44"/>
                </a:cubicBezTo>
                <a:cubicBezTo>
                  <a:pt x="122" y="44"/>
                  <a:pt x="122" y="44"/>
                  <a:pt x="122" y="44"/>
                </a:cubicBezTo>
                <a:cubicBezTo>
                  <a:pt x="122" y="44"/>
                  <a:pt x="122" y="44"/>
                  <a:pt x="122" y="44"/>
                </a:cubicBezTo>
                <a:cubicBezTo>
                  <a:pt x="122" y="44"/>
                  <a:pt x="121" y="43"/>
                  <a:pt x="121" y="43"/>
                </a:cubicBezTo>
                <a:cubicBezTo>
                  <a:pt x="122" y="42"/>
                  <a:pt x="122" y="42"/>
                  <a:pt x="122" y="42"/>
                </a:cubicBezTo>
                <a:cubicBezTo>
                  <a:pt x="122" y="42"/>
                  <a:pt x="122" y="41"/>
                  <a:pt x="122" y="41"/>
                </a:cubicBezTo>
                <a:cubicBezTo>
                  <a:pt x="122" y="41"/>
                  <a:pt x="122" y="41"/>
                  <a:pt x="122" y="41"/>
                </a:cubicBezTo>
                <a:cubicBezTo>
                  <a:pt x="122" y="41"/>
                  <a:pt x="122" y="40"/>
                  <a:pt x="122" y="40"/>
                </a:cubicBezTo>
                <a:cubicBezTo>
                  <a:pt x="122" y="39"/>
                  <a:pt x="122" y="39"/>
                  <a:pt x="122" y="39"/>
                </a:cubicBezTo>
                <a:cubicBezTo>
                  <a:pt x="122" y="39"/>
                  <a:pt x="122" y="39"/>
                  <a:pt x="122" y="39"/>
                </a:cubicBezTo>
                <a:cubicBezTo>
                  <a:pt x="123" y="36"/>
                  <a:pt x="123" y="36"/>
                  <a:pt x="123" y="36"/>
                </a:cubicBezTo>
                <a:cubicBezTo>
                  <a:pt x="123" y="36"/>
                  <a:pt x="123" y="35"/>
                  <a:pt x="124" y="35"/>
                </a:cubicBezTo>
                <a:cubicBezTo>
                  <a:pt x="126" y="34"/>
                  <a:pt x="126" y="34"/>
                  <a:pt x="126" y="34"/>
                </a:cubicBezTo>
                <a:cubicBezTo>
                  <a:pt x="126" y="33"/>
                  <a:pt x="127" y="33"/>
                  <a:pt x="127" y="33"/>
                </a:cubicBezTo>
                <a:cubicBezTo>
                  <a:pt x="128" y="33"/>
                  <a:pt x="128" y="33"/>
                  <a:pt x="128" y="33"/>
                </a:cubicBezTo>
                <a:cubicBezTo>
                  <a:pt x="128" y="33"/>
                  <a:pt x="128" y="33"/>
                  <a:pt x="128" y="33"/>
                </a:cubicBezTo>
                <a:cubicBezTo>
                  <a:pt x="128" y="32"/>
                  <a:pt x="128" y="32"/>
                  <a:pt x="128" y="32"/>
                </a:cubicBezTo>
                <a:cubicBezTo>
                  <a:pt x="128" y="32"/>
                  <a:pt x="128" y="32"/>
                  <a:pt x="128" y="31"/>
                </a:cubicBezTo>
                <a:cubicBezTo>
                  <a:pt x="128" y="31"/>
                  <a:pt x="128" y="31"/>
                  <a:pt x="128" y="31"/>
                </a:cubicBezTo>
                <a:cubicBezTo>
                  <a:pt x="128" y="31"/>
                  <a:pt x="128" y="31"/>
                  <a:pt x="128" y="31"/>
                </a:cubicBezTo>
                <a:cubicBezTo>
                  <a:pt x="128" y="30"/>
                  <a:pt x="128" y="30"/>
                  <a:pt x="128" y="30"/>
                </a:cubicBezTo>
                <a:cubicBezTo>
                  <a:pt x="128" y="28"/>
                  <a:pt x="128" y="28"/>
                  <a:pt x="128" y="28"/>
                </a:cubicBezTo>
                <a:cubicBezTo>
                  <a:pt x="128" y="27"/>
                  <a:pt x="129" y="27"/>
                  <a:pt x="129" y="27"/>
                </a:cubicBezTo>
                <a:cubicBezTo>
                  <a:pt x="130" y="26"/>
                  <a:pt x="130" y="26"/>
                  <a:pt x="130" y="26"/>
                </a:cubicBezTo>
                <a:cubicBezTo>
                  <a:pt x="130" y="25"/>
                  <a:pt x="130" y="25"/>
                  <a:pt x="130" y="25"/>
                </a:cubicBezTo>
                <a:cubicBezTo>
                  <a:pt x="130" y="24"/>
                  <a:pt x="130" y="24"/>
                  <a:pt x="130" y="23"/>
                </a:cubicBezTo>
                <a:cubicBezTo>
                  <a:pt x="131" y="23"/>
                  <a:pt x="131" y="23"/>
                  <a:pt x="131" y="23"/>
                </a:cubicBezTo>
                <a:cubicBezTo>
                  <a:pt x="131" y="22"/>
                  <a:pt x="131" y="22"/>
                  <a:pt x="131" y="22"/>
                </a:cubicBezTo>
                <a:cubicBezTo>
                  <a:pt x="130" y="22"/>
                  <a:pt x="130" y="22"/>
                  <a:pt x="130" y="22"/>
                </a:cubicBezTo>
                <a:cubicBezTo>
                  <a:pt x="129" y="22"/>
                  <a:pt x="129" y="21"/>
                  <a:pt x="129" y="21"/>
                </a:cubicBezTo>
                <a:cubicBezTo>
                  <a:pt x="129" y="20"/>
                  <a:pt x="129" y="20"/>
                  <a:pt x="129" y="20"/>
                </a:cubicBezTo>
                <a:cubicBezTo>
                  <a:pt x="129" y="20"/>
                  <a:pt x="129" y="19"/>
                  <a:pt x="129" y="19"/>
                </a:cubicBezTo>
                <a:cubicBezTo>
                  <a:pt x="129" y="19"/>
                  <a:pt x="129" y="19"/>
                  <a:pt x="129" y="19"/>
                </a:cubicBezTo>
                <a:cubicBezTo>
                  <a:pt x="128" y="18"/>
                  <a:pt x="128" y="17"/>
                  <a:pt x="128" y="17"/>
                </a:cubicBezTo>
                <a:cubicBezTo>
                  <a:pt x="129" y="15"/>
                  <a:pt x="129" y="15"/>
                  <a:pt x="129" y="15"/>
                </a:cubicBezTo>
                <a:cubicBezTo>
                  <a:pt x="128" y="15"/>
                  <a:pt x="128" y="15"/>
                  <a:pt x="128" y="15"/>
                </a:cubicBezTo>
                <a:cubicBezTo>
                  <a:pt x="128" y="15"/>
                  <a:pt x="127" y="15"/>
                  <a:pt x="127" y="14"/>
                </a:cubicBezTo>
                <a:cubicBezTo>
                  <a:pt x="127" y="14"/>
                  <a:pt x="127" y="14"/>
                  <a:pt x="127" y="14"/>
                </a:cubicBezTo>
                <a:cubicBezTo>
                  <a:pt x="123" y="15"/>
                  <a:pt x="123" y="15"/>
                  <a:pt x="123" y="15"/>
                </a:cubicBezTo>
                <a:cubicBezTo>
                  <a:pt x="123" y="15"/>
                  <a:pt x="122" y="14"/>
                  <a:pt x="121" y="14"/>
                </a:cubicBezTo>
                <a:cubicBezTo>
                  <a:pt x="121" y="13"/>
                  <a:pt x="121" y="13"/>
                  <a:pt x="121" y="13"/>
                </a:cubicBezTo>
                <a:cubicBezTo>
                  <a:pt x="121" y="13"/>
                  <a:pt x="121" y="13"/>
                  <a:pt x="121" y="12"/>
                </a:cubicBezTo>
                <a:cubicBezTo>
                  <a:pt x="121" y="12"/>
                  <a:pt x="121" y="12"/>
                  <a:pt x="121" y="12"/>
                </a:cubicBezTo>
                <a:cubicBezTo>
                  <a:pt x="120" y="11"/>
                  <a:pt x="120" y="11"/>
                  <a:pt x="120" y="11"/>
                </a:cubicBezTo>
                <a:cubicBezTo>
                  <a:pt x="119" y="11"/>
                  <a:pt x="119" y="11"/>
                  <a:pt x="119" y="11"/>
                </a:cubicBezTo>
                <a:cubicBezTo>
                  <a:pt x="119" y="12"/>
                  <a:pt x="118" y="12"/>
                  <a:pt x="118" y="11"/>
                </a:cubicBezTo>
                <a:cubicBezTo>
                  <a:pt x="116" y="10"/>
                  <a:pt x="116" y="10"/>
                  <a:pt x="116" y="10"/>
                </a:cubicBezTo>
                <a:cubicBezTo>
                  <a:pt x="116" y="10"/>
                  <a:pt x="115" y="9"/>
                  <a:pt x="115" y="9"/>
                </a:cubicBezTo>
                <a:cubicBezTo>
                  <a:pt x="115" y="7"/>
                  <a:pt x="115" y="7"/>
                  <a:pt x="115" y="7"/>
                </a:cubicBezTo>
                <a:cubicBezTo>
                  <a:pt x="114" y="5"/>
                  <a:pt x="114" y="5"/>
                  <a:pt x="114" y="5"/>
                </a:cubicBezTo>
                <a:cubicBezTo>
                  <a:pt x="112" y="6"/>
                  <a:pt x="112" y="6"/>
                  <a:pt x="112" y="6"/>
                </a:cubicBezTo>
                <a:cubicBezTo>
                  <a:pt x="112" y="7"/>
                  <a:pt x="112" y="7"/>
                  <a:pt x="112" y="7"/>
                </a:cubicBezTo>
                <a:cubicBezTo>
                  <a:pt x="111" y="7"/>
                  <a:pt x="111" y="7"/>
                  <a:pt x="111" y="7"/>
                </a:cubicBezTo>
                <a:cubicBezTo>
                  <a:pt x="111" y="7"/>
                  <a:pt x="110" y="7"/>
                  <a:pt x="110" y="7"/>
                </a:cubicBezTo>
                <a:cubicBezTo>
                  <a:pt x="109" y="6"/>
                  <a:pt x="109" y="6"/>
                  <a:pt x="109" y="6"/>
                </a:cubicBezTo>
                <a:cubicBezTo>
                  <a:pt x="109" y="6"/>
                  <a:pt x="108" y="6"/>
                  <a:pt x="108" y="6"/>
                </a:cubicBezTo>
                <a:cubicBezTo>
                  <a:pt x="108" y="5"/>
                  <a:pt x="108" y="5"/>
                  <a:pt x="108" y="5"/>
                </a:cubicBezTo>
                <a:cubicBezTo>
                  <a:pt x="106" y="4"/>
                  <a:pt x="106" y="4"/>
                  <a:pt x="106" y="4"/>
                </a:cubicBezTo>
                <a:cubicBezTo>
                  <a:pt x="106" y="4"/>
                  <a:pt x="105" y="3"/>
                  <a:pt x="105" y="3"/>
                </a:cubicBezTo>
                <a:cubicBezTo>
                  <a:pt x="105" y="1"/>
                  <a:pt x="105" y="1"/>
                  <a:pt x="105" y="1"/>
                </a:cubicBezTo>
                <a:cubicBezTo>
                  <a:pt x="105" y="0"/>
                  <a:pt x="105" y="0"/>
                  <a:pt x="105" y="0"/>
                </a:cubicBezTo>
                <a:cubicBezTo>
                  <a:pt x="105" y="0"/>
                  <a:pt x="105" y="0"/>
                  <a:pt x="104" y="0"/>
                </a:cubicBezTo>
                <a:cubicBezTo>
                  <a:pt x="100" y="1"/>
                  <a:pt x="100" y="1"/>
                  <a:pt x="100" y="1"/>
                </a:cubicBezTo>
                <a:cubicBezTo>
                  <a:pt x="96" y="2"/>
                  <a:pt x="96" y="2"/>
                  <a:pt x="96" y="2"/>
                </a:cubicBezTo>
                <a:cubicBezTo>
                  <a:pt x="94" y="4"/>
                  <a:pt x="94" y="4"/>
                  <a:pt x="94" y="4"/>
                </a:cubicBezTo>
                <a:cubicBezTo>
                  <a:pt x="94" y="5"/>
                  <a:pt x="94" y="5"/>
                  <a:pt x="94" y="5"/>
                </a:cubicBezTo>
                <a:cubicBezTo>
                  <a:pt x="94" y="5"/>
                  <a:pt x="94" y="5"/>
                  <a:pt x="94" y="5"/>
                </a:cubicBezTo>
                <a:cubicBezTo>
                  <a:pt x="94" y="9"/>
                  <a:pt x="94" y="9"/>
                  <a:pt x="94" y="9"/>
                </a:cubicBezTo>
                <a:cubicBezTo>
                  <a:pt x="95" y="9"/>
                  <a:pt x="95" y="9"/>
                  <a:pt x="95" y="9"/>
                </a:cubicBezTo>
                <a:cubicBezTo>
                  <a:pt x="95" y="10"/>
                  <a:pt x="95" y="10"/>
                  <a:pt x="95" y="11"/>
                </a:cubicBezTo>
                <a:cubicBezTo>
                  <a:pt x="94" y="13"/>
                  <a:pt x="94" y="13"/>
                  <a:pt x="94" y="13"/>
                </a:cubicBezTo>
                <a:cubicBezTo>
                  <a:pt x="95" y="14"/>
                  <a:pt x="95" y="14"/>
                  <a:pt x="95" y="14"/>
                </a:cubicBezTo>
                <a:cubicBezTo>
                  <a:pt x="95" y="14"/>
                  <a:pt x="95" y="15"/>
                  <a:pt x="95" y="15"/>
                </a:cubicBezTo>
                <a:cubicBezTo>
                  <a:pt x="96" y="17"/>
                  <a:pt x="96" y="17"/>
                  <a:pt x="96" y="17"/>
                </a:cubicBezTo>
                <a:cubicBezTo>
                  <a:pt x="96" y="17"/>
                  <a:pt x="96" y="18"/>
                  <a:pt x="96" y="18"/>
                </a:cubicBezTo>
                <a:cubicBezTo>
                  <a:pt x="96" y="19"/>
                  <a:pt x="96" y="19"/>
                  <a:pt x="96" y="19"/>
                </a:cubicBezTo>
                <a:cubicBezTo>
                  <a:pt x="96" y="19"/>
                  <a:pt x="96" y="20"/>
                  <a:pt x="95" y="20"/>
                </a:cubicBezTo>
                <a:cubicBezTo>
                  <a:pt x="95" y="20"/>
                  <a:pt x="95" y="20"/>
                  <a:pt x="95" y="20"/>
                </a:cubicBezTo>
                <a:cubicBezTo>
                  <a:pt x="94" y="21"/>
                  <a:pt x="94" y="21"/>
                  <a:pt x="94" y="20"/>
                </a:cubicBezTo>
                <a:cubicBezTo>
                  <a:pt x="93" y="20"/>
                  <a:pt x="93" y="20"/>
                  <a:pt x="93" y="20"/>
                </a:cubicBezTo>
                <a:cubicBezTo>
                  <a:pt x="92" y="21"/>
                  <a:pt x="92" y="21"/>
                  <a:pt x="92" y="21"/>
                </a:cubicBezTo>
                <a:cubicBezTo>
                  <a:pt x="92" y="21"/>
                  <a:pt x="92" y="21"/>
                  <a:pt x="92" y="21"/>
                </a:cubicBezTo>
                <a:cubicBezTo>
                  <a:pt x="91" y="22"/>
                  <a:pt x="91" y="22"/>
                  <a:pt x="91" y="22"/>
                </a:cubicBezTo>
                <a:cubicBezTo>
                  <a:pt x="89" y="25"/>
                  <a:pt x="89" y="25"/>
                  <a:pt x="89" y="25"/>
                </a:cubicBezTo>
                <a:cubicBezTo>
                  <a:pt x="89" y="25"/>
                  <a:pt x="88" y="25"/>
                  <a:pt x="88" y="25"/>
                </a:cubicBezTo>
                <a:cubicBezTo>
                  <a:pt x="83" y="27"/>
                  <a:pt x="83" y="27"/>
                  <a:pt x="83" y="27"/>
                </a:cubicBezTo>
                <a:cubicBezTo>
                  <a:pt x="83" y="27"/>
                  <a:pt x="83" y="27"/>
                  <a:pt x="83" y="27"/>
                </a:cubicBezTo>
                <a:cubicBezTo>
                  <a:pt x="80" y="28"/>
                  <a:pt x="80" y="28"/>
                  <a:pt x="80" y="28"/>
                </a:cubicBezTo>
                <a:cubicBezTo>
                  <a:pt x="78" y="29"/>
                  <a:pt x="78" y="29"/>
                  <a:pt x="78" y="29"/>
                </a:cubicBezTo>
                <a:cubicBezTo>
                  <a:pt x="75" y="31"/>
                  <a:pt x="75" y="31"/>
                  <a:pt x="75" y="31"/>
                </a:cubicBezTo>
                <a:cubicBezTo>
                  <a:pt x="75" y="31"/>
                  <a:pt x="75" y="31"/>
                  <a:pt x="75" y="31"/>
                </a:cubicBezTo>
                <a:cubicBezTo>
                  <a:pt x="74" y="32"/>
                  <a:pt x="74" y="32"/>
                  <a:pt x="74" y="32"/>
                </a:cubicBezTo>
                <a:cubicBezTo>
                  <a:pt x="74" y="33"/>
                  <a:pt x="74" y="33"/>
                  <a:pt x="74" y="33"/>
                </a:cubicBezTo>
                <a:cubicBezTo>
                  <a:pt x="74" y="33"/>
                  <a:pt x="74" y="33"/>
                  <a:pt x="74" y="33"/>
                </a:cubicBezTo>
                <a:cubicBezTo>
                  <a:pt x="75" y="33"/>
                  <a:pt x="75" y="33"/>
                  <a:pt x="75" y="34"/>
                </a:cubicBezTo>
                <a:close/>
                <a:moveTo>
                  <a:pt x="185" y="121"/>
                </a:moveTo>
                <a:cubicBezTo>
                  <a:pt x="183" y="119"/>
                  <a:pt x="183" y="119"/>
                  <a:pt x="183" y="119"/>
                </a:cubicBezTo>
                <a:cubicBezTo>
                  <a:pt x="182" y="119"/>
                  <a:pt x="182" y="119"/>
                  <a:pt x="182" y="118"/>
                </a:cubicBezTo>
                <a:cubicBezTo>
                  <a:pt x="181" y="117"/>
                  <a:pt x="181" y="117"/>
                  <a:pt x="181" y="117"/>
                </a:cubicBezTo>
                <a:cubicBezTo>
                  <a:pt x="181" y="116"/>
                  <a:pt x="181" y="116"/>
                  <a:pt x="181" y="116"/>
                </a:cubicBezTo>
                <a:cubicBezTo>
                  <a:pt x="180" y="116"/>
                  <a:pt x="180" y="116"/>
                  <a:pt x="180" y="116"/>
                </a:cubicBezTo>
                <a:cubicBezTo>
                  <a:pt x="179" y="116"/>
                  <a:pt x="179" y="116"/>
                  <a:pt x="179" y="115"/>
                </a:cubicBezTo>
                <a:cubicBezTo>
                  <a:pt x="178" y="115"/>
                  <a:pt x="178" y="115"/>
                  <a:pt x="178" y="115"/>
                </a:cubicBezTo>
                <a:cubicBezTo>
                  <a:pt x="178" y="114"/>
                  <a:pt x="178" y="114"/>
                  <a:pt x="178" y="114"/>
                </a:cubicBezTo>
                <a:cubicBezTo>
                  <a:pt x="178" y="113"/>
                  <a:pt x="178" y="113"/>
                  <a:pt x="178" y="113"/>
                </a:cubicBezTo>
                <a:cubicBezTo>
                  <a:pt x="178" y="113"/>
                  <a:pt x="178" y="112"/>
                  <a:pt x="178" y="112"/>
                </a:cubicBezTo>
                <a:cubicBezTo>
                  <a:pt x="181" y="109"/>
                  <a:pt x="181" y="109"/>
                  <a:pt x="181" y="109"/>
                </a:cubicBezTo>
                <a:cubicBezTo>
                  <a:pt x="181" y="108"/>
                  <a:pt x="181" y="108"/>
                  <a:pt x="181" y="108"/>
                </a:cubicBezTo>
                <a:cubicBezTo>
                  <a:pt x="179" y="107"/>
                  <a:pt x="179" y="107"/>
                  <a:pt x="179" y="107"/>
                </a:cubicBezTo>
                <a:cubicBezTo>
                  <a:pt x="179" y="106"/>
                  <a:pt x="178" y="106"/>
                  <a:pt x="178" y="106"/>
                </a:cubicBezTo>
                <a:cubicBezTo>
                  <a:pt x="177" y="105"/>
                  <a:pt x="177" y="105"/>
                  <a:pt x="177" y="105"/>
                </a:cubicBezTo>
                <a:cubicBezTo>
                  <a:pt x="177" y="104"/>
                  <a:pt x="177" y="104"/>
                  <a:pt x="177" y="104"/>
                </a:cubicBezTo>
                <a:cubicBezTo>
                  <a:pt x="177" y="102"/>
                  <a:pt x="177" y="102"/>
                  <a:pt x="177" y="102"/>
                </a:cubicBezTo>
                <a:cubicBezTo>
                  <a:pt x="177" y="101"/>
                  <a:pt x="177" y="101"/>
                  <a:pt x="177" y="101"/>
                </a:cubicBezTo>
                <a:cubicBezTo>
                  <a:pt x="177" y="101"/>
                  <a:pt x="177" y="100"/>
                  <a:pt x="177" y="100"/>
                </a:cubicBezTo>
                <a:cubicBezTo>
                  <a:pt x="177" y="100"/>
                  <a:pt x="177" y="100"/>
                  <a:pt x="177" y="100"/>
                </a:cubicBezTo>
                <a:cubicBezTo>
                  <a:pt x="176" y="99"/>
                  <a:pt x="176" y="99"/>
                  <a:pt x="176" y="99"/>
                </a:cubicBezTo>
                <a:cubicBezTo>
                  <a:pt x="172" y="100"/>
                  <a:pt x="172" y="100"/>
                  <a:pt x="172" y="100"/>
                </a:cubicBezTo>
                <a:cubicBezTo>
                  <a:pt x="172" y="101"/>
                  <a:pt x="172" y="101"/>
                  <a:pt x="172" y="101"/>
                </a:cubicBezTo>
                <a:cubicBezTo>
                  <a:pt x="172" y="101"/>
                  <a:pt x="172" y="101"/>
                  <a:pt x="172" y="101"/>
                </a:cubicBezTo>
                <a:cubicBezTo>
                  <a:pt x="172" y="101"/>
                  <a:pt x="172" y="102"/>
                  <a:pt x="172" y="102"/>
                </a:cubicBezTo>
                <a:cubicBezTo>
                  <a:pt x="172" y="103"/>
                  <a:pt x="172" y="103"/>
                  <a:pt x="172" y="103"/>
                </a:cubicBezTo>
                <a:cubicBezTo>
                  <a:pt x="173" y="103"/>
                  <a:pt x="172" y="104"/>
                  <a:pt x="172" y="105"/>
                </a:cubicBezTo>
                <a:cubicBezTo>
                  <a:pt x="170" y="107"/>
                  <a:pt x="170" y="107"/>
                  <a:pt x="170" y="107"/>
                </a:cubicBezTo>
                <a:cubicBezTo>
                  <a:pt x="169" y="107"/>
                  <a:pt x="169" y="107"/>
                  <a:pt x="169" y="107"/>
                </a:cubicBezTo>
                <a:cubicBezTo>
                  <a:pt x="166" y="108"/>
                  <a:pt x="166" y="108"/>
                  <a:pt x="166" y="108"/>
                </a:cubicBezTo>
                <a:cubicBezTo>
                  <a:pt x="165" y="108"/>
                  <a:pt x="164" y="108"/>
                  <a:pt x="164" y="107"/>
                </a:cubicBezTo>
                <a:cubicBezTo>
                  <a:pt x="164" y="106"/>
                  <a:pt x="164" y="106"/>
                  <a:pt x="164" y="106"/>
                </a:cubicBezTo>
                <a:cubicBezTo>
                  <a:pt x="164" y="106"/>
                  <a:pt x="164" y="105"/>
                  <a:pt x="164" y="105"/>
                </a:cubicBezTo>
                <a:cubicBezTo>
                  <a:pt x="164" y="104"/>
                  <a:pt x="164" y="104"/>
                  <a:pt x="164" y="104"/>
                </a:cubicBezTo>
                <a:cubicBezTo>
                  <a:pt x="164" y="103"/>
                  <a:pt x="165" y="103"/>
                  <a:pt x="165" y="103"/>
                </a:cubicBezTo>
                <a:cubicBezTo>
                  <a:pt x="166" y="103"/>
                  <a:pt x="166" y="103"/>
                  <a:pt x="166" y="103"/>
                </a:cubicBezTo>
                <a:cubicBezTo>
                  <a:pt x="166" y="101"/>
                  <a:pt x="166" y="101"/>
                  <a:pt x="166" y="101"/>
                </a:cubicBezTo>
                <a:cubicBezTo>
                  <a:pt x="165" y="100"/>
                  <a:pt x="165" y="100"/>
                  <a:pt x="165" y="100"/>
                </a:cubicBezTo>
                <a:cubicBezTo>
                  <a:pt x="165" y="100"/>
                  <a:pt x="165" y="100"/>
                  <a:pt x="165" y="99"/>
                </a:cubicBezTo>
                <a:cubicBezTo>
                  <a:pt x="165" y="98"/>
                  <a:pt x="165" y="98"/>
                  <a:pt x="165" y="98"/>
                </a:cubicBezTo>
                <a:cubicBezTo>
                  <a:pt x="165" y="98"/>
                  <a:pt x="165" y="98"/>
                  <a:pt x="165" y="98"/>
                </a:cubicBezTo>
                <a:cubicBezTo>
                  <a:pt x="165" y="96"/>
                  <a:pt x="165" y="96"/>
                  <a:pt x="165" y="96"/>
                </a:cubicBezTo>
                <a:cubicBezTo>
                  <a:pt x="165" y="96"/>
                  <a:pt x="165" y="96"/>
                  <a:pt x="165" y="96"/>
                </a:cubicBezTo>
                <a:cubicBezTo>
                  <a:pt x="165" y="96"/>
                  <a:pt x="165" y="95"/>
                  <a:pt x="166" y="95"/>
                </a:cubicBezTo>
                <a:cubicBezTo>
                  <a:pt x="167" y="92"/>
                  <a:pt x="167" y="92"/>
                  <a:pt x="167" y="92"/>
                </a:cubicBezTo>
                <a:cubicBezTo>
                  <a:pt x="168" y="92"/>
                  <a:pt x="168" y="91"/>
                  <a:pt x="168" y="91"/>
                </a:cubicBezTo>
                <a:cubicBezTo>
                  <a:pt x="170" y="90"/>
                  <a:pt x="170" y="90"/>
                  <a:pt x="170" y="90"/>
                </a:cubicBezTo>
                <a:cubicBezTo>
                  <a:pt x="170" y="90"/>
                  <a:pt x="170" y="90"/>
                  <a:pt x="170" y="90"/>
                </a:cubicBezTo>
                <a:cubicBezTo>
                  <a:pt x="169" y="88"/>
                  <a:pt x="169" y="88"/>
                  <a:pt x="169" y="88"/>
                </a:cubicBezTo>
                <a:cubicBezTo>
                  <a:pt x="169" y="88"/>
                  <a:pt x="169" y="87"/>
                  <a:pt x="169" y="87"/>
                </a:cubicBezTo>
                <a:cubicBezTo>
                  <a:pt x="170" y="86"/>
                  <a:pt x="170" y="86"/>
                  <a:pt x="170" y="86"/>
                </a:cubicBezTo>
                <a:cubicBezTo>
                  <a:pt x="170" y="86"/>
                  <a:pt x="170" y="85"/>
                  <a:pt x="171" y="85"/>
                </a:cubicBezTo>
                <a:cubicBezTo>
                  <a:pt x="174" y="83"/>
                  <a:pt x="174" y="83"/>
                  <a:pt x="174" y="83"/>
                </a:cubicBezTo>
                <a:cubicBezTo>
                  <a:pt x="174" y="82"/>
                  <a:pt x="174" y="82"/>
                  <a:pt x="174" y="82"/>
                </a:cubicBezTo>
                <a:cubicBezTo>
                  <a:pt x="174" y="82"/>
                  <a:pt x="174" y="81"/>
                  <a:pt x="175" y="81"/>
                </a:cubicBezTo>
                <a:cubicBezTo>
                  <a:pt x="176" y="80"/>
                  <a:pt x="176" y="80"/>
                  <a:pt x="176" y="80"/>
                </a:cubicBezTo>
                <a:cubicBezTo>
                  <a:pt x="176" y="80"/>
                  <a:pt x="176" y="80"/>
                  <a:pt x="176" y="80"/>
                </a:cubicBezTo>
                <a:cubicBezTo>
                  <a:pt x="176" y="79"/>
                  <a:pt x="176" y="79"/>
                  <a:pt x="176" y="79"/>
                </a:cubicBezTo>
                <a:cubicBezTo>
                  <a:pt x="177" y="78"/>
                  <a:pt x="177" y="78"/>
                  <a:pt x="177" y="78"/>
                </a:cubicBezTo>
                <a:cubicBezTo>
                  <a:pt x="177" y="78"/>
                  <a:pt x="176" y="77"/>
                  <a:pt x="176" y="77"/>
                </a:cubicBezTo>
                <a:cubicBezTo>
                  <a:pt x="176" y="76"/>
                  <a:pt x="176" y="76"/>
                  <a:pt x="176" y="76"/>
                </a:cubicBezTo>
                <a:cubicBezTo>
                  <a:pt x="176" y="76"/>
                  <a:pt x="176" y="75"/>
                  <a:pt x="176" y="75"/>
                </a:cubicBezTo>
                <a:cubicBezTo>
                  <a:pt x="177" y="73"/>
                  <a:pt x="177" y="73"/>
                  <a:pt x="177" y="73"/>
                </a:cubicBezTo>
                <a:cubicBezTo>
                  <a:pt x="177" y="72"/>
                  <a:pt x="177" y="72"/>
                  <a:pt x="177" y="72"/>
                </a:cubicBezTo>
                <a:cubicBezTo>
                  <a:pt x="178" y="72"/>
                  <a:pt x="178" y="72"/>
                  <a:pt x="178" y="72"/>
                </a:cubicBezTo>
                <a:cubicBezTo>
                  <a:pt x="178" y="72"/>
                  <a:pt x="178" y="71"/>
                  <a:pt x="178" y="71"/>
                </a:cubicBezTo>
                <a:cubicBezTo>
                  <a:pt x="178" y="71"/>
                  <a:pt x="178" y="71"/>
                  <a:pt x="177" y="71"/>
                </a:cubicBezTo>
                <a:cubicBezTo>
                  <a:pt x="177" y="71"/>
                  <a:pt x="177" y="71"/>
                  <a:pt x="177" y="71"/>
                </a:cubicBezTo>
                <a:cubicBezTo>
                  <a:pt x="177" y="70"/>
                  <a:pt x="177" y="70"/>
                  <a:pt x="177" y="70"/>
                </a:cubicBezTo>
                <a:cubicBezTo>
                  <a:pt x="176" y="69"/>
                  <a:pt x="176" y="69"/>
                  <a:pt x="176" y="69"/>
                </a:cubicBezTo>
                <a:cubicBezTo>
                  <a:pt x="176" y="68"/>
                  <a:pt x="176" y="68"/>
                  <a:pt x="176" y="68"/>
                </a:cubicBezTo>
                <a:cubicBezTo>
                  <a:pt x="175" y="68"/>
                  <a:pt x="175" y="68"/>
                  <a:pt x="175" y="68"/>
                </a:cubicBezTo>
                <a:cubicBezTo>
                  <a:pt x="173" y="67"/>
                  <a:pt x="173" y="67"/>
                  <a:pt x="173" y="67"/>
                </a:cubicBezTo>
                <a:cubicBezTo>
                  <a:pt x="173" y="67"/>
                  <a:pt x="173" y="67"/>
                  <a:pt x="172" y="67"/>
                </a:cubicBezTo>
                <a:cubicBezTo>
                  <a:pt x="172" y="66"/>
                  <a:pt x="172" y="66"/>
                  <a:pt x="172" y="66"/>
                </a:cubicBezTo>
                <a:cubicBezTo>
                  <a:pt x="172" y="66"/>
                  <a:pt x="171" y="66"/>
                  <a:pt x="171" y="67"/>
                </a:cubicBezTo>
                <a:cubicBezTo>
                  <a:pt x="171" y="67"/>
                  <a:pt x="171" y="67"/>
                  <a:pt x="171" y="67"/>
                </a:cubicBezTo>
                <a:cubicBezTo>
                  <a:pt x="170" y="67"/>
                  <a:pt x="169" y="67"/>
                  <a:pt x="169" y="66"/>
                </a:cubicBezTo>
                <a:cubicBezTo>
                  <a:pt x="168" y="66"/>
                  <a:pt x="168" y="66"/>
                  <a:pt x="168" y="66"/>
                </a:cubicBezTo>
                <a:cubicBezTo>
                  <a:pt x="166" y="66"/>
                  <a:pt x="166" y="66"/>
                  <a:pt x="166" y="66"/>
                </a:cubicBezTo>
                <a:cubicBezTo>
                  <a:pt x="165" y="66"/>
                  <a:pt x="165" y="66"/>
                  <a:pt x="165" y="66"/>
                </a:cubicBezTo>
                <a:cubicBezTo>
                  <a:pt x="164" y="65"/>
                  <a:pt x="164" y="65"/>
                  <a:pt x="164" y="65"/>
                </a:cubicBezTo>
                <a:cubicBezTo>
                  <a:pt x="164" y="66"/>
                  <a:pt x="164" y="66"/>
                  <a:pt x="164" y="66"/>
                </a:cubicBezTo>
                <a:cubicBezTo>
                  <a:pt x="164" y="66"/>
                  <a:pt x="163" y="67"/>
                  <a:pt x="163" y="67"/>
                </a:cubicBezTo>
                <a:cubicBezTo>
                  <a:pt x="162" y="67"/>
                  <a:pt x="162" y="67"/>
                  <a:pt x="162" y="67"/>
                </a:cubicBezTo>
                <a:cubicBezTo>
                  <a:pt x="162" y="67"/>
                  <a:pt x="162" y="68"/>
                  <a:pt x="161" y="68"/>
                </a:cubicBezTo>
                <a:cubicBezTo>
                  <a:pt x="161" y="68"/>
                  <a:pt x="161" y="68"/>
                  <a:pt x="161" y="68"/>
                </a:cubicBezTo>
                <a:cubicBezTo>
                  <a:pt x="161" y="69"/>
                  <a:pt x="160" y="69"/>
                  <a:pt x="160" y="69"/>
                </a:cubicBezTo>
                <a:cubicBezTo>
                  <a:pt x="160" y="70"/>
                  <a:pt x="160" y="70"/>
                  <a:pt x="160" y="70"/>
                </a:cubicBezTo>
                <a:cubicBezTo>
                  <a:pt x="159" y="72"/>
                  <a:pt x="159" y="72"/>
                  <a:pt x="159" y="72"/>
                </a:cubicBezTo>
                <a:cubicBezTo>
                  <a:pt x="159" y="72"/>
                  <a:pt x="159" y="73"/>
                  <a:pt x="158" y="73"/>
                </a:cubicBezTo>
                <a:cubicBezTo>
                  <a:pt x="157" y="74"/>
                  <a:pt x="157" y="74"/>
                  <a:pt x="157" y="74"/>
                </a:cubicBezTo>
                <a:cubicBezTo>
                  <a:pt x="157" y="74"/>
                  <a:pt x="157" y="74"/>
                  <a:pt x="157" y="74"/>
                </a:cubicBezTo>
                <a:cubicBezTo>
                  <a:pt x="157" y="74"/>
                  <a:pt x="157" y="74"/>
                  <a:pt x="157" y="74"/>
                </a:cubicBezTo>
                <a:cubicBezTo>
                  <a:pt x="157" y="74"/>
                  <a:pt x="157" y="74"/>
                  <a:pt x="157" y="74"/>
                </a:cubicBezTo>
                <a:cubicBezTo>
                  <a:pt x="157" y="76"/>
                  <a:pt x="157" y="76"/>
                  <a:pt x="157" y="76"/>
                </a:cubicBezTo>
                <a:cubicBezTo>
                  <a:pt x="157" y="76"/>
                  <a:pt x="156" y="76"/>
                  <a:pt x="156" y="77"/>
                </a:cubicBezTo>
                <a:cubicBezTo>
                  <a:pt x="157" y="77"/>
                  <a:pt x="157" y="77"/>
                  <a:pt x="157" y="78"/>
                </a:cubicBezTo>
                <a:cubicBezTo>
                  <a:pt x="158" y="80"/>
                  <a:pt x="158" y="80"/>
                  <a:pt x="158" y="80"/>
                </a:cubicBezTo>
                <a:cubicBezTo>
                  <a:pt x="158" y="81"/>
                  <a:pt x="158" y="81"/>
                  <a:pt x="158" y="82"/>
                </a:cubicBezTo>
                <a:cubicBezTo>
                  <a:pt x="158" y="82"/>
                  <a:pt x="158" y="82"/>
                  <a:pt x="158" y="82"/>
                </a:cubicBezTo>
                <a:cubicBezTo>
                  <a:pt x="158" y="82"/>
                  <a:pt x="158" y="83"/>
                  <a:pt x="157" y="83"/>
                </a:cubicBezTo>
                <a:cubicBezTo>
                  <a:pt x="157" y="84"/>
                  <a:pt x="157" y="84"/>
                  <a:pt x="157" y="84"/>
                </a:cubicBezTo>
                <a:cubicBezTo>
                  <a:pt x="157" y="84"/>
                  <a:pt x="157" y="85"/>
                  <a:pt x="157" y="85"/>
                </a:cubicBezTo>
                <a:cubicBezTo>
                  <a:pt x="157" y="85"/>
                  <a:pt x="157" y="85"/>
                  <a:pt x="157" y="85"/>
                </a:cubicBezTo>
                <a:cubicBezTo>
                  <a:pt x="157" y="86"/>
                  <a:pt x="157" y="86"/>
                  <a:pt x="157" y="86"/>
                </a:cubicBezTo>
                <a:cubicBezTo>
                  <a:pt x="156" y="87"/>
                  <a:pt x="156" y="87"/>
                  <a:pt x="155" y="87"/>
                </a:cubicBezTo>
                <a:cubicBezTo>
                  <a:pt x="155" y="87"/>
                  <a:pt x="155" y="88"/>
                  <a:pt x="155" y="88"/>
                </a:cubicBezTo>
                <a:cubicBezTo>
                  <a:pt x="156" y="88"/>
                  <a:pt x="156" y="88"/>
                  <a:pt x="156" y="88"/>
                </a:cubicBezTo>
                <a:cubicBezTo>
                  <a:pt x="156" y="88"/>
                  <a:pt x="156" y="88"/>
                  <a:pt x="156" y="88"/>
                </a:cubicBezTo>
                <a:cubicBezTo>
                  <a:pt x="156" y="88"/>
                  <a:pt x="156" y="88"/>
                  <a:pt x="156" y="88"/>
                </a:cubicBezTo>
                <a:cubicBezTo>
                  <a:pt x="156" y="88"/>
                  <a:pt x="156" y="88"/>
                  <a:pt x="157" y="88"/>
                </a:cubicBezTo>
                <a:cubicBezTo>
                  <a:pt x="157" y="88"/>
                  <a:pt x="157" y="89"/>
                  <a:pt x="158" y="89"/>
                </a:cubicBezTo>
                <a:cubicBezTo>
                  <a:pt x="158" y="90"/>
                  <a:pt x="158" y="90"/>
                  <a:pt x="158" y="90"/>
                </a:cubicBezTo>
                <a:cubicBezTo>
                  <a:pt x="158" y="91"/>
                  <a:pt x="158" y="92"/>
                  <a:pt x="157" y="92"/>
                </a:cubicBezTo>
                <a:cubicBezTo>
                  <a:pt x="157" y="92"/>
                  <a:pt x="157" y="92"/>
                  <a:pt x="157" y="92"/>
                </a:cubicBezTo>
                <a:cubicBezTo>
                  <a:pt x="157" y="92"/>
                  <a:pt x="157" y="92"/>
                  <a:pt x="157" y="92"/>
                </a:cubicBezTo>
                <a:cubicBezTo>
                  <a:pt x="157" y="93"/>
                  <a:pt x="158" y="93"/>
                  <a:pt x="158" y="94"/>
                </a:cubicBezTo>
                <a:cubicBezTo>
                  <a:pt x="158" y="96"/>
                  <a:pt x="158" y="96"/>
                  <a:pt x="158" y="96"/>
                </a:cubicBezTo>
                <a:cubicBezTo>
                  <a:pt x="158" y="97"/>
                  <a:pt x="158" y="97"/>
                  <a:pt x="158" y="97"/>
                </a:cubicBezTo>
                <a:cubicBezTo>
                  <a:pt x="158" y="97"/>
                  <a:pt x="158" y="98"/>
                  <a:pt x="158" y="98"/>
                </a:cubicBezTo>
                <a:cubicBezTo>
                  <a:pt x="158" y="98"/>
                  <a:pt x="158" y="98"/>
                  <a:pt x="158" y="98"/>
                </a:cubicBezTo>
                <a:cubicBezTo>
                  <a:pt x="158" y="99"/>
                  <a:pt x="158" y="100"/>
                  <a:pt x="157" y="101"/>
                </a:cubicBezTo>
                <a:cubicBezTo>
                  <a:pt x="157" y="101"/>
                  <a:pt x="157" y="101"/>
                  <a:pt x="157" y="101"/>
                </a:cubicBezTo>
                <a:cubicBezTo>
                  <a:pt x="156" y="101"/>
                  <a:pt x="156" y="102"/>
                  <a:pt x="156" y="102"/>
                </a:cubicBezTo>
                <a:cubicBezTo>
                  <a:pt x="155" y="102"/>
                  <a:pt x="154" y="102"/>
                  <a:pt x="154" y="102"/>
                </a:cubicBezTo>
                <a:cubicBezTo>
                  <a:pt x="152" y="100"/>
                  <a:pt x="152" y="100"/>
                  <a:pt x="152" y="100"/>
                </a:cubicBezTo>
                <a:cubicBezTo>
                  <a:pt x="151" y="101"/>
                  <a:pt x="151" y="101"/>
                  <a:pt x="151" y="101"/>
                </a:cubicBezTo>
                <a:cubicBezTo>
                  <a:pt x="149" y="108"/>
                  <a:pt x="149" y="108"/>
                  <a:pt x="149" y="108"/>
                </a:cubicBezTo>
                <a:cubicBezTo>
                  <a:pt x="149" y="108"/>
                  <a:pt x="148" y="109"/>
                  <a:pt x="147" y="109"/>
                </a:cubicBezTo>
                <a:cubicBezTo>
                  <a:pt x="147" y="109"/>
                  <a:pt x="146" y="109"/>
                  <a:pt x="145" y="108"/>
                </a:cubicBezTo>
                <a:cubicBezTo>
                  <a:pt x="145" y="107"/>
                  <a:pt x="145" y="107"/>
                  <a:pt x="145" y="107"/>
                </a:cubicBezTo>
                <a:cubicBezTo>
                  <a:pt x="144" y="107"/>
                  <a:pt x="144" y="107"/>
                  <a:pt x="144" y="107"/>
                </a:cubicBezTo>
                <a:cubicBezTo>
                  <a:pt x="144" y="107"/>
                  <a:pt x="144" y="107"/>
                  <a:pt x="144" y="107"/>
                </a:cubicBezTo>
                <a:cubicBezTo>
                  <a:pt x="143" y="107"/>
                  <a:pt x="143" y="107"/>
                  <a:pt x="143" y="107"/>
                </a:cubicBezTo>
                <a:cubicBezTo>
                  <a:pt x="143" y="107"/>
                  <a:pt x="143" y="107"/>
                  <a:pt x="143" y="107"/>
                </a:cubicBezTo>
                <a:cubicBezTo>
                  <a:pt x="143" y="107"/>
                  <a:pt x="142" y="108"/>
                  <a:pt x="142" y="108"/>
                </a:cubicBezTo>
                <a:cubicBezTo>
                  <a:pt x="140" y="110"/>
                  <a:pt x="140" y="110"/>
                  <a:pt x="140" y="110"/>
                </a:cubicBezTo>
                <a:cubicBezTo>
                  <a:pt x="140" y="110"/>
                  <a:pt x="139" y="110"/>
                  <a:pt x="139" y="110"/>
                </a:cubicBezTo>
                <a:cubicBezTo>
                  <a:pt x="138" y="110"/>
                  <a:pt x="138" y="110"/>
                  <a:pt x="138" y="110"/>
                </a:cubicBezTo>
                <a:cubicBezTo>
                  <a:pt x="137" y="110"/>
                  <a:pt x="137" y="110"/>
                  <a:pt x="137" y="110"/>
                </a:cubicBezTo>
                <a:cubicBezTo>
                  <a:pt x="137" y="110"/>
                  <a:pt x="137" y="110"/>
                  <a:pt x="137" y="110"/>
                </a:cubicBezTo>
                <a:cubicBezTo>
                  <a:pt x="135" y="110"/>
                  <a:pt x="135" y="110"/>
                  <a:pt x="135" y="110"/>
                </a:cubicBezTo>
                <a:cubicBezTo>
                  <a:pt x="135" y="110"/>
                  <a:pt x="134" y="110"/>
                  <a:pt x="134" y="110"/>
                </a:cubicBezTo>
                <a:cubicBezTo>
                  <a:pt x="134" y="111"/>
                  <a:pt x="134" y="111"/>
                  <a:pt x="134" y="111"/>
                </a:cubicBezTo>
                <a:cubicBezTo>
                  <a:pt x="134" y="111"/>
                  <a:pt x="134" y="111"/>
                  <a:pt x="134" y="111"/>
                </a:cubicBezTo>
                <a:cubicBezTo>
                  <a:pt x="133" y="117"/>
                  <a:pt x="133" y="117"/>
                  <a:pt x="133" y="117"/>
                </a:cubicBezTo>
                <a:cubicBezTo>
                  <a:pt x="134" y="119"/>
                  <a:pt x="134" y="119"/>
                  <a:pt x="134" y="119"/>
                </a:cubicBezTo>
                <a:cubicBezTo>
                  <a:pt x="136" y="122"/>
                  <a:pt x="136" y="122"/>
                  <a:pt x="136" y="122"/>
                </a:cubicBezTo>
                <a:cubicBezTo>
                  <a:pt x="137" y="122"/>
                  <a:pt x="137" y="122"/>
                  <a:pt x="137" y="123"/>
                </a:cubicBezTo>
                <a:cubicBezTo>
                  <a:pt x="137" y="124"/>
                  <a:pt x="137" y="124"/>
                  <a:pt x="137" y="124"/>
                </a:cubicBezTo>
                <a:cubicBezTo>
                  <a:pt x="137" y="124"/>
                  <a:pt x="137" y="124"/>
                  <a:pt x="137" y="124"/>
                </a:cubicBezTo>
                <a:cubicBezTo>
                  <a:pt x="138" y="124"/>
                  <a:pt x="138" y="124"/>
                  <a:pt x="138" y="124"/>
                </a:cubicBezTo>
                <a:cubicBezTo>
                  <a:pt x="142" y="124"/>
                  <a:pt x="142" y="124"/>
                  <a:pt x="142" y="124"/>
                </a:cubicBezTo>
                <a:cubicBezTo>
                  <a:pt x="143" y="124"/>
                  <a:pt x="144" y="125"/>
                  <a:pt x="144" y="126"/>
                </a:cubicBezTo>
                <a:cubicBezTo>
                  <a:pt x="144" y="127"/>
                  <a:pt x="144" y="127"/>
                  <a:pt x="144" y="127"/>
                </a:cubicBezTo>
                <a:cubicBezTo>
                  <a:pt x="144" y="127"/>
                  <a:pt x="144" y="127"/>
                  <a:pt x="144" y="127"/>
                </a:cubicBezTo>
                <a:cubicBezTo>
                  <a:pt x="144" y="126"/>
                  <a:pt x="144" y="126"/>
                  <a:pt x="144" y="126"/>
                </a:cubicBezTo>
                <a:cubicBezTo>
                  <a:pt x="144" y="126"/>
                  <a:pt x="145" y="126"/>
                  <a:pt x="145" y="125"/>
                </a:cubicBezTo>
                <a:cubicBezTo>
                  <a:pt x="147" y="124"/>
                  <a:pt x="147" y="124"/>
                  <a:pt x="147" y="124"/>
                </a:cubicBezTo>
                <a:cubicBezTo>
                  <a:pt x="147" y="123"/>
                  <a:pt x="148" y="123"/>
                  <a:pt x="149" y="123"/>
                </a:cubicBezTo>
                <a:cubicBezTo>
                  <a:pt x="149" y="123"/>
                  <a:pt x="150" y="124"/>
                  <a:pt x="150" y="124"/>
                </a:cubicBezTo>
                <a:cubicBezTo>
                  <a:pt x="150" y="125"/>
                  <a:pt x="150" y="125"/>
                  <a:pt x="150" y="125"/>
                </a:cubicBezTo>
                <a:cubicBezTo>
                  <a:pt x="150" y="125"/>
                  <a:pt x="150" y="125"/>
                  <a:pt x="150" y="125"/>
                </a:cubicBezTo>
                <a:cubicBezTo>
                  <a:pt x="150" y="124"/>
                  <a:pt x="150" y="124"/>
                  <a:pt x="150" y="124"/>
                </a:cubicBezTo>
                <a:cubicBezTo>
                  <a:pt x="151" y="124"/>
                  <a:pt x="152" y="124"/>
                  <a:pt x="152" y="124"/>
                </a:cubicBezTo>
                <a:cubicBezTo>
                  <a:pt x="153" y="124"/>
                  <a:pt x="153" y="124"/>
                  <a:pt x="153" y="124"/>
                </a:cubicBezTo>
                <a:cubicBezTo>
                  <a:pt x="154" y="124"/>
                  <a:pt x="154" y="125"/>
                  <a:pt x="154" y="125"/>
                </a:cubicBezTo>
                <a:cubicBezTo>
                  <a:pt x="154" y="125"/>
                  <a:pt x="154" y="125"/>
                  <a:pt x="154" y="125"/>
                </a:cubicBezTo>
                <a:cubicBezTo>
                  <a:pt x="154" y="125"/>
                  <a:pt x="154" y="125"/>
                  <a:pt x="154" y="125"/>
                </a:cubicBezTo>
                <a:cubicBezTo>
                  <a:pt x="155" y="125"/>
                  <a:pt x="155" y="125"/>
                  <a:pt x="156" y="125"/>
                </a:cubicBezTo>
                <a:cubicBezTo>
                  <a:pt x="156" y="125"/>
                  <a:pt x="156" y="125"/>
                  <a:pt x="156" y="125"/>
                </a:cubicBezTo>
                <a:cubicBezTo>
                  <a:pt x="157" y="126"/>
                  <a:pt x="157" y="126"/>
                  <a:pt x="157" y="127"/>
                </a:cubicBezTo>
                <a:cubicBezTo>
                  <a:pt x="157" y="128"/>
                  <a:pt x="157" y="128"/>
                  <a:pt x="157" y="128"/>
                </a:cubicBezTo>
                <a:cubicBezTo>
                  <a:pt x="158" y="130"/>
                  <a:pt x="158" y="130"/>
                  <a:pt x="158" y="130"/>
                </a:cubicBezTo>
                <a:cubicBezTo>
                  <a:pt x="158" y="130"/>
                  <a:pt x="158" y="130"/>
                  <a:pt x="158" y="130"/>
                </a:cubicBezTo>
                <a:cubicBezTo>
                  <a:pt x="158" y="130"/>
                  <a:pt x="158" y="130"/>
                  <a:pt x="158" y="130"/>
                </a:cubicBezTo>
                <a:cubicBezTo>
                  <a:pt x="158" y="129"/>
                  <a:pt x="159" y="129"/>
                  <a:pt x="160" y="129"/>
                </a:cubicBezTo>
                <a:cubicBezTo>
                  <a:pt x="160" y="129"/>
                  <a:pt x="160" y="129"/>
                  <a:pt x="160" y="129"/>
                </a:cubicBezTo>
                <a:cubicBezTo>
                  <a:pt x="161" y="129"/>
                  <a:pt x="162" y="130"/>
                  <a:pt x="162" y="131"/>
                </a:cubicBezTo>
                <a:cubicBezTo>
                  <a:pt x="162" y="136"/>
                  <a:pt x="162" y="136"/>
                  <a:pt x="162" y="136"/>
                </a:cubicBezTo>
                <a:cubicBezTo>
                  <a:pt x="166" y="137"/>
                  <a:pt x="166" y="137"/>
                  <a:pt x="166" y="137"/>
                </a:cubicBezTo>
                <a:cubicBezTo>
                  <a:pt x="166" y="137"/>
                  <a:pt x="166" y="137"/>
                  <a:pt x="166" y="137"/>
                </a:cubicBezTo>
                <a:cubicBezTo>
                  <a:pt x="167" y="136"/>
                  <a:pt x="167" y="136"/>
                  <a:pt x="167" y="136"/>
                </a:cubicBezTo>
                <a:cubicBezTo>
                  <a:pt x="167" y="135"/>
                  <a:pt x="168" y="135"/>
                  <a:pt x="168" y="135"/>
                </a:cubicBezTo>
                <a:cubicBezTo>
                  <a:pt x="169" y="134"/>
                  <a:pt x="169" y="134"/>
                  <a:pt x="169" y="134"/>
                </a:cubicBezTo>
                <a:cubicBezTo>
                  <a:pt x="169" y="134"/>
                  <a:pt x="169" y="134"/>
                  <a:pt x="169" y="134"/>
                </a:cubicBezTo>
                <a:cubicBezTo>
                  <a:pt x="170" y="133"/>
                  <a:pt x="170" y="133"/>
                  <a:pt x="170" y="133"/>
                </a:cubicBezTo>
                <a:cubicBezTo>
                  <a:pt x="171" y="133"/>
                  <a:pt x="171" y="133"/>
                  <a:pt x="171" y="133"/>
                </a:cubicBezTo>
                <a:cubicBezTo>
                  <a:pt x="171" y="133"/>
                  <a:pt x="171" y="132"/>
                  <a:pt x="171" y="132"/>
                </a:cubicBezTo>
                <a:cubicBezTo>
                  <a:pt x="170" y="132"/>
                  <a:pt x="170" y="132"/>
                  <a:pt x="170" y="132"/>
                </a:cubicBezTo>
                <a:cubicBezTo>
                  <a:pt x="170" y="131"/>
                  <a:pt x="170" y="131"/>
                  <a:pt x="170" y="130"/>
                </a:cubicBezTo>
                <a:cubicBezTo>
                  <a:pt x="171" y="128"/>
                  <a:pt x="171" y="128"/>
                  <a:pt x="171" y="128"/>
                </a:cubicBezTo>
                <a:cubicBezTo>
                  <a:pt x="171" y="127"/>
                  <a:pt x="172" y="127"/>
                  <a:pt x="172" y="127"/>
                </a:cubicBezTo>
                <a:cubicBezTo>
                  <a:pt x="173" y="127"/>
                  <a:pt x="174" y="127"/>
                  <a:pt x="174" y="127"/>
                </a:cubicBezTo>
                <a:cubicBezTo>
                  <a:pt x="175" y="128"/>
                  <a:pt x="175" y="128"/>
                  <a:pt x="175" y="128"/>
                </a:cubicBezTo>
                <a:cubicBezTo>
                  <a:pt x="176" y="128"/>
                  <a:pt x="176" y="128"/>
                  <a:pt x="176" y="128"/>
                </a:cubicBezTo>
                <a:cubicBezTo>
                  <a:pt x="177" y="127"/>
                  <a:pt x="177" y="127"/>
                  <a:pt x="177" y="127"/>
                </a:cubicBezTo>
                <a:cubicBezTo>
                  <a:pt x="178" y="126"/>
                  <a:pt x="178" y="126"/>
                  <a:pt x="178" y="126"/>
                </a:cubicBezTo>
                <a:cubicBezTo>
                  <a:pt x="178" y="125"/>
                  <a:pt x="179" y="125"/>
                  <a:pt x="180" y="125"/>
                </a:cubicBezTo>
                <a:cubicBezTo>
                  <a:pt x="182" y="126"/>
                  <a:pt x="182" y="126"/>
                  <a:pt x="182" y="126"/>
                </a:cubicBezTo>
                <a:cubicBezTo>
                  <a:pt x="183" y="124"/>
                  <a:pt x="183" y="124"/>
                  <a:pt x="183" y="124"/>
                </a:cubicBezTo>
                <a:cubicBezTo>
                  <a:pt x="183" y="124"/>
                  <a:pt x="183" y="124"/>
                  <a:pt x="183" y="124"/>
                </a:cubicBezTo>
                <a:cubicBezTo>
                  <a:pt x="185" y="123"/>
                  <a:pt x="185" y="123"/>
                  <a:pt x="185" y="123"/>
                </a:cubicBezTo>
                <a:cubicBezTo>
                  <a:pt x="185" y="123"/>
                  <a:pt x="185" y="123"/>
                  <a:pt x="185" y="123"/>
                </a:cubicBezTo>
                <a:cubicBezTo>
                  <a:pt x="184" y="122"/>
                  <a:pt x="184" y="122"/>
                  <a:pt x="185" y="122"/>
                </a:cubicBezTo>
                <a:cubicBezTo>
                  <a:pt x="185" y="121"/>
                  <a:pt x="185" y="121"/>
                  <a:pt x="185" y="121"/>
                </a:cubicBezTo>
                <a:close/>
                <a:moveTo>
                  <a:pt x="128" y="37"/>
                </a:moveTo>
                <a:cubicBezTo>
                  <a:pt x="128" y="37"/>
                  <a:pt x="128" y="37"/>
                  <a:pt x="128" y="37"/>
                </a:cubicBezTo>
                <a:cubicBezTo>
                  <a:pt x="126" y="38"/>
                  <a:pt x="126" y="38"/>
                  <a:pt x="126" y="38"/>
                </a:cubicBezTo>
                <a:cubicBezTo>
                  <a:pt x="126" y="38"/>
                  <a:pt x="126" y="38"/>
                  <a:pt x="126" y="38"/>
                </a:cubicBezTo>
                <a:cubicBezTo>
                  <a:pt x="127" y="38"/>
                  <a:pt x="127" y="38"/>
                  <a:pt x="127" y="38"/>
                </a:cubicBezTo>
                <a:cubicBezTo>
                  <a:pt x="127" y="38"/>
                  <a:pt x="127" y="39"/>
                  <a:pt x="128" y="39"/>
                </a:cubicBezTo>
                <a:cubicBezTo>
                  <a:pt x="128" y="40"/>
                  <a:pt x="128" y="41"/>
                  <a:pt x="127" y="41"/>
                </a:cubicBezTo>
                <a:cubicBezTo>
                  <a:pt x="127" y="41"/>
                  <a:pt x="127" y="41"/>
                  <a:pt x="127" y="41"/>
                </a:cubicBezTo>
                <a:cubicBezTo>
                  <a:pt x="127" y="42"/>
                  <a:pt x="126" y="42"/>
                  <a:pt x="126" y="42"/>
                </a:cubicBezTo>
                <a:cubicBezTo>
                  <a:pt x="126" y="42"/>
                  <a:pt x="126" y="42"/>
                  <a:pt x="126" y="42"/>
                </a:cubicBezTo>
                <a:cubicBezTo>
                  <a:pt x="126" y="42"/>
                  <a:pt x="126" y="42"/>
                  <a:pt x="126" y="42"/>
                </a:cubicBezTo>
                <a:cubicBezTo>
                  <a:pt x="127" y="43"/>
                  <a:pt x="127" y="44"/>
                  <a:pt x="126" y="44"/>
                </a:cubicBezTo>
                <a:cubicBezTo>
                  <a:pt x="125" y="47"/>
                  <a:pt x="125" y="47"/>
                  <a:pt x="125" y="47"/>
                </a:cubicBezTo>
                <a:cubicBezTo>
                  <a:pt x="125" y="47"/>
                  <a:pt x="125" y="47"/>
                  <a:pt x="125" y="47"/>
                </a:cubicBezTo>
                <a:cubicBezTo>
                  <a:pt x="125" y="48"/>
                  <a:pt x="124" y="48"/>
                  <a:pt x="124" y="49"/>
                </a:cubicBezTo>
                <a:cubicBezTo>
                  <a:pt x="124" y="49"/>
                  <a:pt x="124" y="49"/>
                  <a:pt x="124" y="49"/>
                </a:cubicBezTo>
                <a:cubicBezTo>
                  <a:pt x="124" y="49"/>
                  <a:pt x="124" y="49"/>
                  <a:pt x="124" y="49"/>
                </a:cubicBezTo>
                <a:cubicBezTo>
                  <a:pt x="125" y="49"/>
                  <a:pt x="125" y="50"/>
                  <a:pt x="125" y="50"/>
                </a:cubicBezTo>
                <a:cubicBezTo>
                  <a:pt x="125" y="51"/>
                  <a:pt x="125" y="51"/>
                  <a:pt x="125" y="51"/>
                </a:cubicBezTo>
                <a:cubicBezTo>
                  <a:pt x="125" y="51"/>
                  <a:pt x="125" y="51"/>
                  <a:pt x="125" y="52"/>
                </a:cubicBezTo>
                <a:cubicBezTo>
                  <a:pt x="125" y="52"/>
                  <a:pt x="125" y="52"/>
                  <a:pt x="125" y="52"/>
                </a:cubicBezTo>
                <a:cubicBezTo>
                  <a:pt x="126" y="53"/>
                  <a:pt x="126" y="53"/>
                  <a:pt x="125" y="54"/>
                </a:cubicBezTo>
                <a:cubicBezTo>
                  <a:pt x="125" y="54"/>
                  <a:pt x="125" y="54"/>
                  <a:pt x="125" y="54"/>
                </a:cubicBezTo>
                <a:cubicBezTo>
                  <a:pt x="125" y="55"/>
                  <a:pt x="125" y="55"/>
                  <a:pt x="125" y="55"/>
                </a:cubicBezTo>
                <a:cubicBezTo>
                  <a:pt x="125" y="55"/>
                  <a:pt x="125" y="56"/>
                  <a:pt x="124" y="56"/>
                </a:cubicBezTo>
                <a:cubicBezTo>
                  <a:pt x="124" y="57"/>
                  <a:pt x="124" y="57"/>
                  <a:pt x="124" y="57"/>
                </a:cubicBezTo>
                <a:cubicBezTo>
                  <a:pt x="124" y="57"/>
                  <a:pt x="124" y="57"/>
                  <a:pt x="124" y="57"/>
                </a:cubicBezTo>
                <a:cubicBezTo>
                  <a:pt x="125" y="57"/>
                  <a:pt x="125" y="57"/>
                  <a:pt x="125" y="57"/>
                </a:cubicBezTo>
                <a:cubicBezTo>
                  <a:pt x="127" y="59"/>
                  <a:pt x="127" y="59"/>
                  <a:pt x="127" y="59"/>
                </a:cubicBezTo>
                <a:cubicBezTo>
                  <a:pt x="127" y="60"/>
                  <a:pt x="128" y="60"/>
                  <a:pt x="128" y="60"/>
                </a:cubicBezTo>
                <a:cubicBezTo>
                  <a:pt x="128" y="62"/>
                  <a:pt x="128" y="62"/>
                  <a:pt x="128" y="62"/>
                </a:cubicBezTo>
                <a:cubicBezTo>
                  <a:pt x="130" y="63"/>
                  <a:pt x="130" y="63"/>
                  <a:pt x="130" y="63"/>
                </a:cubicBezTo>
                <a:cubicBezTo>
                  <a:pt x="130" y="63"/>
                  <a:pt x="130" y="63"/>
                  <a:pt x="130" y="63"/>
                </a:cubicBezTo>
                <a:cubicBezTo>
                  <a:pt x="132" y="66"/>
                  <a:pt x="132" y="66"/>
                  <a:pt x="132" y="66"/>
                </a:cubicBezTo>
                <a:cubicBezTo>
                  <a:pt x="132" y="66"/>
                  <a:pt x="132" y="66"/>
                  <a:pt x="132" y="66"/>
                </a:cubicBezTo>
                <a:cubicBezTo>
                  <a:pt x="133" y="66"/>
                  <a:pt x="133" y="66"/>
                  <a:pt x="133" y="66"/>
                </a:cubicBezTo>
                <a:cubicBezTo>
                  <a:pt x="134" y="65"/>
                  <a:pt x="134" y="65"/>
                  <a:pt x="134" y="65"/>
                </a:cubicBezTo>
                <a:cubicBezTo>
                  <a:pt x="134" y="65"/>
                  <a:pt x="135" y="65"/>
                  <a:pt x="135" y="65"/>
                </a:cubicBezTo>
                <a:cubicBezTo>
                  <a:pt x="136" y="65"/>
                  <a:pt x="136" y="65"/>
                  <a:pt x="137" y="65"/>
                </a:cubicBezTo>
                <a:cubicBezTo>
                  <a:pt x="138" y="65"/>
                  <a:pt x="138" y="65"/>
                  <a:pt x="138" y="65"/>
                </a:cubicBezTo>
                <a:cubicBezTo>
                  <a:pt x="138" y="65"/>
                  <a:pt x="138" y="65"/>
                  <a:pt x="138" y="65"/>
                </a:cubicBezTo>
                <a:cubicBezTo>
                  <a:pt x="139" y="64"/>
                  <a:pt x="139" y="64"/>
                  <a:pt x="139" y="64"/>
                </a:cubicBezTo>
                <a:cubicBezTo>
                  <a:pt x="139" y="63"/>
                  <a:pt x="140" y="63"/>
                  <a:pt x="141" y="63"/>
                </a:cubicBezTo>
                <a:cubicBezTo>
                  <a:pt x="141" y="63"/>
                  <a:pt x="141" y="63"/>
                  <a:pt x="141" y="63"/>
                </a:cubicBezTo>
                <a:cubicBezTo>
                  <a:pt x="141" y="63"/>
                  <a:pt x="141" y="63"/>
                  <a:pt x="141" y="63"/>
                </a:cubicBezTo>
                <a:cubicBezTo>
                  <a:pt x="142" y="63"/>
                  <a:pt x="142" y="63"/>
                  <a:pt x="143" y="63"/>
                </a:cubicBezTo>
                <a:cubicBezTo>
                  <a:pt x="143" y="63"/>
                  <a:pt x="143" y="63"/>
                  <a:pt x="143" y="63"/>
                </a:cubicBezTo>
                <a:cubicBezTo>
                  <a:pt x="145" y="63"/>
                  <a:pt x="145" y="63"/>
                  <a:pt x="145" y="63"/>
                </a:cubicBezTo>
                <a:cubicBezTo>
                  <a:pt x="145" y="63"/>
                  <a:pt x="146" y="64"/>
                  <a:pt x="146" y="64"/>
                </a:cubicBezTo>
                <a:cubicBezTo>
                  <a:pt x="146" y="64"/>
                  <a:pt x="146" y="64"/>
                  <a:pt x="146" y="65"/>
                </a:cubicBezTo>
                <a:cubicBezTo>
                  <a:pt x="147" y="66"/>
                  <a:pt x="147" y="66"/>
                  <a:pt x="147" y="66"/>
                </a:cubicBezTo>
                <a:cubicBezTo>
                  <a:pt x="148" y="68"/>
                  <a:pt x="148" y="68"/>
                  <a:pt x="148" y="68"/>
                </a:cubicBezTo>
                <a:cubicBezTo>
                  <a:pt x="149" y="68"/>
                  <a:pt x="149" y="69"/>
                  <a:pt x="149" y="70"/>
                </a:cubicBezTo>
                <a:cubicBezTo>
                  <a:pt x="149" y="70"/>
                  <a:pt x="149" y="70"/>
                  <a:pt x="149" y="70"/>
                </a:cubicBezTo>
                <a:cubicBezTo>
                  <a:pt x="149" y="70"/>
                  <a:pt x="149" y="70"/>
                  <a:pt x="149" y="70"/>
                </a:cubicBezTo>
                <a:cubicBezTo>
                  <a:pt x="150" y="70"/>
                  <a:pt x="150" y="70"/>
                  <a:pt x="150" y="71"/>
                </a:cubicBezTo>
                <a:cubicBezTo>
                  <a:pt x="150" y="71"/>
                  <a:pt x="150" y="71"/>
                  <a:pt x="150" y="71"/>
                </a:cubicBezTo>
                <a:cubicBezTo>
                  <a:pt x="151" y="71"/>
                  <a:pt x="151" y="71"/>
                  <a:pt x="151" y="71"/>
                </a:cubicBezTo>
                <a:cubicBezTo>
                  <a:pt x="152" y="71"/>
                  <a:pt x="152" y="71"/>
                  <a:pt x="152" y="71"/>
                </a:cubicBezTo>
                <a:cubicBezTo>
                  <a:pt x="152" y="71"/>
                  <a:pt x="152" y="71"/>
                  <a:pt x="152" y="71"/>
                </a:cubicBezTo>
                <a:cubicBezTo>
                  <a:pt x="152" y="71"/>
                  <a:pt x="152" y="71"/>
                  <a:pt x="152" y="71"/>
                </a:cubicBezTo>
                <a:cubicBezTo>
                  <a:pt x="152" y="71"/>
                  <a:pt x="152" y="71"/>
                  <a:pt x="152" y="71"/>
                </a:cubicBezTo>
                <a:cubicBezTo>
                  <a:pt x="152" y="71"/>
                  <a:pt x="152" y="71"/>
                  <a:pt x="153" y="70"/>
                </a:cubicBezTo>
                <a:cubicBezTo>
                  <a:pt x="154" y="70"/>
                  <a:pt x="154" y="70"/>
                  <a:pt x="154" y="70"/>
                </a:cubicBezTo>
                <a:cubicBezTo>
                  <a:pt x="155" y="69"/>
                  <a:pt x="155" y="69"/>
                  <a:pt x="156" y="70"/>
                </a:cubicBezTo>
                <a:cubicBezTo>
                  <a:pt x="156" y="70"/>
                  <a:pt x="156" y="70"/>
                  <a:pt x="156" y="70"/>
                </a:cubicBezTo>
                <a:cubicBezTo>
                  <a:pt x="156" y="69"/>
                  <a:pt x="156" y="69"/>
                  <a:pt x="156" y="69"/>
                </a:cubicBezTo>
                <a:cubicBezTo>
                  <a:pt x="157" y="67"/>
                  <a:pt x="157" y="67"/>
                  <a:pt x="157" y="67"/>
                </a:cubicBezTo>
                <a:cubicBezTo>
                  <a:pt x="157" y="66"/>
                  <a:pt x="158" y="65"/>
                  <a:pt x="158" y="65"/>
                </a:cubicBezTo>
                <a:cubicBezTo>
                  <a:pt x="159" y="65"/>
                  <a:pt x="159" y="65"/>
                  <a:pt x="159" y="65"/>
                </a:cubicBezTo>
                <a:cubicBezTo>
                  <a:pt x="159" y="65"/>
                  <a:pt x="159" y="65"/>
                  <a:pt x="159" y="64"/>
                </a:cubicBezTo>
                <a:cubicBezTo>
                  <a:pt x="160" y="64"/>
                  <a:pt x="160" y="63"/>
                  <a:pt x="161" y="63"/>
                </a:cubicBezTo>
                <a:cubicBezTo>
                  <a:pt x="161" y="63"/>
                  <a:pt x="161" y="63"/>
                  <a:pt x="161" y="63"/>
                </a:cubicBezTo>
                <a:cubicBezTo>
                  <a:pt x="161" y="62"/>
                  <a:pt x="161" y="62"/>
                  <a:pt x="161" y="62"/>
                </a:cubicBezTo>
                <a:cubicBezTo>
                  <a:pt x="162" y="62"/>
                  <a:pt x="162" y="62"/>
                  <a:pt x="162" y="61"/>
                </a:cubicBezTo>
                <a:cubicBezTo>
                  <a:pt x="162" y="61"/>
                  <a:pt x="162" y="61"/>
                  <a:pt x="162" y="61"/>
                </a:cubicBezTo>
                <a:cubicBezTo>
                  <a:pt x="163" y="61"/>
                  <a:pt x="164" y="60"/>
                  <a:pt x="164" y="61"/>
                </a:cubicBezTo>
                <a:cubicBezTo>
                  <a:pt x="166" y="62"/>
                  <a:pt x="166" y="62"/>
                  <a:pt x="166" y="62"/>
                </a:cubicBezTo>
                <a:cubicBezTo>
                  <a:pt x="167" y="62"/>
                  <a:pt x="167" y="62"/>
                  <a:pt x="167" y="62"/>
                </a:cubicBezTo>
                <a:cubicBezTo>
                  <a:pt x="168" y="62"/>
                  <a:pt x="169" y="62"/>
                  <a:pt x="169" y="62"/>
                </a:cubicBezTo>
                <a:cubicBezTo>
                  <a:pt x="169" y="62"/>
                  <a:pt x="170" y="62"/>
                  <a:pt x="170" y="61"/>
                </a:cubicBezTo>
                <a:cubicBezTo>
                  <a:pt x="170" y="61"/>
                  <a:pt x="170" y="61"/>
                  <a:pt x="170" y="61"/>
                </a:cubicBezTo>
                <a:cubicBezTo>
                  <a:pt x="171" y="61"/>
                  <a:pt x="172" y="61"/>
                  <a:pt x="172" y="62"/>
                </a:cubicBezTo>
                <a:cubicBezTo>
                  <a:pt x="175" y="64"/>
                  <a:pt x="175" y="64"/>
                  <a:pt x="175" y="64"/>
                </a:cubicBezTo>
                <a:cubicBezTo>
                  <a:pt x="176" y="64"/>
                  <a:pt x="176" y="64"/>
                  <a:pt x="176" y="64"/>
                </a:cubicBezTo>
                <a:cubicBezTo>
                  <a:pt x="176" y="64"/>
                  <a:pt x="176" y="64"/>
                  <a:pt x="176" y="64"/>
                </a:cubicBezTo>
                <a:cubicBezTo>
                  <a:pt x="176" y="64"/>
                  <a:pt x="177" y="64"/>
                  <a:pt x="177" y="65"/>
                </a:cubicBezTo>
                <a:cubicBezTo>
                  <a:pt x="179" y="66"/>
                  <a:pt x="179" y="66"/>
                  <a:pt x="179" y="66"/>
                </a:cubicBezTo>
                <a:cubicBezTo>
                  <a:pt x="179" y="66"/>
                  <a:pt x="179" y="66"/>
                  <a:pt x="179" y="66"/>
                </a:cubicBezTo>
                <a:cubicBezTo>
                  <a:pt x="180" y="68"/>
                  <a:pt x="180" y="68"/>
                  <a:pt x="180" y="68"/>
                </a:cubicBezTo>
                <a:cubicBezTo>
                  <a:pt x="180" y="68"/>
                  <a:pt x="180" y="68"/>
                  <a:pt x="181" y="69"/>
                </a:cubicBezTo>
                <a:cubicBezTo>
                  <a:pt x="181" y="69"/>
                  <a:pt x="181" y="69"/>
                  <a:pt x="181" y="69"/>
                </a:cubicBezTo>
                <a:cubicBezTo>
                  <a:pt x="182" y="69"/>
                  <a:pt x="182" y="69"/>
                  <a:pt x="182" y="69"/>
                </a:cubicBezTo>
                <a:cubicBezTo>
                  <a:pt x="182" y="70"/>
                  <a:pt x="182" y="70"/>
                  <a:pt x="182" y="71"/>
                </a:cubicBezTo>
                <a:cubicBezTo>
                  <a:pt x="183" y="72"/>
                  <a:pt x="183" y="72"/>
                  <a:pt x="183" y="72"/>
                </a:cubicBezTo>
                <a:cubicBezTo>
                  <a:pt x="184" y="71"/>
                  <a:pt x="184" y="71"/>
                  <a:pt x="184" y="71"/>
                </a:cubicBezTo>
                <a:cubicBezTo>
                  <a:pt x="184" y="71"/>
                  <a:pt x="184" y="71"/>
                  <a:pt x="184" y="71"/>
                </a:cubicBezTo>
                <a:cubicBezTo>
                  <a:pt x="184" y="71"/>
                  <a:pt x="184" y="71"/>
                  <a:pt x="185" y="70"/>
                </a:cubicBezTo>
                <a:cubicBezTo>
                  <a:pt x="185" y="70"/>
                  <a:pt x="185" y="70"/>
                  <a:pt x="185" y="70"/>
                </a:cubicBezTo>
                <a:cubicBezTo>
                  <a:pt x="185" y="69"/>
                  <a:pt x="185" y="69"/>
                  <a:pt x="185" y="69"/>
                </a:cubicBezTo>
                <a:cubicBezTo>
                  <a:pt x="185" y="69"/>
                  <a:pt x="185" y="69"/>
                  <a:pt x="184" y="68"/>
                </a:cubicBezTo>
                <a:cubicBezTo>
                  <a:pt x="184" y="67"/>
                  <a:pt x="184" y="67"/>
                  <a:pt x="184" y="67"/>
                </a:cubicBezTo>
                <a:cubicBezTo>
                  <a:pt x="184" y="66"/>
                  <a:pt x="184" y="66"/>
                  <a:pt x="184" y="66"/>
                </a:cubicBezTo>
                <a:cubicBezTo>
                  <a:pt x="185" y="62"/>
                  <a:pt x="185" y="62"/>
                  <a:pt x="185" y="62"/>
                </a:cubicBezTo>
                <a:cubicBezTo>
                  <a:pt x="184" y="57"/>
                  <a:pt x="184" y="57"/>
                  <a:pt x="184" y="57"/>
                </a:cubicBezTo>
                <a:cubicBezTo>
                  <a:pt x="184" y="57"/>
                  <a:pt x="184" y="57"/>
                  <a:pt x="185" y="57"/>
                </a:cubicBezTo>
                <a:cubicBezTo>
                  <a:pt x="185" y="53"/>
                  <a:pt x="185" y="53"/>
                  <a:pt x="185" y="53"/>
                </a:cubicBezTo>
                <a:cubicBezTo>
                  <a:pt x="186" y="49"/>
                  <a:pt x="186" y="49"/>
                  <a:pt x="186" y="49"/>
                </a:cubicBezTo>
                <a:cubicBezTo>
                  <a:pt x="186" y="46"/>
                  <a:pt x="186" y="46"/>
                  <a:pt x="186" y="46"/>
                </a:cubicBezTo>
                <a:cubicBezTo>
                  <a:pt x="186" y="46"/>
                  <a:pt x="186" y="45"/>
                  <a:pt x="187" y="45"/>
                </a:cubicBezTo>
                <a:cubicBezTo>
                  <a:pt x="189" y="42"/>
                  <a:pt x="189" y="42"/>
                  <a:pt x="189" y="42"/>
                </a:cubicBezTo>
                <a:cubicBezTo>
                  <a:pt x="191" y="38"/>
                  <a:pt x="191" y="38"/>
                  <a:pt x="191" y="38"/>
                </a:cubicBezTo>
                <a:cubicBezTo>
                  <a:pt x="190" y="38"/>
                  <a:pt x="190" y="38"/>
                  <a:pt x="190" y="38"/>
                </a:cubicBezTo>
                <a:cubicBezTo>
                  <a:pt x="185" y="39"/>
                  <a:pt x="185" y="39"/>
                  <a:pt x="185" y="39"/>
                </a:cubicBezTo>
                <a:cubicBezTo>
                  <a:pt x="185" y="39"/>
                  <a:pt x="184" y="39"/>
                  <a:pt x="184" y="38"/>
                </a:cubicBezTo>
                <a:cubicBezTo>
                  <a:pt x="181" y="37"/>
                  <a:pt x="181" y="37"/>
                  <a:pt x="181" y="37"/>
                </a:cubicBezTo>
                <a:cubicBezTo>
                  <a:pt x="181" y="37"/>
                  <a:pt x="181" y="37"/>
                  <a:pt x="181" y="37"/>
                </a:cubicBezTo>
                <a:cubicBezTo>
                  <a:pt x="180" y="37"/>
                  <a:pt x="180" y="37"/>
                  <a:pt x="180" y="37"/>
                </a:cubicBezTo>
                <a:cubicBezTo>
                  <a:pt x="180" y="37"/>
                  <a:pt x="179" y="37"/>
                  <a:pt x="179" y="37"/>
                </a:cubicBezTo>
                <a:cubicBezTo>
                  <a:pt x="178" y="37"/>
                  <a:pt x="178" y="37"/>
                  <a:pt x="178" y="37"/>
                </a:cubicBezTo>
                <a:cubicBezTo>
                  <a:pt x="175" y="38"/>
                  <a:pt x="175" y="38"/>
                  <a:pt x="175" y="38"/>
                </a:cubicBezTo>
                <a:cubicBezTo>
                  <a:pt x="175" y="38"/>
                  <a:pt x="174" y="38"/>
                  <a:pt x="174" y="37"/>
                </a:cubicBezTo>
                <a:cubicBezTo>
                  <a:pt x="173" y="36"/>
                  <a:pt x="173" y="36"/>
                  <a:pt x="173" y="36"/>
                </a:cubicBezTo>
                <a:cubicBezTo>
                  <a:pt x="173" y="36"/>
                  <a:pt x="173" y="36"/>
                  <a:pt x="173" y="36"/>
                </a:cubicBezTo>
                <a:cubicBezTo>
                  <a:pt x="173" y="36"/>
                  <a:pt x="173" y="36"/>
                  <a:pt x="173" y="36"/>
                </a:cubicBezTo>
                <a:cubicBezTo>
                  <a:pt x="172" y="37"/>
                  <a:pt x="171" y="37"/>
                  <a:pt x="170" y="37"/>
                </a:cubicBezTo>
                <a:cubicBezTo>
                  <a:pt x="169" y="36"/>
                  <a:pt x="169" y="36"/>
                  <a:pt x="169" y="36"/>
                </a:cubicBezTo>
                <a:cubicBezTo>
                  <a:pt x="168" y="36"/>
                  <a:pt x="168" y="36"/>
                  <a:pt x="168" y="36"/>
                </a:cubicBezTo>
                <a:cubicBezTo>
                  <a:pt x="164" y="31"/>
                  <a:pt x="164" y="31"/>
                  <a:pt x="164" y="31"/>
                </a:cubicBezTo>
                <a:cubicBezTo>
                  <a:pt x="164" y="31"/>
                  <a:pt x="164" y="31"/>
                  <a:pt x="164" y="31"/>
                </a:cubicBezTo>
                <a:cubicBezTo>
                  <a:pt x="162" y="30"/>
                  <a:pt x="162" y="30"/>
                  <a:pt x="162" y="30"/>
                </a:cubicBezTo>
                <a:cubicBezTo>
                  <a:pt x="161" y="31"/>
                  <a:pt x="161" y="31"/>
                  <a:pt x="161" y="31"/>
                </a:cubicBezTo>
                <a:cubicBezTo>
                  <a:pt x="161" y="31"/>
                  <a:pt x="161" y="31"/>
                  <a:pt x="161" y="32"/>
                </a:cubicBezTo>
                <a:cubicBezTo>
                  <a:pt x="160" y="32"/>
                  <a:pt x="160" y="32"/>
                  <a:pt x="160" y="32"/>
                </a:cubicBezTo>
                <a:cubicBezTo>
                  <a:pt x="159" y="32"/>
                  <a:pt x="159" y="32"/>
                  <a:pt x="159" y="32"/>
                </a:cubicBezTo>
                <a:cubicBezTo>
                  <a:pt x="156" y="30"/>
                  <a:pt x="156" y="30"/>
                  <a:pt x="156" y="30"/>
                </a:cubicBezTo>
                <a:cubicBezTo>
                  <a:pt x="154" y="30"/>
                  <a:pt x="154" y="30"/>
                  <a:pt x="154" y="30"/>
                </a:cubicBezTo>
                <a:cubicBezTo>
                  <a:pt x="154" y="31"/>
                  <a:pt x="154" y="31"/>
                  <a:pt x="153" y="31"/>
                </a:cubicBezTo>
                <a:cubicBezTo>
                  <a:pt x="152" y="32"/>
                  <a:pt x="152" y="32"/>
                  <a:pt x="152" y="32"/>
                </a:cubicBezTo>
                <a:cubicBezTo>
                  <a:pt x="151" y="32"/>
                  <a:pt x="150" y="31"/>
                  <a:pt x="150" y="31"/>
                </a:cubicBezTo>
                <a:cubicBezTo>
                  <a:pt x="149" y="29"/>
                  <a:pt x="149" y="29"/>
                  <a:pt x="149" y="29"/>
                </a:cubicBezTo>
                <a:cubicBezTo>
                  <a:pt x="148" y="29"/>
                  <a:pt x="148" y="29"/>
                  <a:pt x="148" y="29"/>
                </a:cubicBezTo>
                <a:cubicBezTo>
                  <a:pt x="147" y="29"/>
                  <a:pt x="147" y="28"/>
                  <a:pt x="146" y="28"/>
                </a:cubicBezTo>
                <a:cubicBezTo>
                  <a:pt x="145" y="27"/>
                  <a:pt x="145" y="27"/>
                  <a:pt x="145" y="27"/>
                </a:cubicBezTo>
                <a:cubicBezTo>
                  <a:pt x="145" y="27"/>
                  <a:pt x="145" y="27"/>
                  <a:pt x="145" y="27"/>
                </a:cubicBezTo>
                <a:cubicBezTo>
                  <a:pt x="142" y="25"/>
                  <a:pt x="142" y="25"/>
                  <a:pt x="142" y="25"/>
                </a:cubicBezTo>
                <a:cubicBezTo>
                  <a:pt x="141" y="25"/>
                  <a:pt x="141" y="25"/>
                  <a:pt x="141" y="25"/>
                </a:cubicBezTo>
                <a:cubicBezTo>
                  <a:pt x="141" y="25"/>
                  <a:pt x="140" y="25"/>
                  <a:pt x="140" y="24"/>
                </a:cubicBezTo>
                <a:cubicBezTo>
                  <a:pt x="140" y="24"/>
                  <a:pt x="140" y="24"/>
                  <a:pt x="140" y="24"/>
                </a:cubicBezTo>
                <a:cubicBezTo>
                  <a:pt x="139" y="23"/>
                  <a:pt x="139" y="23"/>
                  <a:pt x="139" y="22"/>
                </a:cubicBezTo>
                <a:cubicBezTo>
                  <a:pt x="139" y="22"/>
                  <a:pt x="139" y="22"/>
                  <a:pt x="139" y="22"/>
                </a:cubicBezTo>
                <a:cubicBezTo>
                  <a:pt x="139" y="22"/>
                  <a:pt x="139" y="22"/>
                  <a:pt x="139" y="22"/>
                </a:cubicBezTo>
                <a:cubicBezTo>
                  <a:pt x="139" y="21"/>
                  <a:pt x="139" y="21"/>
                  <a:pt x="139" y="21"/>
                </a:cubicBezTo>
                <a:cubicBezTo>
                  <a:pt x="138" y="22"/>
                  <a:pt x="138" y="22"/>
                  <a:pt x="138" y="22"/>
                </a:cubicBezTo>
                <a:cubicBezTo>
                  <a:pt x="138" y="22"/>
                  <a:pt x="138" y="22"/>
                  <a:pt x="137" y="22"/>
                </a:cubicBezTo>
                <a:cubicBezTo>
                  <a:pt x="135" y="23"/>
                  <a:pt x="135" y="23"/>
                  <a:pt x="135" y="23"/>
                </a:cubicBezTo>
                <a:cubicBezTo>
                  <a:pt x="135" y="23"/>
                  <a:pt x="135" y="23"/>
                  <a:pt x="134" y="23"/>
                </a:cubicBezTo>
                <a:cubicBezTo>
                  <a:pt x="134" y="23"/>
                  <a:pt x="134" y="23"/>
                  <a:pt x="134" y="23"/>
                </a:cubicBezTo>
                <a:cubicBezTo>
                  <a:pt x="134" y="24"/>
                  <a:pt x="134" y="24"/>
                  <a:pt x="134" y="24"/>
                </a:cubicBezTo>
                <a:cubicBezTo>
                  <a:pt x="134" y="24"/>
                  <a:pt x="134" y="25"/>
                  <a:pt x="134" y="25"/>
                </a:cubicBezTo>
                <a:cubicBezTo>
                  <a:pt x="134" y="25"/>
                  <a:pt x="134" y="25"/>
                  <a:pt x="134" y="25"/>
                </a:cubicBezTo>
                <a:cubicBezTo>
                  <a:pt x="134" y="26"/>
                  <a:pt x="134" y="26"/>
                  <a:pt x="134" y="26"/>
                </a:cubicBezTo>
                <a:cubicBezTo>
                  <a:pt x="134" y="27"/>
                  <a:pt x="134" y="27"/>
                  <a:pt x="133" y="28"/>
                </a:cubicBezTo>
                <a:cubicBezTo>
                  <a:pt x="132" y="29"/>
                  <a:pt x="132" y="29"/>
                  <a:pt x="132" y="29"/>
                </a:cubicBezTo>
                <a:cubicBezTo>
                  <a:pt x="132" y="30"/>
                  <a:pt x="132" y="30"/>
                  <a:pt x="132" y="30"/>
                </a:cubicBezTo>
                <a:cubicBezTo>
                  <a:pt x="132" y="30"/>
                  <a:pt x="132" y="30"/>
                  <a:pt x="132" y="30"/>
                </a:cubicBezTo>
                <a:cubicBezTo>
                  <a:pt x="132" y="30"/>
                  <a:pt x="132" y="31"/>
                  <a:pt x="132" y="31"/>
                </a:cubicBezTo>
                <a:cubicBezTo>
                  <a:pt x="132" y="31"/>
                  <a:pt x="132" y="31"/>
                  <a:pt x="132" y="31"/>
                </a:cubicBezTo>
                <a:cubicBezTo>
                  <a:pt x="133" y="32"/>
                  <a:pt x="133" y="32"/>
                  <a:pt x="133" y="33"/>
                </a:cubicBezTo>
                <a:cubicBezTo>
                  <a:pt x="132" y="34"/>
                  <a:pt x="132" y="34"/>
                  <a:pt x="132" y="34"/>
                </a:cubicBezTo>
                <a:cubicBezTo>
                  <a:pt x="132" y="35"/>
                  <a:pt x="132" y="35"/>
                  <a:pt x="131" y="35"/>
                </a:cubicBezTo>
                <a:cubicBezTo>
                  <a:pt x="131" y="35"/>
                  <a:pt x="131" y="35"/>
                  <a:pt x="131" y="35"/>
                </a:cubicBezTo>
                <a:cubicBezTo>
                  <a:pt x="131" y="36"/>
                  <a:pt x="131" y="36"/>
                  <a:pt x="131" y="36"/>
                </a:cubicBezTo>
                <a:cubicBezTo>
                  <a:pt x="130" y="36"/>
                  <a:pt x="130" y="37"/>
                  <a:pt x="129" y="37"/>
                </a:cubicBezTo>
                <a:lnTo>
                  <a:pt x="128" y="37"/>
                </a:lnTo>
                <a:close/>
                <a:moveTo>
                  <a:pt x="35" y="79"/>
                </a:moveTo>
                <a:cubicBezTo>
                  <a:pt x="35" y="79"/>
                  <a:pt x="35" y="79"/>
                  <a:pt x="35" y="79"/>
                </a:cubicBezTo>
                <a:cubicBezTo>
                  <a:pt x="36" y="79"/>
                  <a:pt x="36" y="79"/>
                  <a:pt x="36" y="79"/>
                </a:cubicBezTo>
                <a:cubicBezTo>
                  <a:pt x="37" y="78"/>
                  <a:pt x="37" y="78"/>
                  <a:pt x="37" y="78"/>
                </a:cubicBezTo>
                <a:cubicBezTo>
                  <a:pt x="37" y="77"/>
                  <a:pt x="37" y="77"/>
                  <a:pt x="37" y="77"/>
                </a:cubicBezTo>
                <a:cubicBezTo>
                  <a:pt x="39" y="76"/>
                  <a:pt x="39" y="76"/>
                  <a:pt x="39" y="76"/>
                </a:cubicBezTo>
                <a:cubicBezTo>
                  <a:pt x="39" y="76"/>
                  <a:pt x="39" y="75"/>
                  <a:pt x="39" y="75"/>
                </a:cubicBezTo>
                <a:cubicBezTo>
                  <a:pt x="41" y="75"/>
                  <a:pt x="41" y="75"/>
                  <a:pt x="41" y="75"/>
                </a:cubicBezTo>
                <a:cubicBezTo>
                  <a:pt x="47" y="72"/>
                  <a:pt x="47" y="72"/>
                  <a:pt x="47" y="72"/>
                </a:cubicBezTo>
                <a:cubicBezTo>
                  <a:pt x="48" y="71"/>
                  <a:pt x="48" y="71"/>
                  <a:pt x="49" y="71"/>
                </a:cubicBezTo>
                <a:cubicBezTo>
                  <a:pt x="50" y="72"/>
                  <a:pt x="50" y="72"/>
                  <a:pt x="50" y="72"/>
                </a:cubicBezTo>
                <a:cubicBezTo>
                  <a:pt x="51" y="70"/>
                  <a:pt x="51" y="70"/>
                  <a:pt x="51" y="70"/>
                </a:cubicBezTo>
                <a:cubicBezTo>
                  <a:pt x="51" y="70"/>
                  <a:pt x="52" y="69"/>
                  <a:pt x="52" y="69"/>
                </a:cubicBezTo>
                <a:cubicBezTo>
                  <a:pt x="53" y="68"/>
                  <a:pt x="53" y="68"/>
                  <a:pt x="53" y="68"/>
                </a:cubicBezTo>
                <a:cubicBezTo>
                  <a:pt x="53" y="67"/>
                  <a:pt x="53" y="67"/>
                  <a:pt x="53" y="67"/>
                </a:cubicBezTo>
                <a:cubicBezTo>
                  <a:pt x="52" y="64"/>
                  <a:pt x="52" y="64"/>
                  <a:pt x="52" y="64"/>
                </a:cubicBezTo>
                <a:cubicBezTo>
                  <a:pt x="52" y="64"/>
                  <a:pt x="52" y="63"/>
                  <a:pt x="52" y="63"/>
                </a:cubicBezTo>
                <a:cubicBezTo>
                  <a:pt x="53" y="61"/>
                  <a:pt x="53" y="61"/>
                  <a:pt x="53" y="61"/>
                </a:cubicBezTo>
                <a:cubicBezTo>
                  <a:pt x="53" y="59"/>
                  <a:pt x="53" y="59"/>
                  <a:pt x="53" y="59"/>
                </a:cubicBezTo>
                <a:cubicBezTo>
                  <a:pt x="53" y="59"/>
                  <a:pt x="53" y="59"/>
                  <a:pt x="53" y="58"/>
                </a:cubicBezTo>
                <a:cubicBezTo>
                  <a:pt x="53" y="58"/>
                  <a:pt x="53" y="58"/>
                  <a:pt x="53" y="58"/>
                </a:cubicBezTo>
                <a:cubicBezTo>
                  <a:pt x="53" y="57"/>
                  <a:pt x="54" y="57"/>
                  <a:pt x="55" y="57"/>
                </a:cubicBezTo>
                <a:cubicBezTo>
                  <a:pt x="57" y="56"/>
                  <a:pt x="57" y="56"/>
                  <a:pt x="57" y="56"/>
                </a:cubicBezTo>
                <a:cubicBezTo>
                  <a:pt x="58" y="56"/>
                  <a:pt x="59" y="56"/>
                  <a:pt x="59" y="57"/>
                </a:cubicBezTo>
                <a:cubicBezTo>
                  <a:pt x="62" y="56"/>
                  <a:pt x="62" y="56"/>
                  <a:pt x="62" y="56"/>
                </a:cubicBezTo>
                <a:cubicBezTo>
                  <a:pt x="62" y="56"/>
                  <a:pt x="62" y="56"/>
                  <a:pt x="62" y="56"/>
                </a:cubicBezTo>
                <a:cubicBezTo>
                  <a:pt x="64" y="56"/>
                  <a:pt x="64" y="56"/>
                  <a:pt x="64" y="56"/>
                </a:cubicBezTo>
                <a:cubicBezTo>
                  <a:pt x="65" y="55"/>
                  <a:pt x="65" y="55"/>
                  <a:pt x="65" y="55"/>
                </a:cubicBezTo>
                <a:cubicBezTo>
                  <a:pt x="65" y="54"/>
                  <a:pt x="66" y="54"/>
                  <a:pt x="67" y="55"/>
                </a:cubicBezTo>
                <a:cubicBezTo>
                  <a:pt x="68" y="55"/>
                  <a:pt x="68" y="55"/>
                  <a:pt x="68" y="55"/>
                </a:cubicBezTo>
                <a:cubicBezTo>
                  <a:pt x="69" y="56"/>
                  <a:pt x="69" y="56"/>
                  <a:pt x="69" y="57"/>
                </a:cubicBezTo>
                <a:cubicBezTo>
                  <a:pt x="70" y="57"/>
                  <a:pt x="70" y="57"/>
                  <a:pt x="70" y="57"/>
                </a:cubicBezTo>
                <a:cubicBezTo>
                  <a:pt x="70" y="57"/>
                  <a:pt x="71" y="58"/>
                  <a:pt x="71" y="58"/>
                </a:cubicBezTo>
                <a:cubicBezTo>
                  <a:pt x="72" y="57"/>
                  <a:pt x="72" y="57"/>
                  <a:pt x="72" y="57"/>
                </a:cubicBezTo>
                <a:cubicBezTo>
                  <a:pt x="72" y="57"/>
                  <a:pt x="72" y="57"/>
                  <a:pt x="73" y="57"/>
                </a:cubicBezTo>
                <a:cubicBezTo>
                  <a:pt x="74" y="56"/>
                  <a:pt x="74" y="56"/>
                  <a:pt x="74" y="56"/>
                </a:cubicBezTo>
                <a:cubicBezTo>
                  <a:pt x="75" y="56"/>
                  <a:pt x="75" y="56"/>
                  <a:pt x="75" y="56"/>
                </a:cubicBezTo>
                <a:cubicBezTo>
                  <a:pt x="76" y="55"/>
                  <a:pt x="77" y="56"/>
                  <a:pt x="77" y="56"/>
                </a:cubicBezTo>
                <a:cubicBezTo>
                  <a:pt x="78" y="56"/>
                  <a:pt x="78" y="56"/>
                  <a:pt x="78" y="56"/>
                </a:cubicBezTo>
                <a:cubicBezTo>
                  <a:pt x="78" y="57"/>
                  <a:pt x="78" y="57"/>
                  <a:pt x="78" y="58"/>
                </a:cubicBezTo>
                <a:cubicBezTo>
                  <a:pt x="78" y="61"/>
                  <a:pt x="78" y="61"/>
                  <a:pt x="78" y="61"/>
                </a:cubicBezTo>
                <a:cubicBezTo>
                  <a:pt x="79" y="61"/>
                  <a:pt x="79" y="61"/>
                  <a:pt x="79" y="61"/>
                </a:cubicBezTo>
                <a:cubicBezTo>
                  <a:pt x="80" y="61"/>
                  <a:pt x="80" y="61"/>
                  <a:pt x="80" y="61"/>
                </a:cubicBezTo>
                <a:cubicBezTo>
                  <a:pt x="80" y="61"/>
                  <a:pt x="80" y="61"/>
                  <a:pt x="80" y="61"/>
                </a:cubicBezTo>
                <a:cubicBezTo>
                  <a:pt x="80" y="60"/>
                  <a:pt x="81" y="60"/>
                  <a:pt x="81" y="60"/>
                </a:cubicBezTo>
                <a:cubicBezTo>
                  <a:pt x="83" y="58"/>
                  <a:pt x="83" y="58"/>
                  <a:pt x="83" y="58"/>
                </a:cubicBezTo>
                <a:cubicBezTo>
                  <a:pt x="83" y="57"/>
                  <a:pt x="83" y="57"/>
                  <a:pt x="83" y="57"/>
                </a:cubicBezTo>
                <a:cubicBezTo>
                  <a:pt x="81" y="55"/>
                  <a:pt x="81" y="55"/>
                  <a:pt x="81" y="55"/>
                </a:cubicBezTo>
                <a:cubicBezTo>
                  <a:pt x="81" y="55"/>
                  <a:pt x="81" y="55"/>
                  <a:pt x="81" y="55"/>
                </a:cubicBezTo>
                <a:cubicBezTo>
                  <a:pt x="81" y="55"/>
                  <a:pt x="81" y="54"/>
                  <a:pt x="81" y="54"/>
                </a:cubicBezTo>
                <a:cubicBezTo>
                  <a:pt x="80" y="53"/>
                  <a:pt x="80" y="53"/>
                  <a:pt x="80" y="53"/>
                </a:cubicBezTo>
                <a:cubicBezTo>
                  <a:pt x="79" y="52"/>
                  <a:pt x="79" y="52"/>
                  <a:pt x="79" y="52"/>
                </a:cubicBezTo>
                <a:cubicBezTo>
                  <a:pt x="79" y="52"/>
                  <a:pt x="79" y="52"/>
                  <a:pt x="79" y="52"/>
                </a:cubicBezTo>
                <a:cubicBezTo>
                  <a:pt x="78" y="50"/>
                  <a:pt x="78" y="50"/>
                  <a:pt x="78" y="50"/>
                </a:cubicBezTo>
                <a:cubicBezTo>
                  <a:pt x="76" y="50"/>
                  <a:pt x="76" y="50"/>
                  <a:pt x="76" y="50"/>
                </a:cubicBezTo>
                <a:cubicBezTo>
                  <a:pt x="75" y="50"/>
                  <a:pt x="75" y="49"/>
                  <a:pt x="75" y="48"/>
                </a:cubicBezTo>
                <a:cubicBezTo>
                  <a:pt x="74" y="47"/>
                  <a:pt x="74" y="47"/>
                  <a:pt x="74" y="47"/>
                </a:cubicBezTo>
                <a:cubicBezTo>
                  <a:pt x="74" y="47"/>
                  <a:pt x="74" y="47"/>
                  <a:pt x="74" y="47"/>
                </a:cubicBezTo>
                <a:cubicBezTo>
                  <a:pt x="74" y="45"/>
                  <a:pt x="74" y="45"/>
                  <a:pt x="74" y="45"/>
                </a:cubicBezTo>
                <a:cubicBezTo>
                  <a:pt x="74" y="43"/>
                  <a:pt x="74" y="43"/>
                  <a:pt x="74" y="43"/>
                </a:cubicBezTo>
                <a:cubicBezTo>
                  <a:pt x="73" y="43"/>
                  <a:pt x="73" y="42"/>
                  <a:pt x="73" y="41"/>
                </a:cubicBezTo>
                <a:cubicBezTo>
                  <a:pt x="73" y="41"/>
                  <a:pt x="73" y="41"/>
                  <a:pt x="73" y="41"/>
                </a:cubicBezTo>
                <a:cubicBezTo>
                  <a:pt x="73" y="40"/>
                  <a:pt x="73" y="40"/>
                  <a:pt x="73" y="39"/>
                </a:cubicBezTo>
                <a:cubicBezTo>
                  <a:pt x="73" y="39"/>
                  <a:pt x="73" y="39"/>
                  <a:pt x="73" y="39"/>
                </a:cubicBezTo>
                <a:cubicBezTo>
                  <a:pt x="70" y="41"/>
                  <a:pt x="70" y="41"/>
                  <a:pt x="70" y="41"/>
                </a:cubicBezTo>
                <a:cubicBezTo>
                  <a:pt x="69" y="41"/>
                  <a:pt x="69" y="42"/>
                  <a:pt x="68" y="41"/>
                </a:cubicBezTo>
                <a:cubicBezTo>
                  <a:pt x="68" y="41"/>
                  <a:pt x="68" y="41"/>
                  <a:pt x="68" y="41"/>
                </a:cubicBezTo>
                <a:cubicBezTo>
                  <a:pt x="67" y="42"/>
                  <a:pt x="67" y="42"/>
                  <a:pt x="67" y="42"/>
                </a:cubicBezTo>
                <a:cubicBezTo>
                  <a:pt x="67" y="42"/>
                  <a:pt x="67" y="42"/>
                  <a:pt x="66" y="42"/>
                </a:cubicBezTo>
                <a:cubicBezTo>
                  <a:pt x="63" y="40"/>
                  <a:pt x="63" y="40"/>
                  <a:pt x="63" y="40"/>
                </a:cubicBezTo>
                <a:cubicBezTo>
                  <a:pt x="60" y="41"/>
                  <a:pt x="60" y="41"/>
                  <a:pt x="60" y="41"/>
                </a:cubicBezTo>
                <a:cubicBezTo>
                  <a:pt x="60" y="41"/>
                  <a:pt x="59" y="41"/>
                  <a:pt x="59" y="41"/>
                </a:cubicBezTo>
                <a:cubicBezTo>
                  <a:pt x="55" y="39"/>
                  <a:pt x="55" y="39"/>
                  <a:pt x="55" y="39"/>
                </a:cubicBezTo>
                <a:cubicBezTo>
                  <a:pt x="55" y="39"/>
                  <a:pt x="55" y="39"/>
                  <a:pt x="55" y="39"/>
                </a:cubicBezTo>
                <a:cubicBezTo>
                  <a:pt x="54" y="40"/>
                  <a:pt x="54" y="40"/>
                  <a:pt x="54" y="40"/>
                </a:cubicBezTo>
                <a:cubicBezTo>
                  <a:pt x="54" y="41"/>
                  <a:pt x="53" y="41"/>
                  <a:pt x="52" y="41"/>
                </a:cubicBezTo>
                <a:cubicBezTo>
                  <a:pt x="52" y="41"/>
                  <a:pt x="52" y="41"/>
                  <a:pt x="52" y="41"/>
                </a:cubicBezTo>
                <a:cubicBezTo>
                  <a:pt x="51" y="41"/>
                  <a:pt x="50" y="40"/>
                  <a:pt x="50" y="39"/>
                </a:cubicBezTo>
                <a:cubicBezTo>
                  <a:pt x="50" y="38"/>
                  <a:pt x="50" y="38"/>
                  <a:pt x="50" y="38"/>
                </a:cubicBezTo>
                <a:cubicBezTo>
                  <a:pt x="50" y="38"/>
                  <a:pt x="50" y="38"/>
                  <a:pt x="50" y="38"/>
                </a:cubicBezTo>
                <a:cubicBezTo>
                  <a:pt x="50" y="38"/>
                  <a:pt x="50" y="37"/>
                  <a:pt x="50" y="37"/>
                </a:cubicBezTo>
                <a:cubicBezTo>
                  <a:pt x="49" y="35"/>
                  <a:pt x="49" y="35"/>
                  <a:pt x="49" y="35"/>
                </a:cubicBezTo>
                <a:cubicBezTo>
                  <a:pt x="49" y="34"/>
                  <a:pt x="49" y="33"/>
                  <a:pt x="49" y="33"/>
                </a:cubicBezTo>
                <a:cubicBezTo>
                  <a:pt x="49" y="33"/>
                  <a:pt x="49" y="33"/>
                  <a:pt x="49" y="33"/>
                </a:cubicBezTo>
                <a:cubicBezTo>
                  <a:pt x="49" y="33"/>
                  <a:pt x="48" y="33"/>
                  <a:pt x="48" y="34"/>
                </a:cubicBezTo>
                <a:cubicBezTo>
                  <a:pt x="46" y="34"/>
                  <a:pt x="46" y="34"/>
                  <a:pt x="46" y="34"/>
                </a:cubicBezTo>
                <a:cubicBezTo>
                  <a:pt x="46" y="34"/>
                  <a:pt x="46" y="34"/>
                  <a:pt x="45" y="34"/>
                </a:cubicBezTo>
                <a:cubicBezTo>
                  <a:pt x="44" y="33"/>
                  <a:pt x="44" y="33"/>
                  <a:pt x="44" y="33"/>
                </a:cubicBezTo>
                <a:cubicBezTo>
                  <a:pt x="44" y="33"/>
                  <a:pt x="44" y="33"/>
                  <a:pt x="44" y="34"/>
                </a:cubicBezTo>
                <a:cubicBezTo>
                  <a:pt x="44" y="35"/>
                  <a:pt x="44" y="35"/>
                  <a:pt x="44" y="35"/>
                </a:cubicBezTo>
                <a:cubicBezTo>
                  <a:pt x="45" y="37"/>
                  <a:pt x="45" y="37"/>
                  <a:pt x="45" y="37"/>
                </a:cubicBezTo>
                <a:cubicBezTo>
                  <a:pt x="47" y="41"/>
                  <a:pt x="47" y="41"/>
                  <a:pt x="47" y="41"/>
                </a:cubicBezTo>
                <a:cubicBezTo>
                  <a:pt x="48" y="41"/>
                  <a:pt x="48" y="42"/>
                  <a:pt x="48" y="42"/>
                </a:cubicBezTo>
                <a:cubicBezTo>
                  <a:pt x="48" y="45"/>
                  <a:pt x="48" y="45"/>
                  <a:pt x="48" y="45"/>
                </a:cubicBezTo>
                <a:cubicBezTo>
                  <a:pt x="48" y="45"/>
                  <a:pt x="48" y="45"/>
                  <a:pt x="48" y="45"/>
                </a:cubicBezTo>
                <a:cubicBezTo>
                  <a:pt x="48" y="45"/>
                  <a:pt x="49" y="46"/>
                  <a:pt x="49" y="46"/>
                </a:cubicBezTo>
                <a:cubicBezTo>
                  <a:pt x="49" y="48"/>
                  <a:pt x="49" y="48"/>
                  <a:pt x="49" y="48"/>
                </a:cubicBezTo>
                <a:cubicBezTo>
                  <a:pt x="49" y="49"/>
                  <a:pt x="48" y="50"/>
                  <a:pt x="48" y="50"/>
                </a:cubicBezTo>
                <a:cubicBezTo>
                  <a:pt x="48" y="51"/>
                  <a:pt x="48" y="51"/>
                  <a:pt x="48" y="51"/>
                </a:cubicBezTo>
                <a:cubicBezTo>
                  <a:pt x="50" y="53"/>
                  <a:pt x="50" y="53"/>
                  <a:pt x="50" y="53"/>
                </a:cubicBezTo>
                <a:cubicBezTo>
                  <a:pt x="50" y="53"/>
                  <a:pt x="51" y="53"/>
                  <a:pt x="51" y="54"/>
                </a:cubicBezTo>
                <a:cubicBezTo>
                  <a:pt x="51" y="54"/>
                  <a:pt x="51" y="54"/>
                  <a:pt x="51" y="54"/>
                </a:cubicBezTo>
                <a:cubicBezTo>
                  <a:pt x="51" y="55"/>
                  <a:pt x="51" y="56"/>
                  <a:pt x="51" y="56"/>
                </a:cubicBezTo>
                <a:cubicBezTo>
                  <a:pt x="50" y="57"/>
                  <a:pt x="50" y="57"/>
                  <a:pt x="50" y="57"/>
                </a:cubicBezTo>
                <a:cubicBezTo>
                  <a:pt x="50" y="57"/>
                  <a:pt x="50" y="57"/>
                  <a:pt x="49" y="57"/>
                </a:cubicBezTo>
                <a:cubicBezTo>
                  <a:pt x="49" y="58"/>
                  <a:pt x="49" y="58"/>
                  <a:pt x="49" y="58"/>
                </a:cubicBezTo>
                <a:cubicBezTo>
                  <a:pt x="48" y="58"/>
                  <a:pt x="47" y="58"/>
                  <a:pt x="47" y="58"/>
                </a:cubicBezTo>
                <a:cubicBezTo>
                  <a:pt x="46" y="58"/>
                  <a:pt x="46" y="58"/>
                  <a:pt x="46" y="58"/>
                </a:cubicBezTo>
                <a:cubicBezTo>
                  <a:pt x="43" y="57"/>
                  <a:pt x="43" y="57"/>
                  <a:pt x="43" y="57"/>
                </a:cubicBezTo>
                <a:cubicBezTo>
                  <a:pt x="42" y="57"/>
                  <a:pt x="42" y="57"/>
                  <a:pt x="42" y="57"/>
                </a:cubicBezTo>
                <a:cubicBezTo>
                  <a:pt x="42" y="58"/>
                  <a:pt x="42" y="58"/>
                  <a:pt x="41" y="58"/>
                </a:cubicBezTo>
                <a:cubicBezTo>
                  <a:pt x="41" y="58"/>
                  <a:pt x="41" y="58"/>
                  <a:pt x="41" y="58"/>
                </a:cubicBezTo>
                <a:cubicBezTo>
                  <a:pt x="40" y="59"/>
                  <a:pt x="39" y="58"/>
                  <a:pt x="38" y="58"/>
                </a:cubicBezTo>
                <a:cubicBezTo>
                  <a:pt x="38" y="58"/>
                  <a:pt x="38" y="58"/>
                  <a:pt x="38" y="58"/>
                </a:cubicBezTo>
                <a:cubicBezTo>
                  <a:pt x="38" y="58"/>
                  <a:pt x="38" y="58"/>
                  <a:pt x="38" y="58"/>
                </a:cubicBezTo>
                <a:cubicBezTo>
                  <a:pt x="37" y="58"/>
                  <a:pt x="37" y="58"/>
                  <a:pt x="36" y="58"/>
                </a:cubicBezTo>
                <a:cubicBezTo>
                  <a:pt x="36" y="58"/>
                  <a:pt x="36" y="58"/>
                  <a:pt x="36" y="58"/>
                </a:cubicBezTo>
                <a:cubicBezTo>
                  <a:pt x="36" y="57"/>
                  <a:pt x="36" y="57"/>
                  <a:pt x="36" y="57"/>
                </a:cubicBezTo>
                <a:cubicBezTo>
                  <a:pt x="35" y="57"/>
                  <a:pt x="35" y="57"/>
                  <a:pt x="35" y="57"/>
                </a:cubicBezTo>
                <a:cubicBezTo>
                  <a:pt x="34" y="57"/>
                  <a:pt x="34" y="57"/>
                  <a:pt x="34" y="57"/>
                </a:cubicBezTo>
                <a:cubicBezTo>
                  <a:pt x="34" y="57"/>
                  <a:pt x="34" y="57"/>
                  <a:pt x="34" y="57"/>
                </a:cubicBezTo>
                <a:cubicBezTo>
                  <a:pt x="32" y="58"/>
                  <a:pt x="32" y="58"/>
                  <a:pt x="32" y="58"/>
                </a:cubicBezTo>
                <a:cubicBezTo>
                  <a:pt x="31" y="59"/>
                  <a:pt x="31" y="59"/>
                  <a:pt x="31" y="59"/>
                </a:cubicBezTo>
                <a:cubicBezTo>
                  <a:pt x="31" y="59"/>
                  <a:pt x="30" y="60"/>
                  <a:pt x="30" y="60"/>
                </a:cubicBezTo>
                <a:cubicBezTo>
                  <a:pt x="29" y="60"/>
                  <a:pt x="29" y="60"/>
                  <a:pt x="28" y="59"/>
                </a:cubicBezTo>
                <a:cubicBezTo>
                  <a:pt x="28" y="59"/>
                  <a:pt x="28" y="59"/>
                  <a:pt x="28" y="59"/>
                </a:cubicBezTo>
                <a:cubicBezTo>
                  <a:pt x="28" y="59"/>
                  <a:pt x="28" y="58"/>
                  <a:pt x="27" y="58"/>
                </a:cubicBezTo>
                <a:cubicBezTo>
                  <a:pt x="27" y="58"/>
                  <a:pt x="27" y="58"/>
                  <a:pt x="27" y="58"/>
                </a:cubicBezTo>
                <a:cubicBezTo>
                  <a:pt x="27" y="57"/>
                  <a:pt x="27" y="57"/>
                  <a:pt x="27" y="57"/>
                </a:cubicBezTo>
                <a:cubicBezTo>
                  <a:pt x="26" y="57"/>
                  <a:pt x="26" y="56"/>
                  <a:pt x="26" y="56"/>
                </a:cubicBezTo>
                <a:cubicBezTo>
                  <a:pt x="26" y="55"/>
                  <a:pt x="26" y="55"/>
                  <a:pt x="26" y="55"/>
                </a:cubicBezTo>
                <a:cubicBezTo>
                  <a:pt x="25" y="55"/>
                  <a:pt x="25" y="55"/>
                  <a:pt x="25" y="55"/>
                </a:cubicBezTo>
                <a:cubicBezTo>
                  <a:pt x="25" y="55"/>
                  <a:pt x="25" y="54"/>
                  <a:pt x="25" y="54"/>
                </a:cubicBezTo>
                <a:cubicBezTo>
                  <a:pt x="25" y="54"/>
                  <a:pt x="25" y="54"/>
                  <a:pt x="25" y="54"/>
                </a:cubicBezTo>
                <a:cubicBezTo>
                  <a:pt x="24" y="54"/>
                  <a:pt x="24" y="54"/>
                  <a:pt x="24" y="54"/>
                </a:cubicBezTo>
                <a:cubicBezTo>
                  <a:pt x="24" y="53"/>
                  <a:pt x="24" y="53"/>
                  <a:pt x="24" y="53"/>
                </a:cubicBezTo>
                <a:cubicBezTo>
                  <a:pt x="23" y="53"/>
                  <a:pt x="23" y="53"/>
                  <a:pt x="23" y="53"/>
                </a:cubicBezTo>
                <a:cubicBezTo>
                  <a:pt x="23" y="53"/>
                  <a:pt x="23" y="53"/>
                  <a:pt x="23" y="53"/>
                </a:cubicBezTo>
                <a:cubicBezTo>
                  <a:pt x="23" y="53"/>
                  <a:pt x="22" y="53"/>
                  <a:pt x="22" y="53"/>
                </a:cubicBezTo>
                <a:cubicBezTo>
                  <a:pt x="22" y="53"/>
                  <a:pt x="22" y="53"/>
                  <a:pt x="22" y="53"/>
                </a:cubicBezTo>
                <a:cubicBezTo>
                  <a:pt x="21" y="53"/>
                  <a:pt x="20" y="53"/>
                  <a:pt x="20" y="52"/>
                </a:cubicBezTo>
                <a:cubicBezTo>
                  <a:pt x="19" y="53"/>
                  <a:pt x="19" y="53"/>
                  <a:pt x="19" y="53"/>
                </a:cubicBezTo>
                <a:cubicBezTo>
                  <a:pt x="19" y="53"/>
                  <a:pt x="19" y="53"/>
                  <a:pt x="19" y="53"/>
                </a:cubicBezTo>
                <a:cubicBezTo>
                  <a:pt x="18" y="53"/>
                  <a:pt x="18" y="53"/>
                  <a:pt x="18" y="54"/>
                </a:cubicBezTo>
                <a:cubicBezTo>
                  <a:pt x="17" y="55"/>
                  <a:pt x="17" y="55"/>
                  <a:pt x="17" y="55"/>
                </a:cubicBezTo>
                <a:cubicBezTo>
                  <a:pt x="17" y="55"/>
                  <a:pt x="16" y="56"/>
                  <a:pt x="15" y="56"/>
                </a:cubicBezTo>
                <a:cubicBezTo>
                  <a:pt x="15" y="55"/>
                  <a:pt x="15" y="55"/>
                  <a:pt x="15" y="55"/>
                </a:cubicBezTo>
                <a:cubicBezTo>
                  <a:pt x="13" y="56"/>
                  <a:pt x="13" y="56"/>
                  <a:pt x="13" y="56"/>
                </a:cubicBezTo>
                <a:cubicBezTo>
                  <a:pt x="12" y="57"/>
                  <a:pt x="11" y="57"/>
                  <a:pt x="11" y="56"/>
                </a:cubicBezTo>
                <a:cubicBezTo>
                  <a:pt x="11" y="56"/>
                  <a:pt x="10" y="56"/>
                  <a:pt x="10" y="56"/>
                </a:cubicBezTo>
                <a:cubicBezTo>
                  <a:pt x="10" y="56"/>
                  <a:pt x="9" y="56"/>
                  <a:pt x="9" y="55"/>
                </a:cubicBezTo>
                <a:cubicBezTo>
                  <a:pt x="9" y="55"/>
                  <a:pt x="9" y="55"/>
                  <a:pt x="9" y="55"/>
                </a:cubicBezTo>
                <a:cubicBezTo>
                  <a:pt x="8" y="55"/>
                  <a:pt x="8" y="55"/>
                  <a:pt x="8" y="55"/>
                </a:cubicBezTo>
                <a:cubicBezTo>
                  <a:pt x="8" y="56"/>
                  <a:pt x="8" y="56"/>
                  <a:pt x="8" y="56"/>
                </a:cubicBezTo>
                <a:cubicBezTo>
                  <a:pt x="7" y="56"/>
                  <a:pt x="7" y="56"/>
                  <a:pt x="6" y="56"/>
                </a:cubicBezTo>
                <a:cubicBezTo>
                  <a:pt x="6" y="56"/>
                  <a:pt x="6" y="56"/>
                  <a:pt x="6" y="56"/>
                </a:cubicBezTo>
                <a:cubicBezTo>
                  <a:pt x="5" y="56"/>
                  <a:pt x="5" y="56"/>
                  <a:pt x="5" y="56"/>
                </a:cubicBezTo>
                <a:cubicBezTo>
                  <a:pt x="4" y="56"/>
                  <a:pt x="4" y="56"/>
                  <a:pt x="4" y="56"/>
                </a:cubicBezTo>
                <a:cubicBezTo>
                  <a:pt x="4" y="56"/>
                  <a:pt x="4" y="57"/>
                  <a:pt x="4" y="57"/>
                </a:cubicBezTo>
                <a:cubicBezTo>
                  <a:pt x="4" y="57"/>
                  <a:pt x="4" y="57"/>
                  <a:pt x="4" y="57"/>
                </a:cubicBezTo>
                <a:cubicBezTo>
                  <a:pt x="3" y="57"/>
                  <a:pt x="2" y="58"/>
                  <a:pt x="2" y="58"/>
                </a:cubicBezTo>
                <a:cubicBezTo>
                  <a:pt x="2" y="58"/>
                  <a:pt x="2" y="58"/>
                  <a:pt x="2" y="58"/>
                </a:cubicBezTo>
                <a:cubicBezTo>
                  <a:pt x="1" y="58"/>
                  <a:pt x="1" y="58"/>
                  <a:pt x="1" y="58"/>
                </a:cubicBezTo>
                <a:cubicBezTo>
                  <a:pt x="0" y="58"/>
                  <a:pt x="0" y="58"/>
                  <a:pt x="0" y="58"/>
                </a:cubicBezTo>
                <a:cubicBezTo>
                  <a:pt x="0" y="59"/>
                  <a:pt x="0" y="59"/>
                  <a:pt x="0" y="59"/>
                </a:cubicBezTo>
                <a:cubicBezTo>
                  <a:pt x="0" y="59"/>
                  <a:pt x="0" y="59"/>
                  <a:pt x="0" y="59"/>
                </a:cubicBezTo>
                <a:cubicBezTo>
                  <a:pt x="5" y="57"/>
                  <a:pt x="5" y="57"/>
                  <a:pt x="5" y="57"/>
                </a:cubicBezTo>
                <a:cubicBezTo>
                  <a:pt x="6" y="57"/>
                  <a:pt x="6" y="57"/>
                  <a:pt x="7" y="58"/>
                </a:cubicBezTo>
                <a:cubicBezTo>
                  <a:pt x="7" y="58"/>
                  <a:pt x="7" y="58"/>
                  <a:pt x="7" y="58"/>
                </a:cubicBezTo>
                <a:cubicBezTo>
                  <a:pt x="8" y="59"/>
                  <a:pt x="8" y="59"/>
                  <a:pt x="8" y="60"/>
                </a:cubicBezTo>
                <a:cubicBezTo>
                  <a:pt x="8" y="60"/>
                  <a:pt x="8" y="60"/>
                  <a:pt x="8" y="60"/>
                </a:cubicBezTo>
                <a:cubicBezTo>
                  <a:pt x="8" y="61"/>
                  <a:pt x="8" y="61"/>
                  <a:pt x="8" y="61"/>
                </a:cubicBezTo>
                <a:cubicBezTo>
                  <a:pt x="9" y="62"/>
                  <a:pt x="9" y="62"/>
                  <a:pt x="9" y="63"/>
                </a:cubicBezTo>
                <a:cubicBezTo>
                  <a:pt x="8" y="63"/>
                  <a:pt x="8" y="63"/>
                  <a:pt x="8" y="63"/>
                </a:cubicBezTo>
                <a:cubicBezTo>
                  <a:pt x="8" y="64"/>
                  <a:pt x="8" y="64"/>
                  <a:pt x="7" y="64"/>
                </a:cubicBezTo>
                <a:cubicBezTo>
                  <a:pt x="7" y="64"/>
                  <a:pt x="7" y="64"/>
                  <a:pt x="7" y="64"/>
                </a:cubicBezTo>
                <a:cubicBezTo>
                  <a:pt x="7" y="65"/>
                  <a:pt x="7" y="65"/>
                  <a:pt x="7" y="65"/>
                </a:cubicBezTo>
                <a:cubicBezTo>
                  <a:pt x="7" y="65"/>
                  <a:pt x="7" y="66"/>
                  <a:pt x="7" y="67"/>
                </a:cubicBezTo>
                <a:cubicBezTo>
                  <a:pt x="7" y="68"/>
                  <a:pt x="7" y="68"/>
                  <a:pt x="7" y="68"/>
                </a:cubicBezTo>
                <a:cubicBezTo>
                  <a:pt x="6" y="68"/>
                  <a:pt x="6" y="69"/>
                  <a:pt x="5" y="69"/>
                </a:cubicBezTo>
                <a:cubicBezTo>
                  <a:pt x="5" y="69"/>
                  <a:pt x="5" y="69"/>
                  <a:pt x="5" y="69"/>
                </a:cubicBezTo>
                <a:cubicBezTo>
                  <a:pt x="4" y="69"/>
                  <a:pt x="4" y="69"/>
                  <a:pt x="4" y="69"/>
                </a:cubicBezTo>
                <a:cubicBezTo>
                  <a:pt x="5" y="70"/>
                  <a:pt x="5" y="70"/>
                  <a:pt x="5" y="70"/>
                </a:cubicBezTo>
                <a:cubicBezTo>
                  <a:pt x="5" y="70"/>
                  <a:pt x="5" y="70"/>
                  <a:pt x="5" y="71"/>
                </a:cubicBezTo>
                <a:cubicBezTo>
                  <a:pt x="5" y="71"/>
                  <a:pt x="5" y="71"/>
                  <a:pt x="5" y="71"/>
                </a:cubicBezTo>
                <a:cubicBezTo>
                  <a:pt x="6" y="71"/>
                  <a:pt x="6" y="71"/>
                  <a:pt x="6" y="71"/>
                </a:cubicBezTo>
                <a:cubicBezTo>
                  <a:pt x="6" y="71"/>
                  <a:pt x="6" y="71"/>
                  <a:pt x="6" y="71"/>
                </a:cubicBezTo>
                <a:cubicBezTo>
                  <a:pt x="6" y="70"/>
                  <a:pt x="6" y="70"/>
                  <a:pt x="6" y="70"/>
                </a:cubicBezTo>
                <a:cubicBezTo>
                  <a:pt x="6" y="69"/>
                  <a:pt x="7" y="69"/>
                  <a:pt x="8" y="69"/>
                </a:cubicBezTo>
                <a:cubicBezTo>
                  <a:pt x="8" y="69"/>
                  <a:pt x="8" y="69"/>
                  <a:pt x="8" y="69"/>
                </a:cubicBezTo>
                <a:cubicBezTo>
                  <a:pt x="9" y="69"/>
                  <a:pt x="9" y="69"/>
                  <a:pt x="10" y="70"/>
                </a:cubicBezTo>
                <a:cubicBezTo>
                  <a:pt x="10" y="70"/>
                  <a:pt x="10" y="70"/>
                  <a:pt x="10" y="70"/>
                </a:cubicBezTo>
                <a:cubicBezTo>
                  <a:pt x="11" y="70"/>
                  <a:pt x="11" y="70"/>
                  <a:pt x="11" y="70"/>
                </a:cubicBezTo>
                <a:cubicBezTo>
                  <a:pt x="11" y="70"/>
                  <a:pt x="12" y="70"/>
                  <a:pt x="12" y="70"/>
                </a:cubicBezTo>
                <a:cubicBezTo>
                  <a:pt x="12" y="71"/>
                  <a:pt x="12" y="71"/>
                  <a:pt x="12" y="71"/>
                </a:cubicBezTo>
                <a:cubicBezTo>
                  <a:pt x="12" y="71"/>
                  <a:pt x="12" y="71"/>
                  <a:pt x="12" y="71"/>
                </a:cubicBezTo>
                <a:cubicBezTo>
                  <a:pt x="12" y="71"/>
                  <a:pt x="12" y="71"/>
                  <a:pt x="12" y="71"/>
                </a:cubicBezTo>
                <a:cubicBezTo>
                  <a:pt x="13" y="71"/>
                  <a:pt x="13" y="71"/>
                  <a:pt x="14" y="71"/>
                </a:cubicBezTo>
                <a:cubicBezTo>
                  <a:pt x="15" y="72"/>
                  <a:pt x="15" y="72"/>
                  <a:pt x="15" y="72"/>
                </a:cubicBezTo>
                <a:cubicBezTo>
                  <a:pt x="15" y="72"/>
                  <a:pt x="16" y="72"/>
                  <a:pt x="16" y="73"/>
                </a:cubicBezTo>
                <a:cubicBezTo>
                  <a:pt x="16" y="73"/>
                  <a:pt x="16" y="73"/>
                  <a:pt x="16" y="73"/>
                </a:cubicBezTo>
                <a:cubicBezTo>
                  <a:pt x="17" y="72"/>
                  <a:pt x="18" y="73"/>
                  <a:pt x="18" y="73"/>
                </a:cubicBezTo>
                <a:cubicBezTo>
                  <a:pt x="18" y="74"/>
                  <a:pt x="18" y="74"/>
                  <a:pt x="18" y="74"/>
                </a:cubicBezTo>
                <a:cubicBezTo>
                  <a:pt x="18" y="74"/>
                  <a:pt x="18" y="74"/>
                  <a:pt x="18" y="74"/>
                </a:cubicBezTo>
                <a:cubicBezTo>
                  <a:pt x="19" y="73"/>
                  <a:pt x="20" y="74"/>
                  <a:pt x="21" y="74"/>
                </a:cubicBezTo>
                <a:cubicBezTo>
                  <a:pt x="21" y="74"/>
                  <a:pt x="21" y="74"/>
                  <a:pt x="21" y="74"/>
                </a:cubicBezTo>
                <a:cubicBezTo>
                  <a:pt x="21" y="74"/>
                  <a:pt x="22" y="74"/>
                  <a:pt x="23" y="75"/>
                </a:cubicBezTo>
                <a:cubicBezTo>
                  <a:pt x="23" y="75"/>
                  <a:pt x="23" y="75"/>
                  <a:pt x="23" y="75"/>
                </a:cubicBezTo>
                <a:cubicBezTo>
                  <a:pt x="23" y="75"/>
                  <a:pt x="24" y="75"/>
                  <a:pt x="24" y="76"/>
                </a:cubicBezTo>
                <a:cubicBezTo>
                  <a:pt x="24" y="76"/>
                  <a:pt x="24" y="76"/>
                  <a:pt x="24" y="76"/>
                </a:cubicBezTo>
                <a:cubicBezTo>
                  <a:pt x="24" y="76"/>
                  <a:pt x="24" y="76"/>
                  <a:pt x="24" y="76"/>
                </a:cubicBezTo>
                <a:cubicBezTo>
                  <a:pt x="24" y="76"/>
                  <a:pt x="24" y="76"/>
                  <a:pt x="24" y="76"/>
                </a:cubicBezTo>
                <a:cubicBezTo>
                  <a:pt x="24" y="76"/>
                  <a:pt x="24" y="76"/>
                  <a:pt x="24" y="76"/>
                </a:cubicBezTo>
                <a:cubicBezTo>
                  <a:pt x="25" y="76"/>
                  <a:pt x="26" y="76"/>
                  <a:pt x="26" y="76"/>
                </a:cubicBezTo>
                <a:cubicBezTo>
                  <a:pt x="27" y="76"/>
                  <a:pt x="27" y="76"/>
                  <a:pt x="28" y="76"/>
                </a:cubicBezTo>
                <a:cubicBezTo>
                  <a:pt x="28" y="76"/>
                  <a:pt x="28" y="76"/>
                  <a:pt x="28" y="76"/>
                </a:cubicBezTo>
                <a:cubicBezTo>
                  <a:pt x="29" y="76"/>
                  <a:pt x="29" y="76"/>
                  <a:pt x="29" y="76"/>
                </a:cubicBezTo>
                <a:cubicBezTo>
                  <a:pt x="30" y="76"/>
                  <a:pt x="30" y="77"/>
                  <a:pt x="31" y="78"/>
                </a:cubicBezTo>
                <a:cubicBezTo>
                  <a:pt x="31" y="78"/>
                  <a:pt x="31" y="78"/>
                  <a:pt x="31" y="78"/>
                </a:cubicBezTo>
                <a:cubicBezTo>
                  <a:pt x="31" y="78"/>
                  <a:pt x="32" y="78"/>
                  <a:pt x="32" y="78"/>
                </a:cubicBezTo>
                <a:cubicBezTo>
                  <a:pt x="32" y="79"/>
                  <a:pt x="32" y="79"/>
                  <a:pt x="32" y="79"/>
                </a:cubicBezTo>
                <a:cubicBezTo>
                  <a:pt x="33" y="79"/>
                  <a:pt x="33" y="79"/>
                  <a:pt x="33" y="79"/>
                </a:cubicBezTo>
                <a:cubicBezTo>
                  <a:pt x="34" y="79"/>
                  <a:pt x="34" y="79"/>
                  <a:pt x="34" y="79"/>
                </a:cubicBezTo>
                <a:lnTo>
                  <a:pt x="35" y="79"/>
                </a:lnTo>
                <a:close/>
                <a:moveTo>
                  <a:pt x="186" y="162"/>
                </a:moveTo>
                <a:cubicBezTo>
                  <a:pt x="187" y="161"/>
                  <a:pt x="188" y="161"/>
                  <a:pt x="188" y="161"/>
                </a:cubicBezTo>
                <a:cubicBezTo>
                  <a:pt x="189" y="161"/>
                  <a:pt x="189" y="161"/>
                  <a:pt x="189" y="161"/>
                </a:cubicBezTo>
                <a:cubicBezTo>
                  <a:pt x="189" y="161"/>
                  <a:pt x="189" y="161"/>
                  <a:pt x="189" y="161"/>
                </a:cubicBezTo>
                <a:cubicBezTo>
                  <a:pt x="189" y="161"/>
                  <a:pt x="189" y="161"/>
                  <a:pt x="189" y="161"/>
                </a:cubicBezTo>
                <a:cubicBezTo>
                  <a:pt x="189" y="160"/>
                  <a:pt x="189" y="160"/>
                  <a:pt x="189" y="160"/>
                </a:cubicBezTo>
                <a:cubicBezTo>
                  <a:pt x="191" y="158"/>
                  <a:pt x="191" y="158"/>
                  <a:pt x="191" y="158"/>
                </a:cubicBezTo>
                <a:cubicBezTo>
                  <a:pt x="191" y="158"/>
                  <a:pt x="191" y="158"/>
                  <a:pt x="192" y="157"/>
                </a:cubicBezTo>
                <a:cubicBezTo>
                  <a:pt x="193" y="157"/>
                  <a:pt x="193" y="157"/>
                  <a:pt x="193" y="157"/>
                </a:cubicBezTo>
                <a:cubicBezTo>
                  <a:pt x="193" y="156"/>
                  <a:pt x="193" y="156"/>
                  <a:pt x="194" y="156"/>
                </a:cubicBezTo>
                <a:cubicBezTo>
                  <a:pt x="194" y="155"/>
                  <a:pt x="194" y="155"/>
                  <a:pt x="194" y="155"/>
                </a:cubicBezTo>
                <a:cubicBezTo>
                  <a:pt x="194" y="154"/>
                  <a:pt x="194" y="154"/>
                  <a:pt x="194" y="154"/>
                </a:cubicBezTo>
                <a:cubicBezTo>
                  <a:pt x="194" y="154"/>
                  <a:pt x="194" y="154"/>
                  <a:pt x="195" y="153"/>
                </a:cubicBezTo>
                <a:cubicBezTo>
                  <a:pt x="197" y="151"/>
                  <a:pt x="197" y="151"/>
                  <a:pt x="197" y="151"/>
                </a:cubicBezTo>
                <a:cubicBezTo>
                  <a:pt x="197" y="150"/>
                  <a:pt x="197" y="150"/>
                  <a:pt x="197" y="150"/>
                </a:cubicBezTo>
                <a:cubicBezTo>
                  <a:pt x="193" y="151"/>
                  <a:pt x="193" y="151"/>
                  <a:pt x="193" y="151"/>
                </a:cubicBezTo>
                <a:cubicBezTo>
                  <a:pt x="192" y="151"/>
                  <a:pt x="192" y="151"/>
                  <a:pt x="191" y="151"/>
                </a:cubicBezTo>
                <a:cubicBezTo>
                  <a:pt x="189" y="150"/>
                  <a:pt x="189" y="150"/>
                  <a:pt x="189" y="150"/>
                </a:cubicBezTo>
                <a:cubicBezTo>
                  <a:pt x="186" y="149"/>
                  <a:pt x="186" y="149"/>
                  <a:pt x="186" y="149"/>
                </a:cubicBezTo>
                <a:cubicBezTo>
                  <a:pt x="186" y="149"/>
                  <a:pt x="185" y="148"/>
                  <a:pt x="185" y="148"/>
                </a:cubicBezTo>
                <a:cubicBezTo>
                  <a:pt x="183" y="146"/>
                  <a:pt x="183" y="146"/>
                  <a:pt x="183" y="146"/>
                </a:cubicBezTo>
                <a:cubicBezTo>
                  <a:pt x="183" y="145"/>
                  <a:pt x="183" y="145"/>
                  <a:pt x="183" y="145"/>
                </a:cubicBezTo>
                <a:cubicBezTo>
                  <a:pt x="183" y="144"/>
                  <a:pt x="183" y="144"/>
                  <a:pt x="183" y="144"/>
                </a:cubicBezTo>
                <a:cubicBezTo>
                  <a:pt x="182" y="142"/>
                  <a:pt x="182" y="142"/>
                  <a:pt x="182" y="142"/>
                </a:cubicBezTo>
                <a:cubicBezTo>
                  <a:pt x="182" y="142"/>
                  <a:pt x="182" y="141"/>
                  <a:pt x="182" y="141"/>
                </a:cubicBezTo>
                <a:cubicBezTo>
                  <a:pt x="183" y="139"/>
                  <a:pt x="183" y="139"/>
                  <a:pt x="183" y="139"/>
                </a:cubicBezTo>
                <a:cubicBezTo>
                  <a:pt x="183" y="138"/>
                  <a:pt x="183" y="138"/>
                  <a:pt x="183" y="138"/>
                </a:cubicBezTo>
                <a:cubicBezTo>
                  <a:pt x="183" y="138"/>
                  <a:pt x="183" y="137"/>
                  <a:pt x="183" y="137"/>
                </a:cubicBezTo>
                <a:cubicBezTo>
                  <a:pt x="184" y="136"/>
                  <a:pt x="184" y="136"/>
                  <a:pt x="184" y="136"/>
                </a:cubicBezTo>
                <a:cubicBezTo>
                  <a:pt x="184" y="136"/>
                  <a:pt x="184" y="136"/>
                  <a:pt x="184" y="136"/>
                </a:cubicBezTo>
                <a:cubicBezTo>
                  <a:pt x="184" y="135"/>
                  <a:pt x="184" y="135"/>
                  <a:pt x="184" y="135"/>
                </a:cubicBezTo>
                <a:cubicBezTo>
                  <a:pt x="183" y="135"/>
                  <a:pt x="183" y="135"/>
                  <a:pt x="183" y="135"/>
                </a:cubicBezTo>
                <a:cubicBezTo>
                  <a:pt x="182" y="135"/>
                  <a:pt x="182" y="135"/>
                  <a:pt x="182" y="135"/>
                </a:cubicBezTo>
                <a:cubicBezTo>
                  <a:pt x="181" y="134"/>
                  <a:pt x="181" y="134"/>
                  <a:pt x="181" y="134"/>
                </a:cubicBezTo>
                <a:cubicBezTo>
                  <a:pt x="180" y="134"/>
                  <a:pt x="180" y="133"/>
                  <a:pt x="180" y="133"/>
                </a:cubicBezTo>
                <a:cubicBezTo>
                  <a:pt x="179" y="131"/>
                  <a:pt x="179" y="131"/>
                  <a:pt x="179" y="131"/>
                </a:cubicBezTo>
                <a:cubicBezTo>
                  <a:pt x="179" y="131"/>
                  <a:pt x="179" y="131"/>
                  <a:pt x="179" y="131"/>
                </a:cubicBezTo>
                <a:cubicBezTo>
                  <a:pt x="178" y="131"/>
                  <a:pt x="178" y="131"/>
                  <a:pt x="178" y="131"/>
                </a:cubicBezTo>
                <a:cubicBezTo>
                  <a:pt x="178" y="131"/>
                  <a:pt x="178" y="131"/>
                  <a:pt x="178" y="131"/>
                </a:cubicBezTo>
                <a:cubicBezTo>
                  <a:pt x="177" y="132"/>
                  <a:pt x="177" y="132"/>
                  <a:pt x="177" y="132"/>
                </a:cubicBezTo>
                <a:cubicBezTo>
                  <a:pt x="176" y="132"/>
                  <a:pt x="176" y="132"/>
                  <a:pt x="176" y="132"/>
                </a:cubicBezTo>
                <a:cubicBezTo>
                  <a:pt x="176" y="132"/>
                  <a:pt x="176" y="132"/>
                  <a:pt x="176" y="132"/>
                </a:cubicBezTo>
                <a:cubicBezTo>
                  <a:pt x="175" y="134"/>
                  <a:pt x="175" y="134"/>
                  <a:pt x="175" y="134"/>
                </a:cubicBezTo>
                <a:cubicBezTo>
                  <a:pt x="175" y="134"/>
                  <a:pt x="175" y="135"/>
                  <a:pt x="175" y="135"/>
                </a:cubicBezTo>
                <a:cubicBezTo>
                  <a:pt x="172" y="137"/>
                  <a:pt x="172" y="137"/>
                  <a:pt x="172" y="137"/>
                </a:cubicBezTo>
                <a:cubicBezTo>
                  <a:pt x="172" y="137"/>
                  <a:pt x="172" y="137"/>
                  <a:pt x="172" y="137"/>
                </a:cubicBezTo>
                <a:cubicBezTo>
                  <a:pt x="171" y="137"/>
                  <a:pt x="171" y="137"/>
                  <a:pt x="171" y="137"/>
                </a:cubicBezTo>
                <a:cubicBezTo>
                  <a:pt x="171" y="137"/>
                  <a:pt x="171" y="138"/>
                  <a:pt x="170" y="138"/>
                </a:cubicBezTo>
                <a:cubicBezTo>
                  <a:pt x="168" y="139"/>
                  <a:pt x="168" y="139"/>
                  <a:pt x="168" y="139"/>
                </a:cubicBezTo>
                <a:cubicBezTo>
                  <a:pt x="168" y="140"/>
                  <a:pt x="168" y="140"/>
                  <a:pt x="167" y="141"/>
                </a:cubicBezTo>
                <a:cubicBezTo>
                  <a:pt x="166" y="141"/>
                  <a:pt x="166" y="141"/>
                  <a:pt x="166" y="141"/>
                </a:cubicBezTo>
                <a:cubicBezTo>
                  <a:pt x="166" y="141"/>
                  <a:pt x="166" y="141"/>
                  <a:pt x="166" y="141"/>
                </a:cubicBezTo>
                <a:cubicBezTo>
                  <a:pt x="166" y="141"/>
                  <a:pt x="166" y="141"/>
                  <a:pt x="165" y="141"/>
                </a:cubicBezTo>
                <a:cubicBezTo>
                  <a:pt x="160" y="139"/>
                  <a:pt x="160" y="139"/>
                  <a:pt x="160" y="139"/>
                </a:cubicBezTo>
                <a:cubicBezTo>
                  <a:pt x="159" y="139"/>
                  <a:pt x="159" y="138"/>
                  <a:pt x="159" y="138"/>
                </a:cubicBezTo>
                <a:cubicBezTo>
                  <a:pt x="158" y="134"/>
                  <a:pt x="158" y="134"/>
                  <a:pt x="158" y="134"/>
                </a:cubicBezTo>
                <a:cubicBezTo>
                  <a:pt x="157" y="134"/>
                  <a:pt x="157" y="134"/>
                  <a:pt x="157" y="134"/>
                </a:cubicBezTo>
                <a:cubicBezTo>
                  <a:pt x="157" y="134"/>
                  <a:pt x="157" y="134"/>
                  <a:pt x="157" y="134"/>
                </a:cubicBezTo>
                <a:cubicBezTo>
                  <a:pt x="155" y="133"/>
                  <a:pt x="155" y="133"/>
                  <a:pt x="155" y="133"/>
                </a:cubicBezTo>
                <a:cubicBezTo>
                  <a:pt x="155" y="133"/>
                  <a:pt x="154" y="132"/>
                  <a:pt x="154" y="132"/>
                </a:cubicBezTo>
                <a:cubicBezTo>
                  <a:pt x="153" y="129"/>
                  <a:pt x="153" y="129"/>
                  <a:pt x="153" y="129"/>
                </a:cubicBezTo>
                <a:cubicBezTo>
                  <a:pt x="153" y="129"/>
                  <a:pt x="153" y="129"/>
                  <a:pt x="153" y="129"/>
                </a:cubicBezTo>
                <a:cubicBezTo>
                  <a:pt x="153" y="129"/>
                  <a:pt x="153" y="129"/>
                  <a:pt x="152" y="128"/>
                </a:cubicBezTo>
                <a:cubicBezTo>
                  <a:pt x="152" y="128"/>
                  <a:pt x="152" y="128"/>
                  <a:pt x="152" y="128"/>
                </a:cubicBezTo>
                <a:cubicBezTo>
                  <a:pt x="152" y="129"/>
                  <a:pt x="151" y="129"/>
                  <a:pt x="150" y="129"/>
                </a:cubicBezTo>
                <a:cubicBezTo>
                  <a:pt x="150" y="129"/>
                  <a:pt x="150" y="129"/>
                  <a:pt x="150" y="129"/>
                </a:cubicBezTo>
                <a:cubicBezTo>
                  <a:pt x="149" y="129"/>
                  <a:pt x="149" y="129"/>
                  <a:pt x="148" y="129"/>
                </a:cubicBezTo>
                <a:cubicBezTo>
                  <a:pt x="148" y="129"/>
                  <a:pt x="148" y="129"/>
                  <a:pt x="148" y="128"/>
                </a:cubicBezTo>
                <a:cubicBezTo>
                  <a:pt x="147" y="129"/>
                  <a:pt x="147" y="129"/>
                  <a:pt x="147" y="129"/>
                </a:cubicBezTo>
                <a:cubicBezTo>
                  <a:pt x="147" y="129"/>
                  <a:pt x="147" y="130"/>
                  <a:pt x="146" y="130"/>
                </a:cubicBezTo>
                <a:cubicBezTo>
                  <a:pt x="145" y="130"/>
                  <a:pt x="145" y="130"/>
                  <a:pt x="145" y="130"/>
                </a:cubicBezTo>
                <a:cubicBezTo>
                  <a:pt x="144" y="133"/>
                  <a:pt x="144" y="133"/>
                  <a:pt x="144" y="133"/>
                </a:cubicBezTo>
                <a:cubicBezTo>
                  <a:pt x="145" y="133"/>
                  <a:pt x="145" y="133"/>
                  <a:pt x="145" y="133"/>
                </a:cubicBezTo>
                <a:cubicBezTo>
                  <a:pt x="145" y="134"/>
                  <a:pt x="144" y="134"/>
                  <a:pt x="144" y="135"/>
                </a:cubicBezTo>
                <a:cubicBezTo>
                  <a:pt x="143" y="135"/>
                  <a:pt x="143" y="135"/>
                  <a:pt x="143" y="135"/>
                </a:cubicBezTo>
                <a:cubicBezTo>
                  <a:pt x="143" y="136"/>
                  <a:pt x="143" y="136"/>
                  <a:pt x="142" y="136"/>
                </a:cubicBezTo>
                <a:cubicBezTo>
                  <a:pt x="142" y="136"/>
                  <a:pt x="142" y="136"/>
                  <a:pt x="142" y="136"/>
                </a:cubicBezTo>
                <a:cubicBezTo>
                  <a:pt x="142" y="137"/>
                  <a:pt x="142" y="137"/>
                  <a:pt x="142" y="137"/>
                </a:cubicBezTo>
                <a:cubicBezTo>
                  <a:pt x="139" y="139"/>
                  <a:pt x="139" y="139"/>
                  <a:pt x="139" y="139"/>
                </a:cubicBezTo>
                <a:cubicBezTo>
                  <a:pt x="139" y="139"/>
                  <a:pt x="139" y="139"/>
                  <a:pt x="139" y="139"/>
                </a:cubicBezTo>
                <a:cubicBezTo>
                  <a:pt x="139" y="140"/>
                  <a:pt x="138" y="140"/>
                  <a:pt x="138" y="140"/>
                </a:cubicBezTo>
                <a:cubicBezTo>
                  <a:pt x="138" y="140"/>
                  <a:pt x="138" y="140"/>
                  <a:pt x="138" y="140"/>
                </a:cubicBezTo>
                <a:cubicBezTo>
                  <a:pt x="137" y="142"/>
                  <a:pt x="137" y="142"/>
                  <a:pt x="137" y="142"/>
                </a:cubicBezTo>
                <a:cubicBezTo>
                  <a:pt x="137" y="142"/>
                  <a:pt x="137" y="142"/>
                  <a:pt x="136" y="142"/>
                </a:cubicBezTo>
                <a:cubicBezTo>
                  <a:pt x="135" y="143"/>
                  <a:pt x="135" y="143"/>
                  <a:pt x="135" y="143"/>
                </a:cubicBezTo>
                <a:cubicBezTo>
                  <a:pt x="135" y="143"/>
                  <a:pt x="134" y="143"/>
                  <a:pt x="134" y="143"/>
                </a:cubicBezTo>
                <a:cubicBezTo>
                  <a:pt x="133" y="143"/>
                  <a:pt x="133" y="142"/>
                  <a:pt x="133" y="142"/>
                </a:cubicBezTo>
                <a:cubicBezTo>
                  <a:pt x="132" y="141"/>
                  <a:pt x="132" y="141"/>
                  <a:pt x="132" y="141"/>
                </a:cubicBezTo>
                <a:cubicBezTo>
                  <a:pt x="132" y="140"/>
                  <a:pt x="132" y="140"/>
                  <a:pt x="132" y="140"/>
                </a:cubicBezTo>
                <a:cubicBezTo>
                  <a:pt x="132" y="140"/>
                  <a:pt x="131" y="140"/>
                  <a:pt x="131" y="140"/>
                </a:cubicBezTo>
                <a:cubicBezTo>
                  <a:pt x="131" y="140"/>
                  <a:pt x="131" y="140"/>
                  <a:pt x="131" y="140"/>
                </a:cubicBezTo>
                <a:cubicBezTo>
                  <a:pt x="131" y="140"/>
                  <a:pt x="131" y="140"/>
                  <a:pt x="131" y="140"/>
                </a:cubicBezTo>
                <a:cubicBezTo>
                  <a:pt x="129" y="141"/>
                  <a:pt x="129" y="141"/>
                  <a:pt x="129" y="141"/>
                </a:cubicBezTo>
                <a:cubicBezTo>
                  <a:pt x="129" y="142"/>
                  <a:pt x="128" y="142"/>
                  <a:pt x="128" y="142"/>
                </a:cubicBezTo>
                <a:cubicBezTo>
                  <a:pt x="128" y="142"/>
                  <a:pt x="128" y="142"/>
                  <a:pt x="127" y="142"/>
                </a:cubicBezTo>
                <a:cubicBezTo>
                  <a:pt x="127" y="141"/>
                  <a:pt x="126" y="141"/>
                  <a:pt x="126" y="141"/>
                </a:cubicBezTo>
                <a:cubicBezTo>
                  <a:pt x="126" y="139"/>
                  <a:pt x="126" y="139"/>
                  <a:pt x="126" y="139"/>
                </a:cubicBezTo>
                <a:cubicBezTo>
                  <a:pt x="125" y="140"/>
                  <a:pt x="125" y="140"/>
                  <a:pt x="125" y="140"/>
                </a:cubicBezTo>
                <a:cubicBezTo>
                  <a:pt x="125" y="141"/>
                  <a:pt x="124" y="141"/>
                  <a:pt x="124" y="141"/>
                </a:cubicBezTo>
                <a:cubicBezTo>
                  <a:pt x="123" y="143"/>
                  <a:pt x="123" y="143"/>
                  <a:pt x="123" y="143"/>
                </a:cubicBezTo>
                <a:cubicBezTo>
                  <a:pt x="123" y="144"/>
                  <a:pt x="123" y="144"/>
                  <a:pt x="123" y="144"/>
                </a:cubicBezTo>
                <a:cubicBezTo>
                  <a:pt x="124" y="144"/>
                  <a:pt x="124" y="145"/>
                  <a:pt x="124" y="145"/>
                </a:cubicBezTo>
                <a:cubicBezTo>
                  <a:pt x="124" y="146"/>
                  <a:pt x="124" y="146"/>
                  <a:pt x="124" y="146"/>
                </a:cubicBezTo>
                <a:cubicBezTo>
                  <a:pt x="125" y="147"/>
                  <a:pt x="125" y="147"/>
                  <a:pt x="125" y="147"/>
                </a:cubicBezTo>
                <a:cubicBezTo>
                  <a:pt x="125" y="147"/>
                  <a:pt x="126" y="148"/>
                  <a:pt x="125" y="149"/>
                </a:cubicBezTo>
                <a:cubicBezTo>
                  <a:pt x="125" y="150"/>
                  <a:pt x="125" y="150"/>
                  <a:pt x="125" y="150"/>
                </a:cubicBezTo>
                <a:cubicBezTo>
                  <a:pt x="125" y="150"/>
                  <a:pt x="125" y="150"/>
                  <a:pt x="125" y="150"/>
                </a:cubicBezTo>
                <a:cubicBezTo>
                  <a:pt x="125" y="151"/>
                  <a:pt x="125" y="151"/>
                  <a:pt x="125" y="151"/>
                </a:cubicBezTo>
                <a:cubicBezTo>
                  <a:pt x="125" y="151"/>
                  <a:pt x="125" y="151"/>
                  <a:pt x="125" y="151"/>
                </a:cubicBezTo>
                <a:cubicBezTo>
                  <a:pt x="125" y="152"/>
                  <a:pt x="125" y="152"/>
                  <a:pt x="125" y="152"/>
                </a:cubicBezTo>
                <a:cubicBezTo>
                  <a:pt x="126" y="152"/>
                  <a:pt x="126" y="152"/>
                  <a:pt x="126" y="152"/>
                </a:cubicBezTo>
                <a:cubicBezTo>
                  <a:pt x="128" y="152"/>
                  <a:pt x="128" y="152"/>
                  <a:pt x="128" y="152"/>
                </a:cubicBezTo>
                <a:cubicBezTo>
                  <a:pt x="128" y="152"/>
                  <a:pt x="129" y="153"/>
                  <a:pt x="129" y="153"/>
                </a:cubicBezTo>
                <a:cubicBezTo>
                  <a:pt x="129" y="154"/>
                  <a:pt x="129" y="154"/>
                  <a:pt x="129" y="155"/>
                </a:cubicBezTo>
                <a:cubicBezTo>
                  <a:pt x="129" y="156"/>
                  <a:pt x="129" y="156"/>
                  <a:pt x="129" y="156"/>
                </a:cubicBezTo>
                <a:cubicBezTo>
                  <a:pt x="129" y="156"/>
                  <a:pt x="129" y="156"/>
                  <a:pt x="129" y="156"/>
                </a:cubicBezTo>
                <a:cubicBezTo>
                  <a:pt x="129" y="156"/>
                  <a:pt x="129" y="156"/>
                  <a:pt x="129" y="156"/>
                </a:cubicBezTo>
                <a:cubicBezTo>
                  <a:pt x="130" y="157"/>
                  <a:pt x="130" y="157"/>
                  <a:pt x="130" y="157"/>
                </a:cubicBezTo>
                <a:cubicBezTo>
                  <a:pt x="131" y="158"/>
                  <a:pt x="131" y="159"/>
                  <a:pt x="131" y="160"/>
                </a:cubicBezTo>
                <a:cubicBezTo>
                  <a:pt x="130" y="161"/>
                  <a:pt x="130" y="161"/>
                  <a:pt x="130" y="161"/>
                </a:cubicBezTo>
                <a:cubicBezTo>
                  <a:pt x="130" y="161"/>
                  <a:pt x="130" y="162"/>
                  <a:pt x="129" y="162"/>
                </a:cubicBezTo>
                <a:cubicBezTo>
                  <a:pt x="127" y="163"/>
                  <a:pt x="127" y="163"/>
                  <a:pt x="127" y="163"/>
                </a:cubicBezTo>
                <a:cubicBezTo>
                  <a:pt x="126" y="164"/>
                  <a:pt x="126" y="164"/>
                  <a:pt x="126" y="164"/>
                </a:cubicBezTo>
                <a:cubicBezTo>
                  <a:pt x="126" y="164"/>
                  <a:pt x="126" y="165"/>
                  <a:pt x="125" y="165"/>
                </a:cubicBezTo>
                <a:cubicBezTo>
                  <a:pt x="125" y="165"/>
                  <a:pt x="125" y="165"/>
                  <a:pt x="125" y="165"/>
                </a:cubicBezTo>
                <a:cubicBezTo>
                  <a:pt x="124" y="166"/>
                  <a:pt x="124" y="166"/>
                  <a:pt x="124" y="166"/>
                </a:cubicBezTo>
                <a:cubicBezTo>
                  <a:pt x="124" y="166"/>
                  <a:pt x="124" y="167"/>
                  <a:pt x="123" y="167"/>
                </a:cubicBezTo>
                <a:cubicBezTo>
                  <a:pt x="121" y="168"/>
                  <a:pt x="121" y="168"/>
                  <a:pt x="121" y="168"/>
                </a:cubicBezTo>
                <a:cubicBezTo>
                  <a:pt x="120" y="169"/>
                  <a:pt x="120" y="169"/>
                  <a:pt x="120" y="169"/>
                </a:cubicBezTo>
                <a:cubicBezTo>
                  <a:pt x="120" y="169"/>
                  <a:pt x="119" y="169"/>
                  <a:pt x="119" y="169"/>
                </a:cubicBezTo>
                <a:cubicBezTo>
                  <a:pt x="118" y="169"/>
                  <a:pt x="118" y="169"/>
                  <a:pt x="118" y="169"/>
                </a:cubicBezTo>
                <a:cubicBezTo>
                  <a:pt x="119" y="170"/>
                  <a:pt x="119" y="170"/>
                  <a:pt x="119" y="170"/>
                </a:cubicBezTo>
                <a:cubicBezTo>
                  <a:pt x="119" y="170"/>
                  <a:pt x="119" y="171"/>
                  <a:pt x="119" y="172"/>
                </a:cubicBezTo>
                <a:cubicBezTo>
                  <a:pt x="118" y="172"/>
                  <a:pt x="118" y="172"/>
                  <a:pt x="118" y="172"/>
                </a:cubicBezTo>
                <a:cubicBezTo>
                  <a:pt x="118" y="173"/>
                  <a:pt x="118" y="173"/>
                  <a:pt x="118" y="173"/>
                </a:cubicBezTo>
                <a:cubicBezTo>
                  <a:pt x="117" y="174"/>
                  <a:pt x="117" y="174"/>
                  <a:pt x="117" y="174"/>
                </a:cubicBezTo>
                <a:cubicBezTo>
                  <a:pt x="116" y="174"/>
                  <a:pt x="116" y="174"/>
                  <a:pt x="115" y="174"/>
                </a:cubicBezTo>
                <a:cubicBezTo>
                  <a:pt x="114" y="174"/>
                  <a:pt x="114" y="174"/>
                  <a:pt x="114" y="174"/>
                </a:cubicBezTo>
                <a:cubicBezTo>
                  <a:pt x="113" y="174"/>
                  <a:pt x="113" y="174"/>
                  <a:pt x="113" y="174"/>
                </a:cubicBezTo>
                <a:cubicBezTo>
                  <a:pt x="112" y="174"/>
                  <a:pt x="112" y="174"/>
                  <a:pt x="112" y="174"/>
                </a:cubicBezTo>
                <a:cubicBezTo>
                  <a:pt x="112" y="174"/>
                  <a:pt x="112" y="174"/>
                  <a:pt x="111" y="174"/>
                </a:cubicBezTo>
                <a:cubicBezTo>
                  <a:pt x="111" y="174"/>
                  <a:pt x="111" y="174"/>
                  <a:pt x="111" y="174"/>
                </a:cubicBezTo>
                <a:cubicBezTo>
                  <a:pt x="111" y="174"/>
                  <a:pt x="111" y="174"/>
                  <a:pt x="111" y="174"/>
                </a:cubicBezTo>
                <a:cubicBezTo>
                  <a:pt x="110" y="175"/>
                  <a:pt x="110" y="175"/>
                  <a:pt x="109" y="175"/>
                </a:cubicBezTo>
                <a:cubicBezTo>
                  <a:pt x="109" y="175"/>
                  <a:pt x="108" y="175"/>
                  <a:pt x="107" y="175"/>
                </a:cubicBezTo>
                <a:cubicBezTo>
                  <a:pt x="107" y="175"/>
                  <a:pt x="107" y="175"/>
                  <a:pt x="107" y="175"/>
                </a:cubicBezTo>
                <a:cubicBezTo>
                  <a:pt x="107" y="175"/>
                  <a:pt x="107" y="175"/>
                  <a:pt x="107" y="175"/>
                </a:cubicBezTo>
                <a:cubicBezTo>
                  <a:pt x="107" y="175"/>
                  <a:pt x="106" y="175"/>
                  <a:pt x="106" y="175"/>
                </a:cubicBezTo>
                <a:cubicBezTo>
                  <a:pt x="105" y="175"/>
                  <a:pt x="105" y="175"/>
                  <a:pt x="105" y="175"/>
                </a:cubicBezTo>
                <a:cubicBezTo>
                  <a:pt x="105" y="175"/>
                  <a:pt x="105" y="176"/>
                  <a:pt x="104" y="176"/>
                </a:cubicBezTo>
                <a:cubicBezTo>
                  <a:pt x="104" y="177"/>
                  <a:pt x="104" y="177"/>
                  <a:pt x="104" y="177"/>
                </a:cubicBezTo>
                <a:cubicBezTo>
                  <a:pt x="104" y="177"/>
                  <a:pt x="104" y="177"/>
                  <a:pt x="104" y="177"/>
                </a:cubicBezTo>
                <a:cubicBezTo>
                  <a:pt x="104" y="177"/>
                  <a:pt x="104" y="177"/>
                  <a:pt x="104" y="178"/>
                </a:cubicBezTo>
                <a:cubicBezTo>
                  <a:pt x="106" y="178"/>
                  <a:pt x="106" y="178"/>
                  <a:pt x="106" y="178"/>
                </a:cubicBezTo>
                <a:cubicBezTo>
                  <a:pt x="106" y="178"/>
                  <a:pt x="106" y="178"/>
                  <a:pt x="106" y="178"/>
                </a:cubicBezTo>
                <a:cubicBezTo>
                  <a:pt x="107" y="178"/>
                  <a:pt x="107" y="179"/>
                  <a:pt x="107" y="179"/>
                </a:cubicBezTo>
                <a:cubicBezTo>
                  <a:pt x="108" y="181"/>
                  <a:pt x="108" y="181"/>
                  <a:pt x="108" y="181"/>
                </a:cubicBezTo>
                <a:cubicBezTo>
                  <a:pt x="108" y="181"/>
                  <a:pt x="108" y="181"/>
                  <a:pt x="108" y="181"/>
                </a:cubicBezTo>
                <a:cubicBezTo>
                  <a:pt x="108" y="183"/>
                  <a:pt x="108" y="183"/>
                  <a:pt x="108" y="183"/>
                </a:cubicBezTo>
                <a:cubicBezTo>
                  <a:pt x="108" y="183"/>
                  <a:pt x="108" y="184"/>
                  <a:pt x="108" y="184"/>
                </a:cubicBezTo>
                <a:cubicBezTo>
                  <a:pt x="108" y="184"/>
                  <a:pt x="108" y="185"/>
                  <a:pt x="108" y="185"/>
                </a:cubicBezTo>
                <a:cubicBezTo>
                  <a:pt x="108" y="186"/>
                  <a:pt x="108" y="186"/>
                  <a:pt x="108" y="186"/>
                </a:cubicBezTo>
                <a:cubicBezTo>
                  <a:pt x="108" y="186"/>
                  <a:pt x="108" y="186"/>
                  <a:pt x="108" y="186"/>
                </a:cubicBezTo>
                <a:cubicBezTo>
                  <a:pt x="108" y="186"/>
                  <a:pt x="108" y="186"/>
                  <a:pt x="108" y="186"/>
                </a:cubicBezTo>
                <a:cubicBezTo>
                  <a:pt x="109" y="186"/>
                  <a:pt x="109" y="186"/>
                  <a:pt x="109" y="186"/>
                </a:cubicBezTo>
                <a:cubicBezTo>
                  <a:pt x="110" y="187"/>
                  <a:pt x="110" y="187"/>
                  <a:pt x="110" y="187"/>
                </a:cubicBezTo>
                <a:cubicBezTo>
                  <a:pt x="111" y="187"/>
                  <a:pt x="111" y="188"/>
                  <a:pt x="111" y="188"/>
                </a:cubicBezTo>
                <a:cubicBezTo>
                  <a:pt x="112" y="189"/>
                  <a:pt x="112" y="189"/>
                  <a:pt x="112" y="189"/>
                </a:cubicBezTo>
                <a:cubicBezTo>
                  <a:pt x="112" y="189"/>
                  <a:pt x="112" y="190"/>
                  <a:pt x="112" y="190"/>
                </a:cubicBezTo>
                <a:cubicBezTo>
                  <a:pt x="112" y="191"/>
                  <a:pt x="111" y="192"/>
                  <a:pt x="110" y="192"/>
                </a:cubicBezTo>
                <a:cubicBezTo>
                  <a:pt x="110" y="192"/>
                  <a:pt x="110" y="192"/>
                  <a:pt x="110" y="192"/>
                </a:cubicBezTo>
                <a:cubicBezTo>
                  <a:pt x="110" y="192"/>
                  <a:pt x="110" y="192"/>
                  <a:pt x="110" y="192"/>
                </a:cubicBezTo>
                <a:cubicBezTo>
                  <a:pt x="110" y="192"/>
                  <a:pt x="110" y="192"/>
                  <a:pt x="110" y="192"/>
                </a:cubicBezTo>
                <a:cubicBezTo>
                  <a:pt x="110" y="192"/>
                  <a:pt x="110" y="192"/>
                  <a:pt x="110" y="192"/>
                </a:cubicBezTo>
                <a:cubicBezTo>
                  <a:pt x="109" y="192"/>
                  <a:pt x="109" y="192"/>
                  <a:pt x="109" y="192"/>
                </a:cubicBezTo>
                <a:cubicBezTo>
                  <a:pt x="108" y="192"/>
                  <a:pt x="108" y="192"/>
                  <a:pt x="108" y="192"/>
                </a:cubicBezTo>
                <a:cubicBezTo>
                  <a:pt x="107" y="193"/>
                  <a:pt x="107" y="193"/>
                  <a:pt x="107" y="193"/>
                </a:cubicBezTo>
                <a:cubicBezTo>
                  <a:pt x="107" y="193"/>
                  <a:pt x="107" y="193"/>
                  <a:pt x="107" y="193"/>
                </a:cubicBezTo>
                <a:cubicBezTo>
                  <a:pt x="107" y="193"/>
                  <a:pt x="107" y="194"/>
                  <a:pt x="108" y="194"/>
                </a:cubicBezTo>
                <a:cubicBezTo>
                  <a:pt x="109" y="195"/>
                  <a:pt x="109" y="195"/>
                  <a:pt x="109" y="195"/>
                </a:cubicBezTo>
                <a:cubicBezTo>
                  <a:pt x="109" y="194"/>
                  <a:pt x="109" y="194"/>
                  <a:pt x="109" y="194"/>
                </a:cubicBezTo>
                <a:cubicBezTo>
                  <a:pt x="110" y="194"/>
                  <a:pt x="110" y="194"/>
                  <a:pt x="110" y="194"/>
                </a:cubicBezTo>
                <a:cubicBezTo>
                  <a:pt x="113" y="194"/>
                  <a:pt x="113" y="194"/>
                  <a:pt x="113" y="194"/>
                </a:cubicBezTo>
                <a:cubicBezTo>
                  <a:pt x="113" y="194"/>
                  <a:pt x="113" y="194"/>
                  <a:pt x="113" y="194"/>
                </a:cubicBezTo>
                <a:cubicBezTo>
                  <a:pt x="116" y="195"/>
                  <a:pt x="116" y="195"/>
                  <a:pt x="116" y="195"/>
                </a:cubicBezTo>
                <a:cubicBezTo>
                  <a:pt x="117" y="194"/>
                  <a:pt x="117" y="194"/>
                  <a:pt x="117" y="194"/>
                </a:cubicBezTo>
                <a:cubicBezTo>
                  <a:pt x="121" y="192"/>
                  <a:pt x="121" y="192"/>
                  <a:pt x="121" y="192"/>
                </a:cubicBezTo>
                <a:cubicBezTo>
                  <a:pt x="121" y="192"/>
                  <a:pt x="121" y="192"/>
                  <a:pt x="122" y="192"/>
                </a:cubicBezTo>
                <a:cubicBezTo>
                  <a:pt x="123" y="192"/>
                  <a:pt x="123" y="192"/>
                  <a:pt x="123" y="192"/>
                </a:cubicBezTo>
                <a:cubicBezTo>
                  <a:pt x="123" y="192"/>
                  <a:pt x="123" y="191"/>
                  <a:pt x="123" y="191"/>
                </a:cubicBezTo>
                <a:cubicBezTo>
                  <a:pt x="122" y="187"/>
                  <a:pt x="122" y="187"/>
                  <a:pt x="122" y="187"/>
                </a:cubicBezTo>
                <a:cubicBezTo>
                  <a:pt x="122" y="187"/>
                  <a:pt x="122" y="187"/>
                  <a:pt x="122" y="187"/>
                </a:cubicBezTo>
                <a:cubicBezTo>
                  <a:pt x="122" y="181"/>
                  <a:pt x="122" y="181"/>
                  <a:pt x="122" y="181"/>
                </a:cubicBezTo>
                <a:cubicBezTo>
                  <a:pt x="122" y="181"/>
                  <a:pt x="121" y="181"/>
                  <a:pt x="121" y="180"/>
                </a:cubicBezTo>
                <a:cubicBezTo>
                  <a:pt x="121" y="179"/>
                  <a:pt x="121" y="179"/>
                  <a:pt x="121" y="179"/>
                </a:cubicBezTo>
                <a:cubicBezTo>
                  <a:pt x="121" y="179"/>
                  <a:pt x="121" y="179"/>
                  <a:pt x="122" y="178"/>
                </a:cubicBezTo>
                <a:cubicBezTo>
                  <a:pt x="123" y="177"/>
                  <a:pt x="123" y="177"/>
                  <a:pt x="123" y="177"/>
                </a:cubicBezTo>
                <a:cubicBezTo>
                  <a:pt x="123" y="177"/>
                  <a:pt x="124" y="176"/>
                  <a:pt x="124" y="176"/>
                </a:cubicBezTo>
                <a:cubicBezTo>
                  <a:pt x="127" y="174"/>
                  <a:pt x="127" y="174"/>
                  <a:pt x="127" y="174"/>
                </a:cubicBezTo>
                <a:cubicBezTo>
                  <a:pt x="127" y="174"/>
                  <a:pt x="127" y="174"/>
                  <a:pt x="127" y="174"/>
                </a:cubicBezTo>
                <a:cubicBezTo>
                  <a:pt x="130" y="173"/>
                  <a:pt x="130" y="173"/>
                  <a:pt x="130" y="173"/>
                </a:cubicBezTo>
                <a:cubicBezTo>
                  <a:pt x="132" y="171"/>
                  <a:pt x="132" y="171"/>
                  <a:pt x="132" y="171"/>
                </a:cubicBezTo>
                <a:cubicBezTo>
                  <a:pt x="132" y="170"/>
                  <a:pt x="132" y="170"/>
                  <a:pt x="132" y="170"/>
                </a:cubicBezTo>
                <a:cubicBezTo>
                  <a:pt x="137" y="167"/>
                  <a:pt x="137" y="167"/>
                  <a:pt x="137" y="167"/>
                </a:cubicBezTo>
                <a:cubicBezTo>
                  <a:pt x="137" y="166"/>
                  <a:pt x="137" y="166"/>
                  <a:pt x="138" y="166"/>
                </a:cubicBezTo>
                <a:cubicBezTo>
                  <a:pt x="140" y="166"/>
                  <a:pt x="140" y="166"/>
                  <a:pt x="140" y="166"/>
                </a:cubicBezTo>
                <a:cubicBezTo>
                  <a:pt x="141" y="165"/>
                  <a:pt x="141" y="166"/>
                  <a:pt x="142" y="166"/>
                </a:cubicBezTo>
                <a:cubicBezTo>
                  <a:pt x="142" y="166"/>
                  <a:pt x="142" y="166"/>
                  <a:pt x="142" y="166"/>
                </a:cubicBezTo>
                <a:cubicBezTo>
                  <a:pt x="146" y="168"/>
                  <a:pt x="146" y="168"/>
                  <a:pt x="146" y="168"/>
                </a:cubicBezTo>
                <a:cubicBezTo>
                  <a:pt x="148" y="168"/>
                  <a:pt x="148" y="168"/>
                  <a:pt x="148" y="168"/>
                </a:cubicBezTo>
                <a:cubicBezTo>
                  <a:pt x="149" y="167"/>
                  <a:pt x="149" y="168"/>
                  <a:pt x="150" y="168"/>
                </a:cubicBezTo>
                <a:cubicBezTo>
                  <a:pt x="150" y="169"/>
                  <a:pt x="150" y="169"/>
                  <a:pt x="150" y="169"/>
                </a:cubicBezTo>
                <a:cubicBezTo>
                  <a:pt x="151" y="169"/>
                  <a:pt x="151" y="169"/>
                  <a:pt x="151" y="170"/>
                </a:cubicBezTo>
                <a:cubicBezTo>
                  <a:pt x="151" y="169"/>
                  <a:pt x="151" y="169"/>
                  <a:pt x="151" y="169"/>
                </a:cubicBezTo>
                <a:cubicBezTo>
                  <a:pt x="152" y="168"/>
                  <a:pt x="152" y="168"/>
                  <a:pt x="152" y="168"/>
                </a:cubicBezTo>
                <a:cubicBezTo>
                  <a:pt x="152" y="168"/>
                  <a:pt x="152" y="168"/>
                  <a:pt x="152" y="168"/>
                </a:cubicBezTo>
                <a:cubicBezTo>
                  <a:pt x="154" y="167"/>
                  <a:pt x="154" y="167"/>
                  <a:pt x="154" y="167"/>
                </a:cubicBezTo>
                <a:cubicBezTo>
                  <a:pt x="154" y="167"/>
                  <a:pt x="154" y="167"/>
                  <a:pt x="154" y="167"/>
                </a:cubicBezTo>
                <a:cubicBezTo>
                  <a:pt x="154" y="167"/>
                  <a:pt x="155" y="167"/>
                  <a:pt x="155" y="166"/>
                </a:cubicBezTo>
                <a:cubicBezTo>
                  <a:pt x="155" y="166"/>
                  <a:pt x="155" y="166"/>
                  <a:pt x="155" y="166"/>
                </a:cubicBezTo>
                <a:cubicBezTo>
                  <a:pt x="156" y="165"/>
                  <a:pt x="157" y="165"/>
                  <a:pt x="158" y="166"/>
                </a:cubicBezTo>
                <a:cubicBezTo>
                  <a:pt x="158" y="166"/>
                  <a:pt x="158" y="166"/>
                  <a:pt x="158" y="166"/>
                </a:cubicBezTo>
                <a:cubicBezTo>
                  <a:pt x="158" y="166"/>
                  <a:pt x="159" y="166"/>
                  <a:pt x="159" y="167"/>
                </a:cubicBezTo>
                <a:cubicBezTo>
                  <a:pt x="160" y="168"/>
                  <a:pt x="160" y="168"/>
                  <a:pt x="160" y="168"/>
                </a:cubicBezTo>
                <a:cubicBezTo>
                  <a:pt x="160" y="168"/>
                  <a:pt x="160" y="168"/>
                  <a:pt x="160" y="168"/>
                </a:cubicBezTo>
                <a:cubicBezTo>
                  <a:pt x="160" y="168"/>
                  <a:pt x="160" y="168"/>
                  <a:pt x="160" y="168"/>
                </a:cubicBezTo>
                <a:cubicBezTo>
                  <a:pt x="161" y="168"/>
                  <a:pt x="161" y="168"/>
                  <a:pt x="161" y="168"/>
                </a:cubicBezTo>
                <a:cubicBezTo>
                  <a:pt x="162" y="168"/>
                  <a:pt x="163" y="169"/>
                  <a:pt x="163" y="170"/>
                </a:cubicBezTo>
                <a:cubicBezTo>
                  <a:pt x="164" y="172"/>
                  <a:pt x="164" y="172"/>
                  <a:pt x="164" y="172"/>
                </a:cubicBezTo>
                <a:cubicBezTo>
                  <a:pt x="167" y="172"/>
                  <a:pt x="167" y="172"/>
                  <a:pt x="167" y="172"/>
                </a:cubicBezTo>
                <a:cubicBezTo>
                  <a:pt x="168" y="172"/>
                  <a:pt x="168" y="172"/>
                  <a:pt x="169" y="173"/>
                </a:cubicBezTo>
                <a:cubicBezTo>
                  <a:pt x="169" y="173"/>
                  <a:pt x="169" y="173"/>
                  <a:pt x="169" y="173"/>
                </a:cubicBezTo>
                <a:cubicBezTo>
                  <a:pt x="169" y="173"/>
                  <a:pt x="169" y="173"/>
                  <a:pt x="169" y="173"/>
                </a:cubicBezTo>
                <a:cubicBezTo>
                  <a:pt x="170" y="173"/>
                  <a:pt x="170" y="173"/>
                  <a:pt x="170" y="173"/>
                </a:cubicBezTo>
                <a:cubicBezTo>
                  <a:pt x="170" y="173"/>
                  <a:pt x="171" y="173"/>
                  <a:pt x="171" y="173"/>
                </a:cubicBezTo>
                <a:cubicBezTo>
                  <a:pt x="171" y="173"/>
                  <a:pt x="171" y="173"/>
                  <a:pt x="171" y="173"/>
                </a:cubicBezTo>
                <a:cubicBezTo>
                  <a:pt x="172" y="173"/>
                  <a:pt x="172" y="173"/>
                  <a:pt x="173" y="173"/>
                </a:cubicBezTo>
                <a:cubicBezTo>
                  <a:pt x="174" y="174"/>
                  <a:pt x="174" y="174"/>
                  <a:pt x="174" y="174"/>
                </a:cubicBezTo>
                <a:cubicBezTo>
                  <a:pt x="174" y="174"/>
                  <a:pt x="174" y="174"/>
                  <a:pt x="174" y="174"/>
                </a:cubicBezTo>
                <a:cubicBezTo>
                  <a:pt x="174" y="174"/>
                  <a:pt x="174" y="174"/>
                  <a:pt x="174" y="174"/>
                </a:cubicBezTo>
                <a:cubicBezTo>
                  <a:pt x="175" y="174"/>
                  <a:pt x="175" y="174"/>
                  <a:pt x="175" y="174"/>
                </a:cubicBezTo>
                <a:cubicBezTo>
                  <a:pt x="176" y="173"/>
                  <a:pt x="176" y="173"/>
                  <a:pt x="176" y="173"/>
                </a:cubicBezTo>
                <a:cubicBezTo>
                  <a:pt x="176" y="173"/>
                  <a:pt x="177" y="173"/>
                  <a:pt x="177" y="173"/>
                </a:cubicBezTo>
                <a:cubicBezTo>
                  <a:pt x="178" y="173"/>
                  <a:pt x="178" y="173"/>
                  <a:pt x="178" y="173"/>
                </a:cubicBezTo>
                <a:cubicBezTo>
                  <a:pt x="178" y="173"/>
                  <a:pt x="178" y="173"/>
                  <a:pt x="178" y="173"/>
                </a:cubicBezTo>
                <a:cubicBezTo>
                  <a:pt x="178" y="172"/>
                  <a:pt x="179" y="172"/>
                  <a:pt x="179" y="172"/>
                </a:cubicBezTo>
                <a:cubicBezTo>
                  <a:pt x="179" y="171"/>
                  <a:pt x="180" y="171"/>
                  <a:pt x="181" y="171"/>
                </a:cubicBezTo>
                <a:cubicBezTo>
                  <a:pt x="181" y="171"/>
                  <a:pt x="181" y="171"/>
                  <a:pt x="181" y="171"/>
                </a:cubicBezTo>
                <a:cubicBezTo>
                  <a:pt x="180" y="171"/>
                  <a:pt x="180" y="170"/>
                  <a:pt x="181" y="169"/>
                </a:cubicBezTo>
                <a:cubicBezTo>
                  <a:pt x="183" y="166"/>
                  <a:pt x="183" y="166"/>
                  <a:pt x="183" y="166"/>
                </a:cubicBezTo>
                <a:cubicBezTo>
                  <a:pt x="184" y="165"/>
                  <a:pt x="184" y="165"/>
                  <a:pt x="184" y="165"/>
                </a:cubicBezTo>
                <a:cubicBezTo>
                  <a:pt x="185" y="165"/>
                  <a:pt x="185" y="165"/>
                  <a:pt x="185" y="165"/>
                </a:cubicBezTo>
                <a:cubicBezTo>
                  <a:pt x="185" y="164"/>
                  <a:pt x="185" y="164"/>
                  <a:pt x="185" y="164"/>
                </a:cubicBezTo>
                <a:cubicBezTo>
                  <a:pt x="185" y="164"/>
                  <a:pt x="185" y="163"/>
                  <a:pt x="186" y="163"/>
                </a:cubicBezTo>
                <a:lnTo>
                  <a:pt x="186" y="162"/>
                </a:lnTo>
                <a:close/>
                <a:moveTo>
                  <a:pt x="198" y="204"/>
                </a:moveTo>
                <a:cubicBezTo>
                  <a:pt x="198" y="203"/>
                  <a:pt x="198" y="203"/>
                  <a:pt x="198" y="203"/>
                </a:cubicBezTo>
                <a:cubicBezTo>
                  <a:pt x="198" y="203"/>
                  <a:pt x="198" y="202"/>
                  <a:pt x="197" y="202"/>
                </a:cubicBezTo>
                <a:cubicBezTo>
                  <a:pt x="197" y="201"/>
                  <a:pt x="197" y="201"/>
                  <a:pt x="197" y="201"/>
                </a:cubicBezTo>
                <a:cubicBezTo>
                  <a:pt x="197" y="201"/>
                  <a:pt x="197" y="201"/>
                  <a:pt x="197" y="201"/>
                </a:cubicBezTo>
                <a:cubicBezTo>
                  <a:pt x="196" y="202"/>
                  <a:pt x="195" y="202"/>
                  <a:pt x="194" y="201"/>
                </a:cubicBezTo>
                <a:cubicBezTo>
                  <a:pt x="194" y="201"/>
                  <a:pt x="194" y="201"/>
                  <a:pt x="194" y="201"/>
                </a:cubicBezTo>
                <a:cubicBezTo>
                  <a:pt x="194" y="201"/>
                  <a:pt x="193" y="202"/>
                  <a:pt x="193" y="202"/>
                </a:cubicBezTo>
                <a:cubicBezTo>
                  <a:pt x="192" y="203"/>
                  <a:pt x="192" y="203"/>
                  <a:pt x="192" y="203"/>
                </a:cubicBezTo>
                <a:cubicBezTo>
                  <a:pt x="191" y="203"/>
                  <a:pt x="191" y="203"/>
                  <a:pt x="191" y="203"/>
                </a:cubicBezTo>
                <a:cubicBezTo>
                  <a:pt x="190" y="203"/>
                  <a:pt x="190" y="203"/>
                  <a:pt x="190" y="203"/>
                </a:cubicBezTo>
                <a:cubicBezTo>
                  <a:pt x="189" y="203"/>
                  <a:pt x="189" y="203"/>
                  <a:pt x="189" y="203"/>
                </a:cubicBezTo>
                <a:cubicBezTo>
                  <a:pt x="189" y="204"/>
                  <a:pt x="189" y="204"/>
                  <a:pt x="189" y="204"/>
                </a:cubicBezTo>
                <a:cubicBezTo>
                  <a:pt x="189" y="204"/>
                  <a:pt x="188" y="204"/>
                  <a:pt x="188" y="205"/>
                </a:cubicBezTo>
                <a:cubicBezTo>
                  <a:pt x="188" y="205"/>
                  <a:pt x="188" y="205"/>
                  <a:pt x="187" y="205"/>
                </a:cubicBezTo>
                <a:cubicBezTo>
                  <a:pt x="187" y="206"/>
                  <a:pt x="187" y="206"/>
                  <a:pt x="187" y="206"/>
                </a:cubicBezTo>
                <a:cubicBezTo>
                  <a:pt x="187" y="206"/>
                  <a:pt x="187" y="207"/>
                  <a:pt x="186" y="207"/>
                </a:cubicBezTo>
                <a:cubicBezTo>
                  <a:pt x="186" y="207"/>
                  <a:pt x="187" y="207"/>
                  <a:pt x="187" y="208"/>
                </a:cubicBezTo>
                <a:cubicBezTo>
                  <a:pt x="187" y="208"/>
                  <a:pt x="187" y="208"/>
                  <a:pt x="187" y="208"/>
                </a:cubicBezTo>
                <a:cubicBezTo>
                  <a:pt x="188" y="209"/>
                  <a:pt x="188" y="209"/>
                  <a:pt x="188" y="210"/>
                </a:cubicBezTo>
                <a:cubicBezTo>
                  <a:pt x="187" y="210"/>
                  <a:pt x="187" y="211"/>
                  <a:pt x="186" y="211"/>
                </a:cubicBezTo>
                <a:cubicBezTo>
                  <a:pt x="186" y="211"/>
                  <a:pt x="186" y="211"/>
                  <a:pt x="186" y="211"/>
                </a:cubicBezTo>
                <a:cubicBezTo>
                  <a:pt x="187" y="212"/>
                  <a:pt x="187" y="212"/>
                  <a:pt x="187" y="212"/>
                </a:cubicBezTo>
                <a:cubicBezTo>
                  <a:pt x="188" y="212"/>
                  <a:pt x="188" y="213"/>
                  <a:pt x="188" y="213"/>
                </a:cubicBezTo>
                <a:cubicBezTo>
                  <a:pt x="188" y="214"/>
                  <a:pt x="188" y="214"/>
                  <a:pt x="188" y="214"/>
                </a:cubicBezTo>
                <a:cubicBezTo>
                  <a:pt x="188" y="214"/>
                  <a:pt x="188" y="215"/>
                  <a:pt x="188" y="215"/>
                </a:cubicBezTo>
                <a:cubicBezTo>
                  <a:pt x="188" y="216"/>
                  <a:pt x="188" y="216"/>
                  <a:pt x="188" y="216"/>
                </a:cubicBezTo>
                <a:cubicBezTo>
                  <a:pt x="188" y="216"/>
                  <a:pt x="188" y="216"/>
                  <a:pt x="188" y="216"/>
                </a:cubicBezTo>
                <a:cubicBezTo>
                  <a:pt x="188" y="216"/>
                  <a:pt x="189" y="216"/>
                  <a:pt x="189" y="216"/>
                </a:cubicBezTo>
                <a:cubicBezTo>
                  <a:pt x="190" y="217"/>
                  <a:pt x="190" y="217"/>
                  <a:pt x="190" y="218"/>
                </a:cubicBezTo>
                <a:cubicBezTo>
                  <a:pt x="189" y="219"/>
                  <a:pt x="189" y="219"/>
                  <a:pt x="189" y="219"/>
                </a:cubicBezTo>
                <a:cubicBezTo>
                  <a:pt x="189" y="220"/>
                  <a:pt x="189" y="220"/>
                  <a:pt x="189" y="220"/>
                </a:cubicBezTo>
                <a:cubicBezTo>
                  <a:pt x="189" y="221"/>
                  <a:pt x="189" y="221"/>
                  <a:pt x="189" y="221"/>
                </a:cubicBezTo>
                <a:cubicBezTo>
                  <a:pt x="190" y="221"/>
                  <a:pt x="190" y="221"/>
                  <a:pt x="190" y="222"/>
                </a:cubicBezTo>
                <a:cubicBezTo>
                  <a:pt x="191" y="222"/>
                  <a:pt x="191" y="222"/>
                  <a:pt x="191" y="222"/>
                </a:cubicBezTo>
                <a:cubicBezTo>
                  <a:pt x="191" y="223"/>
                  <a:pt x="191" y="223"/>
                  <a:pt x="191" y="224"/>
                </a:cubicBezTo>
                <a:cubicBezTo>
                  <a:pt x="190" y="224"/>
                  <a:pt x="190" y="224"/>
                  <a:pt x="190" y="224"/>
                </a:cubicBezTo>
                <a:cubicBezTo>
                  <a:pt x="190" y="225"/>
                  <a:pt x="190" y="225"/>
                  <a:pt x="190" y="225"/>
                </a:cubicBezTo>
                <a:cubicBezTo>
                  <a:pt x="190" y="225"/>
                  <a:pt x="191" y="225"/>
                  <a:pt x="191" y="225"/>
                </a:cubicBezTo>
                <a:cubicBezTo>
                  <a:pt x="191" y="225"/>
                  <a:pt x="191" y="225"/>
                  <a:pt x="191" y="225"/>
                </a:cubicBezTo>
                <a:cubicBezTo>
                  <a:pt x="191" y="225"/>
                  <a:pt x="191" y="226"/>
                  <a:pt x="191" y="226"/>
                </a:cubicBezTo>
                <a:cubicBezTo>
                  <a:pt x="192" y="226"/>
                  <a:pt x="192" y="226"/>
                  <a:pt x="192" y="226"/>
                </a:cubicBezTo>
                <a:cubicBezTo>
                  <a:pt x="193" y="226"/>
                  <a:pt x="193" y="226"/>
                  <a:pt x="193" y="226"/>
                </a:cubicBezTo>
                <a:cubicBezTo>
                  <a:pt x="193" y="226"/>
                  <a:pt x="194" y="226"/>
                  <a:pt x="194" y="227"/>
                </a:cubicBezTo>
                <a:cubicBezTo>
                  <a:pt x="194" y="226"/>
                  <a:pt x="194" y="226"/>
                  <a:pt x="195" y="225"/>
                </a:cubicBezTo>
                <a:cubicBezTo>
                  <a:pt x="195" y="225"/>
                  <a:pt x="195" y="225"/>
                  <a:pt x="195" y="225"/>
                </a:cubicBezTo>
                <a:cubicBezTo>
                  <a:pt x="195" y="225"/>
                  <a:pt x="195" y="224"/>
                  <a:pt x="195" y="224"/>
                </a:cubicBezTo>
                <a:cubicBezTo>
                  <a:pt x="195" y="224"/>
                  <a:pt x="195" y="224"/>
                  <a:pt x="195" y="224"/>
                </a:cubicBezTo>
                <a:cubicBezTo>
                  <a:pt x="195" y="223"/>
                  <a:pt x="195" y="223"/>
                  <a:pt x="196" y="223"/>
                </a:cubicBezTo>
                <a:cubicBezTo>
                  <a:pt x="196" y="222"/>
                  <a:pt x="196" y="222"/>
                  <a:pt x="196" y="222"/>
                </a:cubicBezTo>
                <a:cubicBezTo>
                  <a:pt x="196" y="221"/>
                  <a:pt x="196" y="221"/>
                  <a:pt x="196" y="221"/>
                </a:cubicBezTo>
                <a:cubicBezTo>
                  <a:pt x="196" y="220"/>
                  <a:pt x="196" y="220"/>
                  <a:pt x="196" y="220"/>
                </a:cubicBezTo>
                <a:cubicBezTo>
                  <a:pt x="196" y="218"/>
                  <a:pt x="196" y="218"/>
                  <a:pt x="196" y="218"/>
                </a:cubicBezTo>
                <a:cubicBezTo>
                  <a:pt x="196" y="218"/>
                  <a:pt x="196" y="217"/>
                  <a:pt x="196" y="216"/>
                </a:cubicBezTo>
                <a:cubicBezTo>
                  <a:pt x="196" y="216"/>
                  <a:pt x="196" y="216"/>
                  <a:pt x="196" y="216"/>
                </a:cubicBezTo>
                <a:cubicBezTo>
                  <a:pt x="196" y="216"/>
                  <a:pt x="196" y="216"/>
                  <a:pt x="196" y="216"/>
                </a:cubicBezTo>
                <a:cubicBezTo>
                  <a:pt x="196" y="216"/>
                  <a:pt x="196" y="216"/>
                  <a:pt x="197" y="216"/>
                </a:cubicBezTo>
                <a:cubicBezTo>
                  <a:pt x="199" y="212"/>
                  <a:pt x="199" y="212"/>
                  <a:pt x="199" y="212"/>
                </a:cubicBezTo>
                <a:lnTo>
                  <a:pt x="198" y="204"/>
                </a:lnTo>
                <a:close/>
                <a:moveTo>
                  <a:pt x="103" y="188"/>
                </a:moveTo>
                <a:cubicBezTo>
                  <a:pt x="103" y="188"/>
                  <a:pt x="103" y="188"/>
                  <a:pt x="103" y="188"/>
                </a:cubicBezTo>
                <a:cubicBezTo>
                  <a:pt x="102" y="187"/>
                  <a:pt x="102" y="186"/>
                  <a:pt x="103" y="186"/>
                </a:cubicBezTo>
                <a:cubicBezTo>
                  <a:pt x="103" y="185"/>
                  <a:pt x="103" y="185"/>
                  <a:pt x="103" y="185"/>
                </a:cubicBezTo>
                <a:cubicBezTo>
                  <a:pt x="103" y="185"/>
                  <a:pt x="104" y="184"/>
                  <a:pt x="104" y="184"/>
                </a:cubicBezTo>
                <a:cubicBezTo>
                  <a:pt x="104" y="184"/>
                  <a:pt x="104" y="183"/>
                  <a:pt x="104" y="183"/>
                </a:cubicBezTo>
                <a:cubicBezTo>
                  <a:pt x="104" y="182"/>
                  <a:pt x="104" y="182"/>
                  <a:pt x="104" y="182"/>
                </a:cubicBezTo>
                <a:cubicBezTo>
                  <a:pt x="104" y="182"/>
                  <a:pt x="104" y="182"/>
                  <a:pt x="104" y="182"/>
                </a:cubicBezTo>
                <a:cubicBezTo>
                  <a:pt x="104" y="182"/>
                  <a:pt x="104" y="182"/>
                  <a:pt x="104" y="182"/>
                </a:cubicBezTo>
                <a:cubicBezTo>
                  <a:pt x="102" y="181"/>
                  <a:pt x="102" y="181"/>
                  <a:pt x="102" y="181"/>
                </a:cubicBezTo>
                <a:cubicBezTo>
                  <a:pt x="101" y="181"/>
                  <a:pt x="101" y="181"/>
                  <a:pt x="101" y="180"/>
                </a:cubicBezTo>
                <a:cubicBezTo>
                  <a:pt x="100" y="179"/>
                  <a:pt x="100" y="179"/>
                  <a:pt x="100" y="179"/>
                </a:cubicBezTo>
                <a:cubicBezTo>
                  <a:pt x="100" y="179"/>
                  <a:pt x="100" y="178"/>
                  <a:pt x="100" y="178"/>
                </a:cubicBezTo>
                <a:cubicBezTo>
                  <a:pt x="100" y="177"/>
                  <a:pt x="100" y="177"/>
                  <a:pt x="100" y="177"/>
                </a:cubicBezTo>
                <a:cubicBezTo>
                  <a:pt x="99" y="177"/>
                  <a:pt x="99" y="176"/>
                  <a:pt x="100" y="176"/>
                </a:cubicBezTo>
                <a:cubicBezTo>
                  <a:pt x="100" y="175"/>
                  <a:pt x="100" y="175"/>
                  <a:pt x="100" y="175"/>
                </a:cubicBezTo>
                <a:cubicBezTo>
                  <a:pt x="100" y="174"/>
                  <a:pt x="100" y="174"/>
                  <a:pt x="101" y="174"/>
                </a:cubicBezTo>
                <a:cubicBezTo>
                  <a:pt x="102" y="173"/>
                  <a:pt x="102" y="173"/>
                  <a:pt x="102" y="173"/>
                </a:cubicBezTo>
                <a:cubicBezTo>
                  <a:pt x="102" y="173"/>
                  <a:pt x="102" y="173"/>
                  <a:pt x="102" y="173"/>
                </a:cubicBezTo>
                <a:cubicBezTo>
                  <a:pt x="102" y="173"/>
                  <a:pt x="102" y="172"/>
                  <a:pt x="102" y="172"/>
                </a:cubicBezTo>
                <a:cubicBezTo>
                  <a:pt x="103" y="171"/>
                  <a:pt x="103" y="171"/>
                  <a:pt x="103" y="171"/>
                </a:cubicBezTo>
                <a:cubicBezTo>
                  <a:pt x="103" y="171"/>
                  <a:pt x="104" y="171"/>
                  <a:pt x="105" y="171"/>
                </a:cubicBezTo>
                <a:cubicBezTo>
                  <a:pt x="106" y="171"/>
                  <a:pt x="106" y="171"/>
                  <a:pt x="106" y="171"/>
                </a:cubicBezTo>
                <a:cubicBezTo>
                  <a:pt x="106" y="171"/>
                  <a:pt x="106" y="171"/>
                  <a:pt x="106" y="171"/>
                </a:cubicBezTo>
                <a:cubicBezTo>
                  <a:pt x="107" y="171"/>
                  <a:pt x="107" y="171"/>
                  <a:pt x="108" y="171"/>
                </a:cubicBezTo>
                <a:cubicBezTo>
                  <a:pt x="108" y="171"/>
                  <a:pt x="109" y="171"/>
                  <a:pt x="109" y="171"/>
                </a:cubicBezTo>
                <a:cubicBezTo>
                  <a:pt x="109" y="170"/>
                  <a:pt x="109" y="170"/>
                  <a:pt x="109" y="170"/>
                </a:cubicBezTo>
                <a:cubicBezTo>
                  <a:pt x="110" y="170"/>
                  <a:pt x="111" y="170"/>
                  <a:pt x="111" y="170"/>
                </a:cubicBezTo>
                <a:cubicBezTo>
                  <a:pt x="112" y="170"/>
                  <a:pt x="112" y="170"/>
                  <a:pt x="112" y="170"/>
                </a:cubicBezTo>
                <a:cubicBezTo>
                  <a:pt x="112" y="170"/>
                  <a:pt x="112" y="170"/>
                  <a:pt x="112" y="170"/>
                </a:cubicBezTo>
                <a:cubicBezTo>
                  <a:pt x="112" y="170"/>
                  <a:pt x="112" y="170"/>
                  <a:pt x="113" y="170"/>
                </a:cubicBezTo>
                <a:cubicBezTo>
                  <a:pt x="114" y="170"/>
                  <a:pt x="114" y="170"/>
                  <a:pt x="114" y="170"/>
                </a:cubicBezTo>
                <a:cubicBezTo>
                  <a:pt x="114" y="170"/>
                  <a:pt x="114" y="170"/>
                  <a:pt x="114" y="170"/>
                </a:cubicBezTo>
                <a:cubicBezTo>
                  <a:pt x="115" y="170"/>
                  <a:pt x="115" y="170"/>
                  <a:pt x="115" y="170"/>
                </a:cubicBezTo>
                <a:cubicBezTo>
                  <a:pt x="114" y="170"/>
                  <a:pt x="114" y="170"/>
                  <a:pt x="114" y="170"/>
                </a:cubicBezTo>
                <a:cubicBezTo>
                  <a:pt x="114" y="169"/>
                  <a:pt x="114" y="168"/>
                  <a:pt x="114" y="167"/>
                </a:cubicBezTo>
                <a:cubicBezTo>
                  <a:pt x="115" y="167"/>
                  <a:pt x="115" y="167"/>
                  <a:pt x="115" y="167"/>
                </a:cubicBezTo>
                <a:cubicBezTo>
                  <a:pt x="115" y="166"/>
                  <a:pt x="116" y="166"/>
                  <a:pt x="116" y="166"/>
                </a:cubicBezTo>
                <a:cubicBezTo>
                  <a:pt x="118" y="166"/>
                  <a:pt x="118" y="166"/>
                  <a:pt x="118" y="166"/>
                </a:cubicBezTo>
                <a:cubicBezTo>
                  <a:pt x="119" y="165"/>
                  <a:pt x="119" y="165"/>
                  <a:pt x="119" y="165"/>
                </a:cubicBezTo>
                <a:cubicBezTo>
                  <a:pt x="119" y="165"/>
                  <a:pt x="119" y="165"/>
                  <a:pt x="119" y="165"/>
                </a:cubicBezTo>
                <a:cubicBezTo>
                  <a:pt x="121" y="164"/>
                  <a:pt x="121" y="164"/>
                  <a:pt x="121" y="164"/>
                </a:cubicBezTo>
                <a:cubicBezTo>
                  <a:pt x="121" y="162"/>
                  <a:pt x="121" y="162"/>
                  <a:pt x="121" y="162"/>
                </a:cubicBezTo>
                <a:cubicBezTo>
                  <a:pt x="121" y="161"/>
                  <a:pt x="122" y="161"/>
                  <a:pt x="123" y="161"/>
                </a:cubicBezTo>
                <a:cubicBezTo>
                  <a:pt x="124" y="161"/>
                  <a:pt x="124" y="161"/>
                  <a:pt x="124" y="161"/>
                </a:cubicBezTo>
                <a:cubicBezTo>
                  <a:pt x="125" y="160"/>
                  <a:pt x="125" y="160"/>
                  <a:pt x="125" y="160"/>
                </a:cubicBezTo>
                <a:cubicBezTo>
                  <a:pt x="125" y="160"/>
                  <a:pt x="125" y="160"/>
                  <a:pt x="125" y="160"/>
                </a:cubicBezTo>
                <a:cubicBezTo>
                  <a:pt x="127" y="159"/>
                  <a:pt x="127" y="159"/>
                  <a:pt x="127" y="159"/>
                </a:cubicBezTo>
                <a:cubicBezTo>
                  <a:pt x="127" y="159"/>
                  <a:pt x="127" y="159"/>
                  <a:pt x="127" y="159"/>
                </a:cubicBezTo>
                <a:cubicBezTo>
                  <a:pt x="125" y="158"/>
                  <a:pt x="125" y="158"/>
                  <a:pt x="125" y="158"/>
                </a:cubicBezTo>
                <a:cubicBezTo>
                  <a:pt x="125" y="157"/>
                  <a:pt x="124" y="156"/>
                  <a:pt x="125" y="156"/>
                </a:cubicBezTo>
                <a:cubicBezTo>
                  <a:pt x="125" y="156"/>
                  <a:pt x="125" y="156"/>
                  <a:pt x="125" y="156"/>
                </a:cubicBezTo>
                <a:cubicBezTo>
                  <a:pt x="124" y="156"/>
                  <a:pt x="124" y="155"/>
                  <a:pt x="123" y="155"/>
                </a:cubicBezTo>
                <a:cubicBezTo>
                  <a:pt x="122" y="154"/>
                  <a:pt x="122" y="154"/>
                  <a:pt x="122" y="154"/>
                </a:cubicBezTo>
                <a:cubicBezTo>
                  <a:pt x="122" y="153"/>
                  <a:pt x="122" y="153"/>
                  <a:pt x="122" y="152"/>
                </a:cubicBezTo>
                <a:cubicBezTo>
                  <a:pt x="122" y="152"/>
                  <a:pt x="122" y="152"/>
                  <a:pt x="122" y="152"/>
                </a:cubicBezTo>
                <a:cubicBezTo>
                  <a:pt x="121" y="151"/>
                  <a:pt x="121" y="151"/>
                  <a:pt x="121" y="151"/>
                </a:cubicBezTo>
                <a:cubicBezTo>
                  <a:pt x="121" y="150"/>
                  <a:pt x="121" y="149"/>
                  <a:pt x="121" y="149"/>
                </a:cubicBezTo>
                <a:cubicBezTo>
                  <a:pt x="120" y="148"/>
                  <a:pt x="120" y="148"/>
                  <a:pt x="120" y="148"/>
                </a:cubicBezTo>
                <a:cubicBezTo>
                  <a:pt x="120" y="148"/>
                  <a:pt x="120" y="147"/>
                  <a:pt x="120" y="147"/>
                </a:cubicBezTo>
                <a:cubicBezTo>
                  <a:pt x="120" y="146"/>
                  <a:pt x="120" y="146"/>
                  <a:pt x="120" y="146"/>
                </a:cubicBezTo>
                <a:cubicBezTo>
                  <a:pt x="118" y="144"/>
                  <a:pt x="118" y="144"/>
                  <a:pt x="118" y="144"/>
                </a:cubicBezTo>
                <a:cubicBezTo>
                  <a:pt x="118" y="144"/>
                  <a:pt x="118" y="143"/>
                  <a:pt x="118" y="143"/>
                </a:cubicBezTo>
                <a:cubicBezTo>
                  <a:pt x="118" y="141"/>
                  <a:pt x="118" y="141"/>
                  <a:pt x="118" y="141"/>
                </a:cubicBezTo>
                <a:cubicBezTo>
                  <a:pt x="117" y="141"/>
                  <a:pt x="117" y="141"/>
                  <a:pt x="117" y="141"/>
                </a:cubicBezTo>
                <a:cubicBezTo>
                  <a:pt x="117" y="141"/>
                  <a:pt x="116" y="141"/>
                  <a:pt x="116" y="141"/>
                </a:cubicBezTo>
                <a:cubicBezTo>
                  <a:pt x="116" y="141"/>
                  <a:pt x="116" y="141"/>
                  <a:pt x="116" y="141"/>
                </a:cubicBezTo>
                <a:cubicBezTo>
                  <a:pt x="116" y="142"/>
                  <a:pt x="116" y="142"/>
                  <a:pt x="116" y="142"/>
                </a:cubicBezTo>
                <a:cubicBezTo>
                  <a:pt x="115" y="143"/>
                  <a:pt x="115" y="143"/>
                  <a:pt x="115" y="143"/>
                </a:cubicBezTo>
                <a:cubicBezTo>
                  <a:pt x="115" y="144"/>
                  <a:pt x="115" y="144"/>
                  <a:pt x="115" y="144"/>
                </a:cubicBezTo>
                <a:cubicBezTo>
                  <a:pt x="115" y="145"/>
                  <a:pt x="115" y="145"/>
                  <a:pt x="114" y="145"/>
                </a:cubicBezTo>
                <a:cubicBezTo>
                  <a:pt x="113" y="146"/>
                  <a:pt x="113" y="146"/>
                  <a:pt x="113" y="146"/>
                </a:cubicBezTo>
                <a:cubicBezTo>
                  <a:pt x="112" y="146"/>
                  <a:pt x="112" y="146"/>
                  <a:pt x="112" y="146"/>
                </a:cubicBezTo>
                <a:cubicBezTo>
                  <a:pt x="111" y="146"/>
                  <a:pt x="111" y="146"/>
                  <a:pt x="111" y="146"/>
                </a:cubicBezTo>
                <a:cubicBezTo>
                  <a:pt x="110" y="146"/>
                  <a:pt x="110" y="146"/>
                  <a:pt x="110" y="146"/>
                </a:cubicBezTo>
                <a:cubicBezTo>
                  <a:pt x="109" y="146"/>
                  <a:pt x="109" y="146"/>
                  <a:pt x="109" y="146"/>
                </a:cubicBezTo>
                <a:cubicBezTo>
                  <a:pt x="109" y="147"/>
                  <a:pt x="109" y="147"/>
                  <a:pt x="109" y="147"/>
                </a:cubicBezTo>
                <a:cubicBezTo>
                  <a:pt x="109" y="147"/>
                  <a:pt x="109" y="147"/>
                  <a:pt x="108" y="147"/>
                </a:cubicBezTo>
                <a:cubicBezTo>
                  <a:pt x="108" y="147"/>
                  <a:pt x="108" y="147"/>
                  <a:pt x="108" y="147"/>
                </a:cubicBezTo>
                <a:cubicBezTo>
                  <a:pt x="108" y="147"/>
                  <a:pt x="108" y="147"/>
                  <a:pt x="108" y="147"/>
                </a:cubicBezTo>
                <a:cubicBezTo>
                  <a:pt x="108" y="147"/>
                  <a:pt x="108" y="147"/>
                  <a:pt x="108" y="147"/>
                </a:cubicBezTo>
                <a:cubicBezTo>
                  <a:pt x="108" y="147"/>
                  <a:pt x="108" y="147"/>
                  <a:pt x="107" y="147"/>
                </a:cubicBezTo>
                <a:cubicBezTo>
                  <a:pt x="107" y="147"/>
                  <a:pt x="107" y="147"/>
                  <a:pt x="107" y="147"/>
                </a:cubicBezTo>
                <a:cubicBezTo>
                  <a:pt x="106" y="147"/>
                  <a:pt x="105" y="146"/>
                  <a:pt x="105" y="146"/>
                </a:cubicBezTo>
                <a:cubicBezTo>
                  <a:pt x="105" y="145"/>
                  <a:pt x="105" y="145"/>
                  <a:pt x="105" y="145"/>
                </a:cubicBezTo>
                <a:cubicBezTo>
                  <a:pt x="105" y="145"/>
                  <a:pt x="105" y="144"/>
                  <a:pt x="105" y="143"/>
                </a:cubicBezTo>
                <a:cubicBezTo>
                  <a:pt x="105" y="141"/>
                  <a:pt x="105" y="141"/>
                  <a:pt x="105" y="141"/>
                </a:cubicBezTo>
                <a:cubicBezTo>
                  <a:pt x="105" y="141"/>
                  <a:pt x="105" y="141"/>
                  <a:pt x="105" y="141"/>
                </a:cubicBezTo>
                <a:cubicBezTo>
                  <a:pt x="105" y="141"/>
                  <a:pt x="105" y="141"/>
                  <a:pt x="105" y="141"/>
                </a:cubicBezTo>
                <a:cubicBezTo>
                  <a:pt x="104" y="140"/>
                  <a:pt x="104" y="140"/>
                  <a:pt x="104" y="140"/>
                </a:cubicBezTo>
                <a:cubicBezTo>
                  <a:pt x="104" y="139"/>
                  <a:pt x="104" y="139"/>
                  <a:pt x="104" y="139"/>
                </a:cubicBezTo>
                <a:cubicBezTo>
                  <a:pt x="101" y="140"/>
                  <a:pt x="101" y="140"/>
                  <a:pt x="101" y="140"/>
                </a:cubicBezTo>
                <a:cubicBezTo>
                  <a:pt x="100" y="140"/>
                  <a:pt x="100" y="140"/>
                  <a:pt x="99" y="140"/>
                </a:cubicBezTo>
                <a:cubicBezTo>
                  <a:pt x="98" y="138"/>
                  <a:pt x="98" y="138"/>
                  <a:pt x="98" y="138"/>
                </a:cubicBezTo>
                <a:cubicBezTo>
                  <a:pt x="96" y="139"/>
                  <a:pt x="96" y="139"/>
                  <a:pt x="96" y="139"/>
                </a:cubicBezTo>
                <a:cubicBezTo>
                  <a:pt x="95" y="139"/>
                  <a:pt x="94" y="138"/>
                  <a:pt x="94" y="138"/>
                </a:cubicBezTo>
                <a:cubicBezTo>
                  <a:pt x="93" y="136"/>
                  <a:pt x="93" y="136"/>
                  <a:pt x="93" y="136"/>
                </a:cubicBezTo>
                <a:cubicBezTo>
                  <a:pt x="93" y="136"/>
                  <a:pt x="93" y="136"/>
                  <a:pt x="93" y="136"/>
                </a:cubicBezTo>
                <a:cubicBezTo>
                  <a:pt x="92" y="136"/>
                  <a:pt x="92" y="136"/>
                  <a:pt x="92" y="135"/>
                </a:cubicBezTo>
                <a:cubicBezTo>
                  <a:pt x="91" y="135"/>
                  <a:pt x="91" y="135"/>
                  <a:pt x="91" y="135"/>
                </a:cubicBezTo>
                <a:cubicBezTo>
                  <a:pt x="91" y="135"/>
                  <a:pt x="91" y="134"/>
                  <a:pt x="91" y="134"/>
                </a:cubicBezTo>
                <a:cubicBezTo>
                  <a:pt x="90" y="134"/>
                  <a:pt x="90" y="134"/>
                  <a:pt x="90" y="134"/>
                </a:cubicBezTo>
                <a:cubicBezTo>
                  <a:pt x="90" y="133"/>
                  <a:pt x="90" y="133"/>
                  <a:pt x="90" y="132"/>
                </a:cubicBezTo>
                <a:cubicBezTo>
                  <a:pt x="90" y="132"/>
                  <a:pt x="90" y="132"/>
                  <a:pt x="90" y="132"/>
                </a:cubicBezTo>
                <a:cubicBezTo>
                  <a:pt x="90" y="131"/>
                  <a:pt x="90" y="131"/>
                  <a:pt x="90" y="131"/>
                </a:cubicBezTo>
                <a:cubicBezTo>
                  <a:pt x="91" y="129"/>
                  <a:pt x="91" y="129"/>
                  <a:pt x="91" y="129"/>
                </a:cubicBezTo>
                <a:cubicBezTo>
                  <a:pt x="90" y="129"/>
                  <a:pt x="90" y="129"/>
                  <a:pt x="90" y="129"/>
                </a:cubicBezTo>
                <a:cubicBezTo>
                  <a:pt x="90" y="128"/>
                  <a:pt x="90" y="128"/>
                  <a:pt x="90" y="128"/>
                </a:cubicBezTo>
                <a:cubicBezTo>
                  <a:pt x="89" y="128"/>
                  <a:pt x="88" y="127"/>
                  <a:pt x="88" y="127"/>
                </a:cubicBezTo>
                <a:cubicBezTo>
                  <a:pt x="88" y="127"/>
                  <a:pt x="88" y="126"/>
                  <a:pt x="88" y="126"/>
                </a:cubicBezTo>
                <a:cubicBezTo>
                  <a:pt x="87" y="125"/>
                  <a:pt x="87" y="125"/>
                  <a:pt x="87" y="125"/>
                </a:cubicBezTo>
                <a:cubicBezTo>
                  <a:pt x="87" y="125"/>
                  <a:pt x="87" y="125"/>
                  <a:pt x="87" y="125"/>
                </a:cubicBezTo>
                <a:cubicBezTo>
                  <a:pt x="86" y="126"/>
                  <a:pt x="86" y="126"/>
                  <a:pt x="86" y="126"/>
                </a:cubicBezTo>
                <a:cubicBezTo>
                  <a:pt x="85" y="126"/>
                  <a:pt x="85" y="127"/>
                  <a:pt x="84" y="126"/>
                </a:cubicBezTo>
                <a:cubicBezTo>
                  <a:pt x="84" y="126"/>
                  <a:pt x="84" y="126"/>
                  <a:pt x="84" y="126"/>
                </a:cubicBezTo>
                <a:cubicBezTo>
                  <a:pt x="83" y="126"/>
                  <a:pt x="83" y="125"/>
                  <a:pt x="82" y="125"/>
                </a:cubicBezTo>
                <a:cubicBezTo>
                  <a:pt x="82" y="124"/>
                  <a:pt x="82" y="124"/>
                  <a:pt x="82" y="124"/>
                </a:cubicBezTo>
                <a:cubicBezTo>
                  <a:pt x="81" y="126"/>
                  <a:pt x="81" y="126"/>
                  <a:pt x="81" y="126"/>
                </a:cubicBezTo>
                <a:cubicBezTo>
                  <a:pt x="81" y="126"/>
                  <a:pt x="81" y="126"/>
                  <a:pt x="81" y="126"/>
                </a:cubicBezTo>
                <a:cubicBezTo>
                  <a:pt x="79" y="128"/>
                  <a:pt x="79" y="128"/>
                  <a:pt x="79" y="128"/>
                </a:cubicBezTo>
                <a:cubicBezTo>
                  <a:pt x="79" y="128"/>
                  <a:pt x="79" y="128"/>
                  <a:pt x="79" y="128"/>
                </a:cubicBezTo>
                <a:cubicBezTo>
                  <a:pt x="78" y="129"/>
                  <a:pt x="78" y="129"/>
                  <a:pt x="78" y="129"/>
                </a:cubicBezTo>
                <a:cubicBezTo>
                  <a:pt x="78" y="132"/>
                  <a:pt x="78" y="132"/>
                  <a:pt x="78" y="132"/>
                </a:cubicBezTo>
                <a:cubicBezTo>
                  <a:pt x="78" y="132"/>
                  <a:pt x="78" y="133"/>
                  <a:pt x="77" y="133"/>
                </a:cubicBezTo>
                <a:cubicBezTo>
                  <a:pt x="76" y="134"/>
                  <a:pt x="76" y="134"/>
                  <a:pt x="76" y="134"/>
                </a:cubicBezTo>
                <a:cubicBezTo>
                  <a:pt x="76" y="135"/>
                  <a:pt x="75" y="135"/>
                  <a:pt x="75" y="135"/>
                </a:cubicBezTo>
                <a:cubicBezTo>
                  <a:pt x="74" y="135"/>
                  <a:pt x="74" y="135"/>
                  <a:pt x="74" y="135"/>
                </a:cubicBezTo>
                <a:cubicBezTo>
                  <a:pt x="73" y="135"/>
                  <a:pt x="73" y="135"/>
                  <a:pt x="73" y="135"/>
                </a:cubicBezTo>
                <a:cubicBezTo>
                  <a:pt x="72" y="136"/>
                  <a:pt x="72" y="136"/>
                  <a:pt x="72" y="136"/>
                </a:cubicBezTo>
                <a:cubicBezTo>
                  <a:pt x="72" y="137"/>
                  <a:pt x="72" y="137"/>
                  <a:pt x="71" y="137"/>
                </a:cubicBezTo>
                <a:cubicBezTo>
                  <a:pt x="70" y="137"/>
                  <a:pt x="70" y="137"/>
                  <a:pt x="70" y="137"/>
                </a:cubicBezTo>
                <a:cubicBezTo>
                  <a:pt x="70" y="138"/>
                  <a:pt x="69" y="138"/>
                  <a:pt x="69" y="138"/>
                </a:cubicBezTo>
                <a:cubicBezTo>
                  <a:pt x="69" y="138"/>
                  <a:pt x="69" y="138"/>
                  <a:pt x="69" y="137"/>
                </a:cubicBezTo>
                <a:cubicBezTo>
                  <a:pt x="65" y="136"/>
                  <a:pt x="65" y="136"/>
                  <a:pt x="65" y="136"/>
                </a:cubicBezTo>
                <a:cubicBezTo>
                  <a:pt x="65" y="136"/>
                  <a:pt x="64" y="136"/>
                  <a:pt x="64" y="135"/>
                </a:cubicBezTo>
                <a:cubicBezTo>
                  <a:pt x="63" y="134"/>
                  <a:pt x="63" y="134"/>
                  <a:pt x="63" y="134"/>
                </a:cubicBezTo>
                <a:cubicBezTo>
                  <a:pt x="63" y="134"/>
                  <a:pt x="63" y="134"/>
                  <a:pt x="63" y="134"/>
                </a:cubicBezTo>
                <a:cubicBezTo>
                  <a:pt x="63" y="133"/>
                  <a:pt x="63" y="133"/>
                  <a:pt x="63" y="133"/>
                </a:cubicBezTo>
                <a:cubicBezTo>
                  <a:pt x="63" y="135"/>
                  <a:pt x="63" y="135"/>
                  <a:pt x="63" y="135"/>
                </a:cubicBezTo>
                <a:cubicBezTo>
                  <a:pt x="64" y="137"/>
                  <a:pt x="64" y="137"/>
                  <a:pt x="64" y="137"/>
                </a:cubicBezTo>
                <a:cubicBezTo>
                  <a:pt x="65" y="137"/>
                  <a:pt x="65" y="138"/>
                  <a:pt x="64" y="139"/>
                </a:cubicBezTo>
                <a:cubicBezTo>
                  <a:pt x="64" y="139"/>
                  <a:pt x="64" y="140"/>
                  <a:pt x="63" y="140"/>
                </a:cubicBezTo>
                <a:cubicBezTo>
                  <a:pt x="62" y="140"/>
                  <a:pt x="62" y="140"/>
                  <a:pt x="62" y="140"/>
                </a:cubicBezTo>
                <a:cubicBezTo>
                  <a:pt x="61" y="140"/>
                  <a:pt x="60" y="140"/>
                  <a:pt x="60" y="139"/>
                </a:cubicBezTo>
                <a:cubicBezTo>
                  <a:pt x="59" y="137"/>
                  <a:pt x="59" y="137"/>
                  <a:pt x="59" y="137"/>
                </a:cubicBezTo>
                <a:cubicBezTo>
                  <a:pt x="59" y="137"/>
                  <a:pt x="59" y="137"/>
                  <a:pt x="59" y="137"/>
                </a:cubicBezTo>
                <a:cubicBezTo>
                  <a:pt x="57" y="131"/>
                  <a:pt x="57" y="131"/>
                  <a:pt x="57" y="131"/>
                </a:cubicBezTo>
                <a:cubicBezTo>
                  <a:pt x="56" y="130"/>
                  <a:pt x="56" y="130"/>
                  <a:pt x="56" y="130"/>
                </a:cubicBezTo>
                <a:cubicBezTo>
                  <a:pt x="55" y="129"/>
                  <a:pt x="55" y="129"/>
                  <a:pt x="55" y="129"/>
                </a:cubicBezTo>
                <a:cubicBezTo>
                  <a:pt x="55" y="132"/>
                  <a:pt x="55" y="132"/>
                  <a:pt x="55" y="132"/>
                </a:cubicBezTo>
                <a:cubicBezTo>
                  <a:pt x="54" y="142"/>
                  <a:pt x="54" y="142"/>
                  <a:pt x="54" y="142"/>
                </a:cubicBezTo>
                <a:cubicBezTo>
                  <a:pt x="54" y="142"/>
                  <a:pt x="54" y="142"/>
                  <a:pt x="54" y="142"/>
                </a:cubicBezTo>
                <a:cubicBezTo>
                  <a:pt x="55" y="142"/>
                  <a:pt x="55" y="142"/>
                  <a:pt x="55" y="143"/>
                </a:cubicBezTo>
                <a:cubicBezTo>
                  <a:pt x="57" y="145"/>
                  <a:pt x="57" y="145"/>
                  <a:pt x="57" y="145"/>
                </a:cubicBezTo>
                <a:cubicBezTo>
                  <a:pt x="57" y="145"/>
                  <a:pt x="57" y="146"/>
                  <a:pt x="57" y="147"/>
                </a:cubicBezTo>
                <a:cubicBezTo>
                  <a:pt x="57" y="148"/>
                  <a:pt x="57" y="148"/>
                  <a:pt x="57" y="148"/>
                </a:cubicBezTo>
                <a:cubicBezTo>
                  <a:pt x="56" y="148"/>
                  <a:pt x="56" y="149"/>
                  <a:pt x="55" y="149"/>
                </a:cubicBezTo>
                <a:cubicBezTo>
                  <a:pt x="54" y="149"/>
                  <a:pt x="54" y="149"/>
                  <a:pt x="54" y="149"/>
                </a:cubicBezTo>
                <a:cubicBezTo>
                  <a:pt x="54" y="151"/>
                  <a:pt x="54" y="151"/>
                  <a:pt x="54" y="151"/>
                </a:cubicBezTo>
                <a:cubicBezTo>
                  <a:pt x="52" y="163"/>
                  <a:pt x="52" y="163"/>
                  <a:pt x="52" y="163"/>
                </a:cubicBezTo>
                <a:cubicBezTo>
                  <a:pt x="52" y="163"/>
                  <a:pt x="52" y="163"/>
                  <a:pt x="52" y="163"/>
                </a:cubicBezTo>
                <a:cubicBezTo>
                  <a:pt x="51" y="168"/>
                  <a:pt x="51" y="168"/>
                  <a:pt x="51" y="168"/>
                </a:cubicBezTo>
                <a:cubicBezTo>
                  <a:pt x="51" y="168"/>
                  <a:pt x="51" y="168"/>
                  <a:pt x="51" y="168"/>
                </a:cubicBezTo>
                <a:cubicBezTo>
                  <a:pt x="51" y="169"/>
                  <a:pt x="51" y="169"/>
                  <a:pt x="51" y="170"/>
                </a:cubicBezTo>
                <a:cubicBezTo>
                  <a:pt x="50" y="172"/>
                  <a:pt x="50" y="172"/>
                  <a:pt x="50" y="172"/>
                </a:cubicBezTo>
                <a:cubicBezTo>
                  <a:pt x="50" y="172"/>
                  <a:pt x="50" y="172"/>
                  <a:pt x="50" y="172"/>
                </a:cubicBezTo>
                <a:cubicBezTo>
                  <a:pt x="49" y="173"/>
                  <a:pt x="49" y="173"/>
                  <a:pt x="49" y="173"/>
                </a:cubicBezTo>
                <a:cubicBezTo>
                  <a:pt x="49" y="173"/>
                  <a:pt x="49" y="174"/>
                  <a:pt x="49" y="174"/>
                </a:cubicBezTo>
                <a:cubicBezTo>
                  <a:pt x="46" y="176"/>
                  <a:pt x="46" y="176"/>
                  <a:pt x="46" y="176"/>
                </a:cubicBezTo>
                <a:cubicBezTo>
                  <a:pt x="46" y="176"/>
                  <a:pt x="46" y="176"/>
                  <a:pt x="46" y="176"/>
                </a:cubicBezTo>
                <a:cubicBezTo>
                  <a:pt x="46" y="176"/>
                  <a:pt x="46" y="176"/>
                  <a:pt x="46" y="176"/>
                </a:cubicBezTo>
                <a:cubicBezTo>
                  <a:pt x="47" y="176"/>
                  <a:pt x="47" y="176"/>
                  <a:pt x="47" y="176"/>
                </a:cubicBezTo>
                <a:cubicBezTo>
                  <a:pt x="47" y="176"/>
                  <a:pt x="47" y="176"/>
                  <a:pt x="47" y="176"/>
                </a:cubicBezTo>
                <a:cubicBezTo>
                  <a:pt x="49" y="176"/>
                  <a:pt x="49" y="176"/>
                  <a:pt x="49" y="176"/>
                </a:cubicBezTo>
                <a:cubicBezTo>
                  <a:pt x="49" y="176"/>
                  <a:pt x="50" y="176"/>
                  <a:pt x="50" y="177"/>
                </a:cubicBezTo>
                <a:cubicBezTo>
                  <a:pt x="51" y="178"/>
                  <a:pt x="51" y="178"/>
                  <a:pt x="51" y="178"/>
                </a:cubicBezTo>
                <a:cubicBezTo>
                  <a:pt x="52" y="178"/>
                  <a:pt x="52" y="178"/>
                  <a:pt x="52" y="179"/>
                </a:cubicBezTo>
                <a:cubicBezTo>
                  <a:pt x="52" y="181"/>
                  <a:pt x="52" y="181"/>
                  <a:pt x="52" y="181"/>
                </a:cubicBezTo>
                <a:cubicBezTo>
                  <a:pt x="52" y="181"/>
                  <a:pt x="52" y="181"/>
                  <a:pt x="52" y="181"/>
                </a:cubicBezTo>
                <a:cubicBezTo>
                  <a:pt x="52" y="181"/>
                  <a:pt x="53" y="181"/>
                  <a:pt x="53" y="181"/>
                </a:cubicBezTo>
                <a:cubicBezTo>
                  <a:pt x="54" y="181"/>
                  <a:pt x="54" y="181"/>
                  <a:pt x="54" y="181"/>
                </a:cubicBezTo>
                <a:cubicBezTo>
                  <a:pt x="57" y="183"/>
                  <a:pt x="57" y="183"/>
                  <a:pt x="57" y="183"/>
                </a:cubicBezTo>
                <a:cubicBezTo>
                  <a:pt x="59" y="182"/>
                  <a:pt x="59" y="182"/>
                  <a:pt x="59" y="182"/>
                </a:cubicBezTo>
                <a:cubicBezTo>
                  <a:pt x="60" y="182"/>
                  <a:pt x="60" y="182"/>
                  <a:pt x="61" y="183"/>
                </a:cubicBezTo>
                <a:cubicBezTo>
                  <a:pt x="61" y="183"/>
                  <a:pt x="61" y="183"/>
                  <a:pt x="61" y="183"/>
                </a:cubicBezTo>
                <a:cubicBezTo>
                  <a:pt x="62" y="183"/>
                  <a:pt x="62" y="184"/>
                  <a:pt x="62" y="184"/>
                </a:cubicBezTo>
                <a:cubicBezTo>
                  <a:pt x="63" y="185"/>
                  <a:pt x="63" y="185"/>
                  <a:pt x="63" y="185"/>
                </a:cubicBezTo>
                <a:cubicBezTo>
                  <a:pt x="63" y="185"/>
                  <a:pt x="63" y="185"/>
                  <a:pt x="63" y="185"/>
                </a:cubicBezTo>
                <a:cubicBezTo>
                  <a:pt x="63" y="185"/>
                  <a:pt x="63" y="185"/>
                  <a:pt x="63" y="186"/>
                </a:cubicBezTo>
                <a:cubicBezTo>
                  <a:pt x="64" y="186"/>
                  <a:pt x="64" y="186"/>
                  <a:pt x="64" y="186"/>
                </a:cubicBezTo>
                <a:cubicBezTo>
                  <a:pt x="64" y="186"/>
                  <a:pt x="65" y="186"/>
                  <a:pt x="65" y="186"/>
                </a:cubicBezTo>
                <a:cubicBezTo>
                  <a:pt x="65" y="186"/>
                  <a:pt x="65" y="186"/>
                  <a:pt x="65" y="186"/>
                </a:cubicBezTo>
                <a:cubicBezTo>
                  <a:pt x="67" y="186"/>
                  <a:pt x="67" y="186"/>
                  <a:pt x="67" y="186"/>
                </a:cubicBezTo>
                <a:cubicBezTo>
                  <a:pt x="68" y="186"/>
                  <a:pt x="68" y="186"/>
                  <a:pt x="69" y="186"/>
                </a:cubicBezTo>
                <a:cubicBezTo>
                  <a:pt x="69" y="186"/>
                  <a:pt x="69" y="186"/>
                  <a:pt x="69" y="186"/>
                </a:cubicBezTo>
                <a:cubicBezTo>
                  <a:pt x="71" y="186"/>
                  <a:pt x="71" y="186"/>
                  <a:pt x="71" y="186"/>
                </a:cubicBezTo>
                <a:cubicBezTo>
                  <a:pt x="71" y="187"/>
                  <a:pt x="72" y="187"/>
                  <a:pt x="72" y="187"/>
                </a:cubicBezTo>
                <a:cubicBezTo>
                  <a:pt x="72" y="187"/>
                  <a:pt x="72" y="187"/>
                  <a:pt x="72" y="187"/>
                </a:cubicBezTo>
                <a:cubicBezTo>
                  <a:pt x="72" y="187"/>
                  <a:pt x="72" y="187"/>
                  <a:pt x="72" y="188"/>
                </a:cubicBezTo>
                <a:cubicBezTo>
                  <a:pt x="73" y="189"/>
                  <a:pt x="73" y="189"/>
                  <a:pt x="73" y="189"/>
                </a:cubicBezTo>
                <a:cubicBezTo>
                  <a:pt x="75" y="188"/>
                  <a:pt x="75" y="188"/>
                  <a:pt x="75" y="188"/>
                </a:cubicBezTo>
                <a:cubicBezTo>
                  <a:pt x="75" y="188"/>
                  <a:pt x="76" y="188"/>
                  <a:pt x="76" y="188"/>
                </a:cubicBezTo>
                <a:cubicBezTo>
                  <a:pt x="77" y="188"/>
                  <a:pt x="77" y="188"/>
                  <a:pt x="77" y="188"/>
                </a:cubicBezTo>
                <a:cubicBezTo>
                  <a:pt x="77" y="188"/>
                  <a:pt x="77" y="188"/>
                  <a:pt x="77" y="188"/>
                </a:cubicBezTo>
                <a:cubicBezTo>
                  <a:pt x="78" y="188"/>
                  <a:pt x="79" y="188"/>
                  <a:pt x="79" y="188"/>
                </a:cubicBezTo>
                <a:cubicBezTo>
                  <a:pt x="79" y="188"/>
                  <a:pt x="79" y="188"/>
                  <a:pt x="80" y="188"/>
                </a:cubicBezTo>
                <a:cubicBezTo>
                  <a:pt x="82" y="189"/>
                  <a:pt x="82" y="189"/>
                  <a:pt x="82" y="189"/>
                </a:cubicBezTo>
                <a:cubicBezTo>
                  <a:pt x="82" y="188"/>
                  <a:pt x="82" y="188"/>
                  <a:pt x="82" y="188"/>
                </a:cubicBezTo>
                <a:cubicBezTo>
                  <a:pt x="83" y="187"/>
                  <a:pt x="83" y="187"/>
                  <a:pt x="83" y="187"/>
                </a:cubicBezTo>
                <a:cubicBezTo>
                  <a:pt x="83" y="187"/>
                  <a:pt x="83" y="186"/>
                  <a:pt x="83" y="186"/>
                </a:cubicBezTo>
                <a:cubicBezTo>
                  <a:pt x="84" y="185"/>
                  <a:pt x="84" y="185"/>
                  <a:pt x="84" y="185"/>
                </a:cubicBezTo>
                <a:cubicBezTo>
                  <a:pt x="84" y="185"/>
                  <a:pt x="85" y="185"/>
                  <a:pt x="86" y="185"/>
                </a:cubicBezTo>
                <a:cubicBezTo>
                  <a:pt x="88" y="186"/>
                  <a:pt x="88" y="186"/>
                  <a:pt x="88" y="186"/>
                </a:cubicBezTo>
                <a:cubicBezTo>
                  <a:pt x="93" y="186"/>
                  <a:pt x="93" y="186"/>
                  <a:pt x="93" y="186"/>
                </a:cubicBezTo>
                <a:cubicBezTo>
                  <a:pt x="93" y="186"/>
                  <a:pt x="94" y="187"/>
                  <a:pt x="94" y="187"/>
                </a:cubicBezTo>
                <a:cubicBezTo>
                  <a:pt x="94" y="187"/>
                  <a:pt x="94" y="187"/>
                  <a:pt x="94" y="187"/>
                </a:cubicBezTo>
                <a:cubicBezTo>
                  <a:pt x="94" y="187"/>
                  <a:pt x="95" y="187"/>
                  <a:pt x="95" y="187"/>
                </a:cubicBezTo>
                <a:cubicBezTo>
                  <a:pt x="96" y="188"/>
                  <a:pt x="96" y="188"/>
                  <a:pt x="96" y="188"/>
                </a:cubicBezTo>
                <a:cubicBezTo>
                  <a:pt x="97" y="188"/>
                  <a:pt x="97" y="188"/>
                  <a:pt x="97" y="188"/>
                </a:cubicBezTo>
                <a:cubicBezTo>
                  <a:pt x="98" y="189"/>
                  <a:pt x="98" y="189"/>
                  <a:pt x="98" y="189"/>
                </a:cubicBezTo>
                <a:cubicBezTo>
                  <a:pt x="98" y="189"/>
                  <a:pt x="98" y="189"/>
                  <a:pt x="99" y="189"/>
                </a:cubicBezTo>
                <a:cubicBezTo>
                  <a:pt x="99" y="189"/>
                  <a:pt x="99" y="189"/>
                  <a:pt x="99" y="189"/>
                </a:cubicBezTo>
                <a:cubicBezTo>
                  <a:pt x="102" y="190"/>
                  <a:pt x="102" y="190"/>
                  <a:pt x="102" y="190"/>
                </a:cubicBezTo>
                <a:cubicBezTo>
                  <a:pt x="103" y="190"/>
                  <a:pt x="103" y="190"/>
                  <a:pt x="103" y="190"/>
                </a:cubicBezTo>
                <a:cubicBezTo>
                  <a:pt x="104" y="191"/>
                  <a:pt x="104" y="191"/>
                  <a:pt x="104" y="191"/>
                </a:cubicBezTo>
                <a:cubicBezTo>
                  <a:pt x="104" y="190"/>
                  <a:pt x="104" y="190"/>
                  <a:pt x="104" y="190"/>
                </a:cubicBezTo>
                <a:cubicBezTo>
                  <a:pt x="105" y="190"/>
                  <a:pt x="105" y="190"/>
                  <a:pt x="105" y="190"/>
                </a:cubicBezTo>
                <a:cubicBezTo>
                  <a:pt x="104" y="189"/>
                  <a:pt x="104" y="189"/>
                  <a:pt x="104" y="189"/>
                </a:cubicBezTo>
                <a:cubicBezTo>
                  <a:pt x="104" y="189"/>
                  <a:pt x="103" y="189"/>
                  <a:pt x="103" y="188"/>
                </a:cubicBezTo>
                <a:close/>
                <a:moveTo>
                  <a:pt x="48" y="105"/>
                </a:moveTo>
                <a:cubicBezTo>
                  <a:pt x="50" y="106"/>
                  <a:pt x="50" y="106"/>
                  <a:pt x="50" y="106"/>
                </a:cubicBezTo>
                <a:cubicBezTo>
                  <a:pt x="50" y="106"/>
                  <a:pt x="50" y="106"/>
                  <a:pt x="50" y="106"/>
                </a:cubicBezTo>
                <a:cubicBezTo>
                  <a:pt x="51" y="106"/>
                  <a:pt x="51" y="106"/>
                  <a:pt x="52" y="106"/>
                </a:cubicBezTo>
                <a:cubicBezTo>
                  <a:pt x="53" y="106"/>
                  <a:pt x="53" y="106"/>
                  <a:pt x="53" y="106"/>
                </a:cubicBezTo>
                <a:cubicBezTo>
                  <a:pt x="54" y="106"/>
                  <a:pt x="55" y="106"/>
                  <a:pt x="55" y="107"/>
                </a:cubicBezTo>
                <a:cubicBezTo>
                  <a:pt x="56" y="109"/>
                  <a:pt x="56" y="109"/>
                  <a:pt x="56" y="109"/>
                </a:cubicBezTo>
                <a:cubicBezTo>
                  <a:pt x="56" y="110"/>
                  <a:pt x="55" y="111"/>
                  <a:pt x="54" y="111"/>
                </a:cubicBezTo>
                <a:cubicBezTo>
                  <a:pt x="54" y="111"/>
                  <a:pt x="54" y="111"/>
                  <a:pt x="54" y="111"/>
                </a:cubicBezTo>
                <a:cubicBezTo>
                  <a:pt x="55" y="112"/>
                  <a:pt x="55" y="112"/>
                  <a:pt x="55" y="112"/>
                </a:cubicBezTo>
                <a:cubicBezTo>
                  <a:pt x="56" y="113"/>
                  <a:pt x="56" y="113"/>
                  <a:pt x="56" y="114"/>
                </a:cubicBezTo>
                <a:cubicBezTo>
                  <a:pt x="56" y="118"/>
                  <a:pt x="56" y="118"/>
                  <a:pt x="56" y="118"/>
                </a:cubicBezTo>
                <a:cubicBezTo>
                  <a:pt x="56" y="118"/>
                  <a:pt x="56" y="119"/>
                  <a:pt x="56" y="119"/>
                </a:cubicBezTo>
                <a:cubicBezTo>
                  <a:pt x="55" y="120"/>
                  <a:pt x="55" y="120"/>
                  <a:pt x="55" y="120"/>
                </a:cubicBezTo>
                <a:cubicBezTo>
                  <a:pt x="55" y="120"/>
                  <a:pt x="55" y="120"/>
                  <a:pt x="55" y="120"/>
                </a:cubicBezTo>
                <a:cubicBezTo>
                  <a:pt x="55" y="120"/>
                  <a:pt x="55" y="121"/>
                  <a:pt x="54" y="121"/>
                </a:cubicBezTo>
                <a:cubicBezTo>
                  <a:pt x="54" y="121"/>
                  <a:pt x="54" y="121"/>
                  <a:pt x="54" y="121"/>
                </a:cubicBezTo>
                <a:cubicBezTo>
                  <a:pt x="54" y="121"/>
                  <a:pt x="54" y="121"/>
                  <a:pt x="54" y="121"/>
                </a:cubicBezTo>
                <a:cubicBezTo>
                  <a:pt x="59" y="125"/>
                  <a:pt x="59" y="125"/>
                  <a:pt x="59" y="125"/>
                </a:cubicBezTo>
                <a:cubicBezTo>
                  <a:pt x="59" y="125"/>
                  <a:pt x="60" y="125"/>
                  <a:pt x="60" y="125"/>
                </a:cubicBezTo>
                <a:cubicBezTo>
                  <a:pt x="62" y="128"/>
                  <a:pt x="62" y="128"/>
                  <a:pt x="62" y="128"/>
                </a:cubicBezTo>
                <a:cubicBezTo>
                  <a:pt x="62" y="128"/>
                  <a:pt x="62" y="129"/>
                  <a:pt x="62" y="129"/>
                </a:cubicBezTo>
                <a:cubicBezTo>
                  <a:pt x="62" y="129"/>
                  <a:pt x="62" y="129"/>
                  <a:pt x="62" y="129"/>
                </a:cubicBezTo>
                <a:cubicBezTo>
                  <a:pt x="65" y="130"/>
                  <a:pt x="65" y="130"/>
                  <a:pt x="65" y="130"/>
                </a:cubicBezTo>
                <a:cubicBezTo>
                  <a:pt x="66" y="130"/>
                  <a:pt x="66" y="130"/>
                  <a:pt x="66" y="131"/>
                </a:cubicBezTo>
                <a:cubicBezTo>
                  <a:pt x="67" y="132"/>
                  <a:pt x="67" y="132"/>
                  <a:pt x="67" y="132"/>
                </a:cubicBezTo>
                <a:cubicBezTo>
                  <a:pt x="67" y="133"/>
                  <a:pt x="67" y="133"/>
                  <a:pt x="67" y="133"/>
                </a:cubicBezTo>
                <a:cubicBezTo>
                  <a:pt x="69" y="134"/>
                  <a:pt x="69" y="134"/>
                  <a:pt x="69" y="134"/>
                </a:cubicBezTo>
                <a:cubicBezTo>
                  <a:pt x="70" y="134"/>
                  <a:pt x="70" y="134"/>
                  <a:pt x="70" y="134"/>
                </a:cubicBezTo>
                <a:cubicBezTo>
                  <a:pt x="70" y="133"/>
                  <a:pt x="70" y="133"/>
                  <a:pt x="70" y="133"/>
                </a:cubicBezTo>
                <a:cubicBezTo>
                  <a:pt x="71" y="132"/>
                  <a:pt x="71" y="132"/>
                  <a:pt x="71" y="132"/>
                </a:cubicBezTo>
                <a:cubicBezTo>
                  <a:pt x="72" y="131"/>
                  <a:pt x="72" y="131"/>
                  <a:pt x="72" y="131"/>
                </a:cubicBezTo>
                <a:cubicBezTo>
                  <a:pt x="72" y="131"/>
                  <a:pt x="72" y="131"/>
                  <a:pt x="73" y="131"/>
                </a:cubicBezTo>
                <a:cubicBezTo>
                  <a:pt x="74" y="131"/>
                  <a:pt x="74" y="131"/>
                  <a:pt x="74" y="131"/>
                </a:cubicBezTo>
                <a:cubicBezTo>
                  <a:pt x="74" y="131"/>
                  <a:pt x="74" y="131"/>
                  <a:pt x="74" y="131"/>
                </a:cubicBezTo>
                <a:cubicBezTo>
                  <a:pt x="74" y="128"/>
                  <a:pt x="74" y="128"/>
                  <a:pt x="74" y="128"/>
                </a:cubicBezTo>
                <a:cubicBezTo>
                  <a:pt x="74" y="127"/>
                  <a:pt x="75" y="127"/>
                  <a:pt x="75" y="127"/>
                </a:cubicBezTo>
                <a:cubicBezTo>
                  <a:pt x="77" y="125"/>
                  <a:pt x="77" y="125"/>
                  <a:pt x="77" y="125"/>
                </a:cubicBezTo>
                <a:cubicBezTo>
                  <a:pt x="78" y="124"/>
                  <a:pt x="78" y="124"/>
                  <a:pt x="78" y="124"/>
                </a:cubicBezTo>
                <a:cubicBezTo>
                  <a:pt x="81" y="119"/>
                  <a:pt x="81" y="119"/>
                  <a:pt x="81" y="119"/>
                </a:cubicBezTo>
                <a:cubicBezTo>
                  <a:pt x="81" y="119"/>
                  <a:pt x="82" y="118"/>
                  <a:pt x="82" y="118"/>
                </a:cubicBezTo>
                <a:cubicBezTo>
                  <a:pt x="83" y="118"/>
                  <a:pt x="83" y="118"/>
                  <a:pt x="83" y="118"/>
                </a:cubicBezTo>
                <a:cubicBezTo>
                  <a:pt x="83" y="116"/>
                  <a:pt x="83" y="116"/>
                  <a:pt x="83" y="116"/>
                </a:cubicBezTo>
                <a:cubicBezTo>
                  <a:pt x="83" y="116"/>
                  <a:pt x="83" y="116"/>
                  <a:pt x="83" y="116"/>
                </a:cubicBezTo>
                <a:cubicBezTo>
                  <a:pt x="83" y="115"/>
                  <a:pt x="83" y="115"/>
                  <a:pt x="84" y="115"/>
                </a:cubicBezTo>
                <a:cubicBezTo>
                  <a:pt x="83" y="114"/>
                  <a:pt x="83" y="114"/>
                  <a:pt x="83" y="114"/>
                </a:cubicBezTo>
                <a:cubicBezTo>
                  <a:pt x="83" y="113"/>
                  <a:pt x="83" y="113"/>
                  <a:pt x="83" y="113"/>
                </a:cubicBezTo>
                <a:cubicBezTo>
                  <a:pt x="83" y="112"/>
                  <a:pt x="83" y="112"/>
                  <a:pt x="83" y="112"/>
                </a:cubicBezTo>
                <a:cubicBezTo>
                  <a:pt x="83" y="110"/>
                  <a:pt x="83" y="110"/>
                  <a:pt x="83" y="110"/>
                </a:cubicBezTo>
                <a:cubicBezTo>
                  <a:pt x="83" y="110"/>
                  <a:pt x="83" y="109"/>
                  <a:pt x="83" y="109"/>
                </a:cubicBezTo>
                <a:cubicBezTo>
                  <a:pt x="84" y="107"/>
                  <a:pt x="84" y="107"/>
                  <a:pt x="84" y="107"/>
                </a:cubicBezTo>
                <a:cubicBezTo>
                  <a:pt x="84" y="106"/>
                  <a:pt x="85" y="106"/>
                  <a:pt x="86" y="106"/>
                </a:cubicBezTo>
                <a:cubicBezTo>
                  <a:pt x="86" y="106"/>
                  <a:pt x="86" y="106"/>
                  <a:pt x="86" y="106"/>
                </a:cubicBezTo>
                <a:cubicBezTo>
                  <a:pt x="86" y="106"/>
                  <a:pt x="86" y="106"/>
                  <a:pt x="86" y="106"/>
                </a:cubicBezTo>
                <a:cubicBezTo>
                  <a:pt x="87" y="105"/>
                  <a:pt x="87" y="105"/>
                  <a:pt x="88" y="105"/>
                </a:cubicBezTo>
                <a:cubicBezTo>
                  <a:pt x="87" y="104"/>
                  <a:pt x="87" y="104"/>
                  <a:pt x="87" y="104"/>
                </a:cubicBezTo>
                <a:cubicBezTo>
                  <a:pt x="84" y="102"/>
                  <a:pt x="84" y="102"/>
                  <a:pt x="84" y="102"/>
                </a:cubicBezTo>
                <a:cubicBezTo>
                  <a:pt x="84" y="102"/>
                  <a:pt x="83" y="101"/>
                  <a:pt x="83" y="101"/>
                </a:cubicBezTo>
                <a:cubicBezTo>
                  <a:pt x="84" y="98"/>
                  <a:pt x="84" y="98"/>
                  <a:pt x="84" y="98"/>
                </a:cubicBezTo>
                <a:cubicBezTo>
                  <a:pt x="84" y="97"/>
                  <a:pt x="84" y="96"/>
                  <a:pt x="85" y="96"/>
                </a:cubicBezTo>
                <a:cubicBezTo>
                  <a:pt x="85" y="96"/>
                  <a:pt x="85" y="96"/>
                  <a:pt x="85" y="96"/>
                </a:cubicBezTo>
                <a:cubicBezTo>
                  <a:pt x="85" y="95"/>
                  <a:pt x="85" y="95"/>
                  <a:pt x="85" y="95"/>
                </a:cubicBezTo>
                <a:cubicBezTo>
                  <a:pt x="85" y="94"/>
                  <a:pt x="85" y="94"/>
                  <a:pt x="85" y="94"/>
                </a:cubicBezTo>
                <a:cubicBezTo>
                  <a:pt x="85" y="94"/>
                  <a:pt x="85" y="94"/>
                  <a:pt x="85" y="93"/>
                </a:cubicBezTo>
                <a:cubicBezTo>
                  <a:pt x="86" y="93"/>
                  <a:pt x="86" y="93"/>
                  <a:pt x="86" y="93"/>
                </a:cubicBezTo>
                <a:cubicBezTo>
                  <a:pt x="86" y="91"/>
                  <a:pt x="86" y="91"/>
                  <a:pt x="86" y="91"/>
                </a:cubicBezTo>
                <a:cubicBezTo>
                  <a:pt x="86" y="91"/>
                  <a:pt x="86" y="91"/>
                  <a:pt x="86" y="91"/>
                </a:cubicBezTo>
                <a:cubicBezTo>
                  <a:pt x="86" y="90"/>
                  <a:pt x="86" y="90"/>
                  <a:pt x="87" y="90"/>
                </a:cubicBezTo>
                <a:cubicBezTo>
                  <a:pt x="87" y="90"/>
                  <a:pt x="87" y="90"/>
                  <a:pt x="87" y="90"/>
                </a:cubicBezTo>
                <a:cubicBezTo>
                  <a:pt x="87" y="89"/>
                  <a:pt x="88" y="89"/>
                  <a:pt x="88" y="89"/>
                </a:cubicBezTo>
                <a:cubicBezTo>
                  <a:pt x="90" y="89"/>
                  <a:pt x="90" y="89"/>
                  <a:pt x="90" y="89"/>
                </a:cubicBezTo>
                <a:cubicBezTo>
                  <a:pt x="90" y="89"/>
                  <a:pt x="90" y="89"/>
                  <a:pt x="90" y="89"/>
                </a:cubicBezTo>
                <a:cubicBezTo>
                  <a:pt x="90" y="88"/>
                  <a:pt x="90" y="88"/>
                  <a:pt x="90" y="88"/>
                </a:cubicBezTo>
                <a:cubicBezTo>
                  <a:pt x="90" y="88"/>
                  <a:pt x="90" y="88"/>
                  <a:pt x="90" y="88"/>
                </a:cubicBezTo>
                <a:cubicBezTo>
                  <a:pt x="90" y="87"/>
                  <a:pt x="90" y="86"/>
                  <a:pt x="91" y="85"/>
                </a:cubicBezTo>
                <a:cubicBezTo>
                  <a:pt x="94" y="84"/>
                  <a:pt x="94" y="84"/>
                  <a:pt x="94" y="84"/>
                </a:cubicBezTo>
                <a:cubicBezTo>
                  <a:pt x="95" y="83"/>
                  <a:pt x="95" y="83"/>
                  <a:pt x="95" y="83"/>
                </a:cubicBezTo>
                <a:cubicBezTo>
                  <a:pt x="98" y="83"/>
                  <a:pt x="98" y="83"/>
                  <a:pt x="98" y="83"/>
                </a:cubicBezTo>
                <a:cubicBezTo>
                  <a:pt x="98" y="83"/>
                  <a:pt x="98" y="84"/>
                  <a:pt x="99" y="84"/>
                </a:cubicBezTo>
                <a:cubicBezTo>
                  <a:pt x="99" y="84"/>
                  <a:pt x="99" y="84"/>
                  <a:pt x="99" y="84"/>
                </a:cubicBezTo>
                <a:cubicBezTo>
                  <a:pt x="100" y="84"/>
                  <a:pt x="100" y="84"/>
                  <a:pt x="100" y="84"/>
                </a:cubicBezTo>
                <a:cubicBezTo>
                  <a:pt x="100" y="83"/>
                  <a:pt x="101" y="83"/>
                  <a:pt x="102" y="83"/>
                </a:cubicBezTo>
                <a:cubicBezTo>
                  <a:pt x="102" y="83"/>
                  <a:pt x="102" y="83"/>
                  <a:pt x="102" y="83"/>
                </a:cubicBezTo>
                <a:cubicBezTo>
                  <a:pt x="102" y="82"/>
                  <a:pt x="102" y="82"/>
                  <a:pt x="102" y="82"/>
                </a:cubicBezTo>
                <a:cubicBezTo>
                  <a:pt x="102" y="81"/>
                  <a:pt x="102" y="81"/>
                  <a:pt x="103" y="81"/>
                </a:cubicBezTo>
                <a:cubicBezTo>
                  <a:pt x="103" y="80"/>
                  <a:pt x="103" y="80"/>
                  <a:pt x="103" y="80"/>
                </a:cubicBezTo>
                <a:cubicBezTo>
                  <a:pt x="103" y="80"/>
                  <a:pt x="103" y="80"/>
                  <a:pt x="103" y="80"/>
                </a:cubicBezTo>
                <a:cubicBezTo>
                  <a:pt x="103" y="80"/>
                  <a:pt x="103" y="80"/>
                  <a:pt x="103" y="80"/>
                </a:cubicBezTo>
                <a:cubicBezTo>
                  <a:pt x="102" y="80"/>
                  <a:pt x="102" y="79"/>
                  <a:pt x="102" y="78"/>
                </a:cubicBezTo>
                <a:cubicBezTo>
                  <a:pt x="102" y="78"/>
                  <a:pt x="102" y="78"/>
                  <a:pt x="102" y="77"/>
                </a:cubicBezTo>
                <a:cubicBezTo>
                  <a:pt x="101" y="77"/>
                  <a:pt x="101" y="77"/>
                  <a:pt x="101" y="77"/>
                </a:cubicBezTo>
                <a:cubicBezTo>
                  <a:pt x="100" y="78"/>
                  <a:pt x="100" y="78"/>
                  <a:pt x="100" y="78"/>
                </a:cubicBezTo>
                <a:cubicBezTo>
                  <a:pt x="99" y="79"/>
                  <a:pt x="98" y="79"/>
                  <a:pt x="97" y="78"/>
                </a:cubicBezTo>
                <a:cubicBezTo>
                  <a:pt x="97" y="78"/>
                  <a:pt x="97" y="78"/>
                  <a:pt x="97" y="78"/>
                </a:cubicBezTo>
                <a:cubicBezTo>
                  <a:pt x="96" y="77"/>
                  <a:pt x="96" y="77"/>
                  <a:pt x="96" y="76"/>
                </a:cubicBezTo>
                <a:cubicBezTo>
                  <a:pt x="96" y="76"/>
                  <a:pt x="96" y="76"/>
                  <a:pt x="96" y="76"/>
                </a:cubicBezTo>
                <a:cubicBezTo>
                  <a:pt x="96" y="76"/>
                  <a:pt x="96" y="76"/>
                  <a:pt x="96" y="76"/>
                </a:cubicBezTo>
                <a:cubicBezTo>
                  <a:pt x="95" y="76"/>
                  <a:pt x="94" y="76"/>
                  <a:pt x="93" y="75"/>
                </a:cubicBezTo>
                <a:cubicBezTo>
                  <a:pt x="93" y="74"/>
                  <a:pt x="93" y="74"/>
                  <a:pt x="93" y="74"/>
                </a:cubicBezTo>
                <a:cubicBezTo>
                  <a:pt x="92" y="73"/>
                  <a:pt x="92" y="73"/>
                  <a:pt x="93" y="72"/>
                </a:cubicBezTo>
                <a:cubicBezTo>
                  <a:pt x="93" y="72"/>
                  <a:pt x="93" y="72"/>
                  <a:pt x="93" y="72"/>
                </a:cubicBezTo>
                <a:cubicBezTo>
                  <a:pt x="93" y="72"/>
                  <a:pt x="93" y="72"/>
                  <a:pt x="93" y="72"/>
                </a:cubicBezTo>
                <a:cubicBezTo>
                  <a:pt x="92" y="71"/>
                  <a:pt x="92" y="70"/>
                  <a:pt x="92" y="69"/>
                </a:cubicBezTo>
                <a:cubicBezTo>
                  <a:pt x="92" y="69"/>
                  <a:pt x="92" y="69"/>
                  <a:pt x="92" y="69"/>
                </a:cubicBezTo>
                <a:cubicBezTo>
                  <a:pt x="92" y="69"/>
                  <a:pt x="92" y="68"/>
                  <a:pt x="92" y="68"/>
                </a:cubicBezTo>
                <a:cubicBezTo>
                  <a:pt x="92" y="67"/>
                  <a:pt x="92" y="66"/>
                  <a:pt x="93" y="66"/>
                </a:cubicBezTo>
                <a:cubicBezTo>
                  <a:pt x="94" y="65"/>
                  <a:pt x="94" y="65"/>
                  <a:pt x="94" y="65"/>
                </a:cubicBezTo>
                <a:cubicBezTo>
                  <a:pt x="95" y="65"/>
                  <a:pt x="95" y="65"/>
                  <a:pt x="95" y="65"/>
                </a:cubicBezTo>
                <a:cubicBezTo>
                  <a:pt x="97" y="65"/>
                  <a:pt x="97" y="65"/>
                  <a:pt x="97" y="65"/>
                </a:cubicBezTo>
                <a:cubicBezTo>
                  <a:pt x="99" y="63"/>
                  <a:pt x="99" y="63"/>
                  <a:pt x="99" y="63"/>
                </a:cubicBezTo>
                <a:cubicBezTo>
                  <a:pt x="99" y="62"/>
                  <a:pt x="99" y="62"/>
                  <a:pt x="99" y="62"/>
                </a:cubicBezTo>
                <a:cubicBezTo>
                  <a:pt x="98" y="60"/>
                  <a:pt x="98" y="60"/>
                  <a:pt x="98" y="60"/>
                </a:cubicBezTo>
                <a:cubicBezTo>
                  <a:pt x="97" y="59"/>
                  <a:pt x="97" y="59"/>
                  <a:pt x="97" y="59"/>
                </a:cubicBezTo>
                <a:cubicBezTo>
                  <a:pt x="96" y="58"/>
                  <a:pt x="96" y="58"/>
                  <a:pt x="96" y="58"/>
                </a:cubicBezTo>
                <a:cubicBezTo>
                  <a:pt x="93" y="54"/>
                  <a:pt x="93" y="54"/>
                  <a:pt x="93" y="54"/>
                </a:cubicBezTo>
                <a:cubicBezTo>
                  <a:pt x="93" y="53"/>
                  <a:pt x="93" y="53"/>
                  <a:pt x="93" y="53"/>
                </a:cubicBezTo>
                <a:cubicBezTo>
                  <a:pt x="93" y="51"/>
                  <a:pt x="93" y="51"/>
                  <a:pt x="93" y="51"/>
                </a:cubicBezTo>
                <a:cubicBezTo>
                  <a:pt x="92" y="51"/>
                  <a:pt x="92" y="51"/>
                  <a:pt x="92" y="51"/>
                </a:cubicBezTo>
                <a:cubicBezTo>
                  <a:pt x="92" y="52"/>
                  <a:pt x="92" y="52"/>
                  <a:pt x="91" y="52"/>
                </a:cubicBezTo>
                <a:cubicBezTo>
                  <a:pt x="90" y="53"/>
                  <a:pt x="90" y="53"/>
                  <a:pt x="90" y="53"/>
                </a:cubicBezTo>
                <a:cubicBezTo>
                  <a:pt x="89" y="53"/>
                  <a:pt x="89" y="53"/>
                  <a:pt x="89" y="53"/>
                </a:cubicBezTo>
                <a:cubicBezTo>
                  <a:pt x="88" y="53"/>
                  <a:pt x="88" y="53"/>
                  <a:pt x="88" y="53"/>
                </a:cubicBezTo>
                <a:cubicBezTo>
                  <a:pt x="88" y="53"/>
                  <a:pt x="88" y="53"/>
                  <a:pt x="88" y="53"/>
                </a:cubicBezTo>
                <a:cubicBezTo>
                  <a:pt x="87" y="53"/>
                  <a:pt x="87" y="53"/>
                  <a:pt x="87" y="53"/>
                </a:cubicBezTo>
                <a:cubicBezTo>
                  <a:pt x="86" y="54"/>
                  <a:pt x="86" y="54"/>
                  <a:pt x="86" y="54"/>
                </a:cubicBezTo>
                <a:cubicBezTo>
                  <a:pt x="85" y="54"/>
                  <a:pt x="85" y="54"/>
                  <a:pt x="85" y="54"/>
                </a:cubicBezTo>
                <a:cubicBezTo>
                  <a:pt x="86" y="55"/>
                  <a:pt x="86" y="55"/>
                  <a:pt x="86" y="55"/>
                </a:cubicBezTo>
                <a:cubicBezTo>
                  <a:pt x="86" y="55"/>
                  <a:pt x="86" y="55"/>
                  <a:pt x="86" y="56"/>
                </a:cubicBezTo>
                <a:cubicBezTo>
                  <a:pt x="87" y="58"/>
                  <a:pt x="87" y="58"/>
                  <a:pt x="87" y="58"/>
                </a:cubicBezTo>
                <a:cubicBezTo>
                  <a:pt x="87" y="58"/>
                  <a:pt x="87" y="59"/>
                  <a:pt x="87" y="59"/>
                </a:cubicBezTo>
                <a:cubicBezTo>
                  <a:pt x="86" y="60"/>
                  <a:pt x="86" y="60"/>
                  <a:pt x="86" y="60"/>
                </a:cubicBezTo>
                <a:cubicBezTo>
                  <a:pt x="86" y="60"/>
                  <a:pt x="86" y="61"/>
                  <a:pt x="86" y="61"/>
                </a:cubicBezTo>
                <a:cubicBezTo>
                  <a:pt x="84" y="62"/>
                  <a:pt x="84" y="62"/>
                  <a:pt x="84" y="62"/>
                </a:cubicBezTo>
                <a:cubicBezTo>
                  <a:pt x="85" y="64"/>
                  <a:pt x="85" y="64"/>
                  <a:pt x="85" y="64"/>
                </a:cubicBezTo>
                <a:cubicBezTo>
                  <a:pt x="85" y="64"/>
                  <a:pt x="85" y="65"/>
                  <a:pt x="84" y="66"/>
                </a:cubicBezTo>
                <a:cubicBezTo>
                  <a:pt x="84" y="66"/>
                  <a:pt x="83" y="66"/>
                  <a:pt x="83" y="66"/>
                </a:cubicBezTo>
                <a:cubicBezTo>
                  <a:pt x="82" y="66"/>
                  <a:pt x="82" y="66"/>
                  <a:pt x="82" y="66"/>
                </a:cubicBezTo>
                <a:cubicBezTo>
                  <a:pt x="81" y="66"/>
                  <a:pt x="80" y="66"/>
                  <a:pt x="80" y="65"/>
                </a:cubicBezTo>
                <a:cubicBezTo>
                  <a:pt x="80" y="65"/>
                  <a:pt x="80" y="65"/>
                  <a:pt x="80" y="65"/>
                </a:cubicBezTo>
                <a:cubicBezTo>
                  <a:pt x="79" y="65"/>
                  <a:pt x="79" y="65"/>
                  <a:pt x="78" y="65"/>
                </a:cubicBezTo>
                <a:cubicBezTo>
                  <a:pt x="76" y="63"/>
                  <a:pt x="76" y="63"/>
                  <a:pt x="76" y="63"/>
                </a:cubicBezTo>
                <a:cubicBezTo>
                  <a:pt x="75" y="63"/>
                  <a:pt x="75" y="63"/>
                  <a:pt x="75" y="62"/>
                </a:cubicBezTo>
                <a:cubicBezTo>
                  <a:pt x="75" y="60"/>
                  <a:pt x="75" y="60"/>
                  <a:pt x="75" y="60"/>
                </a:cubicBezTo>
                <a:cubicBezTo>
                  <a:pt x="74" y="60"/>
                  <a:pt x="74" y="60"/>
                  <a:pt x="74" y="60"/>
                </a:cubicBezTo>
                <a:cubicBezTo>
                  <a:pt x="73" y="62"/>
                  <a:pt x="73" y="62"/>
                  <a:pt x="73" y="62"/>
                </a:cubicBezTo>
                <a:cubicBezTo>
                  <a:pt x="72" y="62"/>
                  <a:pt x="72" y="62"/>
                  <a:pt x="72" y="62"/>
                </a:cubicBezTo>
                <a:cubicBezTo>
                  <a:pt x="70" y="62"/>
                  <a:pt x="70" y="62"/>
                  <a:pt x="70" y="62"/>
                </a:cubicBezTo>
                <a:cubicBezTo>
                  <a:pt x="69" y="62"/>
                  <a:pt x="69" y="62"/>
                  <a:pt x="68" y="62"/>
                </a:cubicBezTo>
                <a:cubicBezTo>
                  <a:pt x="68" y="62"/>
                  <a:pt x="68" y="61"/>
                  <a:pt x="68" y="61"/>
                </a:cubicBezTo>
                <a:cubicBezTo>
                  <a:pt x="67" y="61"/>
                  <a:pt x="66" y="60"/>
                  <a:pt x="66" y="60"/>
                </a:cubicBezTo>
                <a:cubicBezTo>
                  <a:pt x="66" y="60"/>
                  <a:pt x="66" y="60"/>
                  <a:pt x="66" y="60"/>
                </a:cubicBezTo>
                <a:cubicBezTo>
                  <a:pt x="63" y="60"/>
                  <a:pt x="63" y="60"/>
                  <a:pt x="63" y="60"/>
                </a:cubicBezTo>
                <a:cubicBezTo>
                  <a:pt x="59" y="61"/>
                  <a:pt x="59" y="61"/>
                  <a:pt x="59" y="61"/>
                </a:cubicBezTo>
                <a:cubicBezTo>
                  <a:pt x="59" y="61"/>
                  <a:pt x="59" y="61"/>
                  <a:pt x="58" y="61"/>
                </a:cubicBezTo>
                <a:cubicBezTo>
                  <a:pt x="57" y="60"/>
                  <a:pt x="57" y="60"/>
                  <a:pt x="57" y="60"/>
                </a:cubicBezTo>
                <a:cubicBezTo>
                  <a:pt x="57" y="60"/>
                  <a:pt x="57" y="60"/>
                  <a:pt x="57" y="60"/>
                </a:cubicBezTo>
                <a:cubicBezTo>
                  <a:pt x="57" y="60"/>
                  <a:pt x="57" y="60"/>
                  <a:pt x="57" y="60"/>
                </a:cubicBezTo>
                <a:cubicBezTo>
                  <a:pt x="57" y="61"/>
                  <a:pt x="57" y="61"/>
                  <a:pt x="57" y="61"/>
                </a:cubicBezTo>
                <a:cubicBezTo>
                  <a:pt x="57" y="62"/>
                  <a:pt x="57" y="62"/>
                  <a:pt x="57" y="62"/>
                </a:cubicBezTo>
                <a:cubicBezTo>
                  <a:pt x="56" y="64"/>
                  <a:pt x="56" y="64"/>
                  <a:pt x="56" y="64"/>
                </a:cubicBezTo>
                <a:cubicBezTo>
                  <a:pt x="57" y="66"/>
                  <a:pt x="57" y="66"/>
                  <a:pt x="57" y="66"/>
                </a:cubicBezTo>
                <a:cubicBezTo>
                  <a:pt x="57" y="66"/>
                  <a:pt x="57" y="66"/>
                  <a:pt x="57" y="66"/>
                </a:cubicBezTo>
                <a:cubicBezTo>
                  <a:pt x="57" y="69"/>
                  <a:pt x="57" y="69"/>
                  <a:pt x="57" y="69"/>
                </a:cubicBezTo>
                <a:cubicBezTo>
                  <a:pt x="57" y="69"/>
                  <a:pt x="57" y="70"/>
                  <a:pt x="57" y="70"/>
                </a:cubicBezTo>
                <a:cubicBezTo>
                  <a:pt x="57" y="71"/>
                  <a:pt x="57" y="71"/>
                  <a:pt x="57" y="71"/>
                </a:cubicBezTo>
                <a:cubicBezTo>
                  <a:pt x="57" y="71"/>
                  <a:pt x="56" y="72"/>
                  <a:pt x="55" y="72"/>
                </a:cubicBezTo>
                <a:cubicBezTo>
                  <a:pt x="54" y="72"/>
                  <a:pt x="54" y="72"/>
                  <a:pt x="54" y="72"/>
                </a:cubicBezTo>
                <a:cubicBezTo>
                  <a:pt x="53" y="75"/>
                  <a:pt x="53" y="75"/>
                  <a:pt x="53" y="75"/>
                </a:cubicBezTo>
                <a:cubicBezTo>
                  <a:pt x="53" y="76"/>
                  <a:pt x="53" y="76"/>
                  <a:pt x="52" y="76"/>
                </a:cubicBezTo>
                <a:cubicBezTo>
                  <a:pt x="52" y="77"/>
                  <a:pt x="51" y="77"/>
                  <a:pt x="51" y="76"/>
                </a:cubicBezTo>
                <a:cubicBezTo>
                  <a:pt x="48" y="75"/>
                  <a:pt x="48" y="75"/>
                  <a:pt x="48" y="75"/>
                </a:cubicBezTo>
                <a:cubicBezTo>
                  <a:pt x="43" y="78"/>
                  <a:pt x="43" y="78"/>
                  <a:pt x="43" y="78"/>
                </a:cubicBezTo>
                <a:cubicBezTo>
                  <a:pt x="43" y="78"/>
                  <a:pt x="43" y="78"/>
                  <a:pt x="43" y="78"/>
                </a:cubicBezTo>
                <a:cubicBezTo>
                  <a:pt x="41" y="79"/>
                  <a:pt x="41" y="79"/>
                  <a:pt x="41" y="79"/>
                </a:cubicBezTo>
                <a:cubicBezTo>
                  <a:pt x="40" y="79"/>
                  <a:pt x="40" y="79"/>
                  <a:pt x="40" y="79"/>
                </a:cubicBezTo>
                <a:cubicBezTo>
                  <a:pt x="40" y="81"/>
                  <a:pt x="40" y="81"/>
                  <a:pt x="40" y="81"/>
                </a:cubicBezTo>
                <a:cubicBezTo>
                  <a:pt x="40" y="81"/>
                  <a:pt x="40" y="81"/>
                  <a:pt x="40" y="81"/>
                </a:cubicBezTo>
                <a:cubicBezTo>
                  <a:pt x="40" y="81"/>
                  <a:pt x="39" y="82"/>
                  <a:pt x="39" y="82"/>
                </a:cubicBezTo>
                <a:cubicBezTo>
                  <a:pt x="39" y="82"/>
                  <a:pt x="39" y="82"/>
                  <a:pt x="39" y="82"/>
                </a:cubicBezTo>
                <a:cubicBezTo>
                  <a:pt x="34" y="84"/>
                  <a:pt x="34" y="84"/>
                  <a:pt x="34" y="84"/>
                </a:cubicBezTo>
                <a:cubicBezTo>
                  <a:pt x="34" y="84"/>
                  <a:pt x="34" y="84"/>
                  <a:pt x="34" y="84"/>
                </a:cubicBezTo>
                <a:cubicBezTo>
                  <a:pt x="34" y="84"/>
                  <a:pt x="35" y="84"/>
                  <a:pt x="35" y="85"/>
                </a:cubicBezTo>
                <a:cubicBezTo>
                  <a:pt x="36" y="85"/>
                  <a:pt x="36" y="85"/>
                  <a:pt x="36" y="85"/>
                </a:cubicBezTo>
                <a:cubicBezTo>
                  <a:pt x="36" y="84"/>
                  <a:pt x="36" y="84"/>
                  <a:pt x="36" y="84"/>
                </a:cubicBezTo>
                <a:cubicBezTo>
                  <a:pt x="36" y="84"/>
                  <a:pt x="37" y="84"/>
                  <a:pt x="37" y="84"/>
                </a:cubicBezTo>
                <a:cubicBezTo>
                  <a:pt x="39" y="83"/>
                  <a:pt x="39" y="83"/>
                  <a:pt x="39" y="83"/>
                </a:cubicBezTo>
                <a:cubicBezTo>
                  <a:pt x="39" y="83"/>
                  <a:pt x="40" y="83"/>
                  <a:pt x="40" y="84"/>
                </a:cubicBezTo>
                <a:cubicBezTo>
                  <a:pt x="46" y="86"/>
                  <a:pt x="46" y="86"/>
                  <a:pt x="46" y="86"/>
                </a:cubicBezTo>
                <a:cubicBezTo>
                  <a:pt x="47" y="87"/>
                  <a:pt x="47" y="87"/>
                  <a:pt x="47" y="88"/>
                </a:cubicBezTo>
                <a:cubicBezTo>
                  <a:pt x="47" y="89"/>
                  <a:pt x="47" y="90"/>
                  <a:pt x="46" y="90"/>
                </a:cubicBezTo>
                <a:cubicBezTo>
                  <a:pt x="45" y="90"/>
                  <a:pt x="45" y="90"/>
                  <a:pt x="45" y="90"/>
                </a:cubicBezTo>
                <a:cubicBezTo>
                  <a:pt x="45" y="90"/>
                  <a:pt x="44" y="90"/>
                  <a:pt x="44" y="90"/>
                </a:cubicBezTo>
                <a:cubicBezTo>
                  <a:pt x="40" y="88"/>
                  <a:pt x="40" y="88"/>
                  <a:pt x="40" y="88"/>
                </a:cubicBezTo>
                <a:cubicBezTo>
                  <a:pt x="39" y="88"/>
                  <a:pt x="39" y="88"/>
                  <a:pt x="39" y="88"/>
                </a:cubicBezTo>
                <a:cubicBezTo>
                  <a:pt x="41" y="89"/>
                  <a:pt x="41" y="89"/>
                  <a:pt x="41" y="89"/>
                </a:cubicBezTo>
                <a:cubicBezTo>
                  <a:pt x="41" y="89"/>
                  <a:pt x="41" y="89"/>
                  <a:pt x="41" y="90"/>
                </a:cubicBezTo>
                <a:cubicBezTo>
                  <a:pt x="42" y="91"/>
                  <a:pt x="42" y="91"/>
                  <a:pt x="42" y="91"/>
                </a:cubicBezTo>
                <a:cubicBezTo>
                  <a:pt x="42" y="92"/>
                  <a:pt x="42" y="93"/>
                  <a:pt x="42" y="93"/>
                </a:cubicBezTo>
                <a:cubicBezTo>
                  <a:pt x="42" y="94"/>
                  <a:pt x="41" y="94"/>
                  <a:pt x="41" y="94"/>
                </a:cubicBezTo>
                <a:cubicBezTo>
                  <a:pt x="41" y="94"/>
                  <a:pt x="41" y="94"/>
                  <a:pt x="41" y="94"/>
                </a:cubicBezTo>
                <a:cubicBezTo>
                  <a:pt x="41" y="95"/>
                  <a:pt x="40" y="95"/>
                  <a:pt x="40" y="95"/>
                </a:cubicBezTo>
                <a:cubicBezTo>
                  <a:pt x="40" y="96"/>
                  <a:pt x="40" y="96"/>
                  <a:pt x="40" y="96"/>
                </a:cubicBezTo>
                <a:cubicBezTo>
                  <a:pt x="43" y="100"/>
                  <a:pt x="43" y="100"/>
                  <a:pt x="43" y="100"/>
                </a:cubicBezTo>
                <a:cubicBezTo>
                  <a:pt x="44" y="100"/>
                  <a:pt x="44" y="101"/>
                  <a:pt x="44" y="101"/>
                </a:cubicBezTo>
                <a:cubicBezTo>
                  <a:pt x="44" y="103"/>
                  <a:pt x="44" y="103"/>
                  <a:pt x="44" y="103"/>
                </a:cubicBezTo>
                <a:cubicBezTo>
                  <a:pt x="46" y="104"/>
                  <a:pt x="46" y="104"/>
                  <a:pt x="46" y="104"/>
                </a:cubicBezTo>
                <a:cubicBezTo>
                  <a:pt x="47" y="105"/>
                  <a:pt x="47" y="105"/>
                  <a:pt x="47" y="105"/>
                </a:cubicBezTo>
                <a:cubicBezTo>
                  <a:pt x="48" y="105"/>
                  <a:pt x="48" y="105"/>
                  <a:pt x="48" y="105"/>
                </a:cubicBezTo>
                <a:close/>
              </a:path>
            </a:pathLst>
          </a:custGeom>
          <a:solidFill>
            <a:schemeClr val="accent4"/>
          </a:solidFill>
          <a:ln>
            <a:noFill/>
          </a:ln>
          <a:extLst/>
        </p:spPr>
        <p:txBody>
          <a:bodyPr lIns="102870" tIns="51435" rIns="102870" bIns="51435"/>
          <a:lstStyle/>
          <a:p>
            <a:pPr>
              <a:defRPr/>
            </a:pPr>
            <a:endParaRPr lang="fr-FR"/>
          </a:p>
        </p:txBody>
      </p:sp>
      <p:grpSp>
        <p:nvGrpSpPr>
          <p:cNvPr id="11" name="Groupe 10"/>
          <p:cNvGrpSpPr/>
          <p:nvPr/>
        </p:nvGrpSpPr>
        <p:grpSpPr>
          <a:xfrm>
            <a:off x="299186" y="6502158"/>
            <a:ext cx="4546180" cy="153888"/>
            <a:chOff x="5454801" y="6348055"/>
            <a:chExt cx="4546180" cy="153888"/>
          </a:xfrm>
        </p:grpSpPr>
        <p:sp>
          <p:nvSpPr>
            <p:cNvPr id="12" name="Text Box 4"/>
            <p:cNvSpPr txBox="1">
              <a:spLocks noChangeArrowheads="1"/>
            </p:cNvSpPr>
            <p:nvPr/>
          </p:nvSpPr>
          <p:spPr bwMode="auto">
            <a:xfrm>
              <a:off x="5454801" y="6348055"/>
              <a:ext cx="4546180" cy="153888"/>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spcAft>
                  <a:spcPct val="30000"/>
                </a:spcAft>
                <a:buClr>
                  <a:srgbClr val="6E6E6E"/>
                </a:buClr>
                <a:buSzPct val="80000"/>
                <a:defRPr/>
              </a:pPr>
              <a:r>
                <a:rPr lang="fr-FR" sz="1000" b="0" i="1" dirty="0">
                  <a:latin typeface="Arial" panose="020B0604020202020204" pitchFamily="34" charset="0"/>
                  <a:cs typeface="Arial" panose="020B0604020202020204" pitchFamily="34" charset="0"/>
                  <a:sym typeface="Wingdings" pitchFamily="2" charset="2"/>
                </a:rPr>
                <a:t>Différences significatives par rapport à </a:t>
              </a:r>
              <a:r>
                <a:rPr lang="fr-FR" sz="1000" b="0" i="1" dirty="0" smtClean="0">
                  <a:latin typeface="Arial" panose="020B0604020202020204" pitchFamily="34" charset="0"/>
                  <a:cs typeface="Arial" panose="020B0604020202020204" pitchFamily="34" charset="0"/>
                  <a:sym typeface="Wingdings" pitchFamily="2" charset="2"/>
                </a:rPr>
                <a:t>l’ensemble</a:t>
              </a:r>
              <a:endParaRPr lang="fr-FR" sz="1000" b="0" i="1" dirty="0">
                <a:latin typeface="Arial" panose="020B0604020202020204" pitchFamily="34" charset="0"/>
                <a:cs typeface="Arial" panose="020B0604020202020204" pitchFamily="34" charset="0"/>
                <a:sym typeface="Wingdings" pitchFamily="2" charset="2"/>
              </a:endParaRPr>
            </a:p>
          </p:txBody>
        </p:sp>
        <p:sp>
          <p:nvSpPr>
            <p:cNvPr id="13" name="Ellipse 51"/>
            <p:cNvSpPr>
              <a:spLocks noChangeAspect="1"/>
            </p:cNvSpPr>
            <p:nvPr/>
          </p:nvSpPr>
          <p:spPr bwMode="auto">
            <a:xfrm>
              <a:off x="6566711" y="6371064"/>
              <a:ext cx="246523" cy="119020"/>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14" name="Ellipse 51"/>
            <p:cNvSpPr>
              <a:spLocks noChangeAspect="1"/>
            </p:cNvSpPr>
            <p:nvPr/>
          </p:nvSpPr>
          <p:spPr bwMode="auto">
            <a:xfrm>
              <a:off x="6247091" y="6371064"/>
              <a:ext cx="246523" cy="119020"/>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p>
              <a:pPr algn="r">
                <a:defRPr/>
              </a:pPr>
              <a:endParaRPr lang="fr-FR">
                <a:latin typeface="Arial" panose="020B0604020202020204" pitchFamily="34" charset="0"/>
                <a:cs typeface="Arial" panose="020B0604020202020204" pitchFamily="34" charset="0"/>
              </a:endParaRPr>
            </a:p>
          </p:txBody>
        </p:sp>
      </p:grpSp>
      <p:sp>
        <p:nvSpPr>
          <p:cNvPr id="34" name="Ellipse 51"/>
          <p:cNvSpPr>
            <a:spLocks noChangeAspect="1"/>
          </p:cNvSpPr>
          <p:nvPr/>
        </p:nvSpPr>
        <p:spPr bwMode="auto">
          <a:xfrm>
            <a:off x="2852848" y="2854154"/>
            <a:ext cx="475567" cy="229601"/>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37" name="Ellipse 51"/>
          <p:cNvSpPr>
            <a:spLocks noChangeAspect="1"/>
          </p:cNvSpPr>
          <p:nvPr/>
        </p:nvSpPr>
        <p:spPr bwMode="auto">
          <a:xfrm>
            <a:off x="6388399" y="3291764"/>
            <a:ext cx="475567" cy="229601"/>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38" name="Ellipse 51"/>
          <p:cNvSpPr>
            <a:spLocks noChangeAspect="1"/>
          </p:cNvSpPr>
          <p:nvPr/>
        </p:nvSpPr>
        <p:spPr bwMode="auto">
          <a:xfrm>
            <a:off x="4305650" y="3691711"/>
            <a:ext cx="475567" cy="229601"/>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0" name="Ellipse 51"/>
          <p:cNvSpPr>
            <a:spLocks noChangeAspect="1"/>
          </p:cNvSpPr>
          <p:nvPr/>
        </p:nvSpPr>
        <p:spPr bwMode="auto">
          <a:xfrm>
            <a:off x="4173387" y="3282057"/>
            <a:ext cx="475567" cy="229601"/>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2" name="Ellipse 51"/>
          <p:cNvSpPr>
            <a:spLocks noChangeAspect="1"/>
          </p:cNvSpPr>
          <p:nvPr/>
        </p:nvSpPr>
        <p:spPr bwMode="auto">
          <a:xfrm>
            <a:off x="2615064" y="4114712"/>
            <a:ext cx="475567" cy="229601"/>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45" name="Titre 1"/>
          <p:cNvSpPr>
            <a:spLocks noGrp="1"/>
          </p:cNvSpPr>
          <p:nvPr>
            <p:ph type="title"/>
          </p:nvPr>
        </p:nvSpPr>
        <p:spPr>
          <a:xfrm>
            <a:off x="324494" y="1"/>
            <a:ext cx="9051518" cy="852747"/>
          </a:xfrm>
        </p:spPr>
        <p:txBody>
          <a:bodyPr/>
          <a:lstStyle/>
          <a:p>
            <a:r>
              <a:rPr lang="fr-FR" sz="2000" dirty="0" smtClean="0"/>
              <a:t>Une proportion plus élevée d’individus ayant la formation ou le </a:t>
            </a:r>
            <a:r>
              <a:rPr lang="fr-FR" sz="2000" dirty="0"/>
              <a:t>permis mais qui n’ont jamais conduit </a:t>
            </a:r>
            <a:r>
              <a:rPr lang="fr-FR" sz="2000" dirty="0" smtClean="0"/>
              <a:t> habitant dans les régions Est et Nord</a:t>
            </a:r>
            <a:endParaRPr lang="fr-FR" sz="2000" dirty="0"/>
          </a:p>
        </p:txBody>
      </p:sp>
      <p:sp>
        <p:nvSpPr>
          <p:cNvPr id="48" name="ZoneTexte 47"/>
          <p:cNvSpPr txBox="1"/>
          <p:nvPr/>
        </p:nvSpPr>
        <p:spPr>
          <a:xfrm>
            <a:off x="592744" y="6291287"/>
            <a:ext cx="9772112" cy="543668"/>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pPr>
              <a:defRPr/>
            </a:pPr>
            <a:endParaRPr lang="fr-FR" sz="1000" b="0" dirty="0" smtClean="0">
              <a:solidFill>
                <a:schemeClr val="tx1"/>
              </a:solidFill>
              <a:latin typeface="Arial" panose="020B0604020202020204" pitchFamily="34" charset="0"/>
            </a:endParaRPr>
          </a:p>
          <a:p>
            <a:pPr>
              <a:defRPr/>
            </a:pPr>
            <a:r>
              <a:rPr lang="fr-FR" sz="1000" b="0" dirty="0" smtClean="0">
                <a:solidFill>
                  <a:schemeClr val="tx1"/>
                </a:solidFill>
                <a:latin typeface="Arial" panose="020B0604020202020204" pitchFamily="34" charset="0"/>
              </a:rPr>
              <a:t>Q6 </a:t>
            </a:r>
            <a:r>
              <a:rPr lang="fr-FR" sz="1000" b="0" dirty="0">
                <a:solidFill>
                  <a:schemeClr val="tx1"/>
                </a:solidFill>
                <a:latin typeface="Arial" panose="020B0604020202020204" pitchFamily="34" charset="0"/>
              </a:rPr>
              <a:t>:Cette personne conduit-elle actuellement un deux roues motorisé ?</a:t>
            </a:r>
          </a:p>
          <a:p>
            <a:pPr>
              <a:defRPr/>
            </a:pPr>
            <a:r>
              <a:rPr lang="fr-FR" sz="1000" b="0" dirty="0" smtClean="0">
                <a:solidFill>
                  <a:schemeClr val="tx1"/>
                </a:solidFill>
                <a:latin typeface="Arial" panose="020B0604020202020204" pitchFamily="34" charset="0"/>
              </a:rPr>
              <a:t>Base : ensemble des individus 15 ans et plus ayant la formation ou le permis moto</a:t>
            </a:r>
            <a:endParaRPr lang="fr-FR" sz="1000" b="0" dirty="0">
              <a:solidFill>
                <a:schemeClr val="tx1"/>
              </a:solidFill>
              <a:latin typeface="Arial" panose="020B0604020202020204" pitchFamily="34" charset="0"/>
            </a:endParaRPr>
          </a:p>
        </p:txBody>
      </p:sp>
      <p:sp>
        <p:nvSpPr>
          <p:cNvPr id="49" name="Freeform 41"/>
          <p:cNvSpPr>
            <a:spLocks noChangeAspect="1" noEditPoints="1"/>
          </p:cNvSpPr>
          <p:nvPr/>
        </p:nvSpPr>
        <p:spPr bwMode="auto">
          <a:xfrm>
            <a:off x="9489890" y="132253"/>
            <a:ext cx="719138" cy="720725"/>
          </a:xfrm>
          <a:custGeom>
            <a:avLst/>
            <a:gdLst>
              <a:gd name="T0" fmla="*/ 121 w 226"/>
              <a:gd name="T1" fmla="*/ 121 h 227"/>
              <a:gd name="T2" fmla="*/ 101 w 226"/>
              <a:gd name="T3" fmla="*/ 108 h 227"/>
              <a:gd name="T4" fmla="*/ 122 w 226"/>
              <a:gd name="T5" fmla="*/ 98 h 227"/>
              <a:gd name="T6" fmla="*/ 85 w 226"/>
              <a:gd name="T7" fmla="*/ 85 h 227"/>
              <a:gd name="T8" fmla="*/ 123 w 226"/>
              <a:gd name="T9" fmla="*/ 146 h 227"/>
              <a:gd name="T10" fmla="*/ 101 w 226"/>
              <a:gd name="T11" fmla="*/ 133 h 227"/>
              <a:gd name="T12" fmla="*/ 113 w 226"/>
              <a:gd name="T13" fmla="*/ 0 h 227"/>
              <a:gd name="T14" fmla="*/ 2 w 226"/>
              <a:gd name="T15" fmla="*/ 136 h 227"/>
              <a:gd name="T16" fmla="*/ 2 w 226"/>
              <a:gd name="T17" fmla="*/ 136 h 227"/>
              <a:gd name="T18" fmla="*/ 3 w 226"/>
              <a:gd name="T19" fmla="*/ 138 h 227"/>
              <a:gd name="T20" fmla="*/ 4 w 226"/>
              <a:gd name="T21" fmla="*/ 140 h 227"/>
              <a:gd name="T22" fmla="*/ 87 w 226"/>
              <a:gd name="T23" fmla="*/ 223 h 227"/>
              <a:gd name="T24" fmla="*/ 89 w 226"/>
              <a:gd name="T25" fmla="*/ 224 h 227"/>
              <a:gd name="T26" fmla="*/ 113 w 226"/>
              <a:gd name="T27" fmla="*/ 227 h 227"/>
              <a:gd name="T28" fmla="*/ 113 w 226"/>
              <a:gd name="T29" fmla="*/ 0 h 227"/>
              <a:gd name="T30" fmla="*/ 97 w 226"/>
              <a:gd name="T31" fmla="*/ 212 h 227"/>
              <a:gd name="T32" fmla="*/ 49 w 226"/>
              <a:gd name="T33" fmla="*/ 108 h 227"/>
              <a:gd name="T34" fmla="*/ 60 w 226"/>
              <a:gd name="T35" fmla="*/ 146 h 227"/>
              <a:gd name="T36" fmla="*/ 78 w 226"/>
              <a:gd name="T37" fmla="*/ 85 h 227"/>
              <a:gd name="T38" fmla="*/ 63 w 226"/>
              <a:gd name="T39" fmla="*/ 122 h 227"/>
              <a:gd name="T40" fmla="*/ 52 w 226"/>
              <a:gd name="T41" fmla="*/ 85 h 227"/>
              <a:gd name="T42" fmla="*/ 34 w 226"/>
              <a:gd name="T43" fmla="*/ 136 h 227"/>
              <a:gd name="T44" fmla="*/ 14 w 226"/>
              <a:gd name="T45" fmla="*/ 114 h 227"/>
              <a:gd name="T46" fmla="*/ 212 w 226"/>
              <a:gd name="T47" fmla="*/ 114 h 227"/>
              <a:gd name="T48" fmla="*/ 176 w 226"/>
              <a:gd name="T49" fmla="*/ 85 h 227"/>
              <a:gd name="T50" fmla="*/ 172 w 226"/>
              <a:gd name="T51" fmla="*/ 127 h 227"/>
              <a:gd name="T52" fmla="*/ 151 w 226"/>
              <a:gd name="T53" fmla="*/ 85 h 227"/>
              <a:gd name="T54" fmla="*/ 145 w 226"/>
              <a:gd name="T55" fmla="*/ 127 h 227"/>
              <a:gd name="T56" fmla="*/ 125 w 226"/>
              <a:gd name="T57" fmla="*/ 85 h 227"/>
              <a:gd name="T58" fmla="*/ 153 w 226"/>
              <a:gd name="T59" fmla="*/ 146 h 227"/>
              <a:gd name="T60" fmla="*/ 158 w 226"/>
              <a:gd name="T61" fmla="*/ 105 h 227"/>
              <a:gd name="T62" fmla="*/ 181 w 226"/>
              <a:gd name="T63" fmla="*/ 146 h 227"/>
              <a:gd name="T64" fmla="*/ 176 w 226"/>
              <a:gd name="T65" fmla="*/ 8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 h="227">
                <a:moveTo>
                  <a:pt x="101" y="121"/>
                </a:moveTo>
                <a:cubicBezTo>
                  <a:pt x="121" y="121"/>
                  <a:pt x="121" y="121"/>
                  <a:pt x="121" y="121"/>
                </a:cubicBezTo>
                <a:cubicBezTo>
                  <a:pt x="121" y="108"/>
                  <a:pt x="121" y="108"/>
                  <a:pt x="121" y="108"/>
                </a:cubicBezTo>
                <a:cubicBezTo>
                  <a:pt x="101" y="108"/>
                  <a:pt x="101" y="108"/>
                  <a:pt x="101" y="108"/>
                </a:cubicBezTo>
                <a:cubicBezTo>
                  <a:pt x="101" y="98"/>
                  <a:pt x="101" y="98"/>
                  <a:pt x="101" y="98"/>
                </a:cubicBezTo>
                <a:cubicBezTo>
                  <a:pt x="122" y="98"/>
                  <a:pt x="122" y="98"/>
                  <a:pt x="122" y="98"/>
                </a:cubicBezTo>
                <a:cubicBezTo>
                  <a:pt x="122" y="85"/>
                  <a:pt x="122" y="85"/>
                  <a:pt x="122" y="85"/>
                </a:cubicBezTo>
                <a:cubicBezTo>
                  <a:pt x="85" y="85"/>
                  <a:pt x="85" y="85"/>
                  <a:pt x="85" y="85"/>
                </a:cubicBezTo>
                <a:cubicBezTo>
                  <a:pt x="85" y="146"/>
                  <a:pt x="85" y="146"/>
                  <a:pt x="85" y="146"/>
                </a:cubicBezTo>
                <a:cubicBezTo>
                  <a:pt x="123" y="146"/>
                  <a:pt x="123" y="146"/>
                  <a:pt x="123" y="146"/>
                </a:cubicBezTo>
                <a:cubicBezTo>
                  <a:pt x="123" y="133"/>
                  <a:pt x="123" y="133"/>
                  <a:pt x="123" y="133"/>
                </a:cubicBezTo>
                <a:cubicBezTo>
                  <a:pt x="101" y="133"/>
                  <a:pt x="101" y="133"/>
                  <a:pt x="101" y="133"/>
                </a:cubicBezTo>
                <a:lnTo>
                  <a:pt x="101" y="121"/>
                </a:lnTo>
                <a:close/>
                <a:moveTo>
                  <a:pt x="113" y="0"/>
                </a:moveTo>
                <a:cubicBezTo>
                  <a:pt x="50" y="0"/>
                  <a:pt x="0" y="51"/>
                  <a:pt x="0" y="114"/>
                </a:cubicBezTo>
                <a:cubicBezTo>
                  <a:pt x="0" y="121"/>
                  <a:pt x="0" y="129"/>
                  <a:pt x="2" y="136"/>
                </a:cubicBezTo>
                <a:cubicBezTo>
                  <a:pt x="2" y="136"/>
                  <a:pt x="2" y="136"/>
                  <a:pt x="2" y="136"/>
                </a:cubicBezTo>
                <a:cubicBezTo>
                  <a:pt x="2" y="136"/>
                  <a:pt x="2" y="136"/>
                  <a:pt x="2" y="136"/>
                </a:cubicBezTo>
                <a:cubicBezTo>
                  <a:pt x="2" y="137"/>
                  <a:pt x="2" y="137"/>
                  <a:pt x="2" y="137"/>
                </a:cubicBezTo>
                <a:cubicBezTo>
                  <a:pt x="2" y="138"/>
                  <a:pt x="2" y="138"/>
                  <a:pt x="3" y="138"/>
                </a:cubicBezTo>
                <a:cubicBezTo>
                  <a:pt x="3" y="139"/>
                  <a:pt x="3" y="139"/>
                  <a:pt x="4" y="140"/>
                </a:cubicBezTo>
                <a:cubicBezTo>
                  <a:pt x="4" y="140"/>
                  <a:pt x="4" y="140"/>
                  <a:pt x="4" y="140"/>
                </a:cubicBezTo>
                <a:cubicBezTo>
                  <a:pt x="31" y="168"/>
                  <a:pt x="31" y="168"/>
                  <a:pt x="31" y="168"/>
                </a:cubicBezTo>
                <a:cubicBezTo>
                  <a:pt x="87" y="223"/>
                  <a:pt x="87" y="223"/>
                  <a:pt x="87" y="223"/>
                </a:cubicBezTo>
                <a:cubicBezTo>
                  <a:pt x="87" y="223"/>
                  <a:pt x="88" y="224"/>
                  <a:pt x="89" y="224"/>
                </a:cubicBezTo>
                <a:cubicBezTo>
                  <a:pt x="89" y="224"/>
                  <a:pt x="89" y="224"/>
                  <a:pt x="89" y="224"/>
                </a:cubicBezTo>
                <a:cubicBezTo>
                  <a:pt x="90" y="224"/>
                  <a:pt x="90" y="225"/>
                  <a:pt x="90" y="225"/>
                </a:cubicBezTo>
                <a:cubicBezTo>
                  <a:pt x="98" y="226"/>
                  <a:pt x="105" y="227"/>
                  <a:pt x="113" y="227"/>
                </a:cubicBezTo>
                <a:cubicBezTo>
                  <a:pt x="176" y="227"/>
                  <a:pt x="226" y="176"/>
                  <a:pt x="226" y="114"/>
                </a:cubicBezTo>
                <a:cubicBezTo>
                  <a:pt x="226" y="51"/>
                  <a:pt x="176" y="0"/>
                  <a:pt x="113" y="0"/>
                </a:cubicBezTo>
                <a:close/>
                <a:moveTo>
                  <a:pt x="113" y="213"/>
                </a:moveTo>
                <a:cubicBezTo>
                  <a:pt x="108" y="213"/>
                  <a:pt x="102" y="212"/>
                  <a:pt x="97" y="212"/>
                </a:cubicBezTo>
                <a:cubicBezTo>
                  <a:pt x="90" y="184"/>
                  <a:pt x="73" y="160"/>
                  <a:pt x="49" y="144"/>
                </a:cubicBezTo>
                <a:cubicBezTo>
                  <a:pt x="49" y="108"/>
                  <a:pt x="49" y="108"/>
                  <a:pt x="49" y="108"/>
                </a:cubicBezTo>
                <a:cubicBezTo>
                  <a:pt x="50" y="108"/>
                  <a:pt x="50" y="108"/>
                  <a:pt x="50" y="108"/>
                </a:cubicBezTo>
                <a:cubicBezTo>
                  <a:pt x="60" y="146"/>
                  <a:pt x="60" y="146"/>
                  <a:pt x="60" y="146"/>
                </a:cubicBezTo>
                <a:cubicBezTo>
                  <a:pt x="78" y="146"/>
                  <a:pt x="78" y="146"/>
                  <a:pt x="78" y="146"/>
                </a:cubicBezTo>
                <a:cubicBezTo>
                  <a:pt x="78" y="85"/>
                  <a:pt x="78" y="85"/>
                  <a:pt x="78" y="85"/>
                </a:cubicBezTo>
                <a:cubicBezTo>
                  <a:pt x="63" y="85"/>
                  <a:pt x="63" y="85"/>
                  <a:pt x="63" y="85"/>
                </a:cubicBezTo>
                <a:cubicBezTo>
                  <a:pt x="63" y="122"/>
                  <a:pt x="63" y="122"/>
                  <a:pt x="63" y="122"/>
                </a:cubicBezTo>
                <a:cubicBezTo>
                  <a:pt x="63" y="122"/>
                  <a:pt x="63" y="122"/>
                  <a:pt x="63" y="122"/>
                </a:cubicBezTo>
                <a:cubicBezTo>
                  <a:pt x="52" y="85"/>
                  <a:pt x="52" y="85"/>
                  <a:pt x="52" y="85"/>
                </a:cubicBezTo>
                <a:cubicBezTo>
                  <a:pt x="34" y="85"/>
                  <a:pt x="34" y="85"/>
                  <a:pt x="34" y="85"/>
                </a:cubicBezTo>
                <a:cubicBezTo>
                  <a:pt x="34" y="136"/>
                  <a:pt x="34" y="136"/>
                  <a:pt x="34" y="136"/>
                </a:cubicBezTo>
                <a:cubicBezTo>
                  <a:pt x="28" y="133"/>
                  <a:pt x="22" y="131"/>
                  <a:pt x="15" y="129"/>
                </a:cubicBezTo>
                <a:cubicBezTo>
                  <a:pt x="14" y="124"/>
                  <a:pt x="14" y="119"/>
                  <a:pt x="14" y="114"/>
                </a:cubicBezTo>
                <a:cubicBezTo>
                  <a:pt x="14" y="59"/>
                  <a:pt x="58" y="14"/>
                  <a:pt x="113" y="14"/>
                </a:cubicBezTo>
                <a:cubicBezTo>
                  <a:pt x="168" y="14"/>
                  <a:pt x="212" y="59"/>
                  <a:pt x="212" y="114"/>
                </a:cubicBezTo>
                <a:cubicBezTo>
                  <a:pt x="212" y="168"/>
                  <a:pt x="168" y="213"/>
                  <a:pt x="113" y="213"/>
                </a:cubicBezTo>
                <a:close/>
                <a:moveTo>
                  <a:pt x="176" y="85"/>
                </a:moveTo>
                <a:cubicBezTo>
                  <a:pt x="172" y="127"/>
                  <a:pt x="172" y="127"/>
                  <a:pt x="172" y="127"/>
                </a:cubicBezTo>
                <a:cubicBezTo>
                  <a:pt x="172" y="127"/>
                  <a:pt x="172" y="127"/>
                  <a:pt x="172" y="127"/>
                </a:cubicBezTo>
                <a:cubicBezTo>
                  <a:pt x="165" y="85"/>
                  <a:pt x="165" y="85"/>
                  <a:pt x="165" y="85"/>
                </a:cubicBezTo>
                <a:cubicBezTo>
                  <a:pt x="151" y="85"/>
                  <a:pt x="151" y="85"/>
                  <a:pt x="151" y="85"/>
                </a:cubicBezTo>
                <a:cubicBezTo>
                  <a:pt x="145" y="127"/>
                  <a:pt x="145" y="127"/>
                  <a:pt x="145" y="127"/>
                </a:cubicBezTo>
                <a:cubicBezTo>
                  <a:pt x="145" y="127"/>
                  <a:pt x="145" y="127"/>
                  <a:pt x="145" y="127"/>
                </a:cubicBezTo>
                <a:cubicBezTo>
                  <a:pt x="140" y="85"/>
                  <a:pt x="140" y="85"/>
                  <a:pt x="140" y="85"/>
                </a:cubicBezTo>
                <a:cubicBezTo>
                  <a:pt x="125" y="85"/>
                  <a:pt x="125" y="85"/>
                  <a:pt x="125" y="85"/>
                </a:cubicBezTo>
                <a:cubicBezTo>
                  <a:pt x="135" y="146"/>
                  <a:pt x="135" y="146"/>
                  <a:pt x="135" y="146"/>
                </a:cubicBezTo>
                <a:cubicBezTo>
                  <a:pt x="153" y="146"/>
                  <a:pt x="153" y="146"/>
                  <a:pt x="153" y="146"/>
                </a:cubicBezTo>
                <a:cubicBezTo>
                  <a:pt x="158" y="105"/>
                  <a:pt x="158" y="105"/>
                  <a:pt x="158" y="105"/>
                </a:cubicBezTo>
                <a:cubicBezTo>
                  <a:pt x="158" y="105"/>
                  <a:pt x="158" y="105"/>
                  <a:pt x="158" y="105"/>
                </a:cubicBezTo>
                <a:cubicBezTo>
                  <a:pt x="164" y="146"/>
                  <a:pt x="164" y="146"/>
                  <a:pt x="164" y="146"/>
                </a:cubicBezTo>
                <a:cubicBezTo>
                  <a:pt x="181" y="146"/>
                  <a:pt x="181" y="146"/>
                  <a:pt x="181" y="146"/>
                </a:cubicBezTo>
                <a:cubicBezTo>
                  <a:pt x="192" y="85"/>
                  <a:pt x="192" y="85"/>
                  <a:pt x="192" y="85"/>
                </a:cubicBezTo>
                <a:lnTo>
                  <a:pt x="176"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3" name="Ellipse 51"/>
          <p:cNvSpPr>
            <a:spLocks noChangeAspect="1"/>
          </p:cNvSpPr>
          <p:nvPr/>
        </p:nvSpPr>
        <p:spPr bwMode="auto">
          <a:xfrm>
            <a:off x="4365266" y="2854154"/>
            <a:ext cx="475567" cy="229601"/>
          </a:xfrm>
          <a:prstGeom prst="rect">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22" name="Ellipse 51"/>
          <p:cNvSpPr>
            <a:spLocks noChangeAspect="1"/>
          </p:cNvSpPr>
          <p:nvPr/>
        </p:nvSpPr>
        <p:spPr bwMode="auto">
          <a:xfrm>
            <a:off x="6388399" y="3689636"/>
            <a:ext cx="475567" cy="229601"/>
          </a:xfrm>
          <a:prstGeom prst="rect">
            <a:avLst/>
          </a:prstGeom>
          <a:noFill/>
          <a:ln w="19050" algn="ctr">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
        <p:nvSpPr>
          <p:cNvPr id="24" name="Ellipse 51"/>
          <p:cNvSpPr>
            <a:spLocks noChangeAspect="1"/>
          </p:cNvSpPr>
          <p:nvPr/>
        </p:nvSpPr>
        <p:spPr bwMode="auto">
          <a:xfrm>
            <a:off x="6795726" y="4960953"/>
            <a:ext cx="475567" cy="229601"/>
          </a:xfrm>
          <a:prstGeom prst="rect">
            <a:avLst/>
          </a:prstGeom>
          <a:noFill/>
          <a:ln w="19050" algn="ctr">
            <a:solidFill>
              <a:schemeClr val="accent1">
                <a:lumMod val="20000"/>
                <a:lumOff val="80000"/>
              </a:schemeClr>
            </a:solidFill>
            <a:round/>
            <a:headEnd/>
            <a:tailEnd/>
          </a:ln>
          <a:extLst>
            <a:ext uri="{909E8E84-426E-40DD-AFC4-6F175D3DCCD1}">
              <a14:hiddenFill xmlns:a14="http://schemas.microsoft.com/office/drawing/2010/main">
                <a:solidFill>
                  <a:srgbClr val="FFFFFF"/>
                </a:solidFill>
              </a14:hiddenFill>
            </a:ext>
          </a:extLst>
        </p:spPr>
        <p:txBody>
          <a:bodyPr lIns="102870" tIns="51435" rIns="102870" bIns="51435"/>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r" eaLnBrk="1" hangingPunct="1">
              <a:spcBef>
                <a:spcPct val="0"/>
              </a:spcBef>
              <a:buFontTx/>
              <a:buNone/>
            </a:pPr>
            <a:endParaRPr lang="fr-FR" altLang="fr-FR" sz="20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87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852747"/>
          </a:xfrm>
        </p:spPr>
        <p:txBody>
          <a:bodyPr/>
          <a:lstStyle/>
          <a:p>
            <a:r>
              <a:rPr lang="fr-FR" sz="2000" dirty="0" smtClean="0"/>
              <a:t>Ceux qui n’ont jamais conduit en ayant la formation ou le permis moto sont plutôt des femmes, des 18-34 ans ou PCS+ </a:t>
            </a:r>
            <a:endParaRPr lang="fr-FR" sz="2000" dirty="0"/>
          </a:p>
        </p:txBody>
      </p:sp>
      <p:sp>
        <p:nvSpPr>
          <p:cNvPr id="3" name="Espace réservé du numéro de diapositive 2"/>
          <p:cNvSpPr>
            <a:spLocks noGrp="1"/>
          </p:cNvSpPr>
          <p:nvPr>
            <p:ph type="sldNum" sz="quarter" idx="10"/>
          </p:nvPr>
        </p:nvSpPr>
        <p:spPr/>
        <p:txBody>
          <a:bodyPr/>
          <a:lstStyle/>
          <a:p>
            <a:fld id="{4034BEE3-566C-4068-A777-C3A4762E861B}" type="slidenum">
              <a:rPr lang="en-GB" smtClean="0">
                <a:latin typeface="Arial" panose="020B0604020202020204" pitchFamily="34" charset="0"/>
                <a:cs typeface="Arial" panose="020B0604020202020204" pitchFamily="34" charset="0"/>
              </a:rPr>
              <a:pPr/>
              <a:t>34</a:t>
            </a:fld>
            <a:endParaRPr lang="en-GB" dirty="0">
              <a:latin typeface="Arial" panose="020B0604020202020204" pitchFamily="34" charset="0"/>
              <a:cs typeface="Arial" panose="020B0604020202020204" pitchFamily="34" charset="0"/>
            </a:endParaRPr>
          </a:p>
        </p:txBody>
      </p:sp>
      <p:graphicFrame>
        <p:nvGraphicFramePr>
          <p:cNvPr id="4" name="Graphique 3"/>
          <p:cNvGraphicFramePr/>
          <p:nvPr>
            <p:extLst>
              <p:ext uri="{D42A27DB-BD31-4B8C-83A1-F6EECF244321}">
                <p14:modId xmlns:p14="http://schemas.microsoft.com/office/powerpoint/2010/main" val="623105592"/>
              </p:ext>
            </p:extLst>
          </p:nvPr>
        </p:nvGraphicFramePr>
        <p:xfrm>
          <a:off x="3508738" y="2376380"/>
          <a:ext cx="3070266" cy="38011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Graphique 39"/>
          <p:cNvGraphicFramePr>
            <a:graphicFrameLocks/>
          </p:cNvGraphicFramePr>
          <p:nvPr>
            <p:extLst>
              <p:ext uri="{D42A27DB-BD31-4B8C-83A1-F6EECF244321}">
                <p14:modId xmlns:p14="http://schemas.microsoft.com/office/powerpoint/2010/main" val="1506209051"/>
              </p:ext>
            </p:extLst>
          </p:nvPr>
        </p:nvGraphicFramePr>
        <p:xfrm>
          <a:off x="998473" y="2349804"/>
          <a:ext cx="2461122" cy="3261920"/>
        </p:xfrm>
        <a:graphic>
          <a:graphicData uri="http://schemas.openxmlformats.org/drawingml/2006/chart">
            <c:chart xmlns:c="http://schemas.openxmlformats.org/drawingml/2006/chart" xmlns:r="http://schemas.openxmlformats.org/officeDocument/2006/relationships" r:id="rId7"/>
          </a:graphicData>
        </a:graphic>
      </p:graphicFrame>
      <p:sp>
        <p:nvSpPr>
          <p:cNvPr id="6" name="Freeform 91"/>
          <p:cNvSpPr>
            <a:spLocks noChangeAspect="1" noEditPoints="1"/>
          </p:cNvSpPr>
          <p:nvPr/>
        </p:nvSpPr>
        <p:spPr bwMode="auto">
          <a:xfrm>
            <a:off x="785105" y="4587673"/>
            <a:ext cx="206645" cy="493582"/>
          </a:xfrm>
          <a:custGeom>
            <a:avLst/>
            <a:gdLst>
              <a:gd name="T0" fmla="*/ 1031 w 1281"/>
              <a:gd name="T1" fmla="*/ 603 h 3176"/>
              <a:gd name="T2" fmla="*/ 1148 w 1281"/>
              <a:gd name="T3" fmla="*/ 647 h 3176"/>
              <a:gd name="T4" fmla="*/ 1234 w 1281"/>
              <a:gd name="T5" fmla="*/ 733 h 3176"/>
              <a:gd name="T6" fmla="*/ 1278 w 1281"/>
              <a:gd name="T7" fmla="*/ 848 h 3176"/>
              <a:gd name="T8" fmla="*/ 1278 w 1281"/>
              <a:gd name="T9" fmla="*/ 1771 h 3176"/>
              <a:gd name="T10" fmla="*/ 1238 w 1281"/>
              <a:gd name="T11" fmla="*/ 1835 h 3176"/>
              <a:gd name="T12" fmla="*/ 1165 w 1281"/>
              <a:gd name="T13" fmla="*/ 1861 h 3176"/>
              <a:gd name="T14" fmla="*/ 1092 w 1281"/>
              <a:gd name="T15" fmla="*/ 1835 h 3176"/>
              <a:gd name="T16" fmla="*/ 1051 w 1281"/>
              <a:gd name="T17" fmla="*/ 1771 h 3176"/>
              <a:gd name="T18" fmla="*/ 989 w 1281"/>
              <a:gd name="T19" fmla="*/ 1003 h 3176"/>
              <a:gd name="T20" fmla="*/ 977 w 1281"/>
              <a:gd name="T21" fmla="*/ 3079 h 3176"/>
              <a:gd name="T22" fmla="*/ 919 w 1281"/>
              <a:gd name="T23" fmla="*/ 3149 h 3176"/>
              <a:gd name="T24" fmla="*/ 831 w 1281"/>
              <a:gd name="T25" fmla="*/ 3176 h 3176"/>
              <a:gd name="T26" fmla="*/ 743 w 1281"/>
              <a:gd name="T27" fmla="*/ 3149 h 3176"/>
              <a:gd name="T28" fmla="*/ 685 w 1281"/>
              <a:gd name="T29" fmla="*/ 3079 h 3176"/>
              <a:gd name="T30" fmla="*/ 673 w 1281"/>
              <a:gd name="T31" fmla="*/ 1861 h 3176"/>
              <a:gd name="T32" fmla="*/ 605 w 1281"/>
              <a:gd name="T33" fmla="*/ 3050 h 3176"/>
              <a:gd name="T34" fmla="*/ 561 w 1281"/>
              <a:gd name="T35" fmla="*/ 3130 h 3176"/>
              <a:gd name="T36" fmla="*/ 482 w 1281"/>
              <a:gd name="T37" fmla="*/ 3172 h 3176"/>
              <a:gd name="T38" fmla="*/ 389 w 1281"/>
              <a:gd name="T39" fmla="*/ 3163 h 3176"/>
              <a:gd name="T40" fmla="*/ 319 w 1281"/>
              <a:gd name="T41" fmla="*/ 3106 h 3176"/>
              <a:gd name="T42" fmla="*/ 292 w 1281"/>
              <a:gd name="T43" fmla="*/ 3018 h 3176"/>
              <a:gd name="T44" fmla="*/ 233 w 1281"/>
              <a:gd name="T45" fmla="*/ 1744 h 3176"/>
              <a:gd name="T46" fmla="*/ 207 w 1281"/>
              <a:gd name="T47" fmla="*/ 1817 h 3176"/>
              <a:gd name="T48" fmla="*/ 143 w 1281"/>
              <a:gd name="T49" fmla="*/ 1857 h 3176"/>
              <a:gd name="T50" fmla="*/ 65 w 1281"/>
              <a:gd name="T51" fmla="*/ 1850 h 3176"/>
              <a:gd name="T52" fmla="*/ 12 w 1281"/>
              <a:gd name="T53" fmla="*/ 1796 h 3176"/>
              <a:gd name="T54" fmla="*/ 0 w 1281"/>
              <a:gd name="T55" fmla="*/ 892 h 3176"/>
              <a:gd name="T56" fmla="*/ 27 w 1281"/>
              <a:gd name="T57" fmla="*/ 769 h 3176"/>
              <a:gd name="T58" fmla="*/ 101 w 1281"/>
              <a:gd name="T59" fmla="*/ 671 h 3176"/>
              <a:gd name="T60" fmla="*/ 208 w 1281"/>
              <a:gd name="T61" fmla="*/ 612 h 3176"/>
              <a:gd name="T62" fmla="*/ 631 w 1281"/>
              <a:gd name="T63" fmla="*/ 0 h 3176"/>
              <a:gd name="T64" fmla="*/ 745 w 1281"/>
              <a:gd name="T65" fmla="*/ 26 h 3176"/>
              <a:gd name="T66" fmla="*/ 837 w 1281"/>
              <a:gd name="T67" fmla="*/ 95 h 3176"/>
              <a:gd name="T68" fmla="*/ 891 w 1281"/>
              <a:gd name="T69" fmla="*/ 195 h 3176"/>
              <a:gd name="T70" fmla="*/ 900 w 1281"/>
              <a:gd name="T71" fmla="*/ 314 h 3176"/>
              <a:gd name="T72" fmla="*/ 859 w 1281"/>
              <a:gd name="T73" fmla="*/ 422 h 3176"/>
              <a:gd name="T74" fmla="*/ 778 w 1281"/>
              <a:gd name="T75" fmla="*/ 502 h 3176"/>
              <a:gd name="T76" fmla="*/ 671 w 1281"/>
              <a:gd name="T77" fmla="*/ 544 h 3176"/>
              <a:gd name="T78" fmla="*/ 551 w 1281"/>
              <a:gd name="T79" fmla="*/ 535 h 3176"/>
              <a:gd name="T80" fmla="*/ 451 w 1281"/>
              <a:gd name="T81" fmla="*/ 480 h 3176"/>
              <a:gd name="T82" fmla="*/ 383 w 1281"/>
              <a:gd name="T83" fmla="*/ 388 h 3176"/>
              <a:gd name="T84" fmla="*/ 357 w 1281"/>
              <a:gd name="T85" fmla="*/ 274 h 3176"/>
              <a:gd name="T86" fmla="*/ 383 w 1281"/>
              <a:gd name="T87" fmla="*/ 158 h 3176"/>
              <a:gd name="T88" fmla="*/ 451 w 1281"/>
              <a:gd name="T89" fmla="*/ 68 h 3176"/>
              <a:gd name="T90" fmla="*/ 551 w 1281"/>
              <a:gd name="T91" fmla="*/ 13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1" h="3176">
                <a:moveTo>
                  <a:pt x="292" y="600"/>
                </a:moveTo>
                <a:lnTo>
                  <a:pt x="989" y="600"/>
                </a:lnTo>
                <a:lnTo>
                  <a:pt x="1031" y="603"/>
                </a:lnTo>
                <a:lnTo>
                  <a:pt x="1073" y="612"/>
                </a:lnTo>
                <a:lnTo>
                  <a:pt x="1112" y="627"/>
                </a:lnTo>
                <a:lnTo>
                  <a:pt x="1148" y="647"/>
                </a:lnTo>
                <a:lnTo>
                  <a:pt x="1180" y="671"/>
                </a:lnTo>
                <a:lnTo>
                  <a:pt x="1210" y="700"/>
                </a:lnTo>
                <a:lnTo>
                  <a:pt x="1234" y="733"/>
                </a:lnTo>
                <a:lnTo>
                  <a:pt x="1253" y="769"/>
                </a:lnTo>
                <a:lnTo>
                  <a:pt x="1269" y="807"/>
                </a:lnTo>
                <a:lnTo>
                  <a:pt x="1278" y="848"/>
                </a:lnTo>
                <a:lnTo>
                  <a:pt x="1281" y="892"/>
                </a:lnTo>
                <a:lnTo>
                  <a:pt x="1281" y="1744"/>
                </a:lnTo>
                <a:lnTo>
                  <a:pt x="1278" y="1771"/>
                </a:lnTo>
                <a:lnTo>
                  <a:pt x="1269" y="1796"/>
                </a:lnTo>
                <a:lnTo>
                  <a:pt x="1255" y="1817"/>
                </a:lnTo>
                <a:lnTo>
                  <a:pt x="1238" y="1835"/>
                </a:lnTo>
                <a:lnTo>
                  <a:pt x="1215" y="1850"/>
                </a:lnTo>
                <a:lnTo>
                  <a:pt x="1191" y="1857"/>
                </a:lnTo>
                <a:lnTo>
                  <a:pt x="1165" y="1861"/>
                </a:lnTo>
                <a:lnTo>
                  <a:pt x="1138" y="1857"/>
                </a:lnTo>
                <a:lnTo>
                  <a:pt x="1113" y="1850"/>
                </a:lnTo>
                <a:lnTo>
                  <a:pt x="1092" y="1835"/>
                </a:lnTo>
                <a:lnTo>
                  <a:pt x="1073" y="1817"/>
                </a:lnTo>
                <a:lnTo>
                  <a:pt x="1059" y="1796"/>
                </a:lnTo>
                <a:lnTo>
                  <a:pt x="1051" y="1771"/>
                </a:lnTo>
                <a:lnTo>
                  <a:pt x="1048" y="1744"/>
                </a:lnTo>
                <a:lnTo>
                  <a:pt x="1048" y="1003"/>
                </a:lnTo>
                <a:lnTo>
                  <a:pt x="989" y="1003"/>
                </a:lnTo>
                <a:lnTo>
                  <a:pt x="989" y="3018"/>
                </a:lnTo>
                <a:lnTo>
                  <a:pt x="986" y="3050"/>
                </a:lnTo>
                <a:lnTo>
                  <a:pt x="977" y="3079"/>
                </a:lnTo>
                <a:lnTo>
                  <a:pt x="962" y="3106"/>
                </a:lnTo>
                <a:lnTo>
                  <a:pt x="942" y="3130"/>
                </a:lnTo>
                <a:lnTo>
                  <a:pt x="919" y="3149"/>
                </a:lnTo>
                <a:lnTo>
                  <a:pt x="893" y="3163"/>
                </a:lnTo>
                <a:lnTo>
                  <a:pt x="862" y="3172"/>
                </a:lnTo>
                <a:lnTo>
                  <a:pt x="831" y="3176"/>
                </a:lnTo>
                <a:lnTo>
                  <a:pt x="800" y="3172"/>
                </a:lnTo>
                <a:lnTo>
                  <a:pt x="769" y="3163"/>
                </a:lnTo>
                <a:lnTo>
                  <a:pt x="743" y="3149"/>
                </a:lnTo>
                <a:lnTo>
                  <a:pt x="719" y="3130"/>
                </a:lnTo>
                <a:lnTo>
                  <a:pt x="700" y="3106"/>
                </a:lnTo>
                <a:lnTo>
                  <a:pt x="685" y="3079"/>
                </a:lnTo>
                <a:lnTo>
                  <a:pt x="676" y="3050"/>
                </a:lnTo>
                <a:lnTo>
                  <a:pt x="673" y="3018"/>
                </a:lnTo>
                <a:lnTo>
                  <a:pt x="673" y="1861"/>
                </a:lnTo>
                <a:lnTo>
                  <a:pt x="608" y="1861"/>
                </a:lnTo>
                <a:lnTo>
                  <a:pt x="608" y="3018"/>
                </a:lnTo>
                <a:lnTo>
                  <a:pt x="605" y="3050"/>
                </a:lnTo>
                <a:lnTo>
                  <a:pt x="596" y="3079"/>
                </a:lnTo>
                <a:lnTo>
                  <a:pt x="581" y="3106"/>
                </a:lnTo>
                <a:lnTo>
                  <a:pt x="561" y="3130"/>
                </a:lnTo>
                <a:lnTo>
                  <a:pt x="539" y="3149"/>
                </a:lnTo>
                <a:lnTo>
                  <a:pt x="512" y="3163"/>
                </a:lnTo>
                <a:lnTo>
                  <a:pt x="482" y="3172"/>
                </a:lnTo>
                <a:lnTo>
                  <a:pt x="450" y="3176"/>
                </a:lnTo>
                <a:lnTo>
                  <a:pt x="419" y="3172"/>
                </a:lnTo>
                <a:lnTo>
                  <a:pt x="389" y="3163"/>
                </a:lnTo>
                <a:lnTo>
                  <a:pt x="362" y="3149"/>
                </a:lnTo>
                <a:lnTo>
                  <a:pt x="338" y="3130"/>
                </a:lnTo>
                <a:lnTo>
                  <a:pt x="319" y="3106"/>
                </a:lnTo>
                <a:lnTo>
                  <a:pt x="305" y="3079"/>
                </a:lnTo>
                <a:lnTo>
                  <a:pt x="296" y="3050"/>
                </a:lnTo>
                <a:lnTo>
                  <a:pt x="292" y="3018"/>
                </a:lnTo>
                <a:lnTo>
                  <a:pt x="292" y="1003"/>
                </a:lnTo>
                <a:lnTo>
                  <a:pt x="233" y="1003"/>
                </a:lnTo>
                <a:lnTo>
                  <a:pt x="233" y="1744"/>
                </a:lnTo>
                <a:lnTo>
                  <a:pt x="231" y="1771"/>
                </a:lnTo>
                <a:lnTo>
                  <a:pt x="222" y="1796"/>
                </a:lnTo>
                <a:lnTo>
                  <a:pt x="207" y="1817"/>
                </a:lnTo>
                <a:lnTo>
                  <a:pt x="189" y="1835"/>
                </a:lnTo>
                <a:lnTo>
                  <a:pt x="168" y="1850"/>
                </a:lnTo>
                <a:lnTo>
                  <a:pt x="143" y="1857"/>
                </a:lnTo>
                <a:lnTo>
                  <a:pt x="116" y="1861"/>
                </a:lnTo>
                <a:lnTo>
                  <a:pt x="90" y="1857"/>
                </a:lnTo>
                <a:lnTo>
                  <a:pt x="65" y="1850"/>
                </a:lnTo>
                <a:lnTo>
                  <a:pt x="44" y="1835"/>
                </a:lnTo>
                <a:lnTo>
                  <a:pt x="26" y="1817"/>
                </a:lnTo>
                <a:lnTo>
                  <a:pt x="12" y="1796"/>
                </a:lnTo>
                <a:lnTo>
                  <a:pt x="3" y="1771"/>
                </a:lnTo>
                <a:lnTo>
                  <a:pt x="0" y="1744"/>
                </a:lnTo>
                <a:lnTo>
                  <a:pt x="0" y="892"/>
                </a:lnTo>
                <a:lnTo>
                  <a:pt x="3" y="848"/>
                </a:lnTo>
                <a:lnTo>
                  <a:pt x="12" y="807"/>
                </a:lnTo>
                <a:lnTo>
                  <a:pt x="27" y="769"/>
                </a:lnTo>
                <a:lnTo>
                  <a:pt x="47" y="733"/>
                </a:lnTo>
                <a:lnTo>
                  <a:pt x="72" y="700"/>
                </a:lnTo>
                <a:lnTo>
                  <a:pt x="101" y="671"/>
                </a:lnTo>
                <a:lnTo>
                  <a:pt x="133" y="647"/>
                </a:lnTo>
                <a:lnTo>
                  <a:pt x="169" y="627"/>
                </a:lnTo>
                <a:lnTo>
                  <a:pt x="208" y="612"/>
                </a:lnTo>
                <a:lnTo>
                  <a:pt x="250" y="603"/>
                </a:lnTo>
                <a:lnTo>
                  <a:pt x="292" y="600"/>
                </a:lnTo>
                <a:close/>
                <a:moveTo>
                  <a:pt x="631" y="0"/>
                </a:moveTo>
                <a:lnTo>
                  <a:pt x="671" y="4"/>
                </a:lnTo>
                <a:lnTo>
                  <a:pt x="709" y="13"/>
                </a:lnTo>
                <a:lnTo>
                  <a:pt x="745" y="26"/>
                </a:lnTo>
                <a:lnTo>
                  <a:pt x="778" y="45"/>
                </a:lnTo>
                <a:lnTo>
                  <a:pt x="810" y="68"/>
                </a:lnTo>
                <a:lnTo>
                  <a:pt x="837" y="95"/>
                </a:lnTo>
                <a:lnTo>
                  <a:pt x="859" y="125"/>
                </a:lnTo>
                <a:lnTo>
                  <a:pt x="878" y="158"/>
                </a:lnTo>
                <a:lnTo>
                  <a:pt x="891" y="195"/>
                </a:lnTo>
                <a:lnTo>
                  <a:pt x="900" y="233"/>
                </a:lnTo>
                <a:lnTo>
                  <a:pt x="903" y="274"/>
                </a:lnTo>
                <a:lnTo>
                  <a:pt x="900" y="314"/>
                </a:lnTo>
                <a:lnTo>
                  <a:pt x="891" y="352"/>
                </a:lnTo>
                <a:lnTo>
                  <a:pt x="878" y="388"/>
                </a:lnTo>
                <a:lnTo>
                  <a:pt x="859" y="422"/>
                </a:lnTo>
                <a:lnTo>
                  <a:pt x="837" y="453"/>
                </a:lnTo>
                <a:lnTo>
                  <a:pt x="810" y="480"/>
                </a:lnTo>
                <a:lnTo>
                  <a:pt x="778" y="502"/>
                </a:lnTo>
                <a:lnTo>
                  <a:pt x="745" y="521"/>
                </a:lnTo>
                <a:lnTo>
                  <a:pt x="709" y="535"/>
                </a:lnTo>
                <a:lnTo>
                  <a:pt x="671" y="544"/>
                </a:lnTo>
                <a:lnTo>
                  <a:pt x="631" y="546"/>
                </a:lnTo>
                <a:lnTo>
                  <a:pt x="590" y="544"/>
                </a:lnTo>
                <a:lnTo>
                  <a:pt x="551" y="535"/>
                </a:lnTo>
                <a:lnTo>
                  <a:pt x="515" y="521"/>
                </a:lnTo>
                <a:lnTo>
                  <a:pt x="482" y="502"/>
                </a:lnTo>
                <a:lnTo>
                  <a:pt x="451" y="480"/>
                </a:lnTo>
                <a:lnTo>
                  <a:pt x="424" y="453"/>
                </a:lnTo>
                <a:lnTo>
                  <a:pt x="402" y="422"/>
                </a:lnTo>
                <a:lnTo>
                  <a:pt x="383" y="388"/>
                </a:lnTo>
                <a:lnTo>
                  <a:pt x="370" y="352"/>
                </a:lnTo>
                <a:lnTo>
                  <a:pt x="361" y="314"/>
                </a:lnTo>
                <a:lnTo>
                  <a:pt x="357" y="274"/>
                </a:lnTo>
                <a:lnTo>
                  <a:pt x="361" y="233"/>
                </a:lnTo>
                <a:lnTo>
                  <a:pt x="370" y="195"/>
                </a:lnTo>
                <a:lnTo>
                  <a:pt x="383" y="158"/>
                </a:lnTo>
                <a:lnTo>
                  <a:pt x="402" y="125"/>
                </a:lnTo>
                <a:lnTo>
                  <a:pt x="424" y="95"/>
                </a:lnTo>
                <a:lnTo>
                  <a:pt x="451" y="68"/>
                </a:lnTo>
                <a:lnTo>
                  <a:pt x="482" y="45"/>
                </a:lnTo>
                <a:lnTo>
                  <a:pt x="515" y="26"/>
                </a:lnTo>
                <a:lnTo>
                  <a:pt x="551" y="13"/>
                </a:lnTo>
                <a:lnTo>
                  <a:pt x="590" y="4"/>
                </a:lnTo>
                <a:lnTo>
                  <a:pt x="631" y="0"/>
                </a:lnTo>
                <a:close/>
              </a:path>
            </a:pathLst>
          </a:custGeom>
          <a:solidFill>
            <a:schemeClr val="accent6">
              <a:lumMod val="75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latin typeface="Arial" panose="020B0604020202020204" pitchFamily="34" charset="0"/>
              <a:cs typeface="Arial" panose="020B0604020202020204" pitchFamily="34" charset="0"/>
            </a:endParaRPr>
          </a:p>
        </p:txBody>
      </p:sp>
      <p:sp>
        <p:nvSpPr>
          <p:cNvPr id="7" name="Freeform 96"/>
          <p:cNvSpPr>
            <a:spLocks noChangeAspect="1" noEditPoints="1"/>
          </p:cNvSpPr>
          <p:nvPr/>
        </p:nvSpPr>
        <p:spPr bwMode="auto">
          <a:xfrm>
            <a:off x="735258" y="2914809"/>
            <a:ext cx="246523" cy="505835"/>
          </a:xfrm>
          <a:custGeom>
            <a:avLst/>
            <a:gdLst>
              <a:gd name="T0" fmla="*/ 980 w 1500"/>
              <a:gd name="T1" fmla="*/ 601 h 3176"/>
              <a:gd name="T2" fmla="*/ 1100 w 1500"/>
              <a:gd name="T3" fmla="*/ 624 h 3176"/>
              <a:gd name="T4" fmla="*/ 1193 w 1500"/>
              <a:gd name="T5" fmla="*/ 683 h 3176"/>
              <a:gd name="T6" fmla="*/ 1259 w 1500"/>
              <a:gd name="T7" fmla="*/ 782 h 3176"/>
              <a:gd name="T8" fmla="*/ 1500 w 1500"/>
              <a:gd name="T9" fmla="*/ 1623 h 3176"/>
              <a:gd name="T10" fmla="*/ 1479 w 1500"/>
              <a:gd name="T11" fmla="*/ 1684 h 3176"/>
              <a:gd name="T12" fmla="*/ 1421 w 1500"/>
              <a:gd name="T13" fmla="*/ 1723 h 3176"/>
              <a:gd name="T14" fmla="*/ 1350 w 1500"/>
              <a:gd name="T15" fmla="*/ 1722 h 3176"/>
              <a:gd name="T16" fmla="*/ 1300 w 1500"/>
              <a:gd name="T17" fmla="*/ 1682 h 3176"/>
              <a:gd name="T18" fmla="*/ 1038 w 1500"/>
              <a:gd name="T19" fmla="*/ 957 h 3176"/>
              <a:gd name="T20" fmla="*/ 1049 w 1500"/>
              <a:gd name="T21" fmla="*/ 3042 h 3176"/>
              <a:gd name="T22" fmla="*/ 1026 w 1500"/>
              <a:gd name="T23" fmla="*/ 3116 h 3176"/>
              <a:gd name="T24" fmla="*/ 967 w 1500"/>
              <a:gd name="T25" fmla="*/ 3166 h 3176"/>
              <a:gd name="T26" fmla="*/ 889 w 1500"/>
              <a:gd name="T27" fmla="*/ 3173 h 3176"/>
              <a:gd name="T28" fmla="*/ 821 w 1500"/>
              <a:gd name="T29" fmla="*/ 3136 h 3176"/>
              <a:gd name="T30" fmla="*/ 784 w 1500"/>
              <a:gd name="T31" fmla="*/ 3069 h 3176"/>
              <a:gd name="T32" fmla="*/ 719 w 1500"/>
              <a:gd name="T33" fmla="*/ 2174 h 3176"/>
              <a:gd name="T34" fmla="*/ 708 w 1500"/>
              <a:gd name="T35" fmla="*/ 3094 h 3176"/>
              <a:gd name="T36" fmla="*/ 660 w 1500"/>
              <a:gd name="T37" fmla="*/ 3153 h 3176"/>
              <a:gd name="T38" fmla="*/ 586 w 1500"/>
              <a:gd name="T39" fmla="*/ 3176 h 3176"/>
              <a:gd name="T40" fmla="*/ 511 w 1500"/>
              <a:gd name="T41" fmla="*/ 3153 h 3176"/>
              <a:gd name="T42" fmla="*/ 463 w 1500"/>
              <a:gd name="T43" fmla="*/ 3094 h 3176"/>
              <a:gd name="T44" fmla="*/ 452 w 1500"/>
              <a:gd name="T45" fmla="*/ 2174 h 3176"/>
              <a:gd name="T46" fmla="*/ 414 w 1500"/>
              <a:gd name="T47" fmla="*/ 957 h 3176"/>
              <a:gd name="T48" fmla="*/ 189 w 1500"/>
              <a:gd name="T49" fmla="*/ 1698 h 3176"/>
              <a:gd name="T50" fmla="*/ 129 w 1500"/>
              <a:gd name="T51" fmla="*/ 1726 h 3176"/>
              <a:gd name="T52" fmla="*/ 58 w 1500"/>
              <a:gd name="T53" fmla="*/ 1714 h 3176"/>
              <a:gd name="T54" fmla="*/ 10 w 1500"/>
              <a:gd name="T55" fmla="*/ 1666 h 3176"/>
              <a:gd name="T56" fmla="*/ 4 w 1500"/>
              <a:gd name="T57" fmla="*/ 1602 h 3176"/>
              <a:gd name="T58" fmla="*/ 261 w 1500"/>
              <a:gd name="T59" fmla="*/ 744 h 3176"/>
              <a:gd name="T60" fmla="*/ 336 w 1500"/>
              <a:gd name="T61" fmla="*/ 659 h 3176"/>
              <a:gd name="T62" fmla="*/ 437 w 1500"/>
              <a:gd name="T63" fmla="*/ 613 h 3176"/>
              <a:gd name="T64" fmla="*/ 566 w 1500"/>
              <a:gd name="T65" fmla="*/ 600 h 3176"/>
              <a:gd name="T66" fmla="*/ 829 w 1500"/>
              <a:gd name="T67" fmla="*/ 13 h 3176"/>
              <a:gd name="T68" fmla="*/ 929 w 1500"/>
              <a:gd name="T69" fmla="*/ 68 h 3176"/>
              <a:gd name="T70" fmla="*/ 998 w 1500"/>
              <a:gd name="T71" fmla="*/ 158 h 3176"/>
              <a:gd name="T72" fmla="*/ 1023 w 1500"/>
              <a:gd name="T73" fmla="*/ 274 h 3176"/>
              <a:gd name="T74" fmla="*/ 998 w 1500"/>
              <a:gd name="T75" fmla="*/ 388 h 3176"/>
              <a:gd name="T76" fmla="*/ 929 w 1500"/>
              <a:gd name="T77" fmla="*/ 480 h 3176"/>
              <a:gd name="T78" fmla="*/ 829 w 1500"/>
              <a:gd name="T79" fmla="*/ 535 h 3176"/>
              <a:gd name="T80" fmla="*/ 710 w 1500"/>
              <a:gd name="T81" fmla="*/ 544 h 3176"/>
              <a:gd name="T82" fmla="*/ 602 w 1500"/>
              <a:gd name="T83" fmla="*/ 502 h 3176"/>
              <a:gd name="T84" fmla="*/ 522 w 1500"/>
              <a:gd name="T85" fmla="*/ 422 h 3176"/>
              <a:gd name="T86" fmla="*/ 481 w 1500"/>
              <a:gd name="T87" fmla="*/ 314 h 3176"/>
              <a:gd name="T88" fmla="*/ 490 w 1500"/>
              <a:gd name="T89" fmla="*/ 195 h 3176"/>
              <a:gd name="T90" fmla="*/ 545 w 1500"/>
              <a:gd name="T91" fmla="*/ 95 h 3176"/>
              <a:gd name="T92" fmla="*/ 635 w 1500"/>
              <a:gd name="T93" fmla="*/ 26 h 3176"/>
              <a:gd name="T94" fmla="*/ 751 w 1500"/>
              <a:gd name="T95" fmla="*/ 0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0" h="3176">
                <a:moveTo>
                  <a:pt x="566" y="600"/>
                </a:moveTo>
                <a:lnTo>
                  <a:pt x="934" y="600"/>
                </a:lnTo>
                <a:lnTo>
                  <a:pt x="980" y="601"/>
                </a:lnTo>
                <a:lnTo>
                  <a:pt x="1024" y="605"/>
                </a:lnTo>
                <a:lnTo>
                  <a:pt x="1063" y="613"/>
                </a:lnTo>
                <a:lnTo>
                  <a:pt x="1100" y="624"/>
                </a:lnTo>
                <a:lnTo>
                  <a:pt x="1134" y="640"/>
                </a:lnTo>
                <a:lnTo>
                  <a:pt x="1165" y="659"/>
                </a:lnTo>
                <a:lnTo>
                  <a:pt x="1193" y="683"/>
                </a:lnTo>
                <a:lnTo>
                  <a:pt x="1218" y="711"/>
                </a:lnTo>
                <a:lnTo>
                  <a:pt x="1239" y="744"/>
                </a:lnTo>
                <a:lnTo>
                  <a:pt x="1259" y="782"/>
                </a:lnTo>
                <a:lnTo>
                  <a:pt x="1268" y="807"/>
                </a:lnTo>
                <a:lnTo>
                  <a:pt x="1497" y="1602"/>
                </a:lnTo>
                <a:lnTo>
                  <a:pt x="1500" y="1623"/>
                </a:lnTo>
                <a:lnTo>
                  <a:pt x="1498" y="1646"/>
                </a:lnTo>
                <a:lnTo>
                  <a:pt x="1491" y="1666"/>
                </a:lnTo>
                <a:lnTo>
                  <a:pt x="1479" y="1684"/>
                </a:lnTo>
                <a:lnTo>
                  <a:pt x="1463" y="1701"/>
                </a:lnTo>
                <a:lnTo>
                  <a:pt x="1443" y="1714"/>
                </a:lnTo>
                <a:lnTo>
                  <a:pt x="1421" y="1723"/>
                </a:lnTo>
                <a:lnTo>
                  <a:pt x="1396" y="1727"/>
                </a:lnTo>
                <a:lnTo>
                  <a:pt x="1372" y="1726"/>
                </a:lnTo>
                <a:lnTo>
                  <a:pt x="1350" y="1722"/>
                </a:lnTo>
                <a:lnTo>
                  <a:pt x="1330" y="1712"/>
                </a:lnTo>
                <a:lnTo>
                  <a:pt x="1312" y="1698"/>
                </a:lnTo>
                <a:lnTo>
                  <a:pt x="1300" y="1682"/>
                </a:lnTo>
                <a:lnTo>
                  <a:pt x="1291" y="1661"/>
                </a:lnTo>
                <a:lnTo>
                  <a:pt x="1087" y="957"/>
                </a:lnTo>
                <a:lnTo>
                  <a:pt x="1038" y="957"/>
                </a:lnTo>
                <a:lnTo>
                  <a:pt x="1386" y="2174"/>
                </a:lnTo>
                <a:lnTo>
                  <a:pt x="1049" y="2174"/>
                </a:lnTo>
                <a:lnTo>
                  <a:pt x="1049" y="3042"/>
                </a:lnTo>
                <a:lnTo>
                  <a:pt x="1046" y="3069"/>
                </a:lnTo>
                <a:lnTo>
                  <a:pt x="1039" y="3094"/>
                </a:lnTo>
                <a:lnTo>
                  <a:pt x="1026" y="3116"/>
                </a:lnTo>
                <a:lnTo>
                  <a:pt x="1010" y="3136"/>
                </a:lnTo>
                <a:lnTo>
                  <a:pt x="990" y="3153"/>
                </a:lnTo>
                <a:lnTo>
                  <a:pt x="967" y="3166"/>
                </a:lnTo>
                <a:lnTo>
                  <a:pt x="942" y="3173"/>
                </a:lnTo>
                <a:lnTo>
                  <a:pt x="915" y="3176"/>
                </a:lnTo>
                <a:lnTo>
                  <a:pt x="889" y="3173"/>
                </a:lnTo>
                <a:lnTo>
                  <a:pt x="863" y="3166"/>
                </a:lnTo>
                <a:lnTo>
                  <a:pt x="840" y="3153"/>
                </a:lnTo>
                <a:lnTo>
                  <a:pt x="821" y="3136"/>
                </a:lnTo>
                <a:lnTo>
                  <a:pt x="805" y="3116"/>
                </a:lnTo>
                <a:lnTo>
                  <a:pt x="792" y="3094"/>
                </a:lnTo>
                <a:lnTo>
                  <a:pt x="784" y="3069"/>
                </a:lnTo>
                <a:lnTo>
                  <a:pt x="782" y="3042"/>
                </a:lnTo>
                <a:lnTo>
                  <a:pt x="782" y="2174"/>
                </a:lnTo>
                <a:lnTo>
                  <a:pt x="719" y="2174"/>
                </a:lnTo>
                <a:lnTo>
                  <a:pt x="719" y="3042"/>
                </a:lnTo>
                <a:lnTo>
                  <a:pt x="716" y="3069"/>
                </a:lnTo>
                <a:lnTo>
                  <a:pt x="708" y="3094"/>
                </a:lnTo>
                <a:lnTo>
                  <a:pt x="696" y="3116"/>
                </a:lnTo>
                <a:lnTo>
                  <a:pt x="680" y="3136"/>
                </a:lnTo>
                <a:lnTo>
                  <a:pt x="660" y="3153"/>
                </a:lnTo>
                <a:lnTo>
                  <a:pt x="638" y="3166"/>
                </a:lnTo>
                <a:lnTo>
                  <a:pt x="613" y="3173"/>
                </a:lnTo>
                <a:lnTo>
                  <a:pt x="586" y="3176"/>
                </a:lnTo>
                <a:lnTo>
                  <a:pt x="559" y="3173"/>
                </a:lnTo>
                <a:lnTo>
                  <a:pt x="534" y="3166"/>
                </a:lnTo>
                <a:lnTo>
                  <a:pt x="511" y="3153"/>
                </a:lnTo>
                <a:lnTo>
                  <a:pt x="491" y="3136"/>
                </a:lnTo>
                <a:lnTo>
                  <a:pt x="475" y="3116"/>
                </a:lnTo>
                <a:lnTo>
                  <a:pt x="463" y="3094"/>
                </a:lnTo>
                <a:lnTo>
                  <a:pt x="455" y="3069"/>
                </a:lnTo>
                <a:lnTo>
                  <a:pt x="452" y="3042"/>
                </a:lnTo>
                <a:lnTo>
                  <a:pt x="452" y="2174"/>
                </a:lnTo>
                <a:lnTo>
                  <a:pt x="115" y="2174"/>
                </a:lnTo>
                <a:lnTo>
                  <a:pt x="464" y="957"/>
                </a:lnTo>
                <a:lnTo>
                  <a:pt x="414" y="957"/>
                </a:lnTo>
                <a:lnTo>
                  <a:pt x="211" y="1661"/>
                </a:lnTo>
                <a:lnTo>
                  <a:pt x="202" y="1682"/>
                </a:lnTo>
                <a:lnTo>
                  <a:pt x="189" y="1698"/>
                </a:lnTo>
                <a:lnTo>
                  <a:pt x="172" y="1712"/>
                </a:lnTo>
                <a:lnTo>
                  <a:pt x="152" y="1722"/>
                </a:lnTo>
                <a:lnTo>
                  <a:pt x="129" y="1726"/>
                </a:lnTo>
                <a:lnTo>
                  <a:pt x="106" y="1727"/>
                </a:lnTo>
                <a:lnTo>
                  <a:pt x="81" y="1723"/>
                </a:lnTo>
                <a:lnTo>
                  <a:pt x="58" y="1714"/>
                </a:lnTo>
                <a:lnTo>
                  <a:pt x="38" y="1701"/>
                </a:lnTo>
                <a:lnTo>
                  <a:pt x="22" y="1684"/>
                </a:lnTo>
                <a:lnTo>
                  <a:pt x="10" y="1666"/>
                </a:lnTo>
                <a:lnTo>
                  <a:pt x="3" y="1646"/>
                </a:lnTo>
                <a:lnTo>
                  <a:pt x="0" y="1623"/>
                </a:lnTo>
                <a:lnTo>
                  <a:pt x="4" y="1602"/>
                </a:lnTo>
                <a:lnTo>
                  <a:pt x="233" y="807"/>
                </a:lnTo>
                <a:lnTo>
                  <a:pt x="242" y="782"/>
                </a:lnTo>
                <a:lnTo>
                  <a:pt x="261" y="744"/>
                </a:lnTo>
                <a:lnTo>
                  <a:pt x="284" y="711"/>
                </a:lnTo>
                <a:lnTo>
                  <a:pt x="308" y="683"/>
                </a:lnTo>
                <a:lnTo>
                  <a:pt x="336" y="659"/>
                </a:lnTo>
                <a:lnTo>
                  <a:pt x="367" y="640"/>
                </a:lnTo>
                <a:lnTo>
                  <a:pt x="400" y="624"/>
                </a:lnTo>
                <a:lnTo>
                  <a:pt x="437" y="613"/>
                </a:lnTo>
                <a:lnTo>
                  <a:pt x="478" y="605"/>
                </a:lnTo>
                <a:lnTo>
                  <a:pt x="520" y="601"/>
                </a:lnTo>
                <a:lnTo>
                  <a:pt x="566" y="600"/>
                </a:lnTo>
                <a:close/>
                <a:moveTo>
                  <a:pt x="751" y="0"/>
                </a:moveTo>
                <a:lnTo>
                  <a:pt x="791" y="4"/>
                </a:lnTo>
                <a:lnTo>
                  <a:pt x="829" y="13"/>
                </a:lnTo>
                <a:lnTo>
                  <a:pt x="865" y="26"/>
                </a:lnTo>
                <a:lnTo>
                  <a:pt x="899" y="45"/>
                </a:lnTo>
                <a:lnTo>
                  <a:pt x="929" y="68"/>
                </a:lnTo>
                <a:lnTo>
                  <a:pt x="956" y="95"/>
                </a:lnTo>
                <a:lnTo>
                  <a:pt x="979" y="125"/>
                </a:lnTo>
                <a:lnTo>
                  <a:pt x="998" y="158"/>
                </a:lnTo>
                <a:lnTo>
                  <a:pt x="1012" y="195"/>
                </a:lnTo>
                <a:lnTo>
                  <a:pt x="1021" y="233"/>
                </a:lnTo>
                <a:lnTo>
                  <a:pt x="1023" y="274"/>
                </a:lnTo>
                <a:lnTo>
                  <a:pt x="1021" y="314"/>
                </a:lnTo>
                <a:lnTo>
                  <a:pt x="1012" y="352"/>
                </a:lnTo>
                <a:lnTo>
                  <a:pt x="998" y="388"/>
                </a:lnTo>
                <a:lnTo>
                  <a:pt x="979" y="422"/>
                </a:lnTo>
                <a:lnTo>
                  <a:pt x="956" y="453"/>
                </a:lnTo>
                <a:lnTo>
                  <a:pt x="929" y="480"/>
                </a:lnTo>
                <a:lnTo>
                  <a:pt x="899" y="502"/>
                </a:lnTo>
                <a:lnTo>
                  <a:pt x="865" y="521"/>
                </a:lnTo>
                <a:lnTo>
                  <a:pt x="829" y="535"/>
                </a:lnTo>
                <a:lnTo>
                  <a:pt x="791" y="544"/>
                </a:lnTo>
                <a:lnTo>
                  <a:pt x="751" y="546"/>
                </a:lnTo>
                <a:lnTo>
                  <a:pt x="710" y="544"/>
                </a:lnTo>
                <a:lnTo>
                  <a:pt x="671" y="535"/>
                </a:lnTo>
                <a:lnTo>
                  <a:pt x="635" y="521"/>
                </a:lnTo>
                <a:lnTo>
                  <a:pt x="602" y="502"/>
                </a:lnTo>
                <a:lnTo>
                  <a:pt x="572" y="480"/>
                </a:lnTo>
                <a:lnTo>
                  <a:pt x="545" y="453"/>
                </a:lnTo>
                <a:lnTo>
                  <a:pt x="522" y="422"/>
                </a:lnTo>
                <a:lnTo>
                  <a:pt x="503" y="388"/>
                </a:lnTo>
                <a:lnTo>
                  <a:pt x="490" y="352"/>
                </a:lnTo>
                <a:lnTo>
                  <a:pt x="481" y="314"/>
                </a:lnTo>
                <a:lnTo>
                  <a:pt x="478" y="274"/>
                </a:lnTo>
                <a:lnTo>
                  <a:pt x="481" y="233"/>
                </a:lnTo>
                <a:lnTo>
                  <a:pt x="490" y="195"/>
                </a:lnTo>
                <a:lnTo>
                  <a:pt x="503" y="158"/>
                </a:lnTo>
                <a:lnTo>
                  <a:pt x="522" y="125"/>
                </a:lnTo>
                <a:lnTo>
                  <a:pt x="545" y="95"/>
                </a:lnTo>
                <a:lnTo>
                  <a:pt x="572" y="68"/>
                </a:lnTo>
                <a:lnTo>
                  <a:pt x="602" y="45"/>
                </a:lnTo>
                <a:lnTo>
                  <a:pt x="635" y="26"/>
                </a:lnTo>
                <a:lnTo>
                  <a:pt x="671" y="13"/>
                </a:lnTo>
                <a:lnTo>
                  <a:pt x="710" y="4"/>
                </a:lnTo>
                <a:lnTo>
                  <a:pt x="751" y="0"/>
                </a:lnTo>
                <a:close/>
              </a:path>
            </a:pathLst>
          </a:custGeom>
          <a:solidFill>
            <a:schemeClr val="accent6">
              <a:lumMod val="40000"/>
              <a:lumOff val="60000"/>
            </a:schemeClr>
          </a:solidFill>
          <a:ln w="0">
            <a:noFill/>
            <a:prstDash val="solid"/>
            <a:round/>
            <a:headEnd/>
            <a:tailEnd/>
          </a:ln>
        </p:spPr>
        <p:txBody>
          <a:bodyPr lIns="102688" tIns="51342" rIns="102688" bIns="51342"/>
          <a:lstStyle/>
          <a:p>
            <a:pPr defTabSz="1026853" fontAlgn="auto">
              <a:spcBef>
                <a:spcPts val="0"/>
              </a:spcBef>
              <a:spcAft>
                <a:spcPts val="0"/>
              </a:spcAft>
              <a:defRPr/>
            </a:pPr>
            <a:endParaRPr lang="fr-FR" b="1" kern="0">
              <a:solidFill>
                <a:prstClr val="black"/>
              </a:solidFill>
              <a:latin typeface="Arial" panose="020B0604020202020204" pitchFamily="34" charset="0"/>
              <a:cs typeface="Arial" panose="020B0604020202020204" pitchFamily="34" charset="0"/>
            </a:endParaRPr>
          </a:p>
        </p:txBody>
      </p:sp>
      <p:sp>
        <p:nvSpPr>
          <p:cNvPr id="8" name="Rectangle 7"/>
          <p:cNvSpPr/>
          <p:nvPr/>
        </p:nvSpPr>
        <p:spPr bwMode="ltGray">
          <a:xfrm>
            <a:off x="512763" y="1450874"/>
            <a:ext cx="9269190" cy="4492734"/>
          </a:xfrm>
          <a:prstGeom prst="rect">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a:lstStyle/>
          <a:p>
            <a:pPr>
              <a:defRPr/>
            </a:pPr>
            <a:endParaRPr lang="en-GB" sz="1500" dirty="0" err="1">
              <a:latin typeface="Arial" panose="020B0604020202020204" pitchFamily="34" charset="0"/>
              <a:cs typeface="Arial" panose="020B0604020202020204" pitchFamily="34" charset="0"/>
            </a:endParaRPr>
          </a:p>
        </p:txBody>
      </p:sp>
      <p:sp>
        <p:nvSpPr>
          <p:cNvPr id="9" name="ZoneTexte 55"/>
          <p:cNvSpPr txBox="1">
            <a:spLocks noChangeArrowheads="1"/>
          </p:cNvSpPr>
          <p:nvPr>
            <p:custDataLst>
              <p:tags r:id="rId1"/>
            </p:custDataLst>
          </p:nvPr>
        </p:nvSpPr>
        <p:spPr bwMode="auto">
          <a:xfrm>
            <a:off x="512763" y="1794388"/>
            <a:ext cx="29959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Selon le sexe de l’individu</a:t>
            </a:r>
            <a:endParaRPr lang="fr-FR" altLang="fr-FR" sz="1200" dirty="0">
              <a:solidFill>
                <a:schemeClr val="tx1"/>
              </a:solidFill>
              <a:latin typeface="Arial" panose="020B0604020202020204" pitchFamily="34" charset="0"/>
              <a:cs typeface="Arial" panose="020B0604020202020204" pitchFamily="34" charset="0"/>
            </a:endParaRPr>
          </a:p>
        </p:txBody>
      </p:sp>
      <p:sp>
        <p:nvSpPr>
          <p:cNvPr id="10" name="ZoneTexte 9"/>
          <p:cNvSpPr txBox="1"/>
          <p:nvPr/>
        </p:nvSpPr>
        <p:spPr>
          <a:xfrm>
            <a:off x="661845" y="1555872"/>
            <a:ext cx="146826" cy="176779"/>
          </a:xfrm>
          <a:prstGeom prst="rect">
            <a:avLst/>
          </a:prstGeom>
          <a:noFill/>
        </p:spPr>
        <p:txBody>
          <a:bodyPr lIns="0" tIns="0" rIns="0" bIns="0"/>
          <a:lstStyle/>
          <a:p>
            <a:pPr>
              <a:defRPr/>
            </a:pPr>
            <a:r>
              <a:rPr lang="en-GB" sz="1200" dirty="0">
                <a:latin typeface="Arial" panose="020B0604020202020204" pitchFamily="34" charset="0"/>
                <a:cs typeface="Arial" panose="020B0604020202020204" pitchFamily="34" charset="0"/>
              </a:rPr>
              <a:t>%</a:t>
            </a:r>
          </a:p>
        </p:txBody>
      </p:sp>
      <p:cxnSp>
        <p:nvCxnSpPr>
          <p:cNvPr id="11" name="Connecteur droit 10"/>
          <p:cNvCxnSpPr/>
          <p:nvPr/>
        </p:nvCxnSpPr>
        <p:spPr>
          <a:xfrm>
            <a:off x="3508738" y="1450874"/>
            <a:ext cx="0" cy="4332573"/>
          </a:xfrm>
          <a:prstGeom prst="line">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 name="Connecteur droit 11"/>
          <p:cNvCxnSpPr/>
          <p:nvPr/>
        </p:nvCxnSpPr>
        <p:spPr>
          <a:xfrm>
            <a:off x="6770553" y="1450873"/>
            <a:ext cx="0" cy="4332573"/>
          </a:xfrm>
          <a:prstGeom prst="line">
            <a:avLst/>
          </a:prstGeom>
          <a:noFill/>
          <a:ln w="9525">
            <a:solidFill>
              <a:schemeClr val="tx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3" name="ZoneTexte 56"/>
          <p:cNvSpPr txBox="1">
            <a:spLocks noChangeArrowheads="1"/>
          </p:cNvSpPr>
          <p:nvPr>
            <p:custDataLst>
              <p:tags r:id="rId2"/>
            </p:custDataLst>
          </p:nvPr>
        </p:nvSpPr>
        <p:spPr bwMode="auto">
          <a:xfrm>
            <a:off x="2874674" y="1794388"/>
            <a:ext cx="4816269" cy="18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Selon l’âge de l’individu</a:t>
            </a:r>
            <a:endParaRPr lang="fr-FR" altLang="fr-FR" sz="1200" dirty="0">
              <a:solidFill>
                <a:schemeClr val="tx1"/>
              </a:solidFill>
              <a:latin typeface="Arial" panose="020B0604020202020204" pitchFamily="34" charset="0"/>
              <a:cs typeface="Arial" panose="020B0604020202020204" pitchFamily="34" charset="0"/>
            </a:endParaRPr>
          </a:p>
        </p:txBody>
      </p:sp>
      <p:sp>
        <p:nvSpPr>
          <p:cNvPr id="16" name="ZoneTexte 57"/>
          <p:cNvSpPr txBox="1">
            <a:spLocks noChangeArrowheads="1"/>
          </p:cNvSpPr>
          <p:nvPr>
            <p:custDataLst>
              <p:tags r:id="rId3"/>
            </p:custDataLst>
          </p:nvPr>
        </p:nvSpPr>
        <p:spPr bwMode="auto">
          <a:xfrm>
            <a:off x="6770553" y="1794388"/>
            <a:ext cx="28690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algn="ctr" eaLnBrk="1" hangingPunct="1">
              <a:spcBef>
                <a:spcPct val="0"/>
              </a:spcBef>
              <a:buFontTx/>
              <a:buNone/>
            </a:pPr>
            <a:r>
              <a:rPr lang="fr-FR" altLang="fr-FR" sz="1200" dirty="0" smtClean="0">
                <a:solidFill>
                  <a:schemeClr val="tx1"/>
                </a:solidFill>
                <a:latin typeface="Arial" panose="020B0604020202020204" pitchFamily="34" charset="0"/>
                <a:cs typeface="Arial" panose="020B0604020202020204" pitchFamily="34" charset="0"/>
              </a:rPr>
              <a:t>Selon la CSP </a:t>
            </a:r>
            <a:r>
              <a:rPr lang="fr-FR" altLang="fr-FR" sz="1200" dirty="0">
                <a:solidFill>
                  <a:schemeClr val="tx1"/>
                </a:solidFill>
                <a:latin typeface="Arial" panose="020B0604020202020204" pitchFamily="34" charset="0"/>
                <a:cs typeface="Arial" panose="020B0604020202020204" pitchFamily="34" charset="0"/>
              </a:rPr>
              <a:t>de </a:t>
            </a:r>
            <a:r>
              <a:rPr lang="fr-FR" altLang="fr-FR" sz="1200" dirty="0" smtClean="0">
                <a:solidFill>
                  <a:schemeClr val="tx1"/>
                </a:solidFill>
                <a:latin typeface="Arial" panose="020B0604020202020204" pitchFamily="34" charset="0"/>
                <a:cs typeface="Arial" panose="020B0604020202020204" pitchFamily="34" charset="0"/>
              </a:rPr>
              <a:t>l’individu</a:t>
            </a:r>
            <a:endParaRPr lang="fr-FR" altLang="fr-FR" sz="1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bwMode="ltGray">
          <a:xfrm>
            <a:off x="7744454" y="2177368"/>
            <a:ext cx="736979" cy="2984826"/>
          </a:xfrm>
          <a:prstGeom prst="rect">
            <a:avLst/>
          </a:prstGeom>
          <a:solidFill>
            <a:srgbClr val="FFFFFF">
              <a:alpha val="5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graphicFrame>
        <p:nvGraphicFramePr>
          <p:cNvPr id="19" name="Graphique 18"/>
          <p:cNvGraphicFramePr/>
          <p:nvPr>
            <p:extLst>
              <p:ext uri="{D42A27DB-BD31-4B8C-83A1-F6EECF244321}">
                <p14:modId xmlns:p14="http://schemas.microsoft.com/office/powerpoint/2010/main" val="143396652"/>
              </p:ext>
            </p:extLst>
          </p:nvPr>
        </p:nvGraphicFramePr>
        <p:xfrm>
          <a:off x="6770552" y="2371069"/>
          <a:ext cx="2869011" cy="3934038"/>
        </p:xfrm>
        <a:graphic>
          <a:graphicData uri="http://schemas.openxmlformats.org/drawingml/2006/chart">
            <c:chart xmlns:c="http://schemas.openxmlformats.org/drawingml/2006/chart" xmlns:r="http://schemas.openxmlformats.org/officeDocument/2006/relationships" r:id="rId8"/>
          </a:graphicData>
        </a:graphic>
      </p:graphicFrame>
      <p:sp>
        <p:nvSpPr>
          <p:cNvPr id="27" name="Rectangle 26"/>
          <p:cNvSpPr/>
          <p:nvPr/>
        </p:nvSpPr>
        <p:spPr>
          <a:xfrm>
            <a:off x="5081093" y="6404019"/>
            <a:ext cx="5219700" cy="400110"/>
          </a:xfrm>
          <a:prstGeom prst="rect">
            <a:avLst/>
          </a:prstGeom>
        </p:spPr>
        <p:txBody>
          <a:bodyPr lIns="81208" tIns="40605" rIns="81208" bIns="40605">
            <a:spAutoFit/>
          </a:bodyPr>
          <a:lstStyle/>
          <a:p>
            <a:pPr algn="r"/>
            <a:r>
              <a:rPr lang="fr-FR" sz="1000" b="0" i="1" dirty="0">
                <a:latin typeface="Arial" panose="020B0604020202020204" pitchFamily="34" charset="0"/>
                <a:cs typeface="Arial" pitchFamily="34" charset="0"/>
              </a:rPr>
              <a:t>Q6 :Cette personne conduit-elle actuellement un deux roues motorisé ?</a:t>
            </a:r>
          </a:p>
          <a:p>
            <a:pPr algn="r"/>
            <a:r>
              <a:rPr lang="fr-FR" sz="1000" b="0" i="1" dirty="0">
                <a:latin typeface="Arial" panose="020B0604020202020204" pitchFamily="34" charset="0"/>
                <a:cs typeface="Arial" pitchFamily="34" charset="0"/>
              </a:rPr>
              <a:t>Base : ensemble des individus </a:t>
            </a:r>
            <a:r>
              <a:rPr lang="fr-FR" sz="1000" b="0" i="1" dirty="0" smtClean="0">
                <a:latin typeface="Arial" panose="020B0604020202020204" pitchFamily="34" charset="0"/>
                <a:cs typeface="Arial" pitchFamily="34" charset="0"/>
              </a:rPr>
              <a:t>15 ans et plus ayant </a:t>
            </a:r>
            <a:r>
              <a:rPr lang="fr-FR" sz="1000" b="0" i="1" dirty="0">
                <a:latin typeface="Arial" panose="020B0604020202020204" pitchFamily="34" charset="0"/>
                <a:cs typeface="Arial" pitchFamily="34" charset="0"/>
              </a:rPr>
              <a:t>la formation ou le permis moto</a:t>
            </a:r>
          </a:p>
        </p:txBody>
      </p:sp>
      <p:sp>
        <p:nvSpPr>
          <p:cNvPr id="33" name="Freeform 41"/>
          <p:cNvSpPr>
            <a:spLocks noChangeAspect="1" noEditPoints="1"/>
          </p:cNvSpPr>
          <p:nvPr/>
        </p:nvSpPr>
        <p:spPr bwMode="auto">
          <a:xfrm>
            <a:off x="9613552" y="125138"/>
            <a:ext cx="719138" cy="720725"/>
          </a:xfrm>
          <a:custGeom>
            <a:avLst/>
            <a:gdLst>
              <a:gd name="T0" fmla="*/ 121 w 226"/>
              <a:gd name="T1" fmla="*/ 121 h 227"/>
              <a:gd name="T2" fmla="*/ 101 w 226"/>
              <a:gd name="T3" fmla="*/ 108 h 227"/>
              <a:gd name="T4" fmla="*/ 122 w 226"/>
              <a:gd name="T5" fmla="*/ 98 h 227"/>
              <a:gd name="T6" fmla="*/ 85 w 226"/>
              <a:gd name="T7" fmla="*/ 85 h 227"/>
              <a:gd name="T8" fmla="*/ 123 w 226"/>
              <a:gd name="T9" fmla="*/ 146 h 227"/>
              <a:gd name="T10" fmla="*/ 101 w 226"/>
              <a:gd name="T11" fmla="*/ 133 h 227"/>
              <a:gd name="T12" fmla="*/ 113 w 226"/>
              <a:gd name="T13" fmla="*/ 0 h 227"/>
              <a:gd name="T14" fmla="*/ 2 w 226"/>
              <a:gd name="T15" fmla="*/ 136 h 227"/>
              <a:gd name="T16" fmla="*/ 2 w 226"/>
              <a:gd name="T17" fmla="*/ 136 h 227"/>
              <a:gd name="T18" fmla="*/ 3 w 226"/>
              <a:gd name="T19" fmla="*/ 138 h 227"/>
              <a:gd name="T20" fmla="*/ 4 w 226"/>
              <a:gd name="T21" fmla="*/ 140 h 227"/>
              <a:gd name="T22" fmla="*/ 87 w 226"/>
              <a:gd name="T23" fmla="*/ 223 h 227"/>
              <a:gd name="T24" fmla="*/ 89 w 226"/>
              <a:gd name="T25" fmla="*/ 224 h 227"/>
              <a:gd name="T26" fmla="*/ 113 w 226"/>
              <a:gd name="T27" fmla="*/ 227 h 227"/>
              <a:gd name="T28" fmla="*/ 113 w 226"/>
              <a:gd name="T29" fmla="*/ 0 h 227"/>
              <a:gd name="T30" fmla="*/ 97 w 226"/>
              <a:gd name="T31" fmla="*/ 212 h 227"/>
              <a:gd name="T32" fmla="*/ 49 w 226"/>
              <a:gd name="T33" fmla="*/ 108 h 227"/>
              <a:gd name="T34" fmla="*/ 60 w 226"/>
              <a:gd name="T35" fmla="*/ 146 h 227"/>
              <a:gd name="T36" fmla="*/ 78 w 226"/>
              <a:gd name="T37" fmla="*/ 85 h 227"/>
              <a:gd name="T38" fmla="*/ 63 w 226"/>
              <a:gd name="T39" fmla="*/ 122 h 227"/>
              <a:gd name="T40" fmla="*/ 52 w 226"/>
              <a:gd name="T41" fmla="*/ 85 h 227"/>
              <a:gd name="T42" fmla="*/ 34 w 226"/>
              <a:gd name="T43" fmla="*/ 136 h 227"/>
              <a:gd name="T44" fmla="*/ 14 w 226"/>
              <a:gd name="T45" fmla="*/ 114 h 227"/>
              <a:gd name="T46" fmla="*/ 212 w 226"/>
              <a:gd name="T47" fmla="*/ 114 h 227"/>
              <a:gd name="T48" fmla="*/ 176 w 226"/>
              <a:gd name="T49" fmla="*/ 85 h 227"/>
              <a:gd name="T50" fmla="*/ 172 w 226"/>
              <a:gd name="T51" fmla="*/ 127 h 227"/>
              <a:gd name="T52" fmla="*/ 151 w 226"/>
              <a:gd name="T53" fmla="*/ 85 h 227"/>
              <a:gd name="T54" fmla="*/ 145 w 226"/>
              <a:gd name="T55" fmla="*/ 127 h 227"/>
              <a:gd name="T56" fmla="*/ 125 w 226"/>
              <a:gd name="T57" fmla="*/ 85 h 227"/>
              <a:gd name="T58" fmla="*/ 153 w 226"/>
              <a:gd name="T59" fmla="*/ 146 h 227"/>
              <a:gd name="T60" fmla="*/ 158 w 226"/>
              <a:gd name="T61" fmla="*/ 105 h 227"/>
              <a:gd name="T62" fmla="*/ 181 w 226"/>
              <a:gd name="T63" fmla="*/ 146 h 227"/>
              <a:gd name="T64" fmla="*/ 176 w 226"/>
              <a:gd name="T65" fmla="*/ 8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 h="227">
                <a:moveTo>
                  <a:pt x="101" y="121"/>
                </a:moveTo>
                <a:cubicBezTo>
                  <a:pt x="121" y="121"/>
                  <a:pt x="121" y="121"/>
                  <a:pt x="121" y="121"/>
                </a:cubicBezTo>
                <a:cubicBezTo>
                  <a:pt x="121" y="108"/>
                  <a:pt x="121" y="108"/>
                  <a:pt x="121" y="108"/>
                </a:cubicBezTo>
                <a:cubicBezTo>
                  <a:pt x="101" y="108"/>
                  <a:pt x="101" y="108"/>
                  <a:pt x="101" y="108"/>
                </a:cubicBezTo>
                <a:cubicBezTo>
                  <a:pt x="101" y="98"/>
                  <a:pt x="101" y="98"/>
                  <a:pt x="101" y="98"/>
                </a:cubicBezTo>
                <a:cubicBezTo>
                  <a:pt x="122" y="98"/>
                  <a:pt x="122" y="98"/>
                  <a:pt x="122" y="98"/>
                </a:cubicBezTo>
                <a:cubicBezTo>
                  <a:pt x="122" y="85"/>
                  <a:pt x="122" y="85"/>
                  <a:pt x="122" y="85"/>
                </a:cubicBezTo>
                <a:cubicBezTo>
                  <a:pt x="85" y="85"/>
                  <a:pt x="85" y="85"/>
                  <a:pt x="85" y="85"/>
                </a:cubicBezTo>
                <a:cubicBezTo>
                  <a:pt x="85" y="146"/>
                  <a:pt x="85" y="146"/>
                  <a:pt x="85" y="146"/>
                </a:cubicBezTo>
                <a:cubicBezTo>
                  <a:pt x="123" y="146"/>
                  <a:pt x="123" y="146"/>
                  <a:pt x="123" y="146"/>
                </a:cubicBezTo>
                <a:cubicBezTo>
                  <a:pt x="123" y="133"/>
                  <a:pt x="123" y="133"/>
                  <a:pt x="123" y="133"/>
                </a:cubicBezTo>
                <a:cubicBezTo>
                  <a:pt x="101" y="133"/>
                  <a:pt x="101" y="133"/>
                  <a:pt x="101" y="133"/>
                </a:cubicBezTo>
                <a:lnTo>
                  <a:pt x="101" y="121"/>
                </a:lnTo>
                <a:close/>
                <a:moveTo>
                  <a:pt x="113" y="0"/>
                </a:moveTo>
                <a:cubicBezTo>
                  <a:pt x="50" y="0"/>
                  <a:pt x="0" y="51"/>
                  <a:pt x="0" y="114"/>
                </a:cubicBezTo>
                <a:cubicBezTo>
                  <a:pt x="0" y="121"/>
                  <a:pt x="0" y="129"/>
                  <a:pt x="2" y="136"/>
                </a:cubicBezTo>
                <a:cubicBezTo>
                  <a:pt x="2" y="136"/>
                  <a:pt x="2" y="136"/>
                  <a:pt x="2" y="136"/>
                </a:cubicBezTo>
                <a:cubicBezTo>
                  <a:pt x="2" y="136"/>
                  <a:pt x="2" y="136"/>
                  <a:pt x="2" y="136"/>
                </a:cubicBezTo>
                <a:cubicBezTo>
                  <a:pt x="2" y="137"/>
                  <a:pt x="2" y="137"/>
                  <a:pt x="2" y="137"/>
                </a:cubicBezTo>
                <a:cubicBezTo>
                  <a:pt x="2" y="138"/>
                  <a:pt x="2" y="138"/>
                  <a:pt x="3" y="138"/>
                </a:cubicBezTo>
                <a:cubicBezTo>
                  <a:pt x="3" y="139"/>
                  <a:pt x="3" y="139"/>
                  <a:pt x="4" y="140"/>
                </a:cubicBezTo>
                <a:cubicBezTo>
                  <a:pt x="4" y="140"/>
                  <a:pt x="4" y="140"/>
                  <a:pt x="4" y="140"/>
                </a:cubicBezTo>
                <a:cubicBezTo>
                  <a:pt x="31" y="168"/>
                  <a:pt x="31" y="168"/>
                  <a:pt x="31" y="168"/>
                </a:cubicBezTo>
                <a:cubicBezTo>
                  <a:pt x="87" y="223"/>
                  <a:pt x="87" y="223"/>
                  <a:pt x="87" y="223"/>
                </a:cubicBezTo>
                <a:cubicBezTo>
                  <a:pt x="87" y="223"/>
                  <a:pt x="88" y="224"/>
                  <a:pt x="89" y="224"/>
                </a:cubicBezTo>
                <a:cubicBezTo>
                  <a:pt x="89" y="224"/>
                  <a:pt x="89" y="224"/>
                  <a:pt x="89" y="224"/>
                </a:cubicBezTo>
                <a:cubicBezTo>
                  <a:pt x="90" y="224"/>
                  <a:pt x="90" y="225"/>
                  <a:pt x="90" y="225"/>
                </a:cubicBezTo>
                <a:cubicBezTo>
                  <a:pt x="98" y="226"/>
                  <a:pt x="105" y="227"/>
                  <a:pt x="113" y="227"/>
                </a:cubicBezTo>
                <a:cubicBezTo>
                  <a:pt x="176" y="227"/>
                  <a:pt x="226" y="176"/>
                  <a:pt x="226" y="114"/>
                </a:cubicBezTo>
                <a:cubicBezTo>
                  <a:pt x="226" y="51"/>
                  <a:pt x="176" y="0"/>
                  <a:pt x="113" y="0"/>
                </a:cubicBezTo>
                <a:close/>
                <a:moveTo>
                  <a:pt x="113" y="213"/>
                </a:moveTo>
                <a:cubicBezTo>
                  <a:pt x="108" y="213"/>
                  <a:pt x="102" y="212"/>
                  <a:pt x="97" y="212"/>
                </a:cubicBezTo>
                <a:cubicBezTo>
                  <a:pt x="90" y="184"/>
                  <a:pt x="73" y="160"/>
                  <a:pt x="49" y="144"/>
                </a:cubicBezTo>
                <a:cubicBezTo>
                  <a:pt x="49" y="108"/>
                  <a:pt x="49" y="108"/>
                  <a:pt x="49" y="108"/>
                </a:cubicBezTo>
                <a:cubicBezTo>
                  <a:pt x="50" y="108"/>
                  <a:pt x="50" y="108"/>
                  <a:pt x="50" y="108"/>
                </a:cubicBezTo>
                <a:cubicBezTo>
                  <a:pt x="60" y="146"/>
                  <a:pt x="60" y="146"/>
                  <a:pt x="60" y="146"/>
                </a:cubicBezTo>
                <a:cubicBezTo>
                  <a:pt x="78" y="146"/>
                  <a:pt x="78" y="146"/>
                  <a:pt x="78" y="146"/>
                </a:cubicBezTo>
                <a:cubicBezTo>
                  <a:pt x="78" y="85"/>
                  <a:pt x="78" y="85"/>
                  <a:pt x="78" y="85"/>
                </a:cubicBezTo>
                <a:cubicBezTo>
                  <a:pt x="63" y="85"/>
                  <a:pt x="63" y="85"/>
                  <a:pt x="63" y="85"/>
                </a:cubicBezTo>
                <a:cubicBezTo>
                  <a:pt x="63" y="122"/>
                  <a:pt x="63" y="122"/>
                  <a:pt x="63" y="122"/>
                </a:cubicBezTo>
                <a:cubicBezTo>
                  <a:pt x="63" y="122"/>
                  <a:pt x="63" y="122"/>
                  <a:pt x="63" y="122"/>
                </a:cubicBezTo>
                <a:cubicBezTo>
                  <a:pt x="52" y="85"/>
                  <a:pt x="52" y="85"/>
                  <a:pt x="52" y="85"/>
                </a:cubicBezTo>
                <a:cubicBezTo>
                  <a:pt x="34" y="85"/>
                  <a:pt x="34" y="85"/>
                  <a:pt x="34" y="85"/>
                </a:cubicBezTo>
                <a:cubicBezTo>
                  <a:pt x="34" y="136"/>
                  <a:pt x="34" y="136"/>
                  <a:pt x="34" y="136"/>
                </a:cubicBezTo>
                <a:cubicBezTo>
                  <a:pt x="28" y="133"/>
                  <a:pt x="22" y="131"/>
                  <a:pt x="15" y="129"/>
                </a:cubicBezTo>
                <a:cubicBezTo>
                  <a:pt x="14" y="124"/>
                  <a:pt x="14" y="119"/>
                  <a:pt x="14" y="114"/>
                </a:cubicBezTo>
                <a:cubicBezTo>
                  <a:pt x="14" y="59"/>
                  <a:pt x="58" y="14"/>
                  <a:pt x="113" y="14"/>
                </a:cubicBezTo>
                <a:cubicBezTo>
                  <a:pt x="168" y="14"/>
                  <a:pt x="212" y="59"/>
                  <a:pt x="212" y="114"/>
                </a:cubicBezTo>
                <a:cubicBezTo>
                  <a:pt x="212" y="168"/>
                  <a:pt x="168" y="213"/>
                  <a:pt x="113" y="213"/>
                </a:cubicBezTo>
                <a:close/>
                <a:moveTo>
                  <a:pt x="176" y="85"/>
                </a:moveTo>
                <a:cubicBezTo>
                  <a:pt x="172" y="127"/>
                  <a:pt x="172" y="127"/>
                  <a:pt x="172" y="127"/>
                </a:cubicBezTo>
                <a:cubicBezTo>
                  <a:pt x="172" y="127"/>
                  <a:pt x="172" y="127"/>
                  <a:pt x="172" y="127"/>
                </a:cubicBezTo>
                <a:cubicBezTo>
                  <a:pt x="165" y="85"/>
                  <a:pt x="165" y="85"/>
                  <a:pt x="165" y="85"/>
                </a:cubicBezTo>
                <a:cubicBezTo>
                  <a:pt x="151" y="85"/>
                  <a:pt x="151" y="85"/>
                  <a:pt x="151" y="85"/>
                </a:cubicBezTo>
                <a:cubicBezTo>
                  <a:pt x="145" y="127"/>
                  <a:pt x="145" y="127"/>
                  <a:pt x="145" y="127"/>
                </a:cubicBezTo>
                <a:cubicBezTo>
                  <a:pt x="145" y="127"/>
                  <a:pt x="145" y="127"/>
                  <a:pt x="145" y="127"/>
                </a:cubicBezTo>
                <a:cubicBezTo>
                  <a:pt x="140" y="85"/>
                  <a:pt x="140" y="85"/>
                  <a:pt x="140" y="85"/>
                </a:cubicBezTo>
                <a:cubicBezTo>
                  <a:pt x="125" y="85"/>
                  <a:pt x="125" y="85"/>
                  <a:pt x="125" y="85"/>
                </a:cubicBezTo>
                <a:cubicBezTo>
                  <a:pt x="135" y="146"/>
                  <a:pt x="135" y="146"/>
                  <a:pt x="135" y="146"/>
                </a:cubicBezTo>
                <a:cubicBezTo>
                  <a:pt x="153" y="146"/>
                  <a:pt x="153" y="146"/>
                  <a:pt x="153" y="146"/>
                </a:cubicBezTo>
                <a:cubicBezTo>
                  <a:pt x="158" y="105"/>
                  <a:pt x="158" y="105"/>
                  <a:pt x="158" y="105"/>
                </a:cubicBezTo>
                <a:cubicBezTo>
                  <a:pt x="158" y="105"/>
                  <a:pt x="158" y="105"/>
                  <a:pt x="158" y="105"/>
                </a:cubicBezTo>
                <a:cubicBezTo>
                  <a:pt x="164" y="146"/>
                  <a:pt x="164" y="146"/>
                  <a:pt x="164" y="146"/>
                </a:cubicBezTo>
                <a:cubicBezTo>
                  <a:pt x="181" y="146"/>
                  <a:pt x="181" y="146"/>
                  <a:pt x="181" y="146"/>
                </a:cubicBezTo>
                <a:cubicBezTo>
                  <a:pt x="192" y="85"/>
                  <a:pt x="192" y="85"/>
                  <a:pt x="192" y="85"/>
                </a:cubicBezTo>
                <a:lnTo>
                  <a:pt x="176"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55588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Graphique 28"/>
          <p:cNvGraphicFramePr/>
          <p:nvPr>
            <p:extLst>
              <p:ext uri="{D42A27DB-BD31-4B8C-83A1-F6EECF244321}">
                <p14:modId xmlns:p14="http://schemas.microsoft.com/office/powerpoint/2010/main" val="2964595310"/>
              </p:ext>
            </p:extLst>
          </p:nvPr>
        </p:nvGraphicFramePr>
        <p:xfrm>
          <a:off x="5112422" y="4131270"/>
          <a:ext cx="5542204" cy="1746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aphique 26"/>
          <p:cNvGraphicFramePr/>
          <p:nvPr>
            <p:extLst>
              <p:ext uri="{D42A27DB-BD31-4B8C-83A1-F6EECF244321}">
                <p14:modId xmlns:p14="http://schemas.microsoft.com/office/powerpoint/2010/main" val="2708672582"/>
              </p:ext>
            </p:extLst>
          </p:nvPr>
        </p:nvGraphicFramePr>
        <p:xfrm>
          <a:off x="5133686" y="1922558"/>
          <a:ext cx="5542204" cy="1746241"/>
        </p:xfrm>
        <a:graphic>
          <a:graphicData uri="http://schemas.openxmlformats.org/drawingml/2006/chart">
            <c:chart xmlns:c="http://schemas.openxmlformats.org/drawingml/2006/chart" xmlns:r="http://schemas.openxmlformats.org/officeDocument/2006/relationships" r:id="rId5"/>
          </a:graphicData>
        </a:graphic>
      </p:graphicFrame>
      <p:sp>
        <p:nvSpPr>
          <p:cNvPr id="2" name="Titre 1"/>
          <p:cNvSpPr>
            <a:spLocks noGrp="1"/>
          </p:cNvSpPr>
          <p:nvPr>
            <p:ph type="title"/>
          </p:nvPr>
        </p:nvSpPr>
        <p:spPr>
          <a:xfrm>
            <a:off x="324494" y="1"/>
            <a:ext cx="9255441" cy="852747"/>
          </a:xfrm>
        </p:spPr>
        <p:txBody>
          <a:bodyPr/>
          <a:lstStyle/>
          <a:p>
            <a:r>
              <a:rPr lang="fr-FR" sz="2000" dirty="0" smtClean="0"/>
              <a:t>Près d’un tiers de ceux qui conduisent un 2RM ont arrêté par le passé, pendant 12 ans en moyenne</a:t>
            </a:r>
            <a:endParaRPr lang="fr-FR" sz="2000" dirty="0"/>
          </a:p>
        </p:txBody>
      </p:sp>
      <p:sp>
        <p:nvSpPr>
          <p:cNvPr id="3" name="Espace réservé du numéro de diapositive 2"/>
          <p:cNvSpPr>
            <a:spLocks noGrp="1"/>
          </p:cNvSpPr>
          <p:nvPr>
            <p:ph type="sldNum" sz="quarter" idx="10"/>
          </p:nvPr>
        </p:nvSpPr>
        <p:spPr/>
        <p:txBody>
          <a:bodyPr/>
          <a:lstStyle/>
          <a:p>
            <a:fld id="{4034BEE3-566C-4068-A777-C3A4762E861B}" type="slidenum">
              <a:rPr lang="en-GB" smtClean="0"/>
              <a:pPr/>
              <a:t>35</a:t>
            </a:fld>
            <a:endParaRPr lang="en-GB" dirty="0"/>
          </a:p>
        </p:txBody>
      </p:sp>
      <p:sp>
        <p:nvSpPr>
          <p:cNvPr id="13" name="ZoneTexte 12"/>
          <p:cNvSpPr txBox="1"/>
          <p:nvPr/>
        </p:nvSpPr>
        <p:spPr>
          <a:xfrm>
            <a:off x="490991" y="6128025"/>
            <a:ext cx="9772112" cy="697556"/>
          </a:xfrm>
          <a:prstGeom prst="rect">
            <a:avLst/>
          </a:prstGeom>
        </p:spPr>
        <p:txBody>
          <a:bodyPr lIns="81208" tIns="40605" rIns="81208" bIns="40605">
            <a:spAutoFit/>
          </a:bodyPr>
          <a:lstStyle>
            <a:defPPr>
              <a:defRPr lang="fr-FR"/>
            </a:defPPr>
            <a:lvl1pPr algn="r">
              <a:defRPr sz="800" i="1">
                <a:solidFill>
                  <a:srgbClr val="131C6B"/>
                </a:solidFill>
                <a:latin typeface="Verdana"/>
                <a:cs typeface="Arial" pitchFamily="34" charset="0"/>
              </a:defRPr>
            </a:lvl1pPr>
          </a:lstStyle>
          <a:p>
            <a:r>
              <a:rPr lang="fr-FR" sz="1000" b="0" dirty="0" smtClean="0">
                <a:solidFill>
                  <a:schemeClr val="tx1"/>
                </a:solidFill>
                <a:latin typeface="Arial" panose="020B0604020202020204" pitchFamily="34" charset="0"/>
              </a:rPr>
              <a:t>Q7: </a:t>
            </a:r>
            <a:r>
              <a:rPr lang="fr-FR" sz="1000" dirty="0" smtClean="0"/>
              <a:t> </a:t>
            </a:r>
            <a:r>
              <a:rPr lang="fr-FR" sz="1000" b="0" dirty="0">
                <a:solidFill>
                  <a:schemeClr val="tx1"/>
                </a:solidFill>
                <a:latin typeface="Arial" panose="020B0604020202020204" pitchFamily="34" charset="0"/>
              </a:rPr>
              <a:t>A-t-elle arrêté de conduire un deux roues motorisé par le passé, pour une période d’au moins un an ?</a:t>
            </a:r>
          </a:p>
          <a:p>
            <a:pPr>
              <a:defRPr/>
            </a:pPr>
            <a:r>
              <a:rPr lang="fr-FR" sz="1000" b="0" dirty="0" smtClean="0">
                <a:solidFill>
                  <a:schemeClr val="tx1"/>
                </a:solidFill>
                <a:latin typeface="Arial" panose="020B0604020202020204" pitchFamily="34" charset="0"/>
              </a:rPr>
              <a:t>Q7b: Si </a:t>
            </a:r>
            <a:r>
              <a:rPr lang="fr-FR" sz="1000" b="0" dirty="0">
                <a:solidFill>
                  <a:schemeClr val="tx1"/>
                </a:solidFill>
                <a:latin typeface="Arial" panose="020B0604020202020204" pitchFamily="34" charset="0"/>
              </a:rPr>
              <a:t>oui, pendant combien d’années a-t-elle arrêté de conduire un deux roues motorisé </a:t>
            </a:r>
            <a:r>
              <a:rPr lang="fr-FR" sz="1000" b="0" dirty="0" smtClean="0">
                <a:solidFill>
                  <a:schemeClr val="tx1"/>
                </a:solidFill>
                <a:latin typeface="Arial" panose="020B0604020202020204" pitchFamily="34" charset="0"/>
              </a:rPr>
              <a:t>?</a:t>
            </a:r>
          </a:p>
          <a:p>
            <a:pPr>
              <a:defRPr/>
            </a:pPr>
            <a:r>
              <a:rPr lang="fr-FR" sz="1000" b="0" dirty="0" smtClean="0">
                <a:solidFill>
                  <a:schemeClr val="tx1"/>
                </a:solidFill>
                <a:latin typeface="Arial" panose="020B0604020202020204" pitchFamily="34" charset="0"/>
              </a:rPr>
              <a:t>Q7c</a:t>
            </a:r>
            <a:r>
              <a:rPr lang="fr-FR" sz="1000" b="0" dirty="0">
                <a:solidFill>
                  <a:schemeClr val="tx1"/>
                </a:solidFill>
                <a:latin typeface="Arial" panose="020B0604020202020204" pitchFamily="34" charset="0"/>
              </a:rPr>
              <a:t>: Et depuis combien de temps, a-t-elle repris la conduite d’un deux-roues motorisé ? </a:t>
            </a:r>
          </a:p>
          <a:p>
            <a:pPr>
              <a:defRPr/>
            </a:pPr>
            <a:r>
              <a:rPr lang="fr-FR" sz="1000" b="0" dirty="0" smtClean="0">
                <a:solidFill>
                  <a:schemeClr val="tx1"/>
                </a:solidFill>
                <a:latin typeface="Arial" panose="020B0604020202020204" pitchFamily="34" charset="0"/>
              </a:rPr>
              <a:t>Base : individus 15 ans et plus conduisant un 2RM </a:t>
            </a:r>
            <a:endParaRPr lang="fr-FR" sz="1000" b="0" dirty="0">
              <a:solidFill>
                <a:schemeClr val="tx1"/>
              </a:solidFill>
              <a:latin typeface="Arial" panose="020B0604020202020204" pitchFamily="34" charset="0"/>
            </a:endParaRPr>
          </a:p>
        </p:txBody>
      </p:sp>
      <p:sp>
        <p:nvSpPr>
          <p:cNvPr id="14" name="ZoneTexte 12"/>
          <p:cNvSpPr txBox="1">
            <a:spLocks noChangeArrowheads="1"/>
          </p:cNvSpPr>
          <p:nvPr>
            <p:custDataLst>
              <p:tags r:id="rId1"/>
            </p:custDataLst>
          </p:nvPr>
        </p:nvSpPr>
        <p:spPr bwMode="auto">
          <a:xfrm>
            <a:off x="480358" y="1744892"/>
            <a:ext cx="31347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defRPr sz="1300" b="1">
                <a:solidFill>
                  <a:srgbClr val="333333"/>
                </a:solidFill>
                <a:latin typeface="Verdana"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marL="2057400"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pPr eaLnBrk="1" hangingPunct="1">
              <a:spcBef>
                <a:spcPct val="0"/>
              </a:spcBef>
              <a:buFontTx/>
              <a:buNone/>
            </a:pPr>
            <a:r>
              <a:rPr lang="fr-FR" altLang="fr-FR" sz="1200" dirty="0">
                <a:solidFill>
                  <a:schemeClr val="tx1"/>
                </a:solidFill>
                <a:latin typeface="Arial" panose="020B0604020202020204" pitchFamily="34" charset="0"/>
                <a:cs typeface="Arial" panose="020B0604020202020204" pitchFamily="34" charset="0"/>
              </a:rPr>
              <a:t>A</a:t>
            </a:r>
            <a:r>
              <a:rPr lang="fr-FR" altLang="fr-FR" sz="1200" dirty="0" smtClean="0">
                <a:solidFill>
                  <a:schemeClr val="tx1"/>
                </a:solidFill>
                <a:latin typeface="Arial" panose="020B0604020202020204" pitchFamily="34" charset="0"/>
                <a:cs typeface="Arial" panose="020B0604020202020204" pitchFamily="34" charset="0"/>
              </a:rPr>
              <a:t>rrêt pour une période d’au moins un an</a:t>
            </a:r>
            <a:endParaRPr lang="fr-FR" altLang="fr-FR" sz="1200" dirty="0">
              <a:solidFill>
                <a:schemeClr val="tx1"/>
              </a:solidFill>
              <a:latin typeface="Arial" panose="020B0604020202020204" pitchFamily="34" charset="0"/>
              <a:cs typeface="Arial" panose="020B0604020202020204" pitchFamily="34" charset="0"/>
            </a:endParaRPr>
          </a:p>
        </p:txBody>
      </p:sp>
      <p:sp>
        <p:nvSpPr>
          <p:cNvPr id="16" name="Freeform 41"/>
          <p:cNvSpPr>
            <a:spLocks noChangeAspect="1" noEditPoints="1"/>
          </p:cNvSpPr>
          <p:nvPr/>
        </p:nvSpPr>
        <p:spPr bwMode="auto">
          <a:xfrm>
            <a:off x="9489890" y="132253"/>
            <a:ext cx="719138" cy="720725"/>
          </a:xfrm>
          <a:custGeom>
            <a:avLst/>
            <a:gdLst>
              <a:gd name="T0" fmla="*/ 121 w 226"/>
              <a:gd name="T1" fmla="*/ 121 h 227"/>
              <a:gd name="T2" fmla="*/ 101 w 226"/>
              <a:gd name="T3" fmla="*/ 108 h 227"/>
              <a:gd name="T4" fmla="*/ 122 w 226"/>
              <a:gd name="T5" fmla="*/ 98 h 227"/>
              <a:gd name="T6" fmla="*/ 85 w 226"/>
              <a:gd name="T7" fmla="*/ 85 h 227"/>
              <a:gd name="T8" fmla="*/ 123 w 226"/>
              <a:gd name="T9" fmla="*/ 146 h 227"/>
              <a:gd name="T10" fmla="*/ 101 w 226"/>
              <a:gd name="T11" fmla="*/ 133 h 227"/>
              <a:gd name="T12" fmla="*/ 113 w 226"/>
              <a:gd name="T13" fmla="*/ 0 h 227"/>
              <a:gd name="T14" fmla="*/ 2 w 226"/>
              <a:gd name="T15" fmla="*/ 136 h 227"/>
              <a:gd name="T16" fmla="*/ 2 w 226"/>
              <a:gd name="T17" fmla="*/ 136 h 227"/>
              <a:gd name="T18" fmla="*/ 3 w 226"/>
              <a:gd name="T19" fmla="*/ 138 h 227"/>
              <a:gd name="T20" fmla="*/ 4 w 226"/>
              <a:gd name="T21" fmla="*/ 140 h 227"/>
              <a:gd name="T22" fmla="*/ 87 w 226"/>
              <a:gd name="T23" fmla="*/ 223 h 227"/>
              <a:gd name="T24" fmla="*/ 89 w 226"/>
              <a:gd name="T25" fmla="*/ 224 h 227"/>
              <a:gd name="T26" fmla="*/ 113 w 226"/>
              <a:gd name="T27" fmla="*/ 227 h 227"/>
              <a:gd name="T28" fmla="*/ 113 w 226"/>
              <a:gd name="T29" fmla="*/ 0 h 227"/>
              <a:gd name="T30" fmla="*/ 97 w 226"/>
              <a:gd name="T31" fmla="*/ 212 h 227"/>
              <a:gd name="T32" fmla="*/ 49 w 226"/>
              <a:gd name="T33" fmla="*/ 108 h 227"/>
              <a:gd name="T34" fmla="*/ 60 w 226"/>
              <a:gd name="T35" fmla="*/ 146 h 227"/>
              <a:gd name="T36" fmla="*/ 78 w 226"/>
              <a:gd name="T37" fmla="*/ 85 h 227"/>
              <a:gd name="T38" fmla="*/ 63 w 226"/>
              <a:gd name="T39" fmla="*/ 122 h 227"/>
              <a:gd name="T40" fmla="*/ 52 w 226"/>
              <a:gd name="T41" fmla="*/ 85 h 227"/>
              <a:gd name="T42" fmla="*/ 34 w 226"/>
              <a:gd name="T43" fmla="*/ 136 h 227"/>
              <a:gd name="T44" fmla="*/ 14 w 226"/>
              <a:gd name="T45" fmla="*/ 114 h 227"/>
              <a:gd name="T46" fmla="*/ 212 w 226"/>
              <a:gd name="T47" fmla="*/ 114 h 227"/>
              <a:gd name="T48" fmla="*/ 176 w 226"/>
              <a:gd name="T49" fmla="*/ 85 h 227"/>
              <a:gd name="T50" fmla="*/ 172 w 226"/>
              <a:gd name="T51" fmla="*/ 127 h 227"/>
              <a:gd name="T52" fmla="*/ 151 w 226"/>
              <a:gd name="T53" fmla="*/ 85 h 227"/>
              <a:gd name="T54" fmla="*/ 145 w 226"/>
              <a:gd name="T55" fmla="*/ 127 h 227"/>
              <a:gd name="T56" fmla="*/ 125 w 226"/>
              <a:gd name="T57" fmla="*/ 85 h 227"/>
              <a:gd name="T58" fmla="*/ 153 w 226"/>
              <a:gd name="T59" fmla="*/ 146 h 227"/>
              <a:gd name="T60" fmla="*/ 158 w 226"/>
              <a:gd name="T61" fmla="*/ 105 h 227"/>
              <a:gd name="T62" fmla="*/ 181 w 226"/>
              <a:gd name="T63" fmla="*/ 146 h 227"/>
              <a:gd name="T64" fmla="*/ 176 w 226"/>
              <a:gd name="T65" fmla="*/ 8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 h="227">
                <a:moveTo>
                  <a:pt x="101" y="121"/>
                </a:moveTo>
                <a:cubicBezTo>
                  <a:pt x="121" y="121"/>
                  <a:pt x="121" y="121"/>
                  <a:pt x="121" y="121"/>
                </a:cubicBezTo>
                <a:cubicBezTo>
                  <a:pt x="121" y="108"/>
                  <a:pt x="121" y="108"/>
                  <a:pt x="121" y="108"/>
                </a:cubicBezTo>
                <a:cubicBezTo>
                  <a:pt x="101" y="108"/>
                  <a:pt x="101" y="108"/>
                  <a:pt x="101" y="108"/>
                </a:cubicBezTo>
                <a:cubicBezTo>
                  <a:pt x="101" y="98"/>
                  <a:pt x="101" y="98"/>
                  <a:pt x="101" y="98"/>
                </a:cubicBezTo>
                <a:cubicBezTo>
                  <a:pt x="122" y="98"/>
                  <a:pt x="122" y="98"/>
                  <a:pt x="122" y="98"/>
                </a:cubicBezTo>
                <a:cubicBezTo>
                  <a:pt x="122" y="85"/>
                  <a:pt x="122" y="85"/>
                  <a:pt x="122" y="85"/>
                </a:cubicBezTo>
                <a:cubicBezTo>
                  <a:pt x="85" y="85"/>
                  <a:pt x="85" y="85"/>
                  <a:pt x="85" y="85"/>
                </a:cubicBezTo>
                <a:cubicBezTo>
                  <a:pt x="85" y="146"/>
                  <a:pt x="85" y="146"/>
                  <a:pt x="85" y="146"/>
                </a:cubicBezTo>
                <a:cubicBezTo>
                  <a:pt x="123" y="146"/>
                  <a:pt x="123" y="146"/>
                  <a:pt x="123" y="146"/>
                </a:cubicBezTo>
                <a:cubicBezTo>
                  <a:pt x="123" y="133"/>
                  <a:pt x="123" y="133"/>
                  <a:pt x="123" y="133"/>
                </a:cubicBezTo>
                <a:cubicBezTo>
                  <a:pt x="101" y="133"/>
                  <a:pt x="101" y="133"/>
                  <a:pt x="101" y="133"/>
                </a:cubicBezTo>
                <a:lnTo>
                  <a:pt x="101" y="121"/>
                </a:lnTo>
                <a:close/>
                <a:moveTo>
                  <a:pt x="113" y="0"/>
                </a:moveTo>
                <a:cubicBezTo>
                  <a:pt x="50" y="0"/>
                  <a:pt x="0" y="51"/>
                  <a:pt x="0" y="114"/>
                </a:cubicBezTo>
                <a:cubicBezTo>
                  <a:pt x="0" y="121"/>
                  <a:pt x="0" y="129"/>
                  <a:pt x="2" y="136"/>
                </a:cubicBezTo>
                <a:cubicBezTo>
                  <a:pt x="2" y="136"/>
                  <a:pt x="2" y="136"/>
                  <a:pt x="2" y="136"/>
                </a:cubicBezTo>
                <a:cubicBezTo>
                  <a:pt x="2" y="136"/>
                  <a:pt x="2" y="136"/>
                  <a:pt x="2" y="136"/>
                </a:cubicBezTo>
                <a:cubicBezTo>
                  <a:pt x="2" y="137"/>
                  <a:pt x="2" y="137"/>
                  <a:pt x="2" y="137"/>
                </a:cubicBezTo>
                <a:cubicBezTo>
                  <a:pt x="2" y="138"/>
                  <a:pt x="2" y="138"/>
                  <a:pt x="3" y="138"/>
                </a:cubicBezTo>
                <a:cubicBezTo>
                  <a:pt x="3" y="139"/>
                  <a:pt x="3" y="139"/>
                  <a:pt x="4" y="140"/>
                </a:cubicBezTo>
                <a:cubicBezTo>
                  <a:pt x="4" y="140"/>
                  <a:pt x="4" y="140"/>
                  <a:pt x="4" y="140"/>
                </a:cubicBezTo>
                <a:cubicBezTo>
                  <a:pt x="31" y="168"/>
                  <a:pt x="31" y="168"/>
                  <a:pt x="31" y="168"/>
                </a:cubicBezTo>
                <a:cubicBezTo>
                  <a:pt x="87" y="223"/>
                  <a:pt x="87" y="223"/>
                  <a:pt x="87" y="223"/>
                </a:cubicBezTo>
                <a:cubicBezTo>
                  <a:pt x="87" y="223"/>
                  <a:pt x="88" y="224"/>
                  <a:pt x="89" y="224"/>
                </a:cubicBezTo>
                <a:cubicBezTo>
                  <a:pt x="89" y="224"/>
                  <a:pt x="89" y="224"/>
                  <a:pt x="89" y="224"/>
                </a:cubicBezTo>
                <a:cubicBezTo>
                  <a:pt x="90" y="224"/>
                  <a:pt x="90" y="225"/>
                  <a:pt x="90" y="225"/>
                </a:cubicBezTo>
                <a:cubicBezTo>
                  <a:pt x="98" y="226"/>
                  <a:pt x="105" y="227"/>
                  <a:pt x="113" y="227"/>
                </a:cubicBezTo>
                <a:cubicBezTo>
                  <a:pt x="176" y="227"/>
                  <a:pt x="226" y="176"/>
                  <a:pt x="226" y="114"/>
                </a:cubicBezTo>
                <a:cubicBezTo>
                  <a:pt x="226" y="51"/>
                  <a:pt x="176" y="0"/>
                  <a:pt x="113" y="0"/>
                </a:cubicBezTo>
                <a:close/>
                <a:moveTo>
                  <a:pt x="113" y="213"/>
                </a:moveTo>
                <a:cubicBezTo>
                  <a:pt x="108" y="213"/>
                  <a:pt x="102" y="212"/>
                  <a:pt x="97" y="212"/>
                </a:cubicBezTo>
                <a:cubicBezTo>
                  <a:pt x="90" y="184"/>
                  <a:pt x="73" y="160"/>
                  <a:pt x="49" y="144"/>
                </a:cubicBezTo>
                <a:cubicBezTo>
                  <a:pt x="49" y="108"/>
                  <a:pt x="49" y="108"/>
                  <a:pt x="49" y="108"/>
                </a:cubicBezTo>
                <a:cubicBezTo>
                  <a:pt x="50" y="108"/>
                  <a:pt x="50" y="108"/>
                  <a:pt x="50" y="108"/>
                </a:cubicBezTo>
                <a:cubicBezTo>
                  <a:pt x="60" y="146"/>
                  <a:pt x="60" y="146"/>
                  <a:pt x="60" y="146"/>
                </a:cubicBezTo>
                <a:cubicBezTo>
                  <a:pt x="78" y="146"/>
                  <a:pt x="78" y="146"/>
                  <a:pt x="78" y="146"/>
                </a:cubicBezTo>
                <a:cubicBezTo>
                  <a:pt x="78" y="85"/>
                  <a:pt x="78" y="85"/>
                  <a:pt x="78" y="85"/>
                </a:cubicBezTo>
                <a:cubicBezTo>
                  <a:pt x="63" y="85"/>
                  <a:pt x="63" y="85"/>
                  <a:pt x="63" y="85"/>
                </a:cubicBezTo>
                <a:cubicBezTo>
                  <a:pt x="63" y="122"/>
                  <a:pt x="63" y="122"/>
                  <a:pt x="63" y="122"/>
                </a:cubicBezTo>
                <a:cubicBezTo>
                  <a:pt x="63" y="122"/>
                  <a:pt x="63" y="122"/>
                  <a:pt x="63" y="122"/>
                </a:cubicBezTo>
                <a:cubicBezTo>
                  <a:pt x="52" y="85"/>
                  <a:pt x="52" y="85"/>
                  <a:pt x="52" y="85"/>
                </a:cubicBezTo>
                <a:cubicBezTo>
                  <a:pt x="34" y="85"/>
                  <a:pt x="34" y="85"/>
                  <a:pt x="34" y="85"/>
                </a:cubicBezTo>
                <a:cubicBezTo>
                  <a:pt x="34" y="136"/>
                  <a:pt x="34" y="136"/>
                  <a:pt x="34" y="136"/>
                </a:cubicBezTo>
                <a:cubicBezTo>
                  <a:pt x="28" y="133"/>
                  <a:pt x="22" y="131"/>
                  <a:pt x="15" y="129"/>
                </a:cubicBezTo>
                <a:cubicBezTo>
                  <a:pt x="14" y="124"/>
                  <a:pt x="14" y="119"/>
                  <a:pt x="14" y="114"/>
                </a:cubicBezTo>
                <a:cubicBezTo>
                  <a:pt x="14" y="59"/>
                  <a:pt x="58" y="14"/>
                  <a:pt x="113" y="14"/>
                </a:cubicBezTo>
                <a:cubicBezTo>
                  <a:pt x="168" y="14"/>
                  <a:pt x="212" y="59"/>
                  <a:pt x="212" y="114"/>
                </a:cubicBezTo>
                <a:cubicBezTo>
                  <a:pt x="212" y="168"/>
                  <a:pt x="168" y="213"/>
                  <a:pt x="113" y="213"/>
                </a:cubicBezTo>
                <a:close/>
                <a:moveTo>
                  <a:pt x="176" y="85"/>
                </a:moveTo>
                <a:cubicBezTo>
                  <a:pt x="172" y="127"/>
                  <a:pt x="172" y="127"/>
                  <a:pt x="172" y="127"/>
                </a:cubicBezTo>
                <a:cubicBezTo>
                  <a:pt x="172" y="127"/>
                  <a:pt x="172" y="127"/>
                  <a:pt x="172" y="127"/>
                </a:cubicBezTo>
                <a:cubicBezTo>
                  <a:pt x="165" y="85"/>
                  <a:pt x="165" y="85"/>
                  <a:pt x="165" y="85"/>
                </a:cubicBezTo>
                <a:cubicBezTo>
                  <a:pt x="151" y="85"/>
                  <a:pt x="151" y="85"/>
                  <a:pt x="151" y="85"/>
                </a:cubicBezTo>
                <a:cubicBezTo>
                  <a:pt x="145" y="127"/>
                  <a:pt x="145" y="127"/>
                  <a:pt x="145" y="127"/>
                </a:cubicBezTo>
                <a:cubicBezTo>
                  <a:pt x="145" y="127"/>
                  <a:pt x="145" y="127"/>
                  <a:pt x="145" y="127"/>
                </a:cubicBezTo>
                <a:cubicBezTo>
                  <a:pt x="140" y="85"/>
                  <a:pt x="140" y="85"/>
                  <a:pt x="140" y="85"/>
                </a:cubicBezTo>
                <a:cubicBezTo>
                  <a:pt x="125" y="85"/>
                  <a:pt x="125" y="85"/>
                  <a:pt x="125" y="85"/>
                </a:cubicBezTo>
                <a:cubicBezTo>
                  <a:pt x="135" y="146"/>
                  <a:pt x="135" y="146"/>
                  <a:pt x="135" y="146"/>
                </a:cubicBezTo>
                <a:cubicBezTo>
                  <a:pt x="153" y="146"/>
                  <a:pt x="153" y="146"/>
                  <a:pt x="153" y="146"/>
                </a:cubicBezTo>
                <a:cubicBezTo>
                  <a:pt x="158" y="105"/>
                  <a:pt x="158" y="105"/>
                  <a:pt x="158" y="105"/>
                </a:cubicBezTo>
                <a:cubicBezTo>
                  <a:pt x="158" y="105"/>
                  <a:pt x="158" y="105"/>
                  <a:pt x="158" y="105"/>
                </a:cubicBezTo>
                <a:cubicBezTo>
                  <a:pt x="164" y="146"/>
                  <a:pt x="164" y="146"/>
                  <a:pt x="164" y="146"/>
                </a:cubicBezTo>
                <a:cubicBezTo>
                  <a:pt x="181" y="146"/>
                  <a:pt x="181" y="146"/>
                  <a:pt x="181" y="146"/>
                </a:cubicBezTo>
                <a:cubicBezTo>
                  <a:pt x="192" y="85"/>
                  <a:pt x="192" y="85"/>
                  <a:pt x="192" y="85"/>
                </a:cubicBezTo>
                <a:lnTo>
                  <a:pt x="176" y="8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fr-FR"/>
          </a:p>
        </p:txBody>
      </p:sp>
      <p:graphicFrame>
        <p:nvGraphicFramePr>
          <p:cNvPr id="17" name="Graphique 16"/>
          <p:cNvGraphicFramePr/>
          <p:nvPr>
            <p:extLst>
              <p:ext uri="{D42A27DB-BD31-4B8C-83A1-F6EECF244321}">
                <p14:modId xmlns:p14="http://schemas.microsoft.com/office/powerpoint/2010/main" val="1744150703"/>
              </p:ext>
            </p:extLst>
          </p:nvPr>
        </p:nvGraphicFramePr>
        <p:xfrm>
          <a:off x="256720" y="2211117"/>
          <a:ext cx="3581988" cy="2773014"/>
        </p:xfrm>
        <a:graphic>
          <a:graphicData uri="http://schemas.openxmlformats.org/drawingml/2006/chart">
            <c:chart xmlns:c="http://schemas.openxmlformats.org/drawingml/2006/chart" xmlns:r="http://schemas.openxmlformats.org/officeDocument/2006/relationships" r:id="rId6"/>
          </a:graphicData>
        </a:graphic>
      </p:graphicFrame>
      <p:grpSp>
        <p:nvGrpSpPr>
          <p:cNvPr id="6" name="Groupe 5"/>
          <p:cNvGrpSpPr/>
          <p:nvPr/>
        </p:nvGrpSpPr>
        <p:grpSpPr>
          <a:xfrm>
            <a:off x="3306724" y="3354571"/>
            <a:ext cx="595425" cy="510364"/>
            <a:chOff x="3009012" y="2610292"/>
            <a:chExt cx="595425" cy="510364"/>
          </a:xfrm>
        </p:grpSpPr>
        <p:sp>
          <p:nvSpPr>
            <p:cNvPr id="4" name="ZoneTexte 3"/>
            <p:cNvSpPr txBox="1"/>
            <p:nvPr/>
          </p:nvSpPr>
          <p:spPr>
            <a:xfrm>
              <a:off x="3136604" y="2631558"/>
              <a:ext cx="467833" cy="489098"/>
            </a:xfrm>
            <a:prstGeom prst="rect">
              <a:avLst/>
            </a:prstGeom>
            <a:noFill/>
          </p:spPr>
          <p:txBody>
            <a:bodyPr wrap="square" lIns="0" tIns="0" rIns="0" bIns="0" rtlCol="0">
              <a:noAutofit/>
            </a:bodyPr>
            <a:lstStyle/>
            <a:p>
              <a:pPr algn="l"/>
              <a:r>
                <a:rPr lang="fr-FR" sz="1300" dirty="0" smtClean="0">
                  <a:solidFill>
                    <a:schemeClr val="accent4"/>
                  </a:solidFill>
                  <a:latin typeface="Arial" panose="020B0604020202020204" pitchFamily="34" charset="0"/>
                  <a:cs typeface="Arial" panose="020B0604020202020204" pitchFamily="34" charset="0"/>
                </a:rPr>
                <a:t>Oui</a:t>
              </a:r>
            </a:p>
          </p:txBody>
        </p:sp>
        <p:sp>
          <p:nvSpPr>
            <p:cNvPr id="5" name="Rectangle 4"/>
            <p:cNvSpPr/>
            <p:nvPr/>
          </p:nvSpPr>
          <p:spPr bwMode="ltGray">
            <a:xfrm>
              <a:off x="3009012" y="2610292"/>
              <a:ext cx="563526" cy="265815"/>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pSp>
      <p:grpSp>
        <p:nvGrpSpPr>
          <p:cNvPr id="23" name="Groupe 22"/>
          <p:cNvGrpSpPr/>
          <p:nvPr/>
        </p:nvGrpSpPr>
        <p:grpSpPr>
          <a:xfrm>
            <a:off x="567067" y="4421371"/>
            <a:ext cx="595425" cy="510364"/>
            <a:chOff x="3009012" y="2610292"/>
            <a:chExt cx="595425" cy="510364"/>
          </a:xfrm>
        </p:grpSpPr>
        <p:sp>
          <p:nvSpPr>
            <p:cNvPr id="30" name="ZoneTexte 29"/>
            <p:cNvSpPr txBox="1"/>
            <p:nvPr/>
          </p:nvSpPr>
          <p:spPr>
            <a:xfrm>
              <a:off x="3136604" y="2631558"/>
              <a:ext cx="467833" cy="489098"/>
            </a:xfrm>
            <a:prstGeom prst="rect">
              <a:avLst/>
            </a:prstGeom>
            <a:noFill/>
          </p:spPr>
          <p:txBody>
            <a:bodyPr wrap="square" lIns="0" tIns="0" rIns="0" bIns="0" rtlCol="0">
              <a:noAutofit/>
            </a:bodyPr>
            <a:lstStyle/>
            <a:p>
              <a:pPr algn="l"/>
              <a:r>
                <a:rPr lang="fr-FR" sz="1300" dirty="0" smtClean="0">
                  <a:solidFill>
                    <a:schemeClr val="accent2"/>
                  </a:solidFill>
                  <a:latin typeface="Arial" panose="020B0604020202020204" pitchFamily="34" charset="0"/>
                  <a:cs typeface="Arial" panose="020B0604020202020204" pitchFamily="34" charset="0"/>
                </a:rPr>
                <a:t>Non</a:t>
              </a:r>
            </a:p>
          </p:txBody>
        </p:sp>
        <p:sp>
          <p:nvSpPr>
            <p:cNvPr id="31" name="Rectangle 30"/>
            <p:cNvSpPr/>
            <p:nvPr/>
          </p:nvSpPr>
          <p:spPr bwMode="ltGray">
            <a:xfrm>
              <a:off x="3009012" y="2610292"/>
              <a:ext cx="563526" cy="26581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pSp>
      <p:cxnSp>
        <p:nvCxnSpPr>
          <p:cNvPr id="33" name="Connecteur droit 32"/>
          <p:cNvCxnSpPr/>
          <p:nvPr/>
        </p:nvCxnSpPr>
        <p:spPr>
          <a:xfrm flipV="1">
            <a:off x="2416614" y="1961706"/>
            <a:ext cx="1900205" cy="64858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2663455" y="4410738"/>
            <a:ext cx="1642732" cy="84174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5452986" y="1645290"/>
            <a:ext cx="32991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AU"/>
            </a:defPPr>
            <a:lvl1pPr eaLnBrk="1" hangingPunct="1">
              <a:buFontTx/>
              <a:buNone/>
              <a:defRPr sz="1200">
                <a:latin typeface="Arial" panose="020B0604020202020204" pitchFamily="34" charset="0"/>
                <a:cs typeface="Arial" panose="020B0604020202020204"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r>
              <a:rPr lang="fr-FR" dirty="0"/>
              <a:t>Si oui, </a:t>
            </a:r>
            <a:r>
              <a:rPr lang="fr-FR" dirty="0" smtClean="0"/>
              <a:t>durée du temps d’arrêt </a:t>
            </a:r>
            <a:endParaRPr lang="fr-FR" dirty="0"/>
          </a:p>
        </p:txBody>
      </p:sp>
      <p:grpSp>
        <p:nvGrpSpPr>
          <p:cNvPr id="46" name="Groupe 45"/>
          <p:cNvGrpSpPr/>
          <p:nvPr/>
        </p:nvGrpSpPr>
        <p:grpSpPr>
          <a:xfrm>
            <a:off x="5454500" y="3211036"/>
            <a:ext cx="2153435" cy="359826"/>
            <a:chOff x="5454501" y="3211036"/>
            <a:chExt cx="1648046" cy="359826"/>
          </a:xfrm>
        </p:grpSpPr>
        <p:sp>
          <p:nvSpPr>
            <p:cNvPr id="36" name="ZoneTexte 35"/>
            <p:cNvSpPr txBox="1"/>
            <p:nvPr/>
          </p:nvSpPr>
          <p:spPr>
            <a:xfrm>
              <a:off x="5535362" y="3308408"/>
              <a:ext cx="1438079" cy="262454"/>
            </a:xfrm>
            <a:prstGeom prst="rect">
              <a:avLst/>
            </a:prstGeom>
            <a:noFill/>
          </p:spPr>
          <p:txBody>
            <a:bodyPr wrap="square" lIns="0" tIns="0" rIns="0" bIns="0" rtlCol="0">
              <a:noAutofit/>
            </a:bodyPr>
            <a:lstStyle/>
            <a:p>
              <a:pPr algn="l"/>
              <a:r>
                <a:rPr lang="fr-FR" sz="1400" dirty="0" smtClean="0">
                  <a:solidFill>
                    <a:schemeClr val="accent4"/>
                  </a:solidFill>
                  <a:latin typeface="Arial" panose="020B0604020202020204" pitchFamily="34" charset="0"/>
                  <a:cs typeface="Arial" panose="020B0604020202020204" pitchFamily="34" charset="0"/>
                </a:rPr>
                <a:t>11,6 ans </a:t>
              </a:r>
              <a:r>
                <a:rPr lang="fr-FR" sz="1200" b="0" dirty="0" smtClean="0">
                  <a:solidFill>
                    <a:schemeClr val="accent4"/>
                  </a:solidFill>
                  <a:latin typeface="Arial" panose="020B0604020202020204" pitchFamily="34" charset="0"/>
                  <a:cs typeface="Arial" panose="020B0604020202020204" pitchFamily="34" charset="0"/>
                </a:rPr>
                <a:t>en moyenne</a:t>
              </a:r>
            </a:p>
          </p:txBody>
        </p:sp>
        <p:sp>
          <p:nvSpPr>
            <p:cNvPr id="37" name="Rectangle 36"/>
            <p:cNvSpPr/>
            <p:nvPr/>
          </p:nvSpPr>
          <p:spPr bwMode="ltGray">
            <a:xfrm>
              <a:off x="5454501" y="3211036"/>
              <a:ext cx="1648046" cy="359826"/>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pSp>
      <p:sp>
        <p:nvSpPr>
          <p:cNvPr id="39" name="ZoneTexte 38"/>
          <p:cNvSpPr txBox="1"/>
          <p:nvPr/>
        </p:nvSpPr>
        <p:spPr>
          <a:xfrm>
            <a:off x="5366413" y="3893407"/>
            <a:ext cx="4483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AU"/>
            </a:defPPr>
            <a:lvl1pPr eaLnBrk="1" hangingPunct="1">
              <a:buFontTx/>
              <a:buNone/>
              <a:defRPr sz="1200">
                <a:latin typeface="Arial" panose="020B0604020202020204" pitchFamily="34" charset="0"/>
                <a:cs typeface="Arial" panose="020B0604020202020204" pitchFamily="34" charset="0"/>
              </a:defRPr>
            </a:lvl1pPr>
            <a:lvl2pPr marL="742950" indent="-285750" eaLnBrk="0" hangingPunct="0">
              <a:spcBef>
                <a:spcPct val="20000"/>
              </a:spcBef>
              <a:buFont typeface="Arial" charset="0"/>
              <a:defRPr sz="1300">
                <a:solidFill>
                  <a:srgbClr val="333333"/>
                </a:solidFill>
                <a:latin typeface="Verdana" pitchFamily="34" charset="0"/>
              </a:defRPr>
            </a:lvl2pPr>
            <a:lvl3pPr marL="1143000" indent="-228600" eaLnBrk="0" hangingPunct="0">
              <a:spcBef>
                <a:spcPct val="20000"/>
              </a:spcBef>
              <a:buSzPct val="90000"/>
              <a:buFont typeface="Wingdings" pitchFamily="2" charset="2"/>
              <a:buChar char=""/>
              <a:defRPr sz="1300">
                <a:solidFill>
                  <a:srgbClr val="333333"/>
                </a:solidFill>
                <a:latin typeface="Verdana" pitchFamily="34" charset="0"/>
              </a:defRPr>
            </a:lvl3pPr>
            <a:lvl4pPr marL="1600200" indent="-228600" eaLnBrk="0" hangingPunct="0">
              <a:spcBef>
                <a:spcPct val="20000"/>
              </a:spcBef>
              <a:buSzPct val="90000"/>
              <a:buFont typeface="Wingdings" pitchFamily="2" charset="2"/>
              <a:buChar char="n"/>
              <a:defRPr sz="1300">
                <a:solidFill>
                  <a:srgbClr val="333333"/>
                </a:solidFill>
                <a:latin typeface="Verdana" pitchFamily="34" charset="0"/>
              </a:defRPr>
            </a:lvl4pPr>
            <a:lvl5pPr indent="-228600" eaLnBrk="0" hangingPunct="0">
              <a:spcBef>
                <a:spcPct val="20000"/>
              </a:spcBef>
              <a:buSzPct val="90000"/>
              <a:buFont typeface="Wingdings" pitchFamily="2" charset="2"/>
              <a:buChar char="n"/>
              <a:defRPr sz="1300">
                <a:solidFill>
                  <a:srgbClr val="333333"/>
                </a:solidFill>
                <a:latin typeface="Verdana" pitchFamily="34" charset="0"/>
              </a:defRPr>
            </a:lvl5pPr>
            <a:lvl6pPr marL="25146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6pPr>
            <a:lvl7pPr marL="29718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7pPr>
            <a:lvl8pPr marL="34290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8pPr>
            <a:lvl9pPr marL="3886200" indent="-228600" eaLnBrk="0" fontAlgn="base" hangingPunct="0">
              <a:spcBef>
                <a:spcPct val="20000"/>
              </a:spcBef>
              <a:spcAft>
                <a:spcPct val="0"/>
              </a:spcAft>
              <a:buSzPct val="90000"/>
              <a:buFont typeface="Wingdings" pitchFamily="2" charset="2"/>
              <a:buChar char="n"/>
              <a:defRPr sz="1300">
                <a:solidFill>
                  <a:srgbClr val="333333"/>
                </a:solidFill>
                <a:latin typeface="Verdana" pitchFamily="34" charset="0"/>
              </a:defRPr>
            </a:lvl9pPr>
          </a:lstStyle>
          <a:p>
            <a:r>
              <a:rPr lang="fr-FR" dirty="0" smtClean="0"/>
              <a:t>Ancienneté de reprise de la conduite</a:t>
            </a:r>
            <a:endParaRPr lang="fr-FR" dirty="0"/>
          </a:p>
        </p:txBody>
      </p:sp>
      <p:cxnSp>
        <p:nvCxnSpPr>
          <p:cNvPr id="41" name="Connecteur droit 40"/>
          <p:cNvCxnSpPr/>
          <p:nvPr/>
        </p:nvCxnSpPr>
        <p:spPr>
          <a:xfrm>
            <a:off x="501624" y="1951073"/>
            <a:ext cx="3276000" cy="0"/>
          </a:xfrm>
          <a:prstGeom prst="line">
            <a:avLst/>
          </a:prstGeom>
          <a:ln w="158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476107" y="1858491"/>
            <a:ext cx="3276000" cy="0"/>
          </a:xfrm>
          <a:prstGeom prst="line">
            <a:avLst/>
          </a:prstGeom>
          <a:ln w="158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366413" y="4111310"/>
            <a:ext cx="3708000" cy="0"/>
          </a:xfrm>
          <a:prstGeom prst="line">
            <a:avLst/>
          </a:prstGeom>
          <a:ln w="15875">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7" name="Groupe 46"/>
          <p:cNvGrpSpPr/>
          <p:nvPr/>
        </p:nvGrpSpPr>
        <p:grpSpPr>
          <a:xfrm>
            <a:off x="5499057" y="5458050"/>
            <a:ext cx="1805510" cy="359826"/>
            <a:chOff x="5454501" y="3211036"/>
            <a:chExt cx="1805510" cy="359826"/>
          </a:xfrm>
        </p:grpSpPr>
        <p:sp>
          <p:nvSpPr>
            <p:cNvPr id="48" name="ZoneTexte 47"/>
            <p:cNvSpPr txBox="1"/>
            <p:nvPr/>
          </p:nvSpPr>
          <p:spPr>
            <a:xfrm>
              <a:off x="5535362" y="3308408"/>
              <a:ext cx="1724649" cy="262454"/>
            </a:xfrm>
            <a:prstGeom prst="rect">
              <a:avLst/>
            </a:prstGeom>
            <a:noFill/>
          </p:spPr>
          <p:txBody>
            <a:bodyPr wrap="square" lIns="0" tIns="0" rIns="0" bIns="0" rtlCol="0">
              <a:noAutofit/>
            </a:bodyPr>
            <a:lstStyle/>
            <a:p>
              <a:pPr algn="l"/>
              <a:r>
                <a:rPr lang="fr-FR" sz="1400" dirty="0" smtClean="0">
                  <a:solidFill>
                    <a:schemeClr val="accent4"/>
                  </a:solidFill>
                  <a:latin typeface="Arial" panose="020B0604020202020204" pitchFamily="34" charset="0"/>
                  <a:cs typeface="Arial" panose="020B0604020202020204" pitchFamily="34" charset="0"/>
                </a:rPr>
                <a:t>6,3 ans </a:t>
              </a:r>
              <a:r>
                <a:rPr lang="fr-FR" sz="1200" b="0" dirty="0" smtClean="0">
                  <a:solidFill>
                    <a:schemeClr val="accent4"/>
                  </a:solidFill>
                  <a:latin typeface="Arial" panose="020B0604020202020204" pitchFamily="34" charset="0"/>
                  <a:cs typeface="Arial" panose="020B0604020202020204" pitchFamily="34" charset="0"/>
                </a:rPr>
                <a:t>en moyenne</a:t>
              </a:r>
            </a:p>
          </p:txBody>
        </p:sp>
        <p:sp>
          <p:nvSpPr>
            <p:cNvPr id="49" name="Rectangle 48"/>
            <p:cNvSpPr/>
            <p:nvPr/>
          </p:nvSpPr>
          <p:spPr bwMode="ltGray">
            <a:xfrm>
              <a:off x="5454501" y="3211036"/>
              <a:ext cx="1648046" cy="359826"/>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pSp>
    </p:spTree>
    <p:extLst>
      <p:ext uri="{BB962C8B-B14F-4D97-AF65-F5344CB8AC3E}">
        <p14:creationId xmlns:p14="http://schemas.microsoft.com/office/powerpoint/2010/main" val="2279566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1037413"/>
          </a:xfrm>
        </p:spPr>
        <p:txBody>
          <a:bodyPr/>
          <a:lstStyle/>
          <a:p>
            <a:r>
              <a:rPr lang="fr-FR" dirty="0" smtClean="0"/>
              <a:t>Portrait type des utilisateurs principaux</a:t>
            </a:r>
            <a:br>
              <a:rPr lang="fr-FR" dirty="0" smtClean="0"/>
            </a:br>
            <a:endParaRPr lang="fr-FR" dirty="0"/>
          </a:p>
        </p:txBody>
      </p:sp>
      <p:sp>
        <p:nvSpPr>
          <p:cNvPr id="3" name="Espace réservé du numéro de diapositive 2"/>
          <p:cNvSpPr>
            <a:spLocks noGrp="1"/>
          </p:cNvSpPr>
          <p:nvPr>
            <p:ph type="sldNum" sz="quarter" idx="10"/>
          </p:nvPr>
        </p:nvSpPr>
        <p:spPr/>
        <p:txBody>
          <a:bodyPr/>
          <a:lstStyle/>
          <a:p>
            <a:fld id="{4034BEE3-566C-4068-A777-C3A4762E861B}" type="slidenum">
              <a:rPr lang="en-GB" smtClean="0"/>
              <a:pPr/>
              <a:t>36</a:t>
            </a:fld>
            <a:endParaRPr lang="en-GB" dirty="0"/>
          </a:p>
        </p:txBody>
      </p:sp>
      <p:pic>
        <p:nvPicPr>
          <p:cNvPr id="50178" name="Picture 2" descr="Résultat d’images pour scooter en vil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51" r="23"/>
          <a:stretch/>
        </p:blipFill>
        <p:spPr bwMode="auto">
          <a:xfrm>
            <a:off x="315890" y="1049101"/>
            <a:ext cx="2263537" cy="11737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5662" y="2319373"/>
            <a:ext cx="3193576" cy="2631490"/>
          </a:xfrm>
          <a:prstGeom prst="rect">
            <a:avLst/>
          </a:prstGeom>
        </p:spPr>
        <p:txBody>
          <a:bodyPr wrap="square">
            <a:spAutoFit/>
          </a:bodyPr>
          <a:lstStyle/>
          <a:p>
            <a:r>
              <a:rPr lang="fr-FR" sz="1500" dirty="0" smtClean="0"/>
              <a:t>UP de cyclomoteurs</a:t>
            </a:r>
          </a:p>
          <a:p>
            <a:pPr marL="180975" indent="-180975">
              <a:spcBef>
                <a:spcPts val="600"/>
              </a:spcBef>
              <a:buFont typeface="Wingdings" panose="05000000000000000000" pitchFamily="2" charset="2"/>
              <a:buChar char="§"/>
            </a:pPr>
            <a:r>
              <a:rPr lang="fr-FR" sz="1500" b="0" dirty="0" smtClean="0"/>
              <a:t>Un profil d’utilisateurs plus jeunes (36% ont moins de 18 ans)</a:t>
            </a:r>
          </a:p>
          <a:p>
            <a:pPr marL="180975" indent="-180975">
              <a:spcBef>
                <a:spcPts val="600"/>
              </a:spcBef>
              <a:buFont typeface="Wingdings" panose="05000000000000000000" pitchFamily="2" charset="2"/>
              <a:buChar char="§"/>
            </a:pPr>
            <a:r>
              <a:rPr lang="fr-FR" sz="1500" b="0" dirty="0" smtClean="0"/>
              <a:t>Une utilisation fréquente (60% l’utilisent toute l’année, vs. 48% en moyenne sur les 2RM) et plus urbaine.</a:t>
            </a:r>
          </a:p>
          <a:p>
            <a:pPr marL="180975" indent="-180975">
              <a:spcBef>
                <a:spcPts val="600"/>
              </a:spcBef>
              <a:buFont typeface="Wingdings" panose="05000000000000000000" pitchFamily="2" charset="2"/>
              <a:buChar char="§"/>
            </a:pPr>
            <a:r>
              <a:rPr lang="fr-FR" sz="1500" b="0" dirty="0" smtClean="0"/>
              <a:t>Une part importante de parc dormant (34%)  </a:t>
            </a:r>
            <a:endParaRPr lang="fr-FR" sz="1500" b="0" dirty="0"/>
          </a:p>
        </p:txBody>
      </p:sp>
      <p:sp>
        <p:nvSpPr>
          <p:cNvPr id="7" name="Rectangle 6"/>
          <p:cNvSpPr/>
          <p:nvPr/>
        </p:nvSpPr>
        <p:spPr>
          <a:xfrm>
            <a:off x="3397283" y="2319373"/>
            <a:ext cx="3353473" cy="3247043"/>
          </a:xfrm>
          <a:prstGeom prst="rect">
            <a:avLst/>
          </a:prstGeom>
        </p:spPr>
        <p:txBody>
          <a:bodyPr wrap="square">
            <a:spAutoFit/>
          </a:bodyPr>
          <a:lstStyle/>
          <a:p>
            <a:r>
              <a:rPr lang="fr-FR" sz="1500" dirty="0" smtClean="0"/>
              <a:t>UP de motocyclettes légères</a:t>
            </a:r>
          </a:p>
          <a:p>
            <a:pPr marL="180975" indent="-180975">
              <a:spcBef>
                <a:spcPts val="600"/>
              </a:spcBef>
              <a:buFont typeface="Wingdings" panose="05000000000000000000" pitchFamily="2" charset="2"/>
              <a:buChar char="§"/>
            </a:pPr>
            <a:r>
              <a:rPr lang="fr-FR" sz="1500" b="0" dirty="0"/>
              <a:t>Un profil d’utilisateurs plus mûrs en termes d’âge (45 et plus ans : 62% des up vs. 48% sur l’ensemble des 2RM)</a:t>
            </a:r>
          </a:p>
          <a:p>
            <a:pPr marL="180975" indent="-180975">
              <a:spcBef>
                <a:spcPts val="600"/>
              </a:spcBef>
              <a:buFont typeface="Wingdings" panose="05000000000000000000" pitchFamily="2" charset="2"/>
              <a:buChar char="§"/>
            </a:pPr>
            <a:r>
              <a:rPr lang="fr-FR" sz="1500" b="0" dirty="0"/>
              <a:t>Une utilisation plus urbaine (51% utilisation en ville vs. 37% sur l’ensemble des UP de 2RM) que les motocyclettes lourdes, pour des déplacements plus liés au quotidien (45% l’utilisent trajets domicile-travail, 32% pour des courses, des achats)</a:t>
            </a:r>
          </a:p>
        </p:txBody>
      </p:sp>
      <p:pic>
        <p:nvPicPr>
          <p:cNvPr id="8" name="Picture 2" descr="http://images.motofan.com/N/0/1/3/las-mejores-motos-de-125cc_hd_638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511" t="18998" r="3295" b="21303"/>
          <a:stretch/>
        </p:blipFill>
        <p:spPr bwMode="auto">
          <a:xfrm>
            <a:off x="3533762" y="1049101"/>
            <a:ext cx="2075135" cy="11737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lelynx.fr/wp-content/uploads/2014/08/moto-125cc-rou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50384" y="898166"/>
            <a:ext cx="1979130" cy="13246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961673" y="2313235"/>
            <a:ext cx="3277351" cy="4555093"/>
          </a:xfrm>
          <a:prstGeom prst="rect">
            <a:avLst/>
          </a:prstGeom>
        </p:spPr>
        <p:txBody>
          <a:bodyPr wrap="square">
            <a:spAutoFit/>
          </a:bodyPr>
          <a:lstStyle/>
          <a:p>
            <a:r>
              <a:rPr lang="fr-FR" sz="1500" dirty="0" smtClean="0"/>
              <a:t>UP de motocyclettes lourdes</a:t>
            </a:r>
          </a:p>
          <a:p>
            <a:pPr marL="180975" indent="-180975">
              <a:spcBef>
                <a:spcPts val="600"/>
              </a:spcBef>
              <a:buFont typeface="Wingdings" panose="05000000000000000000" pitchFamily="2" charset="2"/>
              <a:buChar char="§"/>
            </a:pPr>
            <a:r>
              <a:rPr lang="fr-FR" sz="1500" b="0" dirty="0"/>
              <a:t>Un profil très masculin (89% des utilisateurs principaux)</a:t>
            </a:r>
          </a:p>
          <a:p>
            <a:pPr marL="180975" indent="-180975">
              <a:spcBef>
                <a:spcPts val="600"/>
              </a:spcBef>
              <a:buFont typeface="Wingdings" panose="05000000000000000000" pitchFamily="2" charset="2"/>
              <a:buChar char="§"/>
            </a:pPr>
            <a:r>
              <a:rPr lang="fr-FR" sz="1500" b="0" dirty="0"/>
              <a:t>Une répartition plus équilibrée en termes d’âge que chez les utilisateurs de cyclomoteurs (plus jeunes) ou de motocyclettes légères (plus âgés)</a:t>
            </a:r>
          </a:p>
          <a:p>
            <a:pPr marL="180975" indent="-180975">
              <a:spcBef>
                <a:spcPts val="600"/>
              </a:spcBef>
              <a:buFont typeface="Wingdings" panose="05000000000000000000" pitchFamily="2" charset="2"/>
              <a:buChar char="§"/>
            </a:pPr>
            <a:r>
              <a:rPr lang="fr-FR" sz="1500" b="0" dirty="0"/>
              <a:t>Une utilisation plus liée aux loisirs (86% pour les promenades / loisirs, 22% pour les </a:t>
            </a:r>
            <a:r>
              <a:rPr lang="fr-FR" sz="1500" b="0" dirty="0" err="1"/>
              <a:t>week</a:t>
            </a:r>
            <a:r>
              <a:rPr lang="fr-FR" sz="1500" b="0" dirty="0"/>
              <a:t> end)…</a:t>
            </a:r>
          </a:p>
          <a:p>
            <a:pPr marL="180975" indent="-180975">
              <a:spcBef>
                <a:spcPts val="600"/>
              </a:spcBef>
              <a:buFont typeface="Wingdings" panose="05000000000000000000" pitchFamily="2" charset="2"/>
              <a:buChar char="§"/>
            </a:pPr>
            <a:r>
              <a:rPr lang="fr-FR" sz="1500" b="0" dirty="0"/>
              <a:t>…et qui porte sur des plus gros trajets (64% parcourent plus de 1 000 km par an et 37% plus de 3 000 km) avec un kilométrage annuel parcouru en hausse cette année (5 191 km vs. </a:t>
            </a:r>
            <a:r>
              <a:rPr lang="fr-FR" sz="1500" b="0" dirty="0" smtClean="0"/>
              <a:t>3 </a:t>
            </a:r>
            <a:r>
              <a:rPr lang="fr-FR" sz="1500" b="0" dirty="0"/>
              <a:t>924 km parcourus l’an passé)</a:t>
            </a:r>
          </a:p>
        </p:txBody>
      </p:sp>
      <p:cxnSp>
        <p:nvCxnSpPr>
          <p:cNvPr id="5" name="Connecteur droit 4"/>
          <p:cNvCxnSpPr/>
          <p:nvPr/>
        </p:nvCxnSpPr>
        <p:spPr>
          <a:xfrm>
            <a:off x="315890" y="2222807"/>
            <a:ext cx="2945925" cy="0"/>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3534753" y="2222805"/>
            <a:ext cx="2945925" cy="0"/>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6950384" y="2222805"/>
            <a:ext cx="2945925" cy="0"/>
          </a:xfrm>
          <a:prstGeom prst="line">
            <a:avLst/>
          </a:prstGeom>
          <a:ln w="19050">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28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ctrTitle"/>
          </p:nvPr>
        </p:nvSpPr>
        <p:spPr>
          <a:xfrm>
            <a:off x="324000" y="2988000"/>
            <a:ext cx="213200" cy="461665"/>
          </a:xfrm>
        </p:spPr>
        <p:txBody>
          <a:bodyPr/>
          <a:lstStyle/>
          <a:p>
            <a:r>
              <a:rPr lang="fr-FR" dirty="0" smtClean="0"/>
              <a:t>4</a:t>
            </a:r>
            <a:endParaRPr lang="fr-FR" dirty="0"/>
          </a:p>
        </p:txBody>
      </p:sp>
      <p:sp>
        <p:nvSpPr>
          <p:cNvPr id="2" name="Espace réservé du texte 1"/>
          <p:cNvSpPr>
            <a:spLocks noGrp="1"/>
          </p:cNvSpPr>
          <p:nvPr>
            <p:ph type="subTitle" idx="1"/>
          </p:nvPr>
        </p:nvSpPr>
        <p:spPr>
          <a:xfrm>
            <a:off x="323999" y="3469604"/>
            <a:ext cx="9792000" cy="461665"/>
          </a:xfrm>
        </p:spPr>
        <p:txBody>
          <a:bodyPr/>
          <a:lstStyle/>
          <a:p>
            <a:r>
              <a:rPr lang="fr-FR" dirty="0"/>
              <a:t>Synthèse</a:t>
            </a:r>
          </a:p>
        </p:txBody>
      </p:sp>
    </p:spTree>
    <p:extLst>
      <p:ext uri="{BB962C8B-B14F-4D97-AF65-F5344CB8AC3E}">
        <p14:creationId xmlns:p14="http://schemas.microsoft.com/office/powerpoint/2010/main" val="9935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5"/>
          <p:cNvSpPr>
            <a:spLocks noGrp="1"/>
          </p:cNvSpPr>
          <p:nvPr>
            <p:ph type="title"/>
          </p:nvPr>
        </p:nvSpPr>
        <p:spPr/>
        <p:txBody>
          <a:bodyPr/>
          <a:lstStyle/>
          <a:p>
            <a:r>
              <a:rPr lang="fr-FR" altLang="fr-FR" dirty="0" smtClean="0"/>
              <a:t>Synthèse</a:t>
            </a:r>
          </a:p>
        </p:txBody>
      </p:sp>
      <p:sp>
        <p:nvSpPr>
          <p:cNvPr id="81923" name="Espace réservé du contenu 6"/>
          <p:cNvSpPr>
            <a:spLocks noGrp="1"/>
          </p:cNvSpPr>
          <p:nvPr>
            <p:ph sz="quarter" idx="4294967295"/>
          </p:nvPr>
        </p:nvSpPr>
        <p:spPr>
          <a:xfrm>
            <a:off x="290466" y="622962"/>
            <a:ext cx="10013594" cy="6212149"/>
          </a:xfrm>
        </p:spPr>
        <p:txBody>
          <a:bodyPr/>
          <a:lstStyle/>
          <a:p>
            <a:pPr marL="0" lvl="2" indent="0">
              <a:spcBef>
                <a:spcPts val="0"/>
              </a:spcBef>
              <a:buNone/>
            </a:pPr>
            <a:r>
              <a:rPr lang="fr-FR" altLang="fr-FR" sz="1400" b="1" dirty="0" smtClean="0">
                <a:solidFill>
                  <a:srgbClr val="000000"/>
                </a:solidFill>
              </a:rPr>
              <a:t>Le parc 2RM repart à la hausse cette année via les plus grosses cylindrées :</a:t>
            </a:r>
            <a:endParaRPr lang="fr-FR" altLang="fr-FR" sz="900" b="1" dirty="0">
              <a:solidFill>
                <a:srgbClr val="000000"/>
              </a:solidFill>
            </a:endParaRPr>
          </a:p>
          <a:p>
            <a:pPr lvl="2">
              <a:spcBef>
                <a:spcPts val="0"/>
              </a:spcBef>
            </a:pPr>
            <a:r>
              <a:rPr lang="fr-FR" altLang="fr-FR" sz="1400" dirty="0">
                <a:solidFill>
                  <a:srgbClr val="000000"/>
                </a:solidFill>
              </a:rPr>
              <a:t>Après </a:t>
            </a:r>
            <a:r>
              <a:rPr lang="fr-FR" altLang="fr-FR" sz="1400" dirty="0" smtClean="0">
                <a:solidFill>
                  <a:srgbClr val="000000"/>
                </a:solidFill>
              </a:rPr>
              <a:t>une année de baisse, le parc 2RM repart à la hausse (9.4%, + 1.4 pt vs. l’an passé) pour  retrouver son niveau de 2012. </a:t>
            </a:r>
            <a:r>
              <a:rPr lang="fr-FR" sz="1400" dirty="0"/>
              <a:t>La taille du parc suit logiquement cette progression (</a:t>
            </a:r>
            <a:r>
              <a:rPr lang="fr-FR" sz="1400" dirty="0" smtClean="0"/>
              <a:t>3 Millions </a:t>
            </a:r>
            <a:r>
              <a:rPr lang="fr-FR" sz="1400" dirty="0"/>
              <a:t>de </a:t>
            </a:r>
            <a:r>
              <a:rPr lang="fr-FR" sz="1400" dirty="0" smtClean="0"/>
              <a:t>2RM</a:t>
            </a:r>
            <a:r>
              <a:rPr lang="fr-FR" sz="1400" dirty="0">
                <a:solidFill>
                  <a:srgbClr val="000000"/>
                </a:solidFill>
              </a:rPr>
              <a:t>). </a:t>
            </a:r>
            <a:r>
              <a:rPr lang="fr-FR" sz="1400" dirty="0" smtClean="0">
                <a:solidFill>
                  <a:srgbClr val="000000"/>
                </a:solidFill>
              </a:rPr>
              <a:t>Cette hausse est soutenue par les foyers historiquement plus équipés (les foyers de plusieurs personnes et les plus aisés), mais également par des foyers plus modestes. </a:t>
            </a:r>
            <a:endParaRPr lang="fr-FR" altLang="fr-FR" sz="1400" dirty="0">
              <a:solidFill>
                <a:srgbClr val="000000"/>
              </a:solidFill>
            </a:endParaRPr>
          </a:p>
          <a:p>
            <a:pPr lvl="2">
              <a:spcBef>
                <a:spcPts val="0"/>
              </a:spcBef>
            </a:pPr>
            <a:endParaRPr lang="fr-FR" altLang="fr-FR" sz="800" dirty="0" smtClean="0">
              <a:solidFill>
                <a:srgbClr val="000000"/>
              </a:solidFill>
            </a:endParaRPr>
          </a:p>
          <a:p>
            <a:pPr lvl="2">
              <a:spcBef>
                <a:spcPts val="0"/>
              </a:spcBef>
            </a:pPr>
            <a:r>
              <a:rPr lang="fr-FR" altLang="fr-FR" sz="1400" dirty="0" smtClean="0">
                <a:solidFill>
                  <a:srgbClr val="000000"/>
                </a:solidFill>
              </a:rPr>
              <a:t>La croissance du parc 2RM, combinée a celle du parc automobile conduit logiquement à plus de mixité dans les équipements (8.9% de foyers mixtes voiture 2RM: + 1.1 pt vs l’an dernier)</a:t>
            </a:r>
          </a:p>
          <a:p>
            <a:pPr lvl="2">
              <a:spcBef>
                <a:spcPts val="0"/>
              </a:spcBef>
            </a:pPr>
            <a:endParaRPr lang="fr-FR" sz="800" dirty="0" smtClean="0">
              <a:solidFill>
                <a:srgbClr val="000000"/>
              </a:solidFill>
            </a:endParaRPr>
          </a:p>
          <a:p>
            <a:pPr lvl="2">
              <a:spcBef>
                <a:spcPts val="0"/>
              </a:spcBef>
            </a:pPr>
            <a:r>
              <a:rPr lang="fr-FR" sz="1400" dirty="0" smtClean="0">
                <a:solidFill>
                  <a:srgbClr val="000000"/>
                </a:solidFill>
              </a:rPr>
              <a:t>Ce sont </a:t>
            </a:r>
            <a:r>
              <a:rPr lang="fr-FR" sz="1400" dirty="0">
                <a:solidFill>
                  <a:srgbClr val="000000"/>
                </a:solidFill>
              </a:rPr>
              <a:t>les plus de 750 cc qui prennent de </a:t>
            </a:r>
            <a:r>
              <a:rPr lang="fr-FR" sz="1400" dirty="0" smtClean="0">
                <a:solidFill>
                  <a:srgbClr val="000000"/>
                </a:solidFill>
              </a:rPr>
              <a:t>l’ampleur dans le parc. Inversement, avec un parc vieillissant, les cyclomoteurs et MMT apparaissent moins dynamiques. La part de véhicules dormant au sein du parc de cyclomoteurs est par ailleurs en hausse, via les véhicules en état de marche mais ne roulant plus.</a:t>
            </a:r>
          </a:p>
          <a:p>
            <a:pPr marL="0" lvl="2" indent="0">
              <a:spcBef>
                <a:spcPts val="1200"/>
              </a:spcBef>
              <a:buSzPct val="125000"/>
              <a:buNone/>
            </a:pPr>
            <a:r>
              <a:rPr lang="fr-FR" sz="1400" b="1" dirty="0" smtClean="0">
                <a:solidFill>
                  <a:srgbClr val="000000"/>
                </a:solidFill>
              </a:rPr>
              <a:t>Profil des UP et utilisation : une utilisation plus intensive des motocyclettes lourdes avec un profil vieillissant</a:t>
            </a:r>
            <a:endParaRPr lang="fr-FR" sz="900" dirty="0" smtClean="0">
              <a:solidFill>
                <a:srgbClr val="000000"/>
              </a:solidFill>
            </a:endParaRPr>
          </a:p>
          <a:p>
            <a:pPr lvl="2">
              <a:spcBef>
                <a:spcPts val="0"/>
              </a:spcBef>
              <a:buSzPct val="125000"/>
              <a:buFont typeface="Wingdings" panose="05000000000000000000" pitchFamily="2" charset="2"/>
              <a:buChar char="§"/>
            </a:pPr>
            <a:r>
              <a:rPr lang="fr-FR" sz="1400" dirty="0" smtClean="0">
                <a:solidFill>
                  <a:srgbClr val="000000"/>
                </a:solidFill>
              </a:rPr>
              <a:t>Le </a:t>
            </a:r>
            <a:r>
              <a:rPr lang="fr-FR" sz="1400" dirty="0">
                <a:solidFill>
                  <a:srgbClr val="000000"/>
                </a:solidFill>
              </a:rPr>
              <a:t>profil des UP reste essentiellement masculin </a:t>
            </a:r>
            <a:r>
              <a:rPr lang="fr-FR" sz="1400" dirty="0" smtClean="0">
                <a:solidFill>
                  <a:srgbClr val="000000"/>
                </a:solidFill>
              </a:rPr>
              <a:t>malgré une légère augmentation de la part des femmes. </a:t>
            </a:r>
            <a:r>
              <a:rPr lang="fr-FR" altLang="fr-FR" sz="1400" dirty="0" smtClean="0">
                <a:solidFill>
                  <a:srgbClr val="000000"/>
                </a:solidFill>
              </a:rPr>
              <a:t>En </a:t>
            </a:r>
            <a:r>
              <a:rPr lang="fr-FR" altLang="fr-FR" sz="1400" dirty="0">
                <a:solidFill>
                  <a:srgbClr val="000000"/>
                </a:solidFill>
              </a:rPr>
              <a:t>termes d’âge, </a:t>
            </a:r>
            <a:r>
              <a:rPr lang="fr-FR" altLang="fr-FR" sz="1400" dirty="0" smtClean="0">
                <a:solidFill>
                  <a:srgbClr val="000000"/>
                </a:solidFill>
              </a:rPr>
              <a:t>la progression des UP de plus de 55 ans parmi les conducteurs de motocyclettes lourdes (26%, + 7 pts vs. l’an passé) entretient cette année le vieillissement des UP de 2RM (43 ans en moyenne vs. 39 en 2010) . Les motocyclettes légères restent le type de 2RM avec le profil le plus âgé (49 ans en moyenne).</a:t>
            </a:r>
            <a:endParaRPr lang="fr-FR" sz="1400" dirty="0">
              <a:solidFill>
                <a:srgbClr val="000000"/>
              </a:solidFill>
            </a:endParaRPr>
          </a:p>
          <a:p>
            <a:pPr lvl="2">
              <a:spcBef>
                <a:spcPts val="0"/>
              </a:spcBef>
              <a:buSzPct val="125000"/>
              <a:buFont typeface="Wingdings" panose="05000000000000000000" pitchFamily="2" charset="2"/>
              <a:buChar char="§"/>
            </a:pPr>
            <a:endParaRPr lang="fr-FR" sz="800" dirty="0" smtClean="0">
              <a:solidFill>
                <a:srgbClr val="000000"/>
              </a:solidFill>
            </a:endParaRPr>
          </a:p>
          <a:p>
            <a:pPr lvl="2">
              <a:spcBef>
                <a:spcPts val="0"/>
              </a:spcBef>
              <a:buSzPct val="125000"/>
              <a:buFont typeface="Wingdings" panose="05000000000000000000" pitchFamily="2" charset="2"/>
              <a:buChar char="§"/>
            </a:pPr>
            <a:r>
              <a:rPr lang="fr-FR" sz="1400" dirty="0">
                <a:solidFill>
                  <a:srgbClr val="000000"/>
                </a:solidFill>
              </a:rPr>
              <a:t>La part des motocyclettes lourdes </a:t>
            </a:r>
            <a:r>
              <a:rPr lang="fr-FR" sz="1400" dirty="0" smtClean="0">
                <a:solidFill>
                  <a:srgbClr val="000000"/>
                </a:solidFill>
              </a:rPr>
              <a:t>utilisées toute l’année augmente cette année, ce qui se traduit par une progression du kilométrage annuel. </a:t>
            </a:r>
          </a:p>
          <a:p>
            <a:pPr marL="0" lvl="2" indent="0">
              <a:spcBef>
                <a:spcPts val="0"/>
              </a:spcBef>
              <a:buSzPct val="125000"/>
              <a:buNone/>
            </a:pPr>
            <a:endParaRPr lang="fr-FR" sz="800" dirty="0">
              <a:solidFill>
                <a:srgbClr val="000000"/>
              </a:solidFill>
            </a:endParaRPr>
          </a:p>
          <a:p>
            <a:pPr lvl="2">
              <a:spcBef>
                <a:spcPts val="0"/>
              </a:spcBef>
              <a:buSzPct val="125000"/>
              <a:buFont typeface="Wingdings" panose="05000000000000000000" pitchFamily="2" charset="2"/>
              <a:buChar char="§"/>
            </a:pPr>
            <a:r>
              <a:rPr lang="fr-FR" sz="1400" dirty="0">
                <a:solidFill>
                  <a:srgbClr val="000000"/>
                </a:solidFill>
              </a:rPr>
              <a:t>Inversement, les cyclomoteurs et les motocyclettes légères </a:t>
            </a:r>
            <a:r>
              <a:rPr lang="fr-FR" sz="1400" dirty="0" smtClean="0">
                <a:solidFill>
                  <a:srgbClr val="000000"/>
                </a:solidFill>
              </a:rPr>
              <a:t>sont plus utilisées uniquement </a:t>
            </a:r>
            <a:r>
              <a:rPr lang="fr-FR" sz="1400" dirty="0">
                <a:solidFill>
                  <a:srgbClr val="000000"/>
                </a:solidFill>
              </a:rPr>
              <a:t>à la belle saison </a:t>
            </a:r>
            <a:r>
              <a:rPr lang="fr-FR" sz="1400" dirty="0" smtClean="0">
                <a:solidFill>
                  <a:srgbClr val="000000"/>
                </a:solidFill>
              </a:rPr>
              <a:t>vs. </a:t>
            </a:r>
            <a:r>
              <a:rPr lang="fr-FR" sz="1400" dirty="0">
                <a:solidFill>
                  <a:srgbClr val="000000"/>
                </a:solidFill>
              </a:rPr>
              <a:t>l’an passé</a:t>
            </a:r>
            <a:r>
              <a:rPr lang="fr-FR" sz="1400" dirty="0" smtClean="0">
                <a:solidFill>
                  <a:srgbClr val="000000"/>
                </a:solidFill>
              </a:rPr>
              <a:t>. l’utilisation des motocyclettes légères pour les trajets pendulaires diminue au profit d’une utilisation davantage « Loisirs »</a:t>
            </a:r>
            <a:endParaRPr lang="fr-FR" sz="1400" dirty="0">
              <a:solidFill>
                <a:srgbClr val="000000"/>
              </a:solidFill>
            </a:endParaRPr>
          </a:p>
          <a:p>
            <a:pPr marL="0" lvl="2" indent="0">
              <a:spcBef>
                <a:spcPts val="1200"/>
              </a:spcBef>
              <a:buNone/>
            </a:pPr>
            <a:r>
              <a:rPr lang="fr-FR" altLang="fr-FR" sz="1400" b="1" dirty="0" smtClean="0">
                <a:solidFill>
                  <a:srgbClr val="000000"/>
                </a:solidFill>
              </a:rPr>
              <a:t>Focus </a:t>
            </a:r>
            <a:r>
              <a:rPr lang="fr-FR" altLang="fr-FR" sz="1400" b="1" dirty="0">
                <a:solidFill>
                  <a:srgbClr val="000000"/>
                </a:solidFill>
              </a:rPr>
              <a:t>sur le permis </a:t>
            </a:r>
            <a:r>
              <a:rPr lang="fr-FR" altLang="fr-FR" sz="1400" b="1" dirty="0" smtClean="0">
                <a:solidFill>
                  <a:srgbClr val="000000"/>
                </a:solidFill>
              </a:rPr>
              <a:t>2RM:</a:t>
            </a:r>
          </a:p>
          <a:p>
            <a:pPr marL="0" lvl="2" indent="0">
              <a:spcBef>
                <a:spcPts val="0"/>
              </a:spcBef>
              <a:buNone/>
            </a:pPr>
            <a:r>
              <a:rPr lang="fr-FR" altLang="fr-FR" sz="1400" dirty="0" smtClean="0">
                <a:solidFill>
                  <a:srgbClr val="000000"/>
                </a:solidFill>
              </a:rPr>
              <a:t>Une majorité de détenteurs de permis 2RM sont détenteurs de longue date (45% plus de 10 ans), et seuls 2/10 conduisent actuellement. Parmi ces conducteurs, des interruptions longues sont souvent observées (1/3 ont arrêté de conduire pendant plus de 10 ans) et la reprise de la conduite est souvent récente (1/4 depuis moins d’un an)</a:t>
            </a:r>
            <a:endParaRPr lang="fr-FR" altLang="fr-FR" sz="1400" dirty="0">
              <a:solidFill>
                <a:srgbClr val="000000"/>
              </a:solidFill>
            </a:endParaRPr>
          </a:p>
          <a:p>
            <a:pPr lvl="2">
              <a:spcBef>
                <a:spcPts val="0"/>
              </a:spcBef>
            </a:pPr>
            <a:endParaRPr lang="fr-FR" altLang="fr-FR" sz="1400" dirty="0">
              <a:solidFill>
                <a:srgbClr val="000000"/>
              </a:solidFill>
            </a:endParaRPr>
          </a:p>
        </p:txBody>
      </p:sp>
    </p:spTree>
    <p:extLst>
      <p:ext uri="{BB962C8B-B14F-4D97-AF65-F5344CB8AC3E}">
        <p14:creationId xmlns:p14="http://schemas.microsoft.com/office/powerpoint/2010/main" val="111828443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000" y="2988000"/>
            <a:ext cx="213200" cy="461665"/>
          </a:xfrm>
        </p:spPr>
        <p:txBody>
          <a:bodyPr/>
          <a:lstStyle/>
          <a:p>
            <a:r>
              <a:rPr lang="fr-FR" dirty="0" smtClean="0"/>
              <a:t>5</a:t>
            </a:r>
            <a:endParaRPr lang="fr-FR" dirty="0"/>
          </a:p>
        </p:txBody>
      </p:sp>
      <p:sp>
        <p:nvSpPr>
          <p:cNvPr id="6" name="Sous-titre 5"/>
          <p:cNvSpPr>
            <a:spLocks noGrp="1"/>
          </p:cNvSpPr>
          <p:nvPr>
            <p:ph type="subTitle" idx="1"/>
          </p:nvPr>
        </p:nvSpPr>
        <p:spPr>
          <a:xfrm>
            <a:off x="323999" y="3469604"/>
            <a:ext cx="9792000" cy="461665"/>
          </a:xfrm>
        </p:spPr>
        <p:txBody>
          <a:bodyPr/>
          <a:lstStyle/>
          <a:p>
            <a:r>
              <a:rPr lang="fr-FR" dirty="0" smtClean="0"/>
              <a:t>Annexes</a:t>
            </a:r>
            <a:endParaRPr lang="fr-FR" dirty="0"/>
          </a:p>
        </p:txBody>
      </p:sp>
      <p:sp>
        <p:nvSpPr>
          <p:cNvPr id="4" name="Rectangle 3"/>
          <p:cNvSpPr/>
          <p:nvPr/>
        </p:nvSpPr>
        <p:spPr bwMode="ltGray">
          <a:xfrm>
            <a:off x="0" y="6730409"/>
            <a:ext cx="10440988" cy="830854"/>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Tree>
    <p:extLst>
      <p:ext uri="{BB962C8B-B14F-4D97-AF65-F5344CB8AC3E}">
        <p14:creationId xmlns:p14="http://schemas.microsoft.com/office/powerpoint/2010/main" val="86601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ctrTitle"/>
          </p:nvPr>
        </p:nvSpPr>
        <p:spPr>
          <a:xfrm>
            <a:off x="324000" y="2988000"/>
            <a:ext cx="213200" cy="461665"/>
          </a:xfrm>
        </p:spPr>
        <p:txBody>
          <a:bodyPr/>
          <a:lstStyle/>
          <a:p>
            <a:r>
              <a:rPr lang="fr-FR" dirty="0" smtClean="0"/>
              <a:t>1</a:t>
            </a:r>
            <a:endParaRPr lang="fr-FR" dirty="0"/>
          </a:p>
        </p:txBody>
      </p:sp>
      <p:sp>
        <p:nvSpPr>
          <p:cNvPr id="2" name="Espace réservé du texte 1"/>
          <p:cNvSpPr>
            <a:spLocks noGrp="1"/>
          </p:cNvSpPr>
          <p:nvPr>
            <p:ph type="subTitle" idx="1"/>
          </p:nvPr>
        </p:nvSpPr>
        <p:spPr>
          <a:xfrm>
            <a:off x="323999" y="3469604"/>
            <a:ext cx="9792000" cy="461665"/>
          </a:xfrm>
        </p:spPr>
        <p:txBody>
          <a:bodyPr/>
          <a:lstStyle/>
          <a:p>
            <a:r>
              <a:rPr lang="fr-FR" dirty="0"/>
              <a:t>Rappel Méthodologique</a:t>
            </a:r>
          </a:p>
        </p:txBody>
      </p:sp>
      <p:sp>
        <p:nvSpPr>
          <p:cNvPr id="3" name="Rectangle 2"/>
          <p:cNvSpPr/>
          <p:nvPr/>
        </p:nvSpPr>
        <p:spPr bwMode="ltGray">
          <a:xfrm>
            <a:off x="0" y="6751674"/>
            <a:ext cx="10440988" cy="809589"/>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Tree>
    <p:extLst>
      <p:ext uri="{BB962C8B-B14F-4D97-AF65-F5344CB8AC3E}">
        <p14:creationId xmlns:p14="http://schemas.microsoft.com/office/powerpoint/2010/main" val="271995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Recueil des données</a:t>
            </a:r>
          </a:p>
        </p:txBody>
      </p:sp>
      <p:sp>
        <p:nvSpPr>
          <p:cNvPr id="8" name="Rectangle 7"/>
          <p:cNvSpPr/>
          <p:nvPr/>
        </p:nvSpPr>
        <p:spPr>
          <a:xfrm>
            <a:off x="1458262" y="5932474"/>
            <a:ext cx="7792964" cy="557226"/>
          </a:xfrm>
          <a:prstGeom prst="rect">
            <a:avLst/>
          </a:prstGeom>
          <a:solidFill>
            <a:schemeClr val="accent4">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9" name="Flèche droite 8"/>
          <p:cNvSpPr/>
          <p:nvPr/>
        </p:nvSpPr>
        <p:spPr>
          <a:xfrm rot="5400000">
            <a:off x="3009177" y="3053511"/>
            <a:ext cx="376497" cy="470970"/>
          </a:xfrm>
          <a:prstGeom prst="rightArrow">
            <a:avLst/>
          </a:prstGeom>
          <a:solidFill>
            <a:schemeClr val="bg1">
              <a:lumMod val="50000"/>
            </a:schemeClr>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0" name="Flèche droite 9"/>
          <p:cNvSpPr/>
          <p:nvPr/>
        </p:nvSpPr>
        <p:spPr>
          <a:xfrm rot="16200000" flipH="1">
            <a:off x="7192987" y="3053511"/>
            <a:ext cx="376497" cy="470970"/>
          </a:xfrm>
          <a:prstGeom prst="rightArrow">
            <a:avLst/>
          </a:prstGeom>
          <a:solidFill>
            <a:schemeClr val="bg1">
              <a:lumMod val="50000"/>
            </a:schemeClr>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1" name="Rectangle 10"/>
          <p:cNvSpPr>
            <a:spLocks noChangeAspect="1"/>
          </p:cNvSpPr>
          <p:nvPr/>
        </p:nvSpPr>
        <p:spPr>
          <a:xfrm>
            <a:off x="1458262" y="935900"/>
            <a:ext cx="3600000" cy="123047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2" name="ZoneTexte 11"/>
          <p:cNvSpPr txBox="1"/>
          <p:nvPr/>
        </p:nvSpPr>
        <p:spPr>
          <a:xfrm>
            <a:off x="2164232" y="988779"/>
            <a:ext cx="1624405" cy="276999"/>
          </a:xfrm>
          <a:prstGeom prst="rect">
            <a:avLst/>
          </a:prstGeom>
          <a:noFill/>
        </p:spPr>
        <p:txBody>
          <a:bodyPr wrap="square" rtlCol="0">
            <a:spAutoFit/>
          </a:bodyPr>
          <a:lstStyle/>
          <a:p>
            <a:pPr algn="ctr"/>
            <a:r>
              <a:rPr lang="fr-FR" sz="1200" dirty="0" smtClean="0">
                <a:solidFill>
                  <a:prstClr val="black"/>
                </a:solidFill>
                <a:latin typeface="Arial" panose="020B0604020202020204" pitchFamily="34" charset="0"/>
                <a:cs typeface="Arial" panose="020B0604020202020204" pitchFamily="34" charset="0"/>
              </a:rPr>
              <a:t>Echantillon</a:t>
            </a:r>
            <a:endParaRPr lang="fr-FR" sz="1200" dirty="0">
              <a:solidFill>
                <a:prstClr val="black"/>
              </a:solidFill>
              <a:latin typeface="Arial" panose="020B0604020202020204" pitchFamily="34" charset="0"/>
              <a:cs typeface="Arial" panose="020B0604020202020204" pitchFamily="34" charset="0"/>
            </a:endParaRPr>
          </a:p>
        </p:txBody>
      </p:sp>
      <p:sp>
        <p:nvSpPr>
          <p:cNvPr id="13" name="ZoneTexte 12"/>
          <p:cNvSpPr txBox="1"/>
          <p:nvPr/>
        </p:nvSpPr>
        <p:spPr>
          <a:xfrm>
            <a:off x="1690895" y="1330326"/>
            <a:ext cx="2710927" cy="646331"/>
          </a:xfrm>
          <a:prstGeom prst="rect">
            <a:avLst/>
          </a:prstGeom>
          <a:noFill/>
        </p:spPr>
        <p:txBody>
          <a:bodyPr wrap="square" rtlCol="0">
            <a:spAutoFit/>
          </a:bodyPr>
          <a:lstStyle/>
          <a:p>
            <a:pPr algn="just"/>
            <a:r>
              <a:rPr lang="fr-FR" sz="1200" b="0" dirty="0">
                <a:solidFill>
                  <a:prstClr val="black"/>
                </a:solidFill>
                <a:latin typeface="Arial" panose="020B0604020202020204" pitchFamily="34" charset="0"/>
                <a:cs typeface="Arial" panose="020B0604020202020204" pitchFamily="34" charset="0"/>
              </a:rPr>
              <a:t>10 000 foyers représentatifs de la population française issus du Panel </a:t>
            </a:r>
            <a:r>
              <a:rPr lang="fr-FR" sz="1200" b="0" dirty="0" err="1">
                <a:solidFill>
                  <a:prstClr val="black"/>
                </a:solidFill>
                <a:latin typeface="Arial" panose="020B0604020202020204" pitchFamily="34" charset="0"/>
                <a:cs typeface="Arial" panose="020B0604020202020204" pitchFamily="34" charset="0"/>
              </a:rPr>
              <a:t>Métascope</a:t>
            </a:r>
            <a:r>
              <a:rPr lang="fr-FR" sz="1200" b="0" dirty="0">
                <a:solidFill>
                  <a:prstClr val="black"/>
                </a:solidFill>
                <a:latin typeface="Arial" panose="020B0604020202020204" pitchFamily="34" charset="0"/>
                <a:cs typeface="Arial" panose="020B0604020202020204" pitchFamily="34" charset="0"/>
              </a:rPr>
              <a:t> de </a:t>
            </a:r>
            <a:r>
              <a:rPr lang="fr-FR" sz="1200" b="0" dirty="0" smtClean="0">
                <a:solidFill>
                  <a:prstClr val="black"/>
                </a:solidFill>
                <a:latin typeface="Arial" panose="020B0604020202020204" pitchFamily="34" charset="0"/>
                <a:cs typeface="Arial" panose="020B0604020202020204" pitchFamily="34" charset="0"/>
              </a:rPr>
              <a:t>Kantar TNS</a:t>
            </a:r>
            <a:endParaRPr lang="fr-FR" sz="1200" b="0"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5651226" y="932253"/>
            <a:ext cx="3600000" cy="123412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5" name="ZoneTexte 14"/>
          <p:cNvSpPr txBox="1"/>
          <p:nvPr/>
        </p:nvSpPr>
        <p:spPr>
          <a:xfrm>
            <a:off x="6323578" y="1383691"/>
            <a:ext cx="1624405" cy="276999"/>
          </a:xfrm>
          <a:prstGeom prst="rect">
            <a:avLst/>
          </a:prstGeom>
          <a:noFill/>
        </p:spPr>
        <p:txBody>
          <a:bodyPr wrap="square" rtlCol="0">
            <a:spAutoFit/>
          </a:bodyPr>
          <a:lstStyle/>
          <a:p>
            <a:pPr algn="ctr"/>
            <a:r>
              <a:rPr lang="fr-FR" sz="1200" dirty="0">
                <a:solidFill>
                  <a:prstClr val="black"/>
                </a:solidFill>
                <a:latin typeface="Arial" panose="020B0604020202020204" pitchFamily="34" charset="0"/>
                <a:cs typeface="Arial" panose="020B0604020202020204" pitchFamily="34" charset="0"/>
              </a:rPr>
              <a:t>Etude postale</a:t>
            </a:r>
          </a:p>
        </p:txBody>
      </p:sp>
      <p:pic>
        <p:nvPicPr>
          <p:cNvPr id="16" name="Image 15"/>
          <p:cNvPicPr>
            <a:picLocks noChangeAspect="1"/>
          </p:cNvPicPr>
          <p:nvPr/>
        </p:nvPicPr>
        <p:blipFill rotWithShape="1">
          <a:blip r:embed="rId2" cstate="print">
            <a:extLst>
              <a:ext uri="{28A0092B-C50C-407E-A947-70E740481C1C}">
                <a14:useLocalDpi xmlns:a14="http://schemas.microsoft.com/office/drawing/2010/main" val="0"/>
              </a:ext>
            </a:extLst>
          </a:blip>
          <a:srcRect l="12947" t="21694" r="10402" b="20444"/>
          <a:stretch/>
        </p:blipFill>
        <p:spPr>
          <a:xfrm>
            <a:off x="7868428" y="1025290"/>
            <a:ext cx="608660" cy="459460"/>
          </a:xfrm>
          <a:prstGeom prst="rect">
            <a:avLst/>
          </a:prstGeom>
          <a:ln>
            <a:noFill/>
          </a:ln>
          <a:effectLst>
            <a:outerShdw blurRad="50800" dist="38100" dir="2700000" algn="tl" rotWithShape="0">
              <a:prstClr val="black">
                <a:alpha val="40000"/>
              </a:prstClr>
            </a:outerShdw>
          </a:effectLst>
          <a:extLst>
            <a:ext uri="{91240B29-F687-4F45-9708-019B960494DF}">
              <a14:hiddenLine xmlns:a14="http://schemas.microsoft.com/office/drawing/2010/main">
                <a:solidFill>
                  <a:prstClr val="black"/>
                </a:solidFill>
              </a14:hiddenLine>
            </a:ext>
          </a:extLst>
        </p:spPr>
      </p:pic>
      <p:sp>
        <p:nvSpPr>
          <p:cNvPr id="17" name="Rectangle 16"/>
          <p:cNvSpPr/>
          <p:nvPr/>
        </p:nvSpPr>
        <p:spPr>
          <a:xfrm>
            <a:off x="1458262" y="2311400"/>
            <a:ext cx="7792964" cy="709677"/>
          </a:xfrm>
          <a:prstGeom prst="rect">
            <a:avLst/>
          </a:prstGeom>
          <a:solidFill>
            <a:schemeClr val="accent4">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8" name="ZoneTexte 17"/>
          <p:cNvSpPr txBox="1"/>
          <p:nvPr/>
        </p:nvSpPr>
        <p:spPr>
          <a:xfrm>
            <a:off x="3934025" y="2434357"/>
            <a:ext cx="2716329" cy="523220"/>
          </a:xfrm>
          <a:prstGeom prst="rect">
            <a:avLst/>
          </a:prstGeom>
          <a:noFill/>
        </p:spPr>
        <p:txBody>
          <a:bodyPr wrap="square" rtlCol="0">
            <a:spAutoFit/>
          </a:bodyPr>
          <a:lstStyle/>
          <a:p>
            <a:pPr algn="ctr"/>
            <a:r>
              <a:rPr lang="fr-FR" sz="1400" dirty="0">
                <a:solidFill>
                  <a:prstClr val="black"/>
                </a:solidFill>
                <a:latin typeface="Arial" panose="020B0604020202020204" pitchFamily="34" charset="0"/>
                <a:cs typeface="Arial" panose="020B0604020202020204" pitchFamily="34" charset="0"/>
              </a:rPr>
              <a:t>Deux questionnaires adressés en </a:t>
            </a:r>
            <a:r>
              <a:rPr lang="fr-FR" sz="1400" dirty="0" smtClean="0">
                <a:solidFill>
                  <a:prstClr val="black"/>
                </a:solidFill>
                <a:latin typeface="Arial" panose="020B0604020202020204" pitchFamily="34" charset="0"/>
                <a:cs typeface="Arial" panose="020B0604020202020204" pitchFamily="34" charset="0"/>
              </a:rPr>
              <a:t>mars</a:t>
            </a:r>
            <a:endParaRPr lang="fr-FR" sz="14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3110071" y="6073375"/>
            <a:ext cx="4069333" cy="276999"/>
          </a:xfrm>
          <a:prstGeom prst="rect">
            <a:avLst/>
          </a:prstGeom>
        </p:spPr>
        <p:txBody>
          <a:bodyPr wrap="square">
            <a:spAutoFit/>
          </a:bodyPr>
          <a:lstStyle/>
          <a:p>
            <a:pPr algn="ctr">
              <a:spcBef>
                <a:spcPct val="50000"/>
              </a:spcBef>
            </a:pPr>
            <a:r>
              <a:rPr lang="fr-FR" sz="1200" i="1" dirty="0" smtClean="0">
                <a:solidFill>
                  <a:prstClr val="black"/>
                </a:solidFill>
                <a:latin typeface="Arial" panose="020B0604020202020204" pitchFamily="34" charset="0"/>
                <a:cs typeface="Arial" panose="020B0604020202020204" pitchFamily="34" charset="0"/>
              </a:rPr>
              <a:t>(Taux </a:t>
            </a:r>
            <a:r>
              <a:rPr lang="fr-FR" sz="1200" i="1" dirty="0">
                <a:solidFill>
                  <a:prstClr val="black"/>
                </a:solidFill>
                <a:latin typeface="Arial" panose="020B0604020202020204" pitchFamily="34" charset="0"/>
                <a:cs typeface="Arial" panose="020B0604020202020204" pitchFamily="34" charset="0"/>
              </a:rPr>
              <a:t>de </a:t>
            </a:r>
            <a:r>
              <a:rPr lang="fr-FR" sz="1200" i="1" dirty="0" smtClean="0">
                <a:solidFill>
                  <a:prstClr val="black"/>
                </a:solidFill>
                <a:latin typeface="Arial" panose="020B0604020202020204" pitchFamily="34" charset="0"/>
                <a:cs typeface="Arial" panose="020B0604020202020204" pitchFamily="34" charset="0"/>
              </a:rPr>
              <a:t>retour 2017: 66%)</a:t>
            </a:r>
            <a:endParaRPr lang="fr-FR" sz="1200" i="1" dirty="0">
              <a:solidFill>
                <a:prstClr val="black"/>
              </a:solidFill>
              <a:latin typeface="Arial" panose="020B0604020202020204" pitchFamily="34" charset="0"/>
              <a:cs typeface="Arial" panose="020B0604020202020204" pitchFamily="34" charset="0"/>
            </a:endParaRPr>
          </a:p>
        </p:txBody>
      </p:sp>
      <p:sp>
        <p:nvSpPr>
          <p:cNvPr id="20" name="Rectangle 19"/>
          <p:cNvSpPr/>
          <p:nvPr/>
        </p:nvSpPr>
        <p:spPr>
          <a:xfrm>
            <a:off x="1458262" y="4088199"/>
            <a:ext cx="3600000" cy="171607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21" name="ZoneTexte 20"/>
          <p:cNvSpPr txBox="1"/>
          <p:nvPr/>
        </p:nvSpPr>
        <p:spPr>
          <a:xfrm>
            <a:off x="1876160" y="3475915"/>
            <a:ext cx="2743200" cy="646331"/>
          </a:xfrm>
          <a:prstGeom prst="rect">
            <a:avLst/>
          </a:prstGeom>
          <a:noFill/>
        </p:spPr>
        <p:txBody>
          <a:bodyPr wrap="square" rtlCol="0">
            <a:spAutoFit/>
          </a:bodyPr>
          <a:lstStyle/>
          <a:p>
            <a:pPr algn="ctr">
              <a:lnSpc>
                <a:spcPct val="150000"/>
              </a:lnSpc>
            </a:pPr>
            <a:r>
              <a:rPr lang="fr-FR" sz="1200" dirty="0" smtClean="0">
                <a:solidFill>
                  <a:prstClr val="black"/>
                </a:solidFill>
                <a:latin typeface="Arial" panose="020B0604020202020204" pitchFamily="34" charset="0"/>
                <a:cs typeface="Arial" panose="020B0604020202020204" pitchFamily="34" charset="0"/>
              </a:rPr>
              <a:t>Questionnaire Foyer</a:t>
            </a:r>
          </a:p>
          <a:p>
            <a:pPr algn="ctr">
              <a:lnSpc>
                <a:spcPct val="150000"/>
              </a:lnSpc>
            </a:pPr>
            <a:r>
              <a:rPr lang="fr-FR" sz="1200" b="0" i="1" dirty="0" smtClean="0">
                <a:solidFill>
                  <a:prstClr val="black"/>
                </a:solidFill>
                <a:latin typeface="Arial" panose="020B0604020202020204" pitchFamily="34" charset="0"/>
                <a:cs typeface="Arial" panose="020B0604020202020204" pitchFamily="34" charset="0"/>
              </a:rPr>
              <a:t>« Votre foyer et l’automobile »</a:t>
            </a:r>
            <a:endParaRPr lang="fr-FR" sz="1200" b="0" i="1" dirty="0">
              <a:solidFill>
                <a:prstClr val="black"/>
              </a:solidFill>
              <a:latin typeface="Arial" panose="020B0604020202020204" pitchFamily="34" charset="0"/>
              <a:cs typeface="Arial" panose="020B0604020202020204" pitchFamily="34" charset="0"/>
            </a:endParaRPr>
          </a:p>
        </p:txBody>
      </p:sp>
      <p:sp>
        <p:nvSpPr>
          <p:cNvPr id="22" name="ZoneTexte 21"/>
          <p:cNvSpPr txBox="1"/>
          <p:nvPr/>
        </p:nvSpPr>
        <p:spPr>
          <a:xfrm>
            <a:off x="5968674" y="3490150"/>
            <a:ext cx="2601558" cy="692497"/>
          </a:xfrm>
          <a:prstGeom prst="rect">
            <a:avLst/>
          </a:prstGeom>
          <a:noFill/>
        </p:spPr>
        <p:txBody>
          <a:bodyPr wrap="square" rtlCol="0">
            <a:spAutoFit/>
          </a:bodyPr>
          <a:lstStyle/>
          <a:p>
            <a:pPr algn="ctr">
              <a:lnSpc>
                <a:spcPct val="150000"/>
              </a:lnSpc>
            </a:pPr>
            <a:r>
              <a:rPr lang="fr-FR" sz="1200" dirty="0" smtClean="0">
                <a:solidFill>
                  <a:prstClr val="black"/>
                </a:solidFill>
                <a:latin typeface="Arial" panose="020B0604020202020204" pitchFamily="34" charset="0"/>
                <a:cs typeface="Arial" panose="020B0604020202020204" pitchFamily="34" charset="0"/>
              </a:rPr>
              <a:t>Questionnaire Individu</a:t>
            </a:r>
          </a:p>
          <a:p>
            <a:pPr algn="ctr">
              <a:lnSpc>
                <a:spcPct val="150000"/>
              </a:lnSpc>
            </a:pPr>
            <a:r>
              <a:rPr lang="fr-FR" sz="1200" b="0" i="1" dirty="0">
                <a:solidFill>
                  <a:prstClr val="black"/>
                </a:solidFill>
                <a:latin typeface="Arial" panose="020B0604020202020204" pitchFamily="34" charset="0"/>
                <a:cs typeface="Arial" panose="020B0604020202020204" pitchFamily="34" charset="0"/>
              </a:rPr>
              <a:t>«</a:t>
            </a:r>
            <a:r>
              <a:rPr lang="fr-FR" sz="1400" i="1" dirty="0" smtClean="0">
                <a:solidFill>
                  <a:prstClr val="black"/>
                </a:solidFill>
                <a:latin typeface="Arial" panose="020B0604020202020204" pitchFamily="34" charset="0"/>
                <a:cs typeface="Arial" panose="020B0604020202020204" pitchFamily="34" charset="0"/>
              </a:rPr>
              <a:t> </a:t>
            </a:r>
            <a:r>
              <a:rPr lang="fr-FR" sz="1200" b="0" i="1" dirty="0">
                <a:solidFill>
                  <a:prstClr val="black"/>
                </a:solidFill>
                <a:latin typeface="Arial" panose="020B0604020202020204" pitchFamily="34" charset="0"/>
                <a:cs typeface="Arial" panose="020B0604020202020204" pitchFamily="34" charset="0"/>
              </a:rPr>
              <a:t>Vous et l’automobile »</a:t>
            </a:r>
          </a:p>
        </p:txBody>
      </p:sp>
      <p:sp>
        <p:nvSpPr>
          <p:cNvPr id="23" name="Rectangle 22"/>
          <p:cNvSpPr/>
          <p:nvPr/>
        </p:nvSpPr>
        <p:spPr>
          <a:xfrm>
            <a:off x="5651226" y="4100744"/>
            <a:ext cx="3600000" cy="170353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24" name="ZoneTexte 23"/>
          <p:cNvSpPr txBox="1"/>
          <p:nvPr/>
        </p:nvSpPr>
        <p:spPr>
          <a:xfrm>
            <a:off x="1542672" y="4153374"/>
            <a:ext cx="3397628" cy="1354217"/>
          </a:xfrm>
          <a:prstGeom prst="rect">
            <a:avLst/>
          </a:prstGeom>
          <a:noFill/>
        </p:spPr>
        <p:txBody>
          <a:bodyPr wrap="square" rtlCol="0">
            <a:spAutoFit/>
          </a:bodyPr>
          <a:lstStyle/>
          <a:p>
            <a:pPr algn="just"/>
            <a:r>
              <a:rPr lang="fr-FR" sz="1200" dirty="0" smtClean="0">
                <a:solidFill>
                  <a:prstClr val="black"/>
                </a:solidFill>
                <a:latin typeface="Arial" panose="020B0604020202020204" pitchFamily="34" charset="0"/>
                <a:cs typeface="Arial" panose="020B0604020202020204" pitchFamily="34" charset="0"/>
              </a:rPr>
              <a:t>Répondant</a:t>
            </a:r>
            <a:r>
              <a:rPr lang="fr-FR" sz="1200" b="0" dirty="0" smtClean="0">
                <a:solidFill>
                  <a:prstClr val="black"/>
                </a:solidFill>
                <a:latin typeface="Arial" panose="020B0604020202020204" pitchFamily="34" charset="0"/>
                <a:cs typeface="Arial" panose="020B0604020202020204" pitchFamily="34" charset="0"/>
              </a:rPr>
              <a:t>: </a:t>
            </a:r>
            <a:r>
              <a:rPr lang="fr-FR" sz="1100" b="0" dirty="0" smtClean="0">
                <a:solidFill>
                  <a:prstClr val="black"/>
                </a:solidFill>
                <a:latin typeface="Arial" panose="020B0604020202020204" pitchFamily="34" charset="0"/>
                <a:cs typeface="Arial" panose="020B0604020202020204" pitchFamily="34" charset="0"/>
              </a:rPr>
              <a:t>Chef </a:t>
            </a:r>
            <a:r>
              <a:rPr lang="fr-FR" sz="1100" b="0" dirty="0">
                <a:solidFill>
                  <a:prstClr val="black"/>
                </a:solidFill>
                <a:latin typeface="Arial" panose="020B0604020202020204" pitchFamily="34" charset="0"/>
                <a:cs typeface="Arial" panose="020B0604020202020204" pitchFamily="34" charset="0"/>
              </a:rPr>
              <a:t>de famille </a:t>
            </a:r>
          </a:p>
          <a:p>
            <a:pPr algn="just"/>
            <a:endParaRPr lang="fr-FR" sz="1200" b="0" dirty="0">
              <a:solidFill>
                <a:prstClr val="black"/>
              </a:solidFill>
              <a:latin typeface="Arial" panose="020B0604020202020204" pitchFamily="34" charset="0"/>
              <a:cs typeface="Arial" panose="020B0604020202020204" pitchFamily="34" charset="0"/>
            </a:endParaRPr>
          </a:p>
          <a:p>
            <a:r>
              <a:rPr lang="fr-FR" sz="1200" dirty="0" smtClean="0">
                <a:solidFill>
                  <a:prstClr val="black"/>
                </a:solidFill>
                <a:latin typeface="Arial" panose="020B0604020202020204" pitchFamily="34" charset="0"/>
                <a:cs typeface="Arial" panose="020B0604020202020204" pitchFamily="34" charset="0"/>
              </a:rPr>
              <a:t>Information </a:t>
            </a:r>
            <a:r>
              <a:rPr lang="fr-FR" sz="1200" dirty="0">
                <a:solidFill>
                  <a:prstClr val="black"/>
                </a:solidFill>
                <a:latin typeface="Arial" panose="020B0604020202020204" pitchFamily="34" charset="0"/>
                <a:cs typeface="Arial" panose="020B0604020202020204" pitchFamily="34" charset="0"/>
              </a:rPr>
              <a:t>recueillie </a:t>
            </a:r>
            <a:r>
              <a:rPr lang="fr-FR" sz="1200" b="0" dirty="0">
                <a:solidFill>
                  <a:prstClr val="black"/>
                </a:solidFill>
                <a:latin typeface="Arial" panose="020B0604020202020204" pitchFamily="34" charset="0"/>
                <a:cs typeface="Arial" panose="020B0604020202020204" pitchFamily="34" charset="0"/>
              </a:rPr>
              <a:t>: </a:t>
            </a:r>
            <a:r>
              <a:rPr lang="fr-FR" sz="1100" b="0" dirty="0">
                <a:solidFill>
                  <a:prstClr val="black"/>
                </a:solidFill>
                <a:latin typeface="Arial" panose="020B0604020202020204" pitchFamily="34" charset="0"/>
                <a:cs typeface="Arial" panose="020B0604020202020204" pitchFamily="34" charset="0"/>
              </a:rPr>
              <a:t>données descriptives du parc, des utilisateurs et de leurs comportements d’utilisation</a:t>
            </a:r>
          </a:p>
          <a:p>
            <a:pPr algn="just"/>
            <a:endParaRPr lang="fr-FR" sz="1200" b="0" dirty="0">
              <a:solidFill>
                <a:prstClr val="black"/>
              </a:solidFill>
              <a:latin typeface="Arial" panose="020B0604020202020204" pitchFamily="34" charset="0"/>
              <a:cs typeface="Arial" panose="020B0604020202020204" pitchFamily="34" charset="0"/>
            </a:endParaRPr>
          </a:p>
          <a:p>
            <a:r>
              <a:rPr lang="fr-FR" sz="1200" dirty="0">
                <a:solidFill>
                  <a:prstClr val="black"/>
                </a:solidFill>
                <a:latin typeface="Arial" panose="020B0604020202020204" pitchFamily="34" charset="0"/>
                <a:cs typeface="Arial" panose="020B0604020202020204" pitchFamily="34" charset="0"/>
              </a:rPr>
              <a:t>90 à 100 questions </a:t>
            </a:r>
            <a:r>
              <a:rPr lang="fr-FR" sz="1100" b="0" dirty="0">
                <a:solidFill>
                  <a:prstClr val="black"/>
                </a:solidFill>
                <a:latin typeface="Arial" panose="020B0604020202020204" pitchFamily="34" charset="0"/>
                <a:cs typeface="Arial" panose="020B0604020202020204" pitchFamily="34" charset="0"/>
              </a:rPr>
              <a:t>selon les années</a:t>
            </a:r>
          </a:p>
        </p:txBody>
      </p:sp>
      <p:sp>
        <p:nvSpPr>
          <p:cNvPr id="25" name="Freeform 10"/>
          <p:cNvSpPr>
            <a:spLocks noEditPoints="1"/>
          </p:cNvSpPr>
          <p:nvPr/>
        </p:nvSpPr>
        <p:spPr bwMode="auto">
          <a:xfrm>
            <a:off x="9593103" y="4298088"/>
            <a:ext cx="305527" cy="1059676"/>
          </a:xfrm>
          <a:custGeom>
            <a:avLst/>
            <a:gdLst>
              <a:gd name="T0" fmla="*/ 57 w 64"/>
              <a:gd name="T1" fmla="*/ 88 h 229"/>
              <a:gd name="T2" fmla="*/ 59 w 64"/>
              <a:gd name="T3" fmla="*/ 41 h 229"/>
              <a:gd name="T4" fmla="*/ 32 w 64"/>
              <a:gd name="T5" fmla="*/ 43 h 229"/>
              <a:gd name="T6" fmla="*/ 5 w 64"/>
              <a:gd name="T7" fmla="*/ 47 h 229"/>
              <a:gd name="T8" fmla="*/ 1 w 64"/>
              <a:gd name="T9" fmla="*/ 124 h 229"/>
              <a:gd name="T10" fmla="*/ 5 w 64"/>
              <a:gd name="T11" fmla="*/ 225 h 229"/>
              <a:gd name="T12" fmla="*/ 22 w 64"/>
              <a:gd name="T13" fmla="*/ 181 h 229"/>
              <a:gd name="T14" fmla="*/ 49 w 64"/>
              <a:gd name="T15" fmla="*/ 218 h 229"/>
              <a:gd name="T16" fmla="*/ 35 w 64"/>
              <a:gd name="T17" fmla="*/ 36 h 229"/>
              <a:gd name="T18" fmla="*/ 44 w 64"/>
              <a:gd name="T19" fmla="*/ 12 h 229"/>
              <a:gd name="T20" fmla="*/ 41 w 64"/>
              <a:gd name="T21" fmla="*/ 6 h 229"/>
              <a:gd name="T22" fmla="*/ 41 w 64"/>
              <a:gd name="T23" fmla="*/ 5 h 229"/>
              <a:gd name="T24" fmla="*/ 39 w 64"/>
              <a:gd name="T25" fmla="*/ 3 h 229"/>
              <a:gd name="T26" fmla="*/ 34 w 64"/>
              <a:gd name="T27" fmla="*/ 0 h 229"/>
              <a:gd name="T28" fmla="*/ 33 w 64"/>
              <a:gd name="T29" fmla="*/ 0 h 229"/>
              <a:gd name="T30" fmla="*/ 31 w 64"/>
              <a:gd name="T31" fmla="*/ 0 h 229"/>
              <a:gd name="T32" fmla="*/ 30 w 64"/>
              <a:gd name="T33" fmla="*/ 1 h 229"/>
              <a:gd name="T34" fmla="*/ 29 w 64"/>
              <a:gd name="T35" fmla="*/ 1 h 229"/>
              <a:gd name="T36" fmla="*/ 27 w 64"/>
              <a:gd name="T37" fmla="*/ 4 h 229"/>
              <a:gd name="T38" fmla="*/ 26 w 64"/>
              <a:gd name="T39" fmla="*/ 5 h 229"/>
              <a:gd name="T40" fmla="*/ 25 w 64"/>
              <a:gd name="T41" fmla="*/ 5 h 229"/>
              <a:gd name="T42" fmla="*/ 24 w 64"/>
              <a:gd name="T43" fmla="*/ 7 h 229"/>
              <a:gd name="T44" fmla="*/ 24 w 64"/>
              <a:gd name="T45" fmla="*/ 8 h 229"/>
              <a:gd name="T46" fmla="*/ 23 w 64"/>
              <a:gd name="T47" fmla="*/ 10 h 229"/>
              <a:gd name="T48" fmla="*/ 23 w 64"/>
              <a:gd name="T49" fmla="*/ 13 h 229"/>
              <a:gd name="T50" fmla="*/ 23 w 64"/>
              <a:gd name="T51" fmla="*/ 14 h 229"/>
              <a:gd name="T52" fmla="*/ 23 w 64"/>
              <a:gd name="T53" fmla="*/ 16 h 229"/>
              <a:gd name="T54" fmla="*/ 23 w 64"/>
              <a:gd name="T55" fmla="*/ 19 h 229"/>
              <a:gd name="T56" fmla="*/ 44 w 64"/>
              <a:gd name="T57" fmla="*/ 16 h 229"/>
              <a:gd name="T58" fmla="*/ 42 w 64"/>
              <a:gd name="T59" fmla="*/ 7 h 229"/>
              <a:gd name="T60" fmla="*/ 41 w 64"/>
              <a:gd name="T61" fmla="*/ 6 h 229"/>
              <a:gd name="T62" fmla="*/ 40 w 64"/>
              <a:gd name="T63" fmla="*/ 3 h 229"/>
              <a:gd name="T64" fmla="*/ 39 w 64"/>
              <a:gd name="T65" fmla="*/ 3 h 229"/>
              <a:gd name="T66" fmla="*/ 37 w 64"/>
              <a:gd name="T67" fmla="*/ 2 h 229"/>
              <a:gd name="T68" fmla="*/ 38 w 64"/>
              <a:gd name="T69" fmla="*/ 3 h 229"/>
              <a:gd name="T70" fmla="*/ 37 w 64"/>
              <a:gd name="T71" fmla="*/ 2 h 229"/>
              <a:gd name="T72" fmla="*/ 37 w 64"/>
              <a:gd name="T73" fmla="*/ 1 h 229"/>
              <a:gd name="T74" fmla="*/ 36 w 64"/>
              <a:gd name="T75" fmla="*/ 1 h 229"/>
              <a:gd name="T76" fmla="*/ 34 w 64"/>
              <a:gd name="T77" fmla="*/ 0 h 229"/>
              <a:gd name="T78" fmla="*/ 33 w 64"/>
              <a:gd name="T79" fmla="*/ 0 h 229"/>
              <a:gd name="T80" fmla="*/ 32 w 64"/>
              <a:gd name="T81" fmla="*/ 0 h 229"/>
              <a:gd name="T82" fmla="*/ 30 w 64"/>
              <a:gd name="T83" fmla="*/ 1 h 229"/>
              <a:gd name="T84" fmla="*/ 29 w 64"/>
              <a:gd name="T85" fmla="*/ 2 h 229"/>
              <a:gd name="T86" fmla="*/ 27 w 64"/>
              <a:gd name="T87" fmla="*/ 3 h 229"/>
              <a:gd name="T88" fmla="*/ 27 w 64"/>
              <a:gd name="T89" fmla="*/ 4 h 229"/>
              <a:gd name="T90" fmla="*/ 27 w 64"/>
              <a:gd name="T91" fmla="*/ 4 h 229"/>
              <a:gd name="T92" fmla="*/ 26 w 64"/>
              <a:gd name="T93" fmla="*/ 4 h 229"/>
              <a:gd name="T94" fmla="*/ 26 w 64"/>
              <a:gd name="T95" fmla="*/ 5 h 229"/>
              <a:gd name="T96" fmla="*/ 25 w 64"/>
              <a:gd name="T97" fmla="*/ 5 h 229"/>
              <a:gd name="T98" fmla="*/ 25 w 64"/>
              <a:gd name="T99" fmla="*/ 6 h 229"/>
              <a:gd name="T100" fmla="*/ 25 w 64"/>
              <a:gd name="T101" fmla="*/ 6 h 229"/>
              <a:gd name="T102" fmla="*/ 24 w 64"/>
              <a:gd name="T103" fmla="*/ 7 h 229"/>
              <a:gd name="T104" fmla="*/ 24 w 64"/>
              <a:gd name="T105" fmla="*/ 8 h 229"/>
              <a:gd name="T106" fmla="*/ 24 w 64"/>
              <a:gd name="T107" fmla="*/ 9 h 229"/>
              <a:gd name="T108" fmla="*/ 23 w 64"/>
              <a:gd name="T109" fmla="*/ 10 h 229"/>
              <a:gd name="T110" fmla="*/ 23 w 64"/>
              <a:gd name="T111" fmla="*/ 12 h 229"/>
              <a:gd name="T112" fmla="*/ 23 w 64"/>
              <a:gd name="T113" fmla="*/ 13 h 229"/>
              <a:gd name="T114" fmla="*/ 23 w 64"/>
              <a:gd name="T115" fmla="*/ 14 h 229"/>
              <a:gd name="T116" fmla="*/ 23 w 64"/>
              <a:gd name="T117" fmla="*/ 15 h 229"/>
              <a:gd name="T118" fmla="*/ 23 w 64"/>
              <a:gd name="T119" fmla="*/ 16 h 229"/>
              <a:gd name="T120" fmla="*/ 23 w 64"/>
              <a:gd name="T121" fmla="*/ 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229">
                <a:moveTo>
                  <a:pt x="62" y="220"/>
                </a:moveTo>
                <a:cubicBezTo>
                  <a:pt x="61" y="217"/>
                  <a:pt x="61" y="217"/>
                  <a:pt x="61" y="217"/>
                </a:cubicBezTo>
                <a:cubicBezTo>
                  <a:pt x="61" y="217"/>
                  <a:pt x="61" y="217"/>
                  <a:pt x="61" y="217"/>
                </a:cubicBezTo>
                <a:cubicBezTo>
                  <a:pt x="62" y="217"/>
                  <a:pt x="61" y="217"/>
                  <a:pt x="62" y="216"/>
                </a:cubicBezTo>
                <a:cubicBezTo>
                  <a:pt x="62" y="215"/>
                  <a:pt x="63" y="210"/>
                  <a:pt x="63" y="209"/>
                </a:cubicBezTo>
                <a:cubicBezTo>
                  <a:pt x="64" y="208"/>
                  <a:pt x="64" y="206"/>
                  <a:pt x="64" y="204"/>
                </a:cubicBezTo>
                <a:cubicBezTo>
                  <a:pt x="64" y="202"/>
                  <a:pt x="64" y="185"/>
                  <a:pt x="63" y="179"/>
                </a:cubicBezTo>
                <a:cubicBezTo>
                  <a:pt x="62" y="174"/>
                  <a:pt x="60" y="154"/>
                  <a:pt x="59" y="150"/>
                </a:cubicBezTo>
                <a:cubicBezTo>
                  <a:pt x="59" y="150"/>
                  <a:pt x="59" y="148"/>
                  <a:pt x="59" y="142"/>
                </a:cubicBezTo>
                <a:cubicBezTo>
                  <a:pt x="59" y="137"/>
                  <a:pt x="58" y="134"/>
                  <a:pt x="58" y="133"/>
                </a:cubicBezTo>
                <a:cubicBezTo>
                  <a:pt x="59" y="131"/>
                  <a:pt x="59" y="127"/>
                  <a:pt x="59" y="127"/>
                </a:cubicBezTo>
                <a:cubicBezTo>
                  <a:pt x="59" y="127"/>
                  <a:pt x="60" y="126"/>
                  <a:pt x="61" y="126"/>
                </a:cubicBezTo>
                <a:cubicBezTo>
                  <a:pt x="63" y="125"/>
                  <a:pt x="62" y="125"/>
                  <a:pt x="61" y="124"/>
                </a:cubicBezTo>
                <a:cubicBezTo>
                  <a:pt x="61" y="123"/>
                  <a:pt x="58" y="97"/>
                  <a:pt x="57" y="94"/>
                </a:cubicBezTo>
                <a:cubicBezTo>
                  <a:pt x="57" y="91"/>
                  <a:pt x="57" y="92"/>
                  <a:pt x="57" y="89"/>
                </a:cubicBezTo>
                <a:cubicBezTo>
                  <a:pt x="57" y="89"/>
                  <a:pt x="57" y="88"/>
                  <a:pt x="57" y="88"/>
                </a:cubicBezTo>
                <a:cubicBezTo>
                  <a:pt x="58" y="88"/>
                  <a:pt x="59" y="88"/>
                  <a:pt x="59" y="88"/>
                </a:cubicBezTo>
                <a:cubicBezTo>
                  <a:pt x="59" y="88"/>
                  <a:pt x="60" y="88"/>
                  <a:pt x="61" y="85"/>
                </a:cubicBezTo>
                <a:cubicBezTo>
                  <a:pt x="62" y="82"/>
                  <a:pt x="64" y="78"/>
                  <a:pt x="64" y="76"/>
                </a:cubicBezTo>
                <a:cubicBezTo>
                  <a:pt x="64" y="74"/>
                  <a:pt x="64" y="74"/>
                  <a:pt x="64" y="72"/>
                </a:cubicBezTo>
                <a:cubicBezTo>
                  <a:pt x="63" y="69"/>
                  <a:pt x="63" y="67"/>
                  <a:pt x="63" y="66"/>
                </a:cubicBezTo>
                <a:cubicBezTo>
                  <a:pt x="63" y="64"/>
                  <a:pt x="63" y="64"/>
                  <a:pt x="63" y="63"/>
                </a:cubicBezTo>
                <a:cubicBezTo>
                  <a:pt x="64" y="62"/>
                  <a:pt x="63" y="61"/>
                  <a:pt x="63" y="61"/>
                </a:cubicBezTo>
                <a:cubicBezTo>
                  <a:pt x="63" y="61"/>
                  <a:pt x="63" y="60"/>
                  <a:pt x="63" y="60"/>
                </a:cubicBezTo>
                <a:cubicBezTo>
                  <a:pt x="63" y="59"/>
                  <a:pt x="63" y="59"/>
                  <a:pt x="63" y="59"/>
                </a:cubicBezTo>
                <a:cubicBezTo>
                  <a:pt x="63" y="58"/>
                  <a:pt x="63" y="58"/>
                  <a:pt x="63" y="56"/>
                </a:cubicBezTo>
                <a:cubicBezTo>
                  <a:pt x="63" y="55"/>
                  <a:pt x="63" y="55"/>
                  <a:pt x="62" y="54"/>
                </a:cubicBezTo>
                <a:cubicBezTo>
                  <a:pt x="62" y="52"/>
                  <a:pt x="62" y="49"/>
                  <a:pt x="62" y="48"/>
                </a:cubicBezTo>
                <a:cubicBezTo>
                  <a:pt x="62" y="48"/>
                  <a:pt x="62" y="48"/>
                  <a:pt x="62" y="46"/>
                </a:cubicBezTo>
                <a:cubicBezTo>
                  <a:pt x="62" y="45"/>
                  <a:pt x="62" y="44"/>
                  <a:pt x="62" y="43"/>
                </a:cubicBezTo>
                <a:cubicBezTo>
                  <a:pt x="61" y="42"/>
                  <a:pt x="60" y="42"/>
                  <a:pt x="60" y="42"/>
                </a:cubicBezTo>
                <a:cubicBezTo>
                  <a:pt x="60" y="42"/>
                  <a:pt x="60" y="41"/>
                  <a:pt x="59" y="41"/>
                </a:cubicBezTo>
                <a:cubicBezTo>
                  <a:pt x="58" y="41"/>
                  <a:pt x="57" y="41"/>
                  <a:pt x="56" y="41"/>
                </a:cubicBezTo>
                <a:cubicBezTo>
                  <a:pt x="55" y="40"/>
                  <a:pt x="54" y="40"/>
                  <a:pt x="53" y="39"/>
                </a:cubicBezTo>
                <a:cubicBezTo>
                  <a:pt x="53" y="39"/>
                  <a:pt x="52" y="39"/>
                  <a:pt x="51" y="38"/>
                </a:cubicBezTo>
                <a:cubicBezTo>
                  <a:pt x="50" y="37"/>
                  <a:pt x="50" y="37"/>
                  <a:pt x="48" y="37"/>
                </a:cubicBezTo>
                <a:cubicBezTo>
                  <a:pt x="47" y="36"/>
                  <a:pt x="46" y="36"/>
                  <a:pt x="45" y="35"/>
                </a:cubicBezTo>
                <a:cubicBezTo>
                  <a:pt x="45" y="35"/>
                  <a:pt x="44" y="35"/>
                  <a:pt x="44" y="34"/>
                </a:cubicBezTo>
                <a:cubicBezTo>
                  <a:pt x="43" y="33"/>
                  <a:pt x="42" y="32"/>
                  <a:pt x="42" y="32"/>
                </a:cubicBezTo>
                <a:cubicBezTo>
                  <a:pt x="42" y="32"/>
                  <a:pt x="42" y="33"/>
                  <a:pt x="42" y="34"/>
                </a:cubicBezTo>
                <a:cubicBezTo>
                  <a:pt x="42" y="34"/>
                  <a:pt x="37" y="44"/>
                  <a:pt x="36" y="45"/>
                </a:cubicBezTo>
                <a:cubicBezTo>
                  <a:pt x="36" y="45"/>
                  <a:pt x="36" y="44"/>
                  <a:pt x="35" y="43"/>
                </a:cubicBezTo>
                <a:cubicBezTo>
                  <a:pt x="35" y="43"/>
                  <a:pt x="35" y="42"/>
                  <a:pt x="36" y="42"/>
                </a:cubicBezTo>
                <a:cubicBezTo>
                  <a:pt x="36" y="41"/>
                  <a:pt x="37" y="40"/>
                  <a:pt x="37" y="40"/>
                </a:cubicBezTo>
                <a:cubicBezTo>
                  <a:pt x="37" y="40"/>
                  <a:pt x="37" y="38"/>
                  <a:pt x="36" y="38"/>
                </a:cubicBezTo>
                <a:cubicBezTo>
                  <a:pt x="36" y="37"/>
                  <a:pt x="33" y="37"/>
                  <a:pt x="32" y="37"/>
                </a:cubicBezTo>
                <a:cubicBezTo>
                  <a:pt x="32" y="37"/>
                  <a:pt x="31" y="40"/>
                  <a:pt x="30" y="41"/>
                </a:cubicBezTo>
                <a:cubicBezTo>
                  <a:pt x="30" y="41"/>
                  <a:pt x="32" y="42"/>
                  <a:pt x="32" y="43"/>
                </a:cubicBezTo>
                <a:cubicBezTo>
                  <a:pt x="32" y="43"/>
                  <a:pt x="32" y="44"/>
                  <a:pt x="32" y="44"/>
                </a:cubicBezTo>
                <a:cubicBezTo>
                  <a:pt x="32" y="45"/>
                  <a:pt x="30" y="46"/>
                  <a:pt x="30" y="49"/>
                </a:cubicBezTo>
                <a:cubicBezTo>
                  <a:pt x="30" y="49"/>
                  <a:pt x="29" y="44"/>
                  <a:pt x="28" y="42"/>
                </a:cubicBezTo>
                <a:cubicBezTo>
                  <a:pt x="27" y="40"/>
                  <a:pt x="25" y="35"/>
                  <a:pt x="26" y="34"/>
                </a:cubicBezTo>
                <a:cubicBezTo>
                  <a:pt x="26" y="33"/>
                  <a:pt x="26" y="32"/>
                  <a:pt x="26" y="32"/>
                </a:cubicBezTo>
                <a:cubicBezTo>
                  <a:pt x="26" y="32"/>
                  <a:pt x="25" y="32"/>
                  <a:pt x="25" y="33"/>
                </a:cubicBezTo>
                <a:cubicBezTo>
                  <a:pt x="24" y="34"/>
                  <a:pt x="24" y="35"/>
                  <a:pt x="23" y="35"/>
                </a:cubicBezTo>
                <a:cubicBezTo>
                  <a:pt x="23" y="35"/>
                  <a:pt x="22" y="36"/>
                  <a:pt x="22" y="36"/>
                </a:cubicBezTo>
                <a:cubicBezTo>
                  <a:pt x="22" y="36"/>
                  <a:pt x="20" y="36"/>
                  <a:pt x="19" y="37"/>
                </a:cubicBezTo>
                <a:cubicBezTo>
                  <a:pt x="18" y="37"/>
                  <a:pt x="17" y="38"/>
                  <a:pt x="16" y="38"/>
                </a:cubicBezTo>
                <a:cubicBezTo>
                  <a:pt x="15" y="39"/>
                  <a:pt x="13" y="39"/>
                  <a:pt x="12" y="39"/>
                </a:cubicBezTo>
                <a:cubicBezTo>
                  <a:pt x="11" y="40"/>
                  <a:pt x="10" y="40"/>
                  <a:pt x="9" y="40"/>
                </a:cubicBezTo>
                <a:cubicBezTo>
                  <a:pt x="9" y="40"/>
                  <a:pt x="7" y="40"/>
                  <a:pt x="7" y="41"/>
                </a:cubicBezTo>
                <a:cubicBezTo>
                  <a:pt x="7" y="41"/>
                  <a:pt x="6" y="41"/>
                  <a:pt x="5" y="42"/>
                </a:cubicBezTo>
                <a:cubicBezTo>
                  <a:pt x="5" y="43"/>
                  <a:pt x="5" y="44"/>
                  <a:pt x="5" y="44"/>
                </a:cubicBezTo>
                <a:cubicBezTo>
                  <a:pt x="5" y="45"/>
                  <a:pt x="5" y="46"/>
                  <a:pt x="5" y="47"/>
                </a:cubicBezTo>
                <a:cubicBezTo>
                  <a:pt x="5" y="48"/>
                  <a:pt x="4" y="49"/>
                  <a:pt x="5" y="50"/>
                </a:cubicBezTo>
                <a:cubicBezTo>
                  <a:pt x="5" y="50"/>
                  <a:pt x="3" y="52"/>
                  <a:pt x="3" y="54"/>
                </a:cubicBezTo>
                <a:cubicBezTo>
                  <a:pt x="3" y="55"/>
                  <a:pt x="3" y="55"/>
                  <a:pt x="3" y="55"/>
                </a:cubicBezTo>
                <a:cubicBezTo>
                  <a:pt x="3" y="56"/>
                  <a:pt x="3" y="56"/>
                  <a:pt x="3" y="56"/>
                </a:cubicBezTo>
                <a:cubicBezTo>
                  <a:pt x="3" y="57"/>
                  <a:pt x="4" y="57"/>
                  <a:pt x="4" y="58"/>
                </a:cubicBezTo>
                <a:cubicBezTo>
                  <a:pt x="3" y="59"/>
                  <a:pt x="3" y="60"/>
                  <a:pt x="2" y="63"/>
                </a:cubicBezTo>
                <a:cubicBezTo>
                  <a:pt x="2" y="66"/>
                  <a:pt x="2" y="68"/>
                  <a:pt x="2" y="70"/>
                </a:cubicBezTo>
                <a:cubicBezTo>
                  <a:pt x="1" y="72"/>
                  <a:pt x="1" y="71"/>
                  <a:pt x="2" y="73"/>
                </a:cubicBezTo>
                <a:cubicBezTo>
                  <a:pt x="2" y="74"/>
                  <a:pt x="2" y="79"/>
                  <a:pt x="3" y="81"/>
                </a:cubicBezTo>
                <a:cubicBezTo>
                  <a:pt x="4" y="84"/>
                  <a:pt x="6" y="85"/>
                  <a:pt x="8" y="85"/>
                </a:cubicBezTo>
                <a:cubicBezTo>
                  <a:pt x="9" y="85"/>
                  <a:pt x="9" y="84"/>
                  <a:pt x="9" y="84"/>
                </a:cubicBezTo>
                <a:cubicBezTo>
                  <a:pt x="10" y="85"/>
                  <a:pt x="10" y="85"/>
                  <a:pt x="10" y="85"/>
                </a:cubicBezTo>
                <a:cubicBezTo>
                  <a:pt x="10" y="85"/>
                  <a:pt x="9" y="87"/>
                  <a:pt x="9" y="88"/>
                </a:cubicBezTo>
                <a:cubicBezTo>
                  <a:pt x="9" y="89"/>
                  <a:pt x="6" y="96"/>
                  <a:pt x="6" y="97"/>
                </a:cubicBezTo>
                <a:cubicBezTo>
                  <a:pt x="6" y="97"/>
                  <a:pt x="3" y="109"/>
                  <a:pt x="3" y="115"/>
                </a:cubicBezTo>
                <a:cubicBezTo>
                  <a:pt x="2" y="120"/>
                  <a:pt x="1" y="123"/>
                  <a:pt x="1" y="124"/>
                </a:cubicBezTo>
                <a:cubicBezTo>
                  <a:pt x="0" y="124"/>
                  <a:pt x="0" y="125"/>
                  <a:pt x="2" y="125"/>
                </a:cubicBezTo>
                <a:cubicBezTo>
                  <a:pt x="4" y="126"/>
                  <a:pt x="6" y="126"/>
                  <a:pt x="6" y="126"/>
                </a:cubicBezTo>
                <a:cubicBezTo>
                  <a:pt x="6" y="126"/>
                  <a:pt x="6" y="134"/>
                  <a:pt x="8" y="139"/>
                </a:cubicBezTo>
                <a:cubicBezTo>
                  <a:pt x="8" y="139"/>
                  <a:pt x="8" y="141"/>
                  <a:pt x="8" y="145"/>
                </a:cubicBezTo>
                <a:cubicBezTo>
                  <a:pt x="9" y="148"/>
                  <a:pt x="9" y="151"/>
                  <a:pt x="9" y="153"/>
                </a:cubicBezTo>
                <a:cubicBezTo>
                  <a:pt x="9" y="153"/>
                  <a:pt x="8" y="156"/>
                  <a:pt x="8" y="158"/>
                </a:cubicBezTo>
                <a:cubicBezTo>
                  <a:pt x="8" y="161"/>
                  <a:pt x="8" y="165"/>
                  <a:pt x="7" y="171"/>
                </a:cubicBezTo>
                <a:cubicBezTo>
                  <a:pt x="7" y="177"/>
                  <a:pt x="7" y="183"/>
                  <a:pt x="7" y="188"/>
                </a:cubicBezTo>
                <a:cubicBezTo>
                  <a:pt x="7" y="194"/>
                  <a:pt x="8" y="193"/>
                  <a:pt x="8" y="196"/>
                </a:cubicBezTo>
                <a:cubicBezTo>
                  <a:pt x="8" y="200"/>
                  <a:pt x="8" y="198"/>
                  <a:pt x="8" y="201"/>
                </a:cubicBezTo>
                <a:cubicBezTo>
                  <a:pt x="7" y="203"/>
                  <a:pt x="7" y="205"/>
                  <a:pt x="7" y="207"/>
                </a:cubicBezTo>
                <a:cubicBezTo>
                  <a:pt x="7" y="209"/>
                  <a:pt x="8" y="213"/>
                  <a:pt x="8" y="214"/>
                </a:cubicBezTo>
                <a:cubicBezTo>
                  <a:pt x="9" y="215"/>
                  <a:pt x="9" y="215"/>
                  <a:pt x="9" y="215"/>
                </a:cubicBezTo>
                <a:cubicBezTo>
                  <a:pt x="9" y="215"/>
                  <a:pt x="8" y="216"/>
                  <a:pt x="8" y="217"/>
                </a:cubicBezTo>
                <a:cubicBezTo>
                  <a:pt x="7" y="218"/>
                  <a:pt x="5" y="221"/>
                  <a:pt x="6" y="223"/>
                </a:cubicBezTo>
                <a:cubicBezTo>
                  <a:pt x="6" y="223"/>
                  <a:pt x="5" y="224"/>
                  <a:pt x="5" y="225"/>
                </a:cubicBezTo>
                <a:cubicBezTo>
                  <a:pt x="5" y="226"/>
                  <a:pt x="5" y="227"/>
                  <a:pt x="6" y="227"/>
                </a:cubicBezTo>
                <a:cubicBezTo>
                  <a:pt x="7" y="228"/>
                  <a:pt x="9" y="228"/>
                  <a:pt x="12" y="228"/>
                </a:cubicBezTo>
                <a:cubicBezTo>
                  <a:pt x="14" y="228"/>
                  <a:pt x="18" y="228"/>
                  <a:pt x="19" y="227"/>
                </a:cubicBezTo>
                <a:cubicBezTo>
                  <a:pt x="20" y="226"/>
                  <a:pt x="19" y="224"/>
                  <a:pt x="19" y="224"/>
                </a:cubicBezTo>
                <a:cubicBezTo>
                  <a:pt x="19" y="222"/>
                  <a:pt x="19" y="222"/>
                  <a:pt x="19" y="222"/>
                </a:cubicBezTo>
                <a:cubicBezTo>
                  <a:pt x="19" y="222"/>
                  <a:pt x="20" y="222"/>
                  <a:pt x="20" y="221"/>
                </a:cubicBezTo>
                <a:cubicBezTo>
                  <a:pt x="20" y="221"/>
                  <a:pt x="20" y="220"/>
                  <a:pt x="20" y="218"/>
                </a:cubicBezTo>
                <a:cubicBezTo>
                  <a:pt x="20" y="217"/>
                  <a:pt x="20" y="217"/>
                  <a:pt x="20" y="217"/>
                </a:cubicBezTo>
                <a:cubicBezTo>
                  <a:pt x="20" y="216"/>
                  <a:pt x="20" y="216"/>
                  <a:pt x="20" y="216"/>
                </a:cubicBezTo>
                <a:cubicBezTo>
                  <a:pt x="20" y="216"/>
                  <a:pt x="21" y="215"/>
                  <a:pt x="22" y="214"/>
                </a:cubicBezTo>
                <a:cubicBezTo>
                  <a:pt x="22" y="213"/>
                  <a:pt x="23" y="208"/>
                  <a:pt x="24" y="207"/>
                </a:cubicBezTo>
                <a:cubicBezTo>
                  <a:pt x="25" y="206"/>
                  <a:pt x="24" y="205"/>
                  <a:pt x="24" y="204"/>
                </a:cubicBezTo>
                <a:cubicBezTo>
                  <a:pt x="24" y="202"/>
                  <a:pt x="23" y="199"/>
                  <a:pt x="23" y="197"/>
                </a:cubicBezTo>
                <a:cubicBezTo>
                  <a:pt x="23" y="195"/>
                  <a:pt x="23" y="195"/>
                  <a:pt x="23" y="194"/>
                </a:cubicBezTo>
                <a:cubicBezTo>
                  <a:pt x="22" y="193"/>
                  <a:pt x="22" y="190"/>
                  <a:pt x="22" y="187"/>
                </a:cubicBezTo>
                <a:cubicBezTo>
                  <a:pt x="22" y="184"/>
                  <a:pt x="22" y="183"/>
                  <a:pt x="22" y="181"/>
                </a:cubicBezTo>
                <a:cubicBezTo>
                  <a:pt x="22" y="179"/>
                  <a:pt x="21" y="177"/>
                  <a:pt x="22" y="176"/>
                </a:cubicBezTo>
                <a:cubicBezTo>
                  <a:pt x="22" y="176"/>
                  <a:pt x="23" y="173"/>
                  <a:pt x="23" y="171"/>
                </a:cubicBezTo>
                <a:cubicBezTo>
                  <a:pt x="23" y="170"/>
                  <a:pt x="24" y="169"/>
                  <a:pt x="25" y="164"/>
                </a:cubicBezTo>
                <a:cubicBezTo>
                  <a:pt x="26" y="159"/>
                  <a:pt x="27" y="155"/>
                  <a:pt x="28" y="152"/>
                </a:cubicBezTo>
                <a:cubicBezTo>
                  <a:pt x="28" y="150"/>
                  <a:pt x="29" y="144"/>
                  <a:pt x="30" y="143"/>
                </a:cubicBezTo>
                <a:cubicBezTo>
                  <a:pt x="30" y="142"/>
                  <a:pt x="32" y="141"/>
                  <a:pt x="33" y="136"/>
                </a:cubicBezTo>
                <a:cubicBezTo>
                  <a:pt x="33" y="136"/>
                  <a:pt x="33" y="138"/>
                  <a:pt x="34" y="141"/>
                </a:cubicBezTo>
                <a:cubicBezTo>
                  <a:pt x="35" y="144"/>
                  <a:pt x="36" y="152"/>
                  <a:pt x="38" y="159"/>
                </a:cubicBezTo>
                <a:cubicBezTo>
                  <a:pt x="41" y="166"/>
                  <a:pt x="43" y="170"/>
                  <a:pt x="43" y="172"/>
                </a:cubicBezTo>
                <a:cubicBezTo>
                  <a:pt x="43" y="174"/>
                  <a:pt x="43" y="179"/>
                  <a:pt x="43" y="185"/>
                </a:cubicBezTo>
                <a:cubicBezTo>
                  <a:pt x="43" y="191"/>
                  <a:pt x="42" y="195"/>
                  <a:pt x="43" y="196"/>
                </a:cubicBezTo>
                <a:cubicBezTo>
                  <a:pt x="43" y="198"/>
                  <a:pt x="44" y="200"/>
                  <a:pt x="45" y="203"/>
                </a:cubicBezTo>
                <a:cubicBezTo>
                  <a:pt x="46" y="205"/>
                  <a:pt x="46" y="207"/>
                  <a:pt x="47" y="210"/>
                </a:cubicBezTo>
                <a:cubicBezTo>
                  <a:pt x="48" y="213"/>
                  <a:pt x="47" y="213"/>
                  <a:pt x="49" y="214"/>
                </a:cubicBezTo>
                <a:cubicBezTo>
                  <a:pt x="49" y="214"/>
                  <a:pt x="49" y="215"/>
                  <a:pt x="49" y="216"/>
                </a:cubicBezTo>
                <a:cubicBezTo>
                  <a:pt x="49" y="217"/>
                  <a:pt x="49" y="218"/>
                  <a:pt x="49" y="218"/>
                </a:cubicBezTo>
                <a:cubicBezTo>
                  <a:pt x="49" y="218"/>
                  <a:pt x="48" y="221"/>
                  <a:pt x="49" y="222"/>
                </a:cubicBezTo>
                <a:cubicBezTo>
                  <a:pt x="49" y="222"/>
                  <a:pt x="49" y="222"/>
                  <a:pt x="49" y="223"/>
                </a:cubicBezTo>
                <a:cubicBezTo>
                  <a:pt x="49" y="223"/>
                  <a:pt x="50" y="225"/>
                  <a:pt x="50" y="225"/>
                </a:cubicBezTo>
                <a:cubicBezTo>
                  <a:pt x="50" y="225"/>
                  <a:pt x="49" y="226"/>
                  <a:pt x="49" y="226"/>
                </a:cubicBezTo>
                <a:cubicBezTo>
                  <a:pt x="49" y="227"/>
                  <a:pt x="49" y="228"/>
                  <a:pt x="51" y="228"/>
                </a:cubicBezTo>
                <a:cubicBezTo>
                  <a:pt x="54" y="229"/>
                  <a:pt x="60" y="229"/>
                  <a:pt x="61" y="229"/>
                </a:cubicBezTo>
                <a:cubicBezTo>
                  <a:pt x="62" y="229"/>
                  <a:pt x="63" y="227"/>
                  <a:pt x="63" y="226"/>
                </a:cubicBezTo>
                <a:cubicBezTo>
                  <a:pt x="63" y="225"/>
                  <a:pt x="64" y="225"/>
                  <a:pt x="63" y="224"/>
                </a:cubicBezTo>
                <a:cubicBezTo>
                  <a:pt x="63" y="224"/>
                  <a:pt x="63" y="222"/>
                  <a:pt x="62" y="220"/>
                </a:cubicBezTo>
                <a:close/>
                <a:moveTo>
                  <a:pt x="23" y="19"/>
                </a:moveTo>
                <a:cubicBezTo>
                  <a:pt x="23" y="21"/>
                  <a:pt x="24" y="22"/>
                  <a:pt x="24" y="22"/>
                </a:cubicBezTo>
                <a:cubicBezTo>
                  <a:pt x="24" y="23"/>
                  <a:pt x="24" y="25"/>
                  <a:pt x="26" y="24"/>
                </a:cubicBezTo>
                <a:cubicBezTo>
                  <a:pt x="26" y="24"/>
                  <a:pt x="27" y="26"/>
                  <a:pt x="27" y="27"/>
                </a:cubicBezTo>
                <a:cubicBezTo>
                  <a:pt x="27" y="28"/>
                  <a:pt x="27" y="31"/>
                  <a:pt x="27" y="31"/>
                </a:cubicBezTo>
                <a:cubicBezTo>
                  <a:pt x="27" y="31"/>
                  <a:pt x="31" y="35"/>
                  <a:pt x="32" y="36"/>
                </a:cubicBezTo>
                <a:cubicBezTo>
                  <a:pt x="33" y="37"/>
                  <a:pt x="34" y="37"/>
                  <a:pt x="35" y="36"/>
                </a:cubicBezTo>
                <a:cubicBezTo>
                  <a:pt x="36" y="36"/>
                  <a:pt x="41" y="33"/>
                  <a:pt x="41" y="31"/>
                </a:cubicBezTo>
                <a:cubicBezTo>
                  <a:pt x="41" y="31"/>
                  <a:pt x="42" y="24"/>
                  <a:pt x="43" y="23"/>
                </a:cubicBezTo>
                <a:cubicBezTo>
                  <a:pt x="44" y="22"/>
                  <a:pt x="44" y="23"/>
                  <a:pt x="45" y="22"/>
                </a:cubicBezTo>
                <a:cubicBezTo>
                  <a:pt x="45" y="21"/>
                  <a:pt x="45" y="20"/>
                  <a:pt x="45" y="19"/>
                </a:cubicBezTo>
                <a:cubicBezTo>
                  <a:pt x="46" y="19"/>
                  <a:pt x="45" y="18"/>
                  <a:pt x="45" y="17"/>
                </a:cubicBezTo>
                <a:cubicBezTo>
                  <a:pt x="45" y="17"/>
                  <a:pt x="45" y="16"/>
                  <a:pt x="44" y="16"/>
                </a:cubicBezTo>
                <a:cubicBezTo>
                  <a:pt x="44" y="16"/>
                  <a:pt x="44" y="16"/>
                  <a:pt x="44" y="16"/>
                </a:cubicBezTo>
                <a:cubicBezTo>
                  <a:pt x="44" y="16"/>
                  <a:pt x="44" y="16"/>
                  <a:pt x="44" y="16"/>
                </a:cubicBezTo>
                <a:cubicBezTo>
                  <a:pt x="44" y="16"/>
                  <a:pt x="44" y="16"/>
                  <a:pt x="44" y="16"/>
                </a:cubicBezTo>
                <a:cubicBezTo>
                  <a:pt x="44" y="16"/>
                  <a:pt x="44" y="16"/>
                  <a:pt x="44" y="15"/>
                </a:cubicBezTo>
                <a:cubicBezTo>
                  <a:pt x="44" y="15"/>
                  <a:pt x="44" y="14"/>
                  <a:pt x="44" y="14"/>
                </a:cubicBezTo>
                <a:cubicBezTo>
                  <a:pt x="44" y="14"/>
                  <a:pt x="44" y="14"/>
                  <a:pt x="44" y="14"/>
                </a:cubicBezTo>
                <a:cubicBezTo>
                  <a:pt x="44" y="13"/>
                  <a:pt x="44" y="13"/>
                  <a:pt x="44" y="12"/>
                </a:cubicBezTo>
                <a:cubicBezTo>
                  <a:pt x="44" y="12"/>
                  <a:pt x="44" y="12"/>
                  <a:pt x="44" y="12"/>
                </a:cubicBezTo>
                <a:cubicBezTo>
                  <a:pt x="44" y="12"/>
                  <a:pt x="44" y="13"/>
                  <a:pt x="44" y="13"/>
                </a:cubicBezTo>
                <a:cubicBezTo>
                  <a:pt x="44" y="12"/>
                  <a:pt x="44" y="12"/>
                  <a:pt x="44" y="12"/>
                </a:cubicBezTo>
                <a:cubicBezTo>
                  <a:pt x="44" y="11"/>
                  <a:pt x="44" y="11"/>
                  <a:pt x="44" y="11"/>
                </a:cubicBezTo>
                <a:cubicBezTo>
                  <a:pt x="44" y="11"/>
                  <a:pt x="44" y="11"/>
                  <a:pt x="44" y="11"/>
                </a:cubicBezTo>
                <a:cubicBezTo>
                  <a:pt x="44" y="10"/>
                  <a:pt x="44" y="10"/>
                  <a:pt x="43" y="9"/>
                </a:cubicBezTo>
                <a:cubicBezTo>
                  <a:pt x="43" y="8"/>
                  <a:pt x="42" y="7"/>
                  <a:pt x="42" y="7"/>
                </a:cubicBezTo>
                <a:cubicBezTo>
                  <a:pt x="42" y="7"/>
                  <a:pt x="43" y="8"/>
                  <a:pt x="43" y="8"/>
                </a:cubicBezTo>
                <a:cubicBezTo>
                  <a:pt x="43" y="7"/>
                  <a:pt x="42" y="7"/>
                  <a:pt x="42" y="7"/>
                </a:cubicBezTo>
                <a:cubicBezTo>
                  <a:pt x="42" y="7"/>
                  <a:pt x="42" y="7"/>
                  <a:pt x="42" y="7"/>
                </a:cubicBezTo>
                <a:cubicBezTo>
                  <a:pt x="42" y="7"/>
                  <a:pt x="42" y="7"/>
                  <a:pt x="42" y="7"/>
                </a:cubicBezTo>
                <a:cubicBezTo>
                  <a:pt x="42" y="7"/>
                  <a:pt x="42" y="6"/>
                  <a:pt x="42" y="6"/>
                </a:cubicBezTo>
                <a:cubicBezTo>
                  <a:pt x="42" y="6"/>
                  <a:pt x="42" y="6"/>
                  <a:pt x="41" y="6"/>
                </a:cubicBezTo>
                <a:cubicBezTo>
                  <a:pt x="41" y="6"/>
                  <a:pt x="41" y="6"/>
                  <a:pt x="41" y="6"/>
                </a:cubicBezTo>
                <a:cubicBezTo>
                  <a:pt x="42" y="6"/>
                  <a:pt x="42" y="6"/>
                  <a:pt x="42" y="6"/>
                </a:cubicBezTo>
                <a:cubicBezTo>
                  <a:pt x="42" y="6"/>
                  <a:pt x="41" y="6"/>
                  <a:pt x="41" y="6"/>
                </a:cubicBezTo>
                <a:cubicBezTo>
                  <a:pt x="41" y="6"/>
                  <a:pt x="41" y="5"/>
                  <a:pt x="41" y="5"/>
                </a:cubicBezTo>
                <a:cubicBezTo>
                  <a:pt x="41" y="5"/>
                  <a:pt x="41" y="5"/>
                  <a:pt x="41" y="6"/>
                </a:cubicBezTo>
                <a:cubicBezTo>
                  <a:pt x="41" y="6"/>
                  <a:pt x="41" y="6"/>
                  <a:pt x="41" y="6"/>
                </a:cubicBezTo>
                <a:cubicBezTo>
                  <a:pt x="41" y="6"/>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4"/>
                  <a:pt x="41" y="4"/>
                  <a:pt x="41" y="4"/>
                </a:cubicBezTo>
                <a:cubicBezTo>
                  <a:pt x="41" y="4"/>
                  <a:pt x="41" y="4"/>
                  <a:pt x="41" y="5"/>
                </a:cubicBezTo>
                <a:cubicBezTo>
                  <a:pt x="41" y="4"/>
                  <a:pt x="41" y="4"/>
                  <a:pt x="40" y="4"/>
                </a:cubicBezTo>
                <a:cubicBezTo>
                  <a:pt x="40" y="4"/>
                  <a:pt x="40" y="3"/>
                  <a:pt x="40" y="3"/>
                </a:cubicBezTo>
                <a:cubicBezTo>
                  <a:pt x="40" y="3"/>
                  <a:pt x="40" y="3"/>
                  <a:pt x="40" y="4"/>
                </a:cubicBezTo>
                <a:cubicBezTo>
                  <a:pt x="40" y="4"/>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4"/>
                </a:cubicBezTo>
                <a:cubicBezTo>
                  <a:pt x="40" y="3"/>
                  <a:pt x="40" y="3"/>
                  <a:pt x="40" y="3"/>
                </a:cubicBezTo>
                <a:cubicBezTo>
                  <a:pt x="40" y="3"/>
                  <a:pt x="40" y="3"/>
                  <a:pt x="40" y="4"/>
                </a:cubicBezTo>
                <a:cubicBezTo>
                  <a:pt x="40" y="4"/>
                  <a:pt x="40" y="3"/>
                  <a:pt x="40" y="3"/>
                </a:cubicBezTo>
                <a:cubicBezTo>
                  <a:pt x="40" y="3"/>
                  <a:pt x="40" y="3"/>
                  <a:pt x="39" y="3"/>
                </a:cubicBezTo>
                <a:cubicBezTo>
                  <a:pt x="39" y="3"/>
                  <a:pt x="39" y="3"/>
                  <a:pt x="39" y="3"/>
                </a:cubicBezTo>
                <a:cubicBezTo>
                  <a:pt x="39" y="3"/>
                  <a:pt x="39" y="3"/>
                  <a:pt x="39" y="3"/>
                </a:cubicBezTo>
                <a:cubicBezTo>
                  <a:pt x="39" y="3"/>
                  <a:pt x="39" y="3"/>
                  <a:pt x="39" y="3"/>
                </a:cubicBezTo>
                <a:cubicBezTo>
                  <a:pt x="39" y="3"/>
                  <a:pt x="39" y="3"/>
                  <a:pt x="39" y="3"/>
                </a:cubicBezTo>
                <a:cubicBezTo>
                  <a:pt x="39" y="3"/>
                  <a:pt x="39" y="3"/>
                  <a:pt x="39" y="3"/>
                </a:cubicBezTo>
                <a:cubicBezTo>
                  <a:pt x="39" y="3"/>
                  <a:pt x="39" y="3"/>
                  <a:pt x="38" y="3"/>
                </a:cubicBezTo>
                <a:cubicBezTo>
                  <a:pt x="38" y="2"/>
                  <a:pt x="38" y="2"/>
                  <a:pt x="38" y="2"/>
                </a:cubicBezTo>
                <a:cubicBezTo>
                  <a:pt x="37" y="1"/>
                  <a:pt x="37" y="1"/>
                  <a:pt x="37" y="1"/>
                </a:cubicBezTo>
                <a:cubicBezTo>
                  <a:pt x="37" y="1"/>
                  <a:pt x="37" y="1"/>
                  <a:pt x="37" y="1"/>
                </a:cubicBezTo>
                <a:cubicBezTo>
                  <a:pt x="36" y="1"/>
                  <a:pt x="36" y="1"/>
                  <a:pt x="36" y="0"/>
                </a:cubicBezTo>
                <a:cubicBezTo>
                  <a:pt x="35" y="0"/>
                  <a:pt x="35"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3" y="0"/>
                </a:cubicBezTo>
                <a:cubicBezTo>
                  <a:pt x="33" y="0"/>
                  <a:pt x="34" y="0"/>
                  <a:pt x="34" y="0"/>
                </a:cubicBezTo>
                <a:cubicBezTo>
                  <a:pt x="34"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1"/>
                </a:cubicBezTo>
                <a:cubicBezTo>
                  <a:pt x="32" y="0"/>
                  <a:pt x="32" y="0"/>
                  <a:pt x="32" y="0"/>
                </a:cubicBezTo>
                <a:cubicBezTo>
                  <a:pt x="32" y="0"/>
                  <a:pt x="32" y="0"/>
                  <a:pt x="32" y="1"/>
                </a:cubicBezTo>
                <a:cubicBezTo>
                  <a:pt x="32" y="1"/>
                  <a:pt x="32" y="1"/>
                  <a:pt x="32" y="1"/>
                </a:cubicBezTo>
                <a:cubicBezTo>
                  <a:pt x="32" y="1"/>
                  <a:pt x="32" y="1"/>
                  <a:pt x="32" y="1"/>
                </a:cubicBezTo>
                <a:cubicBezTo>
                  <a:pt x="32" y="1"/>
                  <a:pt x="32" y="0"/>
                  <a:pt x="32" y="0"/>
                </a:cubicBezTo>
                <a:cubicBezTo>
                  <a:pt x="32" y="0"/>
                  <a:pt x="32" y="0"/>
                  <a:pt x="32" y="1"/>
                </a:cubicBezTo>
                <a:cubicBezTo>
                  <a:pt x="31" y="0"/>
                  <a:pt x="32" y="0"/>
                  <a:pt x="32" y="0"/>
                </a:cubicBezTo>
                <a:cubicBezTo>
                  <a:pt x="32" y="0"/>
                  <a:pt x="32" y="0"/>
                  <a:pt x="32" y="0"/>
                </a:cubicBezTo>
                <a:cubicBezTo>
                  <a:pt x="31" y="0"/>
                  <a:pt x="31" y="0"/>
                  <a:pt x="31" y="0"/>
                </a:cubicBezTo>
                <a:cubicBezTo>
                  <a:pt x="31" y="0"/>
                  <a:pt x="31" y="0"/>
                  <a:pt x="31" y="1"/>
                </a:cubicBezTo>
                <a:cubicBezTo>
                  <a:pt x="31" y="0"/>
                  <a:pt x="31" y="0"/>
                  <a:pt x="31" y="0"/>
                </a:cubicBezTo>
                <a:cubicBezTo>
                  <a:pt x="31" y="0"/>
                  <a:pt x="31" y="1"/>
                  <a:pt x="31" y="1"/>
                </a:cubicBezTo>
                <a:cubicBezTo>
                  <a:pt x="31" y="1"/>
                  <a:pt x="31" y="1"/>
                  <a:pt x="31" y="1"/>
                </a:cubicBezTo>
                <a:cubicBezTo>
                  <a:pt x="31" y="1"/>
                  <a:pt x="31" y="0"/>
                  <a:pt x="31" y="0"/>
                </a:cubicBezTo>
                <a:cubicBezTo>
                  <a:pt x="31" y="0"/>
                  <a:pt x="31" y="1"/>
                  <a:pt x="31" y="1"/>
                </a:cubicBezTo>
                <a:cubicBezTo>
                  <a:pt x="31" y="1"/>
                  <a:pt x="31" y="0"/>
                  <a:pt x="31" y="0"/>
                </a:cubicBezTo>
                <a:cubicBezTo>
                  <a:pt x="31" y="1"/>
                  <a:pt x="31" y="1"/>
                  <a:pt x="31" y="1"/>
                </a:cubicBezTo>
                <a:cubicBezTo>
                  <a:pt x="31" y="1"/>
                  <a:pt x="31" y="1"/>
                  <a:pt x="31" y="1"/>
                </a:cubicBezTo>
                <a:cubicBezTo>
                  <a:pt x="31" y="1"/>
                  <a:pt x="31" y="1"/>
                  <a:pt x="31" y="1"/>
                </a:cubicBezTo>
                <a:cubicBezTo>
                  <a:pt x="31" y="1"/>
                  <a:pt x="31" y="1"/>
                  <a:pt x="31" y="1"/>
                </a:cubicBezTo>
                <a:cubicBezTo>
                  <a:pt x="31" y="1"/>
                  <a:pt x="31" y="0"/>
                  <a:pt x="31" y="0"/>
                </a:cubicBezTo>
                <a:cubicBezTo>
                  <a:pt x="31" y="1"/>
                  <a:pt x="30" y="1"/>
                  <a:pt x="30" y="1"/>
                </a:cubicBezTo>
                <a:cubicBezTo>
                  <a:pt x="30" y="1"/>
                  <a:pt x="30" y="1"/>
                  <a:pt x="30" y="1"/>
                </a:cubicBezTo>
                <a:cubicBezTo>
                  <a:pt x="30" y="1"/>
                  <a:pt x="30" y="1"/>
                  <a:pt x="30" y="1"/>
                </a:cubicBezTo>
                <a:cubicBezTo>
                  <a:pt x="30" y="1"/>
                  <a:pt x="30" y="1"/>
                  <a:pt x="30" y="1"/>
                </a:cubicBezTo>
                <a:cubicBezTo>
                  <a:pt x="30" y="1"/>
                  <a:pt x="30" y="1"/>
                  <a:pt x="30" y="1"/>
                </a:cubicBezTo>
                <a:cubicBezTo>
                  <a:pt x="30" y="1"/>
                  <a:pt x="30" y="1"/>
                  <a:pt x="30" y="1"/>
                </a:cubicBezTo>
                <a:cubicBezTo>
                  <a:pt x="30" y="1"/>
                  <a:pt x="30" y="1"/>
                  <a:pt x="30" y="1"/>
                </a:cubicBezTo>
                <a:cubicBezTo>
                  <a:pt x="30" y="1"/>
                  <a:pt x="31" y="0"/>
                  <a:pt x="31" y="0"/>
                </a:cubicBezTo>
                <a:cubicBezTo>
                  <a:pt x="30" y="1"/>
                  <a:pt x="30" y="1"/>
                  <a:pt x="30" y="1"/>
                </a:cubicBezTo>
                <a:cubicBezTo>
                  <a:pt x="30" y="1"/>
                  <a:pt x="30" y="1"/>
                  <a:pt x="30" y="1"/>
                </a:cubicBezTo>
                <a:cubicBezTo>
                  <a:pt x="30" y="0"/>
                  <a:pt x="31" y="0"/>
                  <a:pt x="31" y="0"/>
                </a:cubicBezTo>
                <a:cubicBezTo>
                  <a:pt x="30" y="0"/>
                  <a:pt x="30" y="0"/>
                  <a:pt x="30" y="0"/>
                </a:cubicBezTo>
                <a:cubicBezTo>
                  <a:pt x="30" y="0"/>
                  <a:pt x="30" y="0"/>
                  <a:pt x="30" y="0"/>
                </a:cubicBezTo>
                <a:cubicBezTo>
                  <a:pt x="30" y="0"/>
                  <a:pt x="30" y="1"/>
                  <a:pt x="30" y="1"/>
                </a:cubicBezTo>
                <a:cubicBezTo>
                  <a:pt x="30" y="0"/>
                  <a:pt x="30" y="0"/>
                  <a:pt x="30" y="0"/>
                </a:cubicBezTo>
                <a:cubicBezTo>
                  <a:pt x="30" y="0"/>
                  <a:pt x="30" y="0"/>
                  <a:pt x="30" y="0"/>
                </a:cubicBezTo>
                <a:cubicBezTo>
                  <a:pt x="30" y="0"/>
                  <a:pt x="30" y="0"/>
                  <a:pt x="30" y="0"/>
                </a:cubicBezTo>
                <a:cubicBezTo>
                  <a:pt x="30" y="0"/>
                  <a:pt x="30" y="0"/>
                  <a:pt x="29" y="0"/>
                </a:cubicBezTo>
                <a:cubicBezTo>
                  <a:pt x="30" y="0"/>
                  <a:pt x="30" y="0"/>
                  <a:pt x="30" y="0"/>
                </a:cubicBezTo>
                <a:cubicBezTo>
                  <a:pt x="29" y="0"/>
                  <a:pt x="29" y="0"/>
                  <a:pt x="29" y="1"/>
                </a:cubicBezTo>
                <a:cubicBezTo>
                  <a:pt x="29" y="1"/>
                  <a:pt x="29" y="1"/>
                  <a:pt x="29" y="1"/>
                </a:cubicBezTo>
                <a:cubicBezTo>
                  <a:pt x="29" y="1"/>
                  <a:pt x="29" y="1"/>
                  <a:pt x="29" y="1"/>
                </a:cubicBezTo>
                <a:cubicBezTo>
                  <a:pt x="29" y="1"/>
                  <a:pt x="29" y="1"/>
                  <a:pt x="29" y="1"/>
                </a:cubicBezTo>
                <a:cubicBezTo>
                  <a:pt x="29" y="1"/>
                  <a:pt x="29" y="1"/>
                  <a:pt x="28" y="1"/>
                </a:cubicBezTo>
                <a:cubicBezTo>
                  <a:pt x="29" y="1"/>
                  <a:pt x="29" y="1"/>
                  <a:pt x="29" y="1"/>
                </a:cubicBezTo>
                <a:cubicBezTo>
                  <a:pt x="29" y="1"/>
                  <a:pt x="29" y="1"/>
                  <a:pt x="28" y="1"/>
                </a:cubicBezTo>
                <a:cubicBezTo>
                  <a:pt x="28" y="1"/>
                  <a:pt x="29" y="1"/>
                  <a:pt x="29" y="1"/>
                </a:cubicBezTo>
                <a:cubicBezTo>
                  <a:pt x="28" y="1"/>
                  <a:pt x="28" y="2"/>
                  <a:pt x="28" y="2"/>
                </a:cubicBezTo>
                <a:cubicBezTo>
                  <a:pt x="28" y="2"/>
                  <a:pt x="28" y="2"/>
                  <a:pt x="28" y="2"/>
                </a:cubicBezTo>
                <a:cubicBezTo>
                  <a:pt x="28" y="2"/>
                  <a:pt x="28" y="1"/>
                  <a:pt x="28" y="1"/>
                </a:cubicBezTo>
                <a:cubicBezTo>
                  <a:pt x="28" y="2"/>
                  <a:pt x="28" y="2"/>
                  <a:pt x="28" y="2"/>
                </a:cubicBezTo>
                <a:cubicBezTo>
                  <a:pt x="27" y="3"/>
                  <a:pt x="27" y="3"/>
                  <a:pt x="27" y="3"/>
                </a:cubicBezTo>
                <a:cubicBezTo>
                  <a:pt x="27" y="3"/>
                  <a:pt x="27" y="3"/>
                  <a:pt x="27" y="3"/>
                </a:cubicBezTo>
                <a:cubicBezTo>
                  <a:pt x="27" y="3"/>
                  <a:pt x="27" y="3"/>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6" y="4"/>
                </a:cubicBezTo>
                <a:cubicBezTo>
                  <a:pt x="26" y="4"/>
                  <a:pt x="26" y="4"/>
                  <a:pt x="27" y="4"/>
                </a:cubicBezTo>
                <a:cubicBezTo>
                  <a:pt x="27"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5"/>
                </a:cubicBezTo>
                <a:cubicBezTo>
                  <a:pt x="26" y="5"/>
                  <a:pt x="26" y="5"/>
                  <a:pt x="26" y="4"/>
                </a:cubicBezTo>
                <a:cubicBezTo>
                  <a:pt x="26" y="4"/>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5"/>
                  <a:pt x="25" y="5"/>
                </a:cubicBezTo>
                <a:cubicBezTo>
                  <a:pt x="25" y="5"/>
                  <a:pt x="25" y="5"/>
                  <a:pt x="25" y="5"/>
                </a:cubicBezTo>
                <a:cubicBezTo>
                  <a:pt x="25" y="5"/>
                  <a:pt x="25" y="5"/>
                  <a:pt x="25" y="5"/>
                </a:cubicBezTo>
                <a:cubicBezTo>
                  <a:pt x="25" y="5"/>
                  <a:pt x="25" y="5"/>
                  <a:pt x="25" y="5"/>
                </a:cubicBezTo>
                <a:cubicBezTo>
                  <a:pt x="25" y="5"/>
                  <a:pt x="25" y="6"/>
                  <a:pt x="25" y="6"/>
                </a:cubicBezTo>
                <a:cubicBezTo>
                  <a:pt x="25" y="6"/>
                  <a:pt x="25" y="6"/>
                  <a:pt x="25" y="5"/>
                </a:cubicBezTo>
                <a:cubicBezTo>
                  <a:pt x="25" y="5"/>
                  <a:pt x="25" y="5"/>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4" y="6"/>
                  <a:pt x="24" y="6"/>
                  <a:pt x="24" y="6"/>
                </a:cubicBezTo>
                <a:cubicBezTo>
                  <a:pt x="24" y="6"/>
                  <a:pt x="24" y="6"/>
                  <a:pt x="25" y="6"/>
                </a:cubicBezTo>
                <a:cubicBezTo>
                  <a:pt x="25" y="6"/>
                  <a:pt x="25" y="6"/>
                  <a:pt x="25" y="6"/>
                </a:cubicBezTo>
                <a:cubicBezTo>
                  <a:pt x="25"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3" y="9"/>
                  <a:pt x="23" y="9"/>
                </a:cubicBezTo>
                <a:cubicBezTo>
                  <a:pt x="23" y="9"/>
                  <a:pt x="24" y="9"/>
                  <a:pt x="24" y="9"/>
                </a:cubicBezTo>
                <a:cubicBezTo>
                  <a:pt x="24" y="9"/>
                  <a:pt x="24" y="9"/>
                  <a:pt x="24" y="9"/>
                </a:cubicBezTo>
                <a:cubicBezTo>
                  <a:pt x="24" y="9"/>
                  <a:pt x="24" y="9"/>
                  <a:pt x="24" y="9"/>
                </a:cubicBezTo>
                <a:cubicBezTo>
                  <a:pt x="23" y="9"/>
                  <a:pt x="23" y="10"/>
                  <a:pt x="23" y="10"/>
                </a:cubicBezTo>
                <a:cubicBezTo>
                  <a:pt x="23" y="10"/>
                  <a:pt x="23" y="10"/>
                  <a:pt x="23" y="10"/>
                </a:cubicBezTo>
                <a:cubicBezTo>
                  <a:pt x="23" y="10"/>
                  <a:pt x="23" y="10"/>
                  <a:pt x="23" y="10"/>
                </a:cubicBezTo>
                <a:cubicBezTo>
                  <a:pt x="23" y="10"/>
                  <a:pt x="23" y="10"/>
                  <a:pt x="23" y="10"/>
                </a:cubicBezTo>
                <a:cubicBezTo>
                  <a:pt x="23" y="10"/>
                  <a:pt x="23" y="10"/>
                  <a:pt x="23" y="10"/>
                </a:cubicBezTo>
                <a:cubicBezTo>
                  <a:pt x="23" y="10"/>
                  <a:pt x="23" y="10"/>
                  <a:pt x="23" y="11"/>
                </a:cubicBezTo>
                <a:cubicBezTo>
                  <a:pt x="23" y="11"/>
                  <a:pt x="23" y="10"/>
                  <a:pt x="23" y="10"/>
                </a:cubicBezTo>
                <a:cubicBezTo>
                  <a:pt x="23" y="10"/>
                  <a:pt x="23" y="10"/>
                  <a:pt x="23" y="10"/>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6"/>
                </a:cubicBezTo>
                <a:cubicBezTo>
                  <a:pt x="23" y="16"/>
                  <a:pt x="23" y="15"/>
                  <a:pt x="23" y="15"/>
                </a:cubicBezTo>
                <a:cubicBezTo>
                  <a:pt x="23" y="15"/>
                  <a:pt x="23" y="15"/>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7"/>
                  <a:pt x="23" y="17"/>
                </a:cubicBezTo>
                <a:cubicBezTo>
                  <a:pt x="23" y="17"/>
                  <a:pt x="23" y="17"/>
                  <a:pt x="23" y="16"/>
                </a:cubicBezTo>
                <a:cubicBezTo>
                  <a:pt x="23" y="16"/>
                  <a:pt x="23" y="16"/>
                  <a:pt x="23" y="16"/>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8"/>
                </a:cubicBezTo>
                <a:cubicBezTo>
                  <a:pt x="23" y="18"/>
                  <a:pt x="23" y="18"/>
                  <a:pt x="23" y="18"/>
                </a:cubicBezTo>
                <a:cubicBezTo>
                  <a:pt x="23" y="18"/>
                  <a:pt x="23" y="18"/>
                  <a:pt x="23" y="18"/>
                </a:cubicBezTo>
                <a:cubicBezTo>
                  <a:pt x="23" y="18"/>
                  <a:pt x="23" y="18"/>
                  <a:pt x="23" y="18"/>
                </a:cubicBezTo>
                <a:cubicBezTo>
                  <a:pt x="23" y="18"/>
                  <a:pt x="23" y="18"/>
                  <a:pt x="23" y="19"/>
                </a:cubicBezTo>
                <a:close/>
                <a:moveTo>
                  <a:pt x="44" y="15"/>
                </a:moveTo>
                <a:cubicBezTo>
                  <a:pt x="44" y="16"/>
                  <a:pt x="44" y="16"/>
                  <a:pt x="44" y="16"/>
                </a:cubicBezTo>
                <a:cubicBezTo>
                  <a:pt x="44" y="16"/>
                  <a:pt x="44" y="16"/>
                  <a:pt x="44" y="15"/>
                </a:cubicBezTo>
                <a:cubicBezTo>
                  <a:pt x="44" y="15"/>
                  <a:pt x="44" y="15"/>
                  <a:pt x="44" y="15"/>
                </a:cubicBezTo>
                <a:close/>
                <a:moveTo>
                  <a:pt x="44" y="15"/>
                </a:moveTo>
                <a:cubicBezTo>
                  <a:pt x="44" y="15"/>
                  <a:pt x="44" y="15"/>
                  <a:pt x="44" y="15"/>
                </a:cubicBezTo>
                <a:cubicBezTo>
                  <a:pt x="44" y="15"/>
                  <a:pt x="44" y="15"/>
                  <a:pt x="44" y="15"/>
                </a:cubicBezTo>
                <a:cubicBezTo>
                  <a:pt x="44" y="15"/>
                  <a:pt x="44" y="15"/>
                  <a:pt x="44" y="15"/>
                </a:cubicBezTo>
                <a:cubicBezTo>
                  <a:pt x="44" y="15"/>
                  <a:pt x="44" y="15"/>
                  <a:pt x="44" y="15"/>
                </a:cubicBezTo>
                <a:close/>
                <a:moveTo>
                  <a:pt x="44" y="16"/>
                </a:move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lose/>
                <a:moveTo>
                  <a:pt x="44" y="12"/>
                </a:moveTo>
                <a:cubicBezTo>
                  <a:pt x="44" y="12"/>
                  <a:pt x="44" y="12"/>
                  <a:pt x="44" y="12"/>
                </a:cubicBezTo>
                <a:cubicBezTo>
                  <a:pt x="44" y="12"/>
                  <a:pt x="44" y="12"/>
                  <a:pt x="44" y="12"/>
                </a:cubicBezTo>
                <a:cubicBezTo>
                  <a:pt x="44" y="12"/>
                  <a:pt x="44" y="12"/>
                  <a:pt x="44" y="12"/>
                </a:cubicBezTo>
                <a:cubicBezTo>
                  <a:pt x="44" y="12"/>
                  <a:pt x="44" y="12"/>
                  <a:pt x="44" y="12"/>
                </a:cubicBezTo>
                <a:close/>
                <a:moveTo>
                  <a:pt x="44" y="11"/>
                </a:moveTo>
                <a:cubicBezTo>
                  <a:pt x="44" y="11"/>
                  <a:pt x="44" y="11"/>
                  <a:pt x="44" y="11"/>
                </a:cubicBezTo>
                <a:cubicBezTo>
                  <a:pt x="44" y="11"/>
                  <a:pt x="44" y="11"/>
                  <a:pt x="44" y="11"/>
                </a:cubicBezTo>
                <a:cubicBezTo>
                  <a:pt x="44" y="11"/>
                  <a:pt x="44" y="11"/>
                  <a:pt x="44" y="11"/>
                </a:cubicBezTo>
                <a:close/>
                <a:moveTo>
                  <a:pt x="43" y="9"/>
                </a:moveTo>
                <a:cubicBezTo>
                  <a:pt x="43" y="8"/>
                  <a:pt x="43" y="8"/>
                  <a:pt x="43" y="8"/>
                </a:cubicBezTo>
                <a:cubicBezTo>
                  <a:pt x="43" y="8"/>
                  <a:pt x="43" y="9"/>
                  <a:pt x="43" y="9"/>
                </a:cubicBezTo>
                <a:close/>
                <a:moveTo>
                  <a:pt x="42" y="7"/>
                </a:moveTo>
                <a:cubicBezTo>
                  <a:pt x="42" y="7"/>
                  <a:pt x="42" y="7"/>
                  <a:pt x="42" y="7"/>
                </a:cubicBezTo>
                <a:cubicBezTo>
                  <a:pt x="42" y="7"/>
                  <a:pt x="42" y="7"/>
                  <a:pt x="42" y="7"/>
                </a:cubicBezTo>
                <a:cubicBezTo>
                  <a:pt x="42" y="7"/>
                  <a:pt x="42" y="7"/>
                  <a:pt x="42" y="7"/>
                </a:cubicBezTo>
                <a:cubicBezTo>
                  <a:pt x="42" y="7"/>
                  <a:pt x="42" y="7"/>
                  <a:pt x="42" y="7"/>
                </a:cubicBezTo>
                <a:close/>
                <a:moveTo>
                  <a:pt x="41" y="6"/>
                </a:moveTo>
                <a:cubicBezTo>
                  <a:pt x="41" y="6"/>
                  <a:pt x="41" y="6"/>
                  <a:pt x="41" y="6"/>
                </a:cubicBezTo>
                <a:cubicBezTo>
                  <a:pt x="41" y="6"/>
                  <a:pt x="41" y="6"/>
                  <a:pt x="41" y="6"/>
                </a:cubicBezTo>
                <a:cubicBezTo>
                  <a:pt x="41" y="6"/>
                  <a:pt x="41" y="6"/>
                  <a:pt x="41" y="6"/>
                </a:cubicBezTo>
                <a:cubicBezTo>
                  <a:pt x="41" y="6"/>
                  <a:pt x="41" y="6"/>
                  <a:pt x="41" y="6"/>
                </a:cubicBezTo>
                <a:close/>
                <a:moveTo>
                  <a:pt x="41" y="6"/>
                </a:moveTo>
                <a:cubicBezTo>
                  <a:pt x="41" y="6"/>
                  <a:pt x="41" y="6"/>
                  <a:pt x="41" y="6"/>
                </a:cubicBezTo>
                <a:cubicBezTo>
                  <a:pt x="41" y="6"/>
                  <a:pt x="41" y="6"/>
                  <a:pt x="41" y="6"/>
                </a:cubicBezTo>
                <a:cubicBezTo>
                  <a:pt x="41" y="6"/>
                  <a:pt x="41" y="6"/>
                  <a:pt x="41" y="6"/>
                </a:cubicBezTo>
                <a:close/>
                <a:moveTo>
                  <a:pt x="41" y="6"/>
                </a:moveTo>
                <a:cubicBezTo>
                  <a:pt x="41" y="6"/>
                  <a:pt x="41" y="6"/>
                  <a:pt x="41" y="6"/>
                </a:cubicBezTo>
                <a:cubicBezTo>
                  <a:pt x="41" y="6"/>
                  <a:pt x="41" y="6"/>
                  <a:pt x="41" y="6"/>
                </a:cubicBezTo>
                <a:cubicBezTo>
                  <a:pt x="41" y="6"/>
                  <a:pt x="41" y="6"/>
                  <a:pt x="41" y="6"/>
                </a:cubicBezTo>
                <a:cubicBezTo>
                  <a:pt x="41" y="6"/>
                  <a:pt x="41" y="6"/>
                  <a:pt x="41" y="6"/>
                </a:cubicBezTo>
                <a:close/>
                <a:moveTo>
                  <a:pt x="41" y="5"/>
                </a:moveTo>
                <a:cubicBezTo>
                  <a:pt x="41" y="5"/>
                  <a:pt x="41" y="5"/>
                  <a:pt x="41" y="5"/>
                </a:cubicBezTo>
                <a:cubicBezTo>
                  <a:pt x="41" y="5"/>
                  <a:pt x="41" y="5"/>
                  <a:pt x="41" y="5"/>
                </a:cubicBezTo>
                <a:cubicBezTo>
                  <a:pt x="41" y="5"/>
                  <a:pt x="41" y="5"/>
                  <a:pt x="41" y="5"/>
                </a:cubicBezTo>
                <a:close/>
                <a:moveTo>
                  <a:pt x="41" y="4"/>
                </a:moveTo>
                <a:cubicBezTo>
                  <a:pt x="41" y="4"/>
                  <a:pt x="41" y="4"/>
                  <a:pt x="40" y="4"/>
                </a:cubicBezTo>
                <a:cubicBezTo>
                  <a:pt x="40" y="4"/>
                  <a:pt x="40" y="4"/>
                  <a:pt x="40" y="4"/>
                </a:cubicBezTo>
                <a:cubicBezTo>
                  <a:pt x="40" y="4"/>
                  <a:pt x="40" y="4"/>
                  <a:pt x="40" y="4"/>
                </a:cubicBezTo>
                <a:cubicBezTo>
                  <a:pt x="41" y="4"/>
                  <a:pt x="41" y="4"/>
                  <a:pt x="41" y="4"/>
                </a:cubicBezTo>
                <a:close/>
                <a:moveTo>
                  <a:pt x="40" y="3"/>
                </a:moveTo>
                <a:cubicBezTo>
                  <a:pt x="40" y="4"/>
                  <a:pt x="40" y="4"/>
                  <a:pt x="40" y="4"/>
                </a:cubicBezTo>
                <a:cubicBezTo>
                  <a:pt x="40" y="4"/>
                  <a:pt x="40" y="4"/>
                  <a:pt x="40" y="4"/>
                </a:cubicBezTo>
                <a:cubicBezTo>
                  <a:pt x="40" y="4"/>
                  <a:pt x="40" y="4"/>
                  <a:pt x="40" y="4"/>
                </a:cubicBezTo>
                <a:cubicBezTo>
                  <a:pt x="40" y="4"/>
                  <a:pt x="40" y="4"/>
                  <a:pt x="40" y="4"/>
                </a:cubicBezTo>
                <a:cubicBezTo>
                  <a:pt x="40" y="4"/>
                  <a:pt x="40" y="4"/>
                  <a:pt x="40" y="4"/>
                </a:cubicBezTo>
                <a:cubicBezTo>
                  <a:pt x="40" y="4"/>
                  <a:pt x="40" y="4"/>
                  <a:pt x="40" y="3"/>
                </a:cubicBezTo>
                <a:close/>
                <a:moveTo>
                  <a:pt x="40" y="4"/>
                </a:moveTo>
                <a:cubicBezTo>
                  <a:pt x="40" y="4"/>
                  <a:pt x="40" y="4"/>
                  <a:pt x="40" y="4"/>
                </a:cubicBezTo>
                <a:cubicBezTo>
                  <a:pt x="40" y="4"/>
                  <a:pt x="40" y="4"/>
                  <a:pt x="40" y="4"/>
                </a:cubicBezTo>
                <a:cubicBezTo>
                  <a:pt x="40" y="4"/>
                  <a:pt x="40" y="4"/>
                  <a:pt x="40" y="4"/>
                </a:cubicBezTo>
                <a:cubicBezTo>
                  <a:pt x="40" y="4"/>
                  <a:pt x="40" y="4"/>
                  <a:pt x="40" y="4"/>
                </a:cubicBezTo>
                <a:close/>
                <a:moveTo>
                  <a:pt x="40" y="3"/>
                </a:moveTo>
                <a:cubicBezTo>
                  <a:pt x="40" y="3"/>
                  <a:pt x="40" y="3"/>
                  <a:pt x="39" y="3"/>
                </a:cubicBezTo>
                <a:cubicBezTo>
                  <a:pt x="39" y="3"/>
                  <a:pt x="39" y="3"/>
                  <a:pt x="39" y="3"/>
                </a:cubicBezTo>
                <a:cubicBezTo>
                  <a:pt x="39" y="3"/>
                  <a:pt x="40" y="3"/>
                  <a:pt x="40" y="3"/>
                </a:cubicBezTo>
                <a:close/>
                <a:moveTo>
                  <a:pt x="39" y="4"/>
                </a:moveTo>
                <a:cubicBezTo>
                  <a:pt x="39" y="4"/>
                  <a:pt x="39" y="3"/>
                  <a:pt x="39" y="3"/>
                </a:cubicBezTo>
                <a:cubicBezTo>
                  <a:pt x="39" y="3"/>
                  <a:pt x="39" y="3"/>
                  <a:pt x="39" y="3"/>
                </a:cubicBezTo>
                <a:cubicBezTo>
                  <a:pt x="39" y="3"/>
                  <a:pt x="39" y="4"/>
                  <a:pt x="39" y="4"/>
                </a:cubicBezTo>
                <a:close/>
                <a:moveTo>
                  <a:pt x="39" y="3"/>
                </a:moveTo>
                <a:cubicBezTo>
                  <a:pt x="39" y="3"/>
                  <a:pt x="39" y="3"/>
                  <a:pt x="39" y="3"/>
                </a:cubicBezTo>
                <a:cubicBezTo>
                  <a:pt x="39" y="3"/>
                  <a:pt x="39" y="3"/>
                  <a:pt x="39" y="3"/>
                </a:cubicBezTo>
                <a:cubicBezTo>
                  <a:pt x="39" y="3"/>
                  <a:pt x="39" y="3"/>
                  <a:pt x="39" y="3"/>
                </a:cubicBezTo>
                <a:cubicBezTo>
                  <a:pt x="39" y="3"/>
                  <a:pt x="39" y="3"/>
                  <a:pt x="39" y="3"/>
                </a:cubicBezTo>
                <a:close/>
                <a:moveTo>
                  <a:pt x="38" y="3"/>
                </a:moveTo>
                <a:cubicBezTo>
                  <a:pt x="38" y="3"/>
                  <a:pt x="38" y="3"/>
                  <a:pt x="38" y="3"/>
                </a:cubicBezTo>
                <a:cubicBezTo>
                  <a:pt x="38" y="3"/>
                  <a:pt x="38" y="3"/>
                  <a:pt x="38" y="2"/>
                </a:cubicBezTo>
                <a:cubicBezTo>
                  <a:pt x="38" y="3"/>
                  <a:pt x="38" y="3"/>
                  <a:pt x="38" y="3"/>
                </a:cubicBezTo>
                <a:cubicBezTo>
                  <a:pt x="38" y="3"/>
                  <a:pt x="38" y="3"/>
                  <a:pt x="38" y="3"/>
                </a:cubicBezTo>
                <a:close/>
                <a:moveTo>
                  <a:pt x="38" y="3"/>
                </a:moveTo>
                <a:cubicBezTo>
                  <a:pt x="38" y="2"/>
                  <a:pt x="38" y="2"/>
                  <a:pt x="38" y="2"/>
                </a:cubicBezTo>
                <a:cubicBezTo>
                  <a:pt x="38" y="2"/>
                  <a:pt x="38" y="2"/>
                  <a:pt x="38" y="2"/>
                </a:cubicBezTo>
                <a:cubicBezTo>
                  <a:pt x="38" y="2"/>
                  <a:pt x="38" y="2"/>
                  <a:pt x="38" y="3"/>
                </a:cubicBezTo>
                <a:close/>
                <a:moveTo>
                  <a:pt x="37" y="3"/>
                </a:moveTo>
                <a:cubicBezTo>
                  <a:pt x="37" y="3"/>
                  <a:pt x="37" y="3"/>
                  <a:pt x="37" y="3"/>
                </a:cubicBezTo>
                <a:cubicBezTo>
                  <a:pt x="37" y="3"/>
                  <a:pt x="37" y="3"/>
                  <a:pt x="37" y="3"/>
                </a:cubicBezTo>
                <a:cubicBezTo>
                  <a:pt x="37" y="3"/>
                  <a:pt x="37" y="3"/>
                  <a:pt x="37" y="3"/>
                </a:cubicBezTo>
                <a:close/>
                <a:moveTo>
                  <a:pt x="37" y="2"/>
                </a:moveTo>
                <a:cubicBezTo>
                  <a:pt x="37" y="2"/>
                  <a:pt x="37" y="2"/>
                  <a:pt x="37" y="2"/>
                </a:cubicBezTo>
                <a:cubicBezTo>
                  <a:pt x="37" y="2"/>
                  <a:pt x="37" y="2"/>
                  <a:pt x="37" y="2"/>
                </a:cubicBezTo>
                <a:close/>
                <a:moveTo>
                  <a:pt x="37" y="2"/>
                </a:moveTo>
                <a:cubicBezTo>
                  <a:pt x="37" y="2"/>
                  <a:pt x="37" y="2"/>
                  <a:pt x="37" y="2"/>
                </a:cubicBezTo>
                <a:cubicBezTo>
                  <a:pt x="37" y="2"/>
                  <a:pt x="37" y="2"/>
                  <a:pt x="37" y="3"/>
                </a:cubicBezTo>
                <a:cubicBezTo>
                  <a:pt x="37" y="2"/>
                  <a:pt x="37" y="2"/>
                  <a:pt x="37" y="2"/>
                </a:cubicBezTo>
                <a:close/>
                <a:moveTo>
                  <a:pt x="37" y="2"/>
                </a:moveTo>
                <a:cubicBezTo>
                  <a:pt x="37" y="2"/>
                  <a:pt x="37" y="2"/>
                  <a:pt x="37" y="2"/>
                </a:cubicBezTo>
                <a:cubicBezTo>
                  <a:pt x="37" y="2"/>
                  <a:pt x="37" y="2"/>
                  <a:pt x="37" y="2"/>
                </a:cubicBezTo>
                <a:cubicBezTo>
                  <a:pt x="37" y="2"/>
                  <a:pt x="37" y="2"/>
                  <a:pt x="37" y="2"/>
                </a:cubicBezTo>
                <a:cubicBezTo>
                  <a:pt x="37" y="2"/>
                  <a:pt x="37" y="2"/>
                  <a:pt x="37" y="2"/>
                </a:cubicBezTo>
                <a:close/>
                <a:moveTo>
                  <a:pt x="38" y="2"/>
                </a:moveTo>
                <a:cubicBezTo>
                  <a:pt x="38" y="2"/>
                  <a:pt x="38" y="2"/>
                  <a:pt x="38" y="2"/>
                </a:cubicBezTo>
                <a:cubicBezTo>
                  <a:pt x="38" y="2"/>
                  <a:pt x="38" y="2"/>
                  <a:pt x="38" y="2"/>
                </a:cubicBezTo>
                <a:cubicBezTo>
                  <a:pt x="38" y="2"/>
                  <a:pt x="38" y="2"/>
                  <a:pt x="38" y="2"/>
                </a:cubicBezTo>
                <a:close/>
                <a:moveTo>
                  <a:pt x="38" y="3"/>
                </a:moveTo>
                <a:cubicBezTo>
                  <a:pt x="38" y="3"/>
                  <a:pt x="38" y="3"/>
                  <a:pt x="38" y="3"/>
                </a:cubicBezTo>
                <a:cubicBezTo>
                  <a:pt x="38" y="3"/>
                  <a:pt x="38" y="3"/>
                  <a:pt x="38" y="3"/>
                </a:cubicBezTo>
                <a:close/>
                <a:moveTo>
                  <a:pt x="38" y="2"/>
                </a:move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7" y="2"/>
                  <a:pt x="37" y="2"/>
                </a:cubicBezTo>
                <a:cubicBezTo>
                  <a:pt x="38" y="2"/>
                  <a:pt x="38" y="2"/>
                  <a:pt x="38" y="2"/>
                </a:cubicBezTo>
                <a:cubicBezTo>
                  <a:pt x="38" y="2"/>
                  <a:pt x="38" y="2"/>
                  <a:pt x="38" y="2"/>
                </a:cubicBezTo>
                <a:close/>
                <a:moveTo>
                  <a:pt x="38" y="2"/>
                </a:moveTo>
                <a:cubicBezTo>
                  <a:pt x="37" y="2"/>
                  <a:pt x="37" y="2"/>
                  <a:pt x="37" y="2"/>
                </a:cubicBezTo>
                <a:cubicBezTo>
                  <a:pt x="37" y="2"/>
                  <a:pt x="37" y="2"/>
                  <a:pt x="37" y="2"/>
                </a:cubicBezTo>
                <a:cubicBezTo>
                  <a:pt x="37" y="1"/>
                  <a:pt x="37" y="1"/>
                  <a:pt x="37" y="1"/>
                </a:cubicBezTo>
                <a:cubicBezTo>
                  <a:pt x="37" y="1"/>
                  <a:pt x="37" y="2"/>
                  <a:pt x="38" y="2"/>
                </a:cubicBezTo>
                <a:close/>
                <a:moveTo>
                  <a:pt x="37" y="2"/>
                </a:moveTo>
                <a:cubicBezTo>
                  <a:pt x="37" y="2"/>
                  <a:pt x="37" y="2"/>
                  <a:pt x="37" y="2"/>
                </a:cubicBezTo>
                <a:cubicBezTo>
                  <a:pt x="37" y="2"/>
                  <a:pt x="37" y="2"/>
                  <a:pt x="37" y="2"/>
                </a:cubicBezTo>
                <a:cubicBezTo>
                  <a:pt x="37" y="2"/>
                  <a:pt x="37" y="2"/>
                  <a:pt x="37" y="2"/>
                </a:cubicBezTo>
                <a:cubicBezTo>
                  <a:pt x="37" y="2"/>
                  <a:pt x="37" y="2"/>
                  <a:pt x="37" y="2"/>
                </a:cubicBezTo>
                <a:close/>
                <a:moveTo>
                  <a:pt x="36" y="1"/>
                </a:moveTo>
                <a:cubicBezTo>
                  <a:pt x="36" y="1"/>
                  <a:pt x="36" y="1"/>
                  <a:pt x="36" y="1"/>
                </a:cubicBezTo>
                <a:cubicBezTo>
                  <a:pt x="36" y="1"/>
                  <a:pt x="36" y="1"/>
                  <a:pt x="36" y="1"/>
                </a:cubicBezTo>
                <a:cubicBezTo>
                  <a:pt x="36" y="1"/>
                  <a:pt x="36" y="1"/>
                  <a:pt x="36" y="1"/>
                </a:cubicBezTo>
                <a:cubicBezTo>
                  <a:pt x="36" y="1"/>
                  <a:pt x="36" y="1"/>
                  <a:pt x="36" y="1"/>
                </a:cubicBezTo>
                <a:close/>
                <a:moveTo>
                  <a:pt x="37" y="2"/>
                </a:moveTo>
                <a:cubicBezTo>
                  <a:pt x="37" y="2"/>
                  <a:pt x="37" y="2"/>
                  <a:pt x="37" y="2"/>
                </a:cubicBezTo>
                <a:cubicBezTo>
                  <a:pt x="37" y="2"/>
                  <a:pt x="37" y="2"/>
                  <a:pt x="37" y="1"/>
                </a:cubicBezTo>
                <a:cubicBezTo>
                  <a:pt x="37" y="1"/>
                  <a:pt x="37" y="1"/>
                  <a:pt x="37" y="1"/>
                </a:cubicBezTo>
                <a:cubicBezTo>
                  <a:pt x="37" y="1"/>
                  <a:pt x="37" y="2"/>
                  <a:pt x="37" y="2"/>
                </a:cubicBezTo>
                <a:cubicBezTo>
                  <a:pt x="37" y="2"/>
                  <a:pt x="37" y="2"/>
                  <a:pt x="37" y="2"/>
                </a:cubicBezTo>
                <a:close/>
                <a:moveTo>
                  <a:pt x="37" y="1"/>
                </a:moveTo>
                <a:cubicBezTo>
                  <a:pt x="37" y="1"/>
                  <a:pt x="37" y="1"/>
                  <a:pt x="37" y="1"/>
                </a:cubicBezTo>
                <a:cubicBezTo>
                  <a:pt x="37" y="1"/>
                  <a:pt x="37" y="1"/>
                  <a:pt x="37" y="1"/>
                </a:cubicBezTo>
                <a:cubicBezTo>
                  <a:pt x="37" y="1"/>
                  <a:pt x="37" y="1"/>
                  <a:pt x="36" y="1"/>
                </a:cubicBezTo>
                <a:cubicBezTo>
                  <a:pt x="37" y="1"/>
                  <a:pt x="37" y="1"/>
                  <a:pt x="37" y="1"/>
                </a:cubicBezTo>
                <a:close/>
                <a:moveTo>
                  <a:pt x="37" y="1"/>
                </a:moveTo>
                <a:cubicBezTo>
                  <a:pt x="36" y="1"/>
                  <a:pt x="36" y="1"/>
                  <a:pt x="36" y="1"/>
                </a:cubicBezTo>
                <a:cubicBezTo>
                  <a:pt x="36" y="1"/>
                  <a:pt x="36" y="1"/>
                  <a:pt x="36" y="1"/>
                </a:cubicBezTo>
                <a:cubicBezTo>
                  <a:pt x="36" y="1"/>
                  <a:pt x="36" y="1"/>
                  <a:pt x="36" y="1"/>
                </a:cubicBezTo>
                <a:cubicBezTo>
                  <a:pt x="36" y="1"/>
                  <a:pt x="36" y="1"/>
                  <a:pt x="37" y="1"/>
                </a:cubicBezTo>
                <a:close/>
                <a:moveTo>
                  <a:pt x="36" y="1"/>
                </a:moveTo>
                <a:cubicBezTo>
                  <a:pt x="36" y="1"/>
                  <a:pt x="36" y="1"/>
                  <a:pt x="36" y="1"/>
                </a:cubicBezTo>
                <a:cubicBezTo>
                  <a:pt x="36" y="1"/>
                  <a:pt x="36" y="1"/>
                  <a:pt x="36" y="1"/>
                </a:cubicBezTo>
                <a:cubicBezTo>
                  <a:pt x="36" y="1"/>
                  <a:pt x="36" y="1"/>
                  <a:pt x="36" y="1"/>
                </a:cubicBezTo>
                <a:close/>
                <a:moveTo>
                  <a:pt x="36" y="1"/>
                </a:moveTo>
                <a:cubicBezTo>
                  <a:pt x="36" y="1"/>
                  <a:pt x="36" y="1"/>
                  <a:pt x="36" y="1"/>
                </a:cubicBezTo>
                <a:cubicBezTo>
                  <a:pt x="36" y="1"/>
                  <a:pt x="36" y="1"/>
                  <a:pt x="35" y="1"/>
                </a:cubicBezTo>
                <a:cubicBezTo>
                  <a:pt x="36" y="1"/>
                  <a:pt x="36" y="1"/>
                  <a:pt x="36" y="1"/>
                </a:cubicBezTo>
                <a:close/>
                <a:moveTo>
                  <a:pt x="36" y="0"/>
                </a:moveTo>
                <a:cubicBezTo>
                  <a:pt x="35" y="0"/>
                  <a:pt x="35" y="0"/>
                  <a:pt x="35" y="0"/>
                </a:cubicBezTo>
                <a:cubicBezTo>
                  <a:pt x="35" y="0"/>
                  <a:pt x="35" y="0"/>
                  <a:pt x="35" y="0"/>
                </a:cubicBezTo>
                <a:cubicBezTo>
                  <a:pt x="35" y="0"/>
                  <a:pt x="35" y="0"/>
                  <a:pt x="36" y="0"/>
                </a:cubicBezTo>
                <a:close/>
                <a:moveTo>
                  <a:pt x="34" y="0"/>
                </a:moveTo>
                <a:cubicBezTo>
                  <a:pt x="34" y="0"/>
                  <a:pt x="34" y="0"/>
                  <a:pt x="34" y="0"/>
                </a:cubicBezTo>
                <a:cubicBezTo>
                  <a:pt x="34" y="0"/>
                  <a:pt x="34" y="0"/>
                  <a:pt x="34" y="0"/>
                </a:cubicBezTo>
                <a:cubicBezTo>
                  <a:pt x="34" y="0"/>
                  <a:pt x="34" y="0"/>
                  <a:pt x="34" y="0"/>
                </a:cubicBezTo>
                <a:cubicBezTo>
                  <a:pt x="34" y="0"/>
                  <a:pt x="34" y="0"/>
                  <a:pt x="34" y="0"/>
                </a:cubicBezTo>
                <a:close/>
                <a:moveTo>
                  <a:pt x="34" y="0"/>
                </a:moveTo>
                <a:cubicBezTo>
                  <a:pt x="34" y="0"/>
                  <a:pt x="34" y="0"/>
                  <a:pt x="34" y="0"/>
                </a:cubicBezTo>
                <a:cubicBezTo>
                  <a:pt x="34" y="0"/>
                  <a:pt x="34" y="0"/>
                  <a:pt x="34" y="0"/>
                </a:cubicBezTo>
                <a:cubicBezTo>
                  <a:pt x="34" y="0"/>
                  <a:pt x="34" y="0"/>
                  <a:pt x="34" y="0"/>
                </a:cubicBezTo>
                <a:cubicBezTo>
                  <a:pt x="34" y="0"/>
                  <a:pt x="34" y="0"/>
                  <a:pt x="34" y="0"/>
                </a:cubicBezTo>
                <a:close/>
                <a:moveTo>
                  <a:pt x="34" y="0"/>
                </a:moveTo>
                <a:cubicBezTo>
                  <a:pt x="34" y="0"/>
                  <a:pt x="34" y="0"/>
                  <a:pt x="34" y="0"/>
                </a:cubicBezTo>
                <a:cubicBezTo>
                  <a:pt x="34" y="0"/>
                  <a:pt x="34" y="0"/>
                  <a:pt x="34" y="0"/>
                </a:cubicBezTo>
                <a:cubicBezTo>
                  <a:pt x="34" y="0"/>
                  <a:pt x="34" y="0"/>
                  <a:pt x="34" y="0"/>
                </a:cubicBezTo>
                <a:cubicBezTo>
                  <a:pt x="34" y="0"/>
                  <a:pt x="34" y="0"/>
                  <a:pt x="34" y="0"/>
                </a:cubicBezTo>
                <a:close/>
                <a:moveTo>
                  <a:pt x="33" y="0"/>
                </a:moveTo>
                <a:cubicBezTo>
                  <a:pt x="33" y="0"/>
                  <a:pt x="33" y="0"/>
                  <a:pt x="33" y="0"/>
                </a:cubicBezTo>
                <a:cubicBezTo>
                  <a:pt x="33" y="0"/>
                  <a:pt x="33" y="0"/>
                  <a:pt x="33" y="0"/>
                </a:cubicBezTo>
                <a:cubicBezTo>
                  <a:pt x="33" y="0"/>
                  <a:pt x="33" y="0"/>
                  <a:pt x="33" y="0"/>
                </a:cubicBezTo>
                <a:cubicBezTo>
                  <a:pt x="33" y="0"/>
                  <a:pt x="33" y="0"/>
                  <a:pt x="33" y="0"/>
                </a:cubicBezTo>
                <a:close/>
                <a:moveTo>
                  <a:pt x="33" y="0"/>
                </a:move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lose/>
                <a:moveTo>
                  <a:pt x="33" y="0"/>
                </a:moveTo>
                <a:cubicBezTo>
                  <a:pt x="33" y="0"/>
                  <a:pt x="33" y="0"/>
                  <a:pt x="33" y="0"/>
                </a:cubicBezTo>
                <a:cubicBezTo>
                  <a:pt x="33" y="0"/>
                  <a:pt x="33" y="0"/>
                  <a:pt x="33" y="0"/>
                </a:cubicBezTo>
                <a:cubicBezTo>
                  <a:pt x="33" y="0"/>
                  <a:pt x="33" y="0"/>
                  <a:pt x="33" y="0"/>
                </a:cubicBezTo>
                <a:close/>
                <a:moveTo>
                  <a:pt x="33" y="0"/>
                </a:moveTo>
                <a:cubicBezTo>
                  <a:pt x="33" y="0"/>
                  <a:pt x="33" y="0"/>
                  <a:pt x="33" y="0"/>
                </a:cubicBezTo>
                <a:cubicBezTo>
                  <a:pt x="33" y="0"/>
                  <a:pt x="33" y="0"/>
                  <a:pt x="33" y="0"/>
                </a:cubicBezTo>
                <a:cubicBezTo>
                  <a:pt x="33" y="0"/>
                  <a:pt x="33" y="0"/>
                  <a:pt x="33" y="0"/>
                </a:cubicBezTo>
                <a:cubicBezTo>
                  <a:pt x="33" y="0"/>
                  <a:pt x="33" y="0"/>
                  <a:pt x="33" y="0"/>
                </a:cubicBezTo>
                <a:close/>
                <a:moveTo>
                  <a:pt x="32" y="1"/>
                </a:moveTo>
                <a:cubicBezTo>
                  <a:pt x="32" y="1"/>
                  <a:pt x="32" y="1"/>
                  <a:pt x="32" y="1"/>
                </a:cubicBezTo>
                <a:cubicBezTo>
                  <a:pt x="32" y="1"/>
                  <a:pt x="32" y="1"/>
                  <a:pt x="32" y="1"/>
                </a:cubicBezTo>
                <a:close/>
                <a:moveTo>
                  <a:pt x="32" y="0"/>
                </a:moveTo>
                <a:cubicBezTo>
                  <a:pt x="32" y="1"/>
                  <a:pt x="32" y="1"/>
                  <a:pt x="32" y="1"/>
                </a:cubicBezTo>
                <a:cubicBezTo>
                  <a:pt x="32" y="1"/>
                  <a:pt x="32" y="1"/>
                  <a:pt x="32" y="1"/>
                </a:cubicBezTo>
                <a:cubicBezTo>
                  <a:pt x="32" y="1"/>
                  <a:pt x="32" y="1"/>
                  <a:pt x="32" y="0"/>
                </a:cubicBezTo>
                <a:close/>
                <a:moveTo>
                  <a:pt x="31" y="1"/>
                </a:moveTo>
                <a:cubicBezTo>
                  <a:pt x="31" y="1"/>
                  <a:pt x="31" y="1"/>
                  <a:pt x="31" y="1"/>
                </a:cubicBezTo>
                <a:cubicBezTo>
                  <a:pt x="31" y="1"/>
                  <a:pt x="31" y="1"/>
                  <a:pt x="31" y="1"/>
                </a:cubicBezTo>
                <a:cubicBezTo>
                  <a:pt x="31" y="1"/>
                  <a:pt x="31" y="1"/>
                  <a:pt x="31" y="1"/>
                </a:cubicBezTo>
                <a:cubicBezTo>
                  <a:pt x="31" y="1"/>
                  <a:pt x="31" y="1"/>
                  <a:pt x="31" y="1"/>
                </a:cubicBezTo>
                <a:cubicBezTo>
                  <a:pt x="31" y="1"/>
                  <a:pt x="31" y="1"/>
                  <a:pt x="31" y="1"/>
                </a:cubicBezTo>
                <a:close/>
                <a:moveTo>
                  <a:pt x="30" y="1"/>
                </a:moveTo>
                <a:cubicBezTo>
                  <a:pt x="30" y="1"/>
                  <a:pt x="30" y="1"/>
                  <a:pt x="30" y="1"/>
                </a:cubicBezTo>
                <a:cubicBezTo>
                  <a:pt x="30" y="1"/>
                  <a:pt x="30" y="1"/>
                  <a:pt x="30" y="1"/>
                </a:cubicBezTo>
                <a:cubicBezTo>
                  <a:pt x="30" y="1"/>
                  <a:pt x="30" y="1"/>
                  <a:pt x="30" y="1"/>
                </a:cubicBezTo>
                <a:cubicBezTo>
                  <a:pt x="30" y="1"/>
                  <a:pt x="30" y="2"/>
                  <a:pt x="30" y="2"/>
                </a:cubicBezTo>
                <a:cubicBezTo>
                  <a:pt x="30" y="2"/>
                  <a:pt x="30" y="2"/>
                  <a:pt x="30" y="2"/>
                </a:cubicBezTo>
                <a:cubicBezTo>
                  <a:pt x="30" y="2"/>
                  <a:pt x="30" y="1"/>
                  <a:pt x="30" y="1"/>
                </a:cubicBezTo>
                <a:cubicBezTo>
                  <a:pt x="30" y="1"/>
                  <a:pt x="30" y="1"/>
                  <a:pt x="30" y="1"/>
                </a:cubicBezTo>
                <a:close/>
                <a:moveTo>
                  <a:pt x="29" y="2"/>
                </a:moveTo>
                <a:cubicBezTo>
                  <a:pt x="29" y="2"/>
                  <a:pt x="29" y="2"/>
                  <a:pt x="29" y="2"/>
                </a:cubicBezTo>
                <a:cubicBezTo>
                  <a:pt x="29" y="2"/>
                  <a:pt x="29" y="2"/>
                  <a:pt x="29" y="2"/>
                </a:cubicBezTo>
                <a:cubicBezTo>
                  <a:pt x="29" y="2"/>
                  <a:pt x="29" y="2"/>
                  <a:pt x="29" y="2"/>
                </a:cubicBezTo>
                <a:cubicBezTo>
                  <a:pt x="29" y="2"/>
                  <a:pt x="29" y="2"/>
                  <a:pt x="29" y="2"/>
                </a:cubicBezTo>
                <a:close/>
                <a:moveTo>
                  <a:pt x="29" y="2"/>
                </a:moveTo>
                <a:cubicBezTo>
                  <a:pt x="29" y="1"/>
                  <a:pt x="29" y="1"/>
                  <a:pt x="29" y="1"/>
                </a:cubicBezTo>
                <a:cubicBezTo>
                  <a:pt x="29" y="1"/>
                  <a:pt x="29" y="1"/>
                  <a:pt x="29" y="1"/>
                </a:cubicBezTo>
                <a:cubicBezTo>
                  <a:pt x="29" y="2"/>
                  <a:pt x="29" y="2"/>
                  <a:pt x="29" y="2"/>
                </a:cubicBezTo>
                <a:cubicBezTo>
                  <a:pt x="29" y="2"/>
                  <a:pt x="29" y="2"/>
                  <a:pt x="29" y="2"/>
                </a:cubicBezTo>
                <a:close/>
                <a:moveTo>
                  <a:pt x="29" y="2"/>
                </a:moveTo>
                <a:cubicBezTo>
                  <a:pt x="29" y="2"/>
                  <a:pt x="29" y="2"/>
                  <a:pt x="29" y="2"/>
                </a:cubicBezTo>
                <a:cubicBezTo>
                  <a:pt x="29" y="2"/>
                  <a:pt x="29" y="2"/>
                  <a:pt x="29" y="2"/>
                </a:cubicBezTo>
                <a:cubicBezTo>
                  <a:pt x="29" y="2"/>
                  <a:pt x="29" y="2"/>
                  <a:pt x="29" y="2"/>
                </a:cubicBezTo>
                <a:cubicBezTo>
                  <a:pt x="29" y="2"/>
                  <a:pt x="29" y="2"/>
                  <a:pt x="29" y="2"/>
                </a:cubicBezTo>
                <a:close/>
                <a:moveTo>
                  <a:pt x="29" y="1"/>
                </a:moveTo>
                <a:cubicBezTo>
                  <a:pt x="29" y="1"/>
                  <a:pt x="29" y="1"/>
                  <a:pt x="29" y="1"/>
                </a:cubicBezTo>
                <a:cubicBezTo>
                  <a:pt x="29" y="1"/>
                  <a:pt x="29" y="2"/>
                  <a:pt x="29" y="2"/>
                </a:cubicBezTo>
                <a:cubicBezTo>
                  <a:pt x="29" y="2"/>
                  <a:pt x="29" y="2"/>
                  <a:pt x="29" y="2"/>
                </a:cubicBezTo>
                <a:cubicBezTo>
                  <a:pt x="29" y="1"/>
                  <a:pt x="29" y="1"/>
                  <a:pt x="29" y="1"/>
                </a:cubicBezTo>
                <a:close/>
                <a:moveTo>
                  <a:pt x="27" y="3"/>
                </a:moveTo>
                <a:cubicBezTo>
                  <a:pt x="27" y="3"/>
                  <a:pt x="27" y="3"/>
                  <a:pt x="27" y="3"/>
                </a:cubicBezTo>
                <a:cubicBezTo>
                  <a:pt x="27" y="3"/>
                  <a:pt x="27" y="3"/>
                  <a:pt x="27" y="3"/>
                </a:cubicBezTo>
                <a:close/>
                <a:moveTo>
                  <a:pt x="27" y="3"/>
                </a:moveTo>
                <a:cubicBezTo>
                  <a:pt x="27" y="3"/>
                  <a:pt x="27" y="3"/>
                  <a:pt x="27" y="3"/>
                </a:cubicBezTo>
                <a:cubicBezTo>
                  <a:pt x="27" y="3"/>
                  <a:pt x="27" y="3"/>
                  <a:pt x="27" y="3"/>
                </a:cubicBezTo>
                <a:close/>
                <a:moveTo>
                  <a:pt x="27" y="3"/>
                </a:moveTo>
                <a:cubicBezTo>
                  <a:pt x="27" y="3"/>
                  <a:pt x="27" y="3"/>
                  <a:pt x="27" y="3"/>
                </a:cubicBezTo>
                <a:cubicBezTo>
                  <a:pt x="27" y="3"/>
                  <a:pt x="27" y="3"/>
                  <a:pt x="27" y="3"/>
                </a:cubicBezTo>
                <a:cubicBezTo>
                  <a:pt x="27" y="3"/>
                  <a:pt x="27" y="3"/>
                  <a:pt x="27" y="3"/>
                </a:cubicBezTo>
                <a:cubicBezTo>
                  <a:pt x="27" y="3"/>
                  <a:pt x="27" y="3"/>
                  <a:pt x="27" y="3"/>
                </a:cubicBezTo>
                <a:cubicBezTo>
                  <a:pt x="27" y="3"/>
                  <a:pt x="27" y="3"/>
                  <a:pt x="27" y="3"/>
                </a:cubicBezTo>
                <a:close/>
                <a:moveTo>
                  <a:pt x="27" y="3"/>
                </a:moveTo>
                <a:cubicBezTo>
                  <a:pt x="27" y="3"/>
                  <a:pt x="27" y="3"/>
                  <a:pt x="27" y="3"/>
                </a:cubicBezTo>
                <a:cubicBezTo>
                  <a:pt x="27" y="3"/>
                  <a:pt x="27" y="3"/>
                  <a:pt x="27" y="3"/>
                </a:cubicBezTo>
                <a:cubicBezTo>
                  <a:pt x="27" y="3"/>
                  <a:pt x="27" y="3"/>
                  <a:pt x="27" y="3"/>
                </a:cubicBezTo>
                <a:cubicBezTo>
                  <a:pt x="27" y="3"/>
                  <a:pt x="27" y="3"/>
                  <a:pt x="27" y="3"/>
                </a:cubicBezTo>
                <a:cubicBezTo>
                  <a:pt x="27" y="3"/>
                  <a:pt x="27" y="3"/>
                  <a:pt x="27" y="3"/>
                </a:cubicBezTo>
                <a:close/>
                <a:moveTo>
                  <a:pt x="27" y="4"/>
                </a:move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ubicBezTo>
                  <a:pt x="27" y="4"/>
                  <a:pt x="27" y="4"/>
                  <a:pt x="27" y="4"/>
                </a:cubicBezTo>
                <a:close/>
                <a:moveTo>
                  <a:pt x="27" y="4"/>
                </a:moveTo>
                <a:cubicBezTo>
                  <a:pt x="27" y="4"/>
                  <a:pt x="26" y="4"/>
                  <a:pt x="26" y="4"/>
                </a:cubicBezTo>
                <a:cubicBezTo>
                  <a:pt x="26" y="4"/>
                  <a:pt x="26" y="4"/>
                  <a:pt x="26" y="4"/>
                </a:cubicBezTo>
                <a:cubicBezTo>
                  <a:pt x="26" y="4"/>
                  <a:pt x="27" y="4"/>
                  <a:pt x="27" y="4"/>
                </a:cubicBezTo>
                <a:close/>
                <a:moveTo>
                  <a:pt x="26" y="4"/>
                </a:moveTo>
                <a:cubicBezTo>
                  <a:pt x="26" y="4"/>
                  <a:pt x="26" y="4"/>
                  <a:pt x="26" y="4"/>
                </a:cubicBezTo>
                <a:cubicBezTo>
                  <a:pt x="26" y="4"/>
                  <a:pt x="26" y="4"/>
                  <a:pt x="26" y="4"/>
                </a:cubicBezTo>
                <a:cubicBezTo>
                  <a:pt x="26" y="4"/>
                  <a:pt x="26" y="4"/>
                  <a:pt x="26" y="4"/>
                </a:cubicBezTo>
                <a:cubicBezTo>
                  <a:pt x="26" y="4"/>
                  <a:pt x="26" y="4"/>
                  <a:pt x="26" y="4"/>
                </a:cubicBezTo>
                <a:close/>
                <a:moveTo>
                  <a:pt x="26" y="4"/>
                </a:moveTo>
                <a:cubicBezTo>
                  <a:pt x="26" y="4"/>
                  <a:pt x="26" y="4"/>
                  <a:pt x="26" y="4"/>
                </a:cubicBezTo>
                <a:cubicBezTo>
                  <a:pt x="26" y="4"/>
                  <a:pt x="26" y="4"/>
                  <a:pt x="26" y="4"/>
                </a:cubicBezTo>
                <a:cubicBezTo>
                  <a:pt x="26" y="4"/>
                  <a:pt x="26" y="4"/>
                  <a:pt x="26" y="4"/>
                </a:cubicBezTo>
                <a:close/>
                <a:moveTo>
                  <a:pt x="26" y="4"/>
                </a:moveTo>
                <a:cubicBezTo>
                  <a:pt x="26" y="4"/>
                  <a:pt x="26" y="4"/>
                  <a:pt x="26" y="4"/>
                </a:cubicBezTo>
                <a:cubicBezTo>
                  <a:pt x="26" y="4"/>
                  <a:pt x="26" y="4"/>
                  <a:pt x="26" y="4"/>
                </a:cubicBezTo>
                <a:cubicBezTo>
                  <a:pt x="26" y="4"/>
                  <a:pt x="26" y="4"/>
                  <a:pt x="26" y="4"/>
                </a:cubicBezTo>
                <a:cubicBezTo>
                  <a:pt x="26" y="4"/>
                  <a:pt x="26" y="4"/>
                  <a:pt x="26" y="4"/>
                </a:cubicBezTo>
                <a:close/>
                <a:moveTo>
                  <a:pt x="26" y="4"/>
                </a:moveTo>
                <a:cubicBezTo>
                  <a:pt x="26" y="4"/>
                  <a:pt x="26" y="4"/>
                  <a:pt x="26" y="4"/>
                </a:cubicBezTo>
                <a:cubicBezTo>
                  <a:pt x="26" y="4"/>
                  <a:pt x="26" y="4"/>
                  <a:pt x="26" y="5"/>
                </a:cubicBezTo>
                <a:cubicBezTo>
                  <a:pt x="26" y="5"/>
                  <a:pt x="26" y="5"/>
                  <a:pt x="26" y="5"/>
                </a:cubicBezTo>
                <a:cubicBezTo>
                  <a:pt x="26" y="4"/>
                  <a:pt x="26" y="4"/>
                  <a:pt x="26" y="4"/>
                </a:cubicBezTo>
                <a:close/>
                <a:moveTo>
                  <a:pt x="26" y="5"/>
                </a:moveTo>
                <a:cubicBezTo>
                  <a:pt x="26" y="5"/>
                  <a:pt x="26" y="5"/>
                  <a:pt x="26" y="5"/>
                </a:cubicBezTo>
                <a:cubicBezTo>
                  <a:pt x="26" y="5"/>
                  <a:pt x="26" y="5"/>
                  <a:pt x="26" y="5"/>
                </a:cubicBezTo>
                <a:cubicBezTo>
                  <a:pt x="26" y="5"/>
                  <a:pt x="26" y="5"/>
                  <a:pt x="26" y="5"/>
                </a:cubicBezTo>
                <a:cubicBezTo>
                  <a:pt x="26" y="5"/>
                  <a:pt x="26" y="5"/>
                  <a:pt x="26" y="5"/>
                </a:cubicBezTo>
                <a:close/>
                <a:moveTo>
                  <a:pt x="26" y="5"/>
                </a:moveTo>
                <a:cubicBezTo>
                  <a:pt x="26" y="5"/>
                  <a:pt x="26" y="5"/>
                  <a:pt x="26" y="5"/>
                </a:cubicBezTo>
                <a:cubicBezTo>
                  <a:pt x="26" y="5"/>
                  <a:pt x="26" y="5"/>
                  <a:pt x="26" y="5"/>
                </a:cubicBezTo>
                <a:cubicBezTo>
                  <a:pt x="26" y="5"/>
                  <a:pt x="26" y="5"/>
                  <a:pt x="26" y="5"/>
                </a:cubicBezTo>
                <a:cubicBezTo>
                  <a:pt x="26" y="5"/>
                  <a:pt x="26" y="5"/>
                  <a:pt x="26" y="5"/>
                </a:cubicBezTo>
                <a:close/>
                <a:moveTo>
                  <a:pt x="26" y="5"/>
                </a:moveTo>
                <a:cubicBezTo>
                  <a:pt x="26" y="5"/>
                  <a:pt x="26" y="5"/>
                  <a:pt x="26" y="5"/>
                </a:cubicBezTo>
                <a:cubicBezTo>
                  <a:pt x="26" y="5"/>
                  <a:pt x="26" y="5"/>
                  <a:pt x="26" y="5"/>
                </a:cubicBezTo>
                <a:cubicBezTo>
                  <a:pt x="26" y="5"/>
                  <a:pt x="26" y="5"/>
                  <a:pt x="26" y="5"/>
                </a:cubicBezTo>
                <a:cubicBezTo>
                  <a:pt x="26" y="5"/>
                  <a:pt x="26" y="5"/>
                  <a:pt x="26" y="5"/>
                </a:cubicBezTo>
                <a:close/>
                <a:moveTo>
                  <a:pt x="26" y="5"/>
                </a:moveTo>
                <a:cubicBezTo>
                  <a:pt x="26" y="5"/>
                  <a:pt x="26" y="5"/>
                  <a:pt x="25" y="5"/>
                </a:cubicBezTo>
                <a:cubicBezTo>
                  <a:pt x="25" y="5"/>
                  <a:pt x="25" y="5"/>
                  <a:pt x="25" y="5"/>
                </a:cubicBezTo>
                <a:cubicBezTo>
                  <a:pt x="25" y="5"/>
                  <a:pt x="26" y="5"/>
                  <a:pt x="26" y="5"/>
                </a:cubicBezTo>
                <a:close/>
                <a:moveTo>
                  <a:pt x="25" y="5"/>
                </a:moveTo>
                <a:cubicBezTo>
                  <a:pt x="25" y="5"/>
                  <a:pt x="25" y="5"/>
                  <a:pt x="25" y="5"/>
                </a:cubicBezTo>
                <a:cubicBezTo>
                  <a:pt x="25" y="5"/>
                  <a:pt x="25" y="5"/>
                  <a:pt x="25" y="5"/>
                </a:cubicBezTo>
                <a:cubicBezTo>
                  <a:pt x="25" y="5"/>
                  <a:pt x="25" y="5"/>
                  <a:pt x="25" y="5"/>
                </a:cubicBezTo>
                <a:cubicBezTo>
                  <a:pt x="25" y="5"/>
                  <a:pt x="25" y="5"/>
                  <a:pt x="25" y="5"/>
                </a:cubicBezTo>
                <a:close/>
                <a:moveTo>
                  <a:pt x="25" y="5"/>
                </a:moveTo>
                <a:cubicBezTo>
                  <a:pt x="25" y="5"/>
                  <a:pt x="25" y="5"/>
                  <a:pt x="25" y="5"/>
                </a:cubicBezTo>
                <a:cubicBezTo>
                  <a:pt x="25" y="5"/>
                  <a:pt x="25" y="5"/>
                  <a:pt x="25" y="5"/>
                </a:cubicBezTo>
                <a:cubicBezTo>
                  <a:pt x="25" y="5"/>
                  <a:pt x="25" y="5"/>
                  <a:pt x="25" y="5"/>
                </a:cubicBezTo>
                <a:close/>
                <a:moveTo>
                  <a:pt x="25" y="6"/>
                </a:moveTo>
                <a:cubicBezTo>
                  <a:pt x="25" y="6"/>
                  <a:pt x="25" y="6"/>
                  <a:pt x="25" y="6"/>
                </a:cubicBezTo>
                <a:cubicBezTo>
                  <a:pt x="25" y="6"/>
                  <a:pt x="25" y="6"/>
                  <a:pt x="25" y="6"/>
                </a:cubicBezTo>
                <a:cubicBezTo>
                  <a:pt x="25" y="6"/>
                  <a:pt x="25" y="6"/>
                  <a:pt x="25" y="6"/>
                </a:cubicBezTo>
                <a:close/>
                <a:moveTo>
                  <a:pt x="25" y="7"/>
                </a:moveTo>
                <a:cubicBezTo>
                  <a:pt x="25" y="7"/>
                  <a:pt x="25" y="7"/>
                  <a:pt x="25" y="7"/>
                </a:cubicBezTo>
                <a:cubicBezTo>
                  <a:pt x="25" y="7"/>
                  <a:pt x="25" y="7"/>
                  <a:pt x="25" y="7"/>
                </a:cubicBezTo>
                <a:cubicBezTo>
                  <a:pt x="25" y="7"/>
                  <a:pt x="25" y="7"/>
                  <a:pt x="25" y="7"/>
                </a:cubicBezTo>
                <a:close/>
                <a:moveTo>
                  <a:pt x="25" y="6"/>
                </a:move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lose/>
                <a:moveTo>
                  <a:pt x="24" y="7"/>
                </a:moveTo>
                <a:cubicBezTo>
                  <a:pt x="24" y="7"/>
                  <a:pt x="25" y="7"/>
                  <a:pt x="25" y="7"/>
                </a:cubicBezTo>
                <a:cubicBezTo>
                  <a:pt x="25" y="7"/>
                  <a:pt x="25" y="7"/>
                  <a:pt x="25" y="7"/>
                </a:cubicBezTo>
                <a:cubicBezTo>
                  <a:pt x="25"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ubicBezTo>
                  <a:pt x="24" y="7"/>
                  <a:pt x="24" y="7"/>
                  <a:pt x="24" y="7"/>
                </a:cubicBezTo>
                <a:close/>
                <a:moveTo>
                  <a:pt x="24" y="8"/>
                </a:moveTo>
                <a:cubicBezTo>
                  <a:pt x="24" y="8"/>
                  <a:pt x="24" y="8"/>
                  <a:pt x="24" y="8"/>
                </a:cubicBezTo>
                <a:cubicBezTo>
                  <a:pt x="24" y="8"/>
                  <a:pt x="24" y="8"/>
                  <a:pt x="24" y="8"/>
                </a:cubicBezTo>
                <a:cubicBezTo>
                  <a:pt x="24" y="8"/>
                  <a:pt x="24" y="8"/>
                  <a:pt x="24" y="8"/>
                </a:cubicBezTo>
                <a:cubicBezTo>
                  <a:pt x="24" y="8"/>
                  <a:pt x="24" y="8"/>
                  <a:pt x="24" y="8"/>
                </a:cubicBezTo>
                <a:close/>
                <a:moveTo>
                  <a:pt x="24" y="8"/>
                </a:moveTo>
                <a:cubicBezTo>
                  <a:pt x="24" y="8"/>
                  <a:pt x="24" y="8"/>
                  <a:pt x="24" y="8"/>
                </a:cubicBezTo>
                <a:cubicBezTo>
                  <a:pt x="24" y="8"/>
                  <a:pt x="24" y="8"/>
                  <a:pt x="24" y="8"/>
                </a:cubicBezTo>
                <a:cubicBezTo>
                  <a:pt x="24" y="8"/>
                  <a:pt x="24" y="8"/>
                  <a:pt x="24" y="8"/>
                </a:cubicBezTo>
                <a:cubicBezTo>
                  <a:pt x="24" y="8"/>
                  <a:pt x="24" y="8"/>
                  <a:pt x="24" y="8"/>
                </a:cubicBezTo>
                <a:close/>
                <a:moveTo>
                  <a:pt x="24" y="8"/>
                </a:moveTo>
                <a:cubicBezTo>
                  <a:pt x="24" y="8"/>
                  <a:pt x="24" y="8"/>
                  <a:pt x="24" y="8"/>
                </a:cubicBezTo>
                <a:cubicBezTo>
                  <a:pt x="24" y="8"/>
                  <a:pt x="24" y="8"/>
                  <a:pt x="24" y="8"/>
                </a:cubicBezTo>
                <a:cubicBezTo>
                  <a:pt x="24" y="8"/>
                  <a:pt x="24" y="8"/>
                  <a:pt x="24" y="8"/>
                </a:cubicBezTo>
                <a:cubicBezTo>
                  <a:pt x="24" y="8"/>
                  <a:pt x="24" y="8"/>
                  <a:pt x="24" y="8"/>
                </a:cubicBezTo>
                <a:close/>
                <a:moveTo>
                  <a:pt x="24" y="8"/>
                </a:moveTo>
                <a:cubicBezTo>
                  <a:pt x="24" y="8"/>
                  <a:pt x="24" y="8"/>
                  <a:pt x="24" y="8"/>
                </a:cubicBezTo>
                <a:cubicBezTo>
                  <a:pt x="24" y="8"/>
                  <a:pt x="24" y="8"/>
                  <a:pt x="24" y="8"/>
                </a:cubicBezTo>
                <a:cubicBezTo>
                  <a:pt x="24" y="8"/>
                  <a:pt x="24" y="8"/>
                  <a:pt x="24" y="9"/>
                </a:cubicBezTo>
                <a:cubicBezTo>
                  <a:pt x="24" y="8"/>
                  <a:pt x="24" y="8"/>
                  <a:pt x="24" y="8"/>
                </a:cubicBezTo>
                <a:close/>
                <a:moveTo>
                  <a:pt x="24" y="8"/>
                </a:moveTo>
                <a:cubicBezTo>
                  <a:pt x="24" y="8"/>
                  <a:pt x="24" y="8"/>
                  <a:pt x="24" y="9"/>
                </a:cubicBezTo>
                <a:cubicBezTo>
                  <a:pt x="24" y="9"/>
                  <a:pt x="24" y="9"/>
                  <a:pt x="24" y="9"/>
                </a:cubicBezTo>
                <a:cubicBezTo>
                  <a:pt x="24" y="8"/>
                  <a:pt x="24" y="8"/>
                  <a:pt x="24" y="8"/>
                </a:cubicBezTo>
                <a:close/>
                <a:moveTo>
                  <a:pt x="24" y="9"/>
                </a:moveTo>
                <a:cubicBezTo>
                  <a:pt x="24" y="9"/>
                  <a:pt x="24" y="9"/>
                  <a:pt x="24" y="9"/>
                </a:cubicBezTo>
                <a:cubicBezTo>
                  <a:pt x="24" y="9"/>
                  <a:pt x="24" y="9"/>
                  <a:pt x="24" y="9"/>
                </a:cubicBezTo>
                <a:cubicBezTo>
                  <a:pt x="24" y="9"/>
                  <a:pt x="24" y="9"/>
                  <a:pt x="24" y="9"/>
                </a:cubicBezTo>
                <a:cubicBezTo>
                  <a:pt x="24" y="9"/>
                  <a:pt x="24" y="9"/>
                  <a:pt x="24" y="9"/>
                </a:cubicBezTo>
                <a:close/>
                <a:moveTo>
                  <a:pt x="24" y="9"/>
                </a:moveTo>
                <a:cubicBezTo>
                  <a:pt x="24" y="9"/>
                  <a:pt x="24" y="9"/>
                  <a:pt x="24" y="9"/>
                </a:cubicBezTo>
                <a:cubicBezTo>
                  <a:pt x="24" y="9"/>
                  <a:pt x="24" y="9"/>
                  <a:pt x="24" y="9"/>
                </a:cubicBezTo>
                <a:close/>
                <a:moveTo>
                  <a:pt x="24" y="9"/>
                </a:moveTo>
                <a:cubicBezTo>
                  <a:pt x="24" y="9"/>
                  <a:pt x="24" y="9"/>
                  <a:pt x="24" y="9"/>
                </a:cubicBezTo>
                <a:cubicBezTo>
                  <a:pt x="24" y="10"/>
                  <a:pt x="23" y="10"/>
                  <a:pt x="23" y="10"/>
                </a:cubicBezTo>
                <a:cubicBezTo>
                  <a:pt x="23" y="10"/>
                  <a:pt x="23" y="10"/>
                  <a:pt x="23" y="10"/>
                </a:cubicBezTo>
                <a:cubicBezTo>
                  <a:pt x="23" y="10"/>
                  <a:pt x="24" y="9"/>
                  <a:pt x="24" y="9"/>
                </a:cubicBezTo>
                <a:close/>
                <a:moveTo>
                  <a:pt x="23" y="11"/>
                </a:moveTo>
                <a:cubicBezTo>
                  <a:pt x="23" y="11"/>
                  <a:pt x="23" y="11"/>
                  <a:pt x="23" y="11"/>
                </a:cubicBezTo>
                <a:cubicBezTo>
                  <a:pt x="23" y="11"/>
                  <a:pt x="23" y="11"/>
                  <a:pt x="23" y="11"/>
                </a:cubicBezTo>
                <a:cubicBezTo>
                  <a:pt x="23" y="11"/>
                  <a:pt x="23" y="11"/>
                  <a:pt x="23" y="11"/>
                </a:cubicBezTo>
                <a:close/>
                <a:moveTo>
                  <a:pt x="23" y="13"/>
                </a:moveTo>
                <a:cubicBezTo>
                  <a:pt x="23" y="13"/>
                  <a:pt x="23" y="13"/>
                  <a:pt x="23" y="13"/>
                </a:cubicBezTo>
                <a:cubicBezTo>
                  <a:pt x="23" y="13"/>
                  <a:pt x="23" y="13"/>
                  <a:pt x="23" y="13"/>
                </a:cubicBezTo>
                <a:cubicBezTo>
                  <a:pt x="23" y="13"/>
                  <a:pt x="23" y="13"/>
                  <a:pt x="23" y="13"/>
                </a:cubicBezTo>
                <a:cubicBezTo>
                  <a:pt x="23" y="13"/>
                  <a:pt x="23" y="13"/>
                  <a:pt x="23" y="13"/>
                </a:cubicBezTo>
                <a:close/>
                <a:moveTo>
                  <a:pt x="23" y="13"/>
                </a:moveTo>
                <a:cubicBezTo>
                  <a:pt x="23" y="13"/>
                  <a:pt x="23" y="13"/>
                  <a:pt x="23" y="13"/>
                </a:cubicBezTo>
                <a:cubicBezTo>
                  <a:pt x="23" y="13"/>
                  <a:pt x="23" y="13"/>
                  <a:pt x="23" y="13"/>
                </a:cubicBezTo>
                <a:cubicBezTo>
                  <a:pt x="23" y="13"/>
                  <a:pt x="23" y="13"/>
                  <a:pt x="23" y="13"/>
                </a:cubicBezTo>
                <a:close/>
                <a:moveTo>
                  <a:pt x="23" y="12"/>
                </a:moveTo>
                <a:cubicBezTo>
                  <a:pt x="23" y="12"/>
                  <a:pt x="23" y="12"/>
                  <a:pt x="23" y="12"/>
                </a:cubicBezTo>
                <a:cubicBezTo>
                  <a:pt x="23" y="12"/>
                  <a:pt x="23" y="12"/>
                  <a:pt x="23" y="12"/>
                </a:cubicBezTo>
                <a:cubicBezTo>
                  <a:pt x="23" y="12"/>
                  <a:pt x="23" y="12"/>
                  <a:pt x="23" y="12"/>
                </a:cubicBezTo>
                <a:close/>
                <a:moveTo>
                  <a:pt x="23" y="12"/>
                </a:moveTo>
                <a:cubicBezTo>
                  <a:pt x="23" y="12"/>
                  <a:pt x="23" y="13"/>
                  <a:pt x="23" y="13"/>
                </a:cubicBezTo>
                <a:cubicBezTo>
                  <a:pt x="23" y="13"/>
                  <a:pt x="23" y="13"/>
                  <a:pt x="23" y="13"/>
                </a:cubicBezTo>
                <a:cubicBezTo>
                  <a:pt x="23" y="13"/>
                  <a:pt x="23" y="13"/>
                  <a:pt x="23" y="13"/>
                </a:cubicBezTo>
                <a:cubicBezTo>
                  <a:pt x="23" y="13"/>
                  <a:pt x="23" y="13"/>
                  <a:pt x="23" y="12"/>
                </a:cubicBezTo>
                <a:close/>
                <a:moveTo>
                  <a:pt x="23" y="13"/>
                </a:moveTo>
                <a:cubicBezTo>
                  <a:pt x="23" y="13"/>
                  <a:pt x="23" y="13"/>
                  <a:pt x="23" y="13"/>
                </a:cubicBezTo>
                <a:cubicBezTo>
                  <a:pt x="23" y="13"/>
                  <a:pt x="23" y="13"/>
                  <a:pt x="23" y="13"/>
                </a:cubicBezTo>
                <a:cubicBezTo>
                  <a:pt x="23" y="13"/>
                  <a:pt x="23" y="13"/>
                  <a:pt x="23" y="13"/>
                </a:cubicBezTo>
                <a:cubicBezTo>
                  <a:pt x="23" y="13"/>
                  <a:pt x="23" y="13"/>
                  <a:pt x="23" y="13"/>
                </a:cubicBezTo>
                <a:close/>
                <a:moveTo>
                  <a:pt x="23" y="13"/>
                </a:moveTo>
                <a:cubicBezTo>
                  <a:pt x="23" y="13"/>
                  <a:pt x="23" y="13"/>
                  <a:pt x="23" y="13"/>
                </a:cubicBezTo>
                <a:cubicBezTo>
                  <a:pt x="23" y="13"/>
                  <a:pt x="23" y="13"/>
                  <a:pt x="23" y="13"/>
                </a:cubicBezTo>
                <a:cubicBezTo>
                  <a:pt x="23" y="13"/>
                  <a:pt x="23" y="13"/>
                  <a:pt x="23" y="13"/>
                </a:cubicBezTo>
                <a:close/>
                <a:moveTo>
                  <a:pt x="23" y="14"/>
                </a:moveTo>
                <a:cubicBezTo>
                  <a:pt x="23" y="14"/>
                  <a:pt x="23" y="14"/>
                  <a:pt x="23" y="14"/>
                </a:cubicBezTo>
                <a:cubicBezTo>
                  <a:pt x="23" y="14"/>
                  <a:pt x="23" y="14"/>
                  <a:pt x="23" y="14"/>
                </a:cubicBezTo>
                <a:cubicBezTo>
                  <a:pt x="23" y="14"/>
                  <a:pt x="23" y="14"/>
                  <a:pt x="23" y="14"/>
                </a:cubicBezTo>
                <a:cubicBezTo>
                  <a:pt x="23" y="14"/>
                  <a:pt x="23" y="14"/>
                  <a:pt x="23" y="14"/>
                </a:cubicBezTo>
                <a:close/>
                <a:moveTo>
                  <a:pt x="23" y="15"/>
                </a:moveTo>
                <a:cubicBezTo>
                  <a:pt x="23" y="14"/>
                  <a:pt x="23" y="14"/>
                  <a:pt x="23" y="14"/>
                </a:cubicBezTo>
                <a:cubicBezTo>
                  <a:pt x="23" y="14"/>
                  <a:pt x="23" y="14"/>
                  <a:pt x="23" y="14"/>
                </a:cubicBezTo>
                <a:cubicBezTo>
                  <a:pt x="23" y="14"/>
                  <a:pt x="23" y="14"/>
                  <a:pt x="23" y="15"/>
                </a:cubicBezTo>
                <a:cubicBezTo>
                  <a:pt x="23" y="15"/>
                  <a:pt x="23" y="15"/>
                  <a:pt x="23" y="15"/>
                </a:cubicBezTo>
                <a:close/>
                <a:moveTo>
                  <a:pt x="23" y="14"/>
                </a:moveTo>
                <a:cubicBezTo>
                  <a:pt x="23" y="14"/>
                  <a:pt x="23" y="14"/>
                  <a:pt x="23" y="14"/>
                </a:cubicBezTo>
                <a:cubicBezTo>
                  <a:pt x="23" y="14"/>
                  <a:pt x="23" y="14"/>
                  <a:pt x="23" y="14"/>
                </a:cubicBezTo>
                <a:cubicBezTo>
                  <a:pt x="23" y="14"/>
                  <a:pt x="23" y="14"/>
                  <a:pt x="23" y="14"/>
                </a:cubicBezTo>
                <a:cubicBezTo>
                  <a:pt x="23" y="14"/>
                  <a:pt x="23" y="14"/>
                  <a:pt x="23" y="14"/>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lose/>
                <a:moveTo>
                  <a:pt x="23" y="15"/>
                </a:moveTo>
                <a:cubicBezTo>
                  <a:pt x="23" y="15"/>
                  <a:pt x="23" y="15"/>
                  <a:pt x="23" y="15"/>
                </a:cubicBezTo>
                <a:cubicBezTo>
                  <a:pt x="23" y="15"/>
                  <a:pt x="23" y="15"/>
                  <a:pt x="23" y="15"/>
                </a:cubicBezTo>
                <a:cubicBezTo>
                  <a:pt x="23" y="15"/>
                  <a:pt x="23" y="15"/>
                  <a:pt x="23" y="15"/>
                </a:cubicBezTo>
                <a:close/>
                <a:moveTo>
                  <a:pt x="23" y="14"/>
                </a:moveTo>
                <a:cubicBezTo>
                  <a:pt x="23" y="14"/>
                  <a:pt x="23" y="14"/>
                  <a:pt x="23" y="14"/>
                </a:cubicBezTo>
                <a:cubicBezTo>
                  <a:pt x="23" y="14"/>
                  <a:pt x="23" y="14"/>
                  <a:pt x="23" y="14"/>
                </a:cubicBezTo>
                <a:cubicBezTo>
                  <a:pt x="23" y="14"/>
                  <a:pt x="23" y="14"/>
                  <a:pt x="23" y="14"/>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lose/>
                <a:moveTo>
                  <a:pt x="23" y="16"/>
                </a:moveTo>
                <a:cubicBezTo>
                  <a:pt x="23" y="16"/>
                  <a:pt x="23" y="16"/>
                  <a:pt x="23" y="16"/>
                </a:cubicBezTo>
                <a:cubicBezTo>
                  <a:pt x="23" y="16"/>
                  <a:pt x="23" y="16"/>
                  <a:pt x="23" y="16"/>
                </a:cubicBezTo>
                <a:cubicBezTo>
                  <a:pt x="23" y="16"/>
                  <a:pt x="23" y="16"/>
                  <a:pt x="23" y="16"/>
                </a:cubicBezTo>
                <a:close/>
                <a:moveTo>
                  <a:pt x="23" y="16"/>
                </a:moveTo>
                <a:cubicBezTo>
                  <a:pt x="23" y="16"/>
                  <a:pt x="23" y="16"/>
                  <a:pt x="23" y="16"/>
                </a:cubicBezTo>
                <a:cubicBezTo>
                  <a:pt x="23" y="16"/>
                  <a:pt x="23" y="16"/>
                  <a:pt x="23" y="16"/>
                </a:cubicBezTo>
                <a:cubicBezTo>
                  <a:pt x="23" y="16"/>
                  <a:pt x="23" y="16"/>
                  <a:pt x="23" y="16"/>
                </a:cubicBezTo>
                <a:cubicBezTo>
                  <a:pt x="23" y="16"/>
                  <a:pt x="23" y="16"/>
                  <a:pt x="23" y="16"/>
                </a:cubicBezTo>
                <a:close/>
                <a:moveTo>
                  <a:pt x="23" y="16"/>
                </a:moveTo>
                <a:cubicBezTo>
                  <a:pt x="23" y="16"/>
                  <a:pt x="23" y="16"/>
                  <a:pt x="23" y="16"/>
                </a:cubicBezTo>
                <a:cubicBezTo>
                  <a:pt x="23" y="16"/>
                  <a:pt x="23" y="16"/>
                  <a:pt x="23" y="16"/>
                </a:cubicBezTo>
                <a:cubicBezTo>
                  <a:pt x="23" y="16"/>
                  <a:pt x="23" y="16"/>
                  <a:pt x="23" y="16"/>
                </a:cubicBezTo>
                <a:cubicBezTo>
                  <a:pt x="23" y="16"/>
                  <a:pt x="23" y="16"/>
                  <a:pt x="23" y="16"/>
                </a:cubicBezTo>
                <a:close/>
                <a:moveTo>
                  <a:pt x="23" y="16"/>
                </a:moveTo>
                <a:cubicBezTo>
                  <a:pt x="23" y="16"/>
                  <a:pt x="23" y="16"/>
                  <a:pt x="23" y="16"/>
                </a:cubicBezTo>
                <a:cubicBezTo>
                  <a:pt x="23" y="16"/>
                  <a:pt x="23" y="16"/>
                  <a:pt x="23" y="16"/>
                </a:cubicBezTo>
                <a:close/>
                <a:moveTo>
                  <a:pt x="23" y="13"/>
                </a:moveTo>
                <a:cubicBezTo>
                  <a:pt x="23" y="13"/>
                  <a:pt x="23" y="13"/>
                  <a:pt x="23" y="14"/>
                </a:cubicBezTo>
                <a:cubicBezTo>
                  <a:pt x="23" y="14"/>
                  <a:pt x="23" y="13"/>
                  <a:pt x="23" y="13"/>
                </a:cubicBezTo>
                <a:cubicBezTo>
                  <a:pt x="23" y="13"/>
                  <a:pt x="23" y="13"/>
                  <a:pt x="23" y="13"/>
                </a:cubicBezTo>
                <a:cubicBezTo>
                  <a:pt x="23" y="13"/>
                  <a:pt x="23" y="13"/>
                  <a:pt x="23" y="13"/>
                </a:cubicBezTo>
                <a:close/>
                <a:moveTo>
                  <a:pt x="23" y="12"/>
                </a:moveTo>
                <a:cubicBezTo>
                  <a:pt x="23" y="12"/>
                  <a:pt x="23" y="12"/>
                  <a:pt x="23" y="12"/>
                </a:cubicBezTo>
                <a:cubicBezTo>
                  <a:pt x="23" y="12"/>
                  <a:pt x="23" y="12"/>
                  <a:pt x="23" y="12"/>
                </a:cubicBezTo>
                <a:cubicBezTo>
                  <a:pt x="23" y="12"/>
                  <a:pt x="23" y="12"/>
                  <a:pt x="23" y="12"/>
                </a:cubicBezTo>
                <a:cubicBezTo>
                  <a:pt x="23" y="12"/>
                  <a:pt x="23" y="12"/>
                  <a:pt x="23" y="12"/>
                </a:cubicBezTo>
                <a:close/>
                <a:moveTo>
                  <a:pt x="23" y="12"/>
                </a:moveTo>
                <a:cubicBezTo>
                  <a:pt x="23" y="12"/>
                  <a:pt x="23" y="12"/>
                  <a:pt x="23" y="12"/>
                </a:cubicBezTo>
                <a:cubicBezTo>
                  <a:pt x="23" y="12"/>
                  <a:pt x="23" y="12"/>
                  <a:pt x="23" y="12"/>
                </a:cubicBezTo>
                <a:close/>
                <a:moveTo>
                  <a:pt x="23" y="17"/>
                </a:moveTo>
                <a:cubicBezTo>
                  <a:pt x="23" y="17"/>
                  <a:pt x="23" y="17"/>
                  <a:pt x="23" y="17"/>
                </a:cubicBezTo>
                <a:cubicBezTo>
                  <a:pt x="23" y="17"/>
                  <a:pt x="23" y="17"/>
                  <a:pt x="23" y="17"/>
                </a:cubicBezTo>
                <a:cubicBezTo>
                  <a:pt x="23" y="17"/>
                  <a:pt x="23" y="17"/>
                  <a:pt x="23" y="17"/>
                </a:cubicBezTo>
                <a:close/>
                <a:moveTo>
                  <a:pt x="23" y="18"/>
                </a:moveTo>
                <a:cubicBezTo>
                  <a:pt x="23" y="18"/>
                  <a:pt x="23" y="18"/>
                  <a:pt x="23" y="18"/>
                </a:cubicBezTo>
                <a:cubicBezTo>
                  <a:pt x="23" y="18"/>
                  <a:pt x="23" y="18"/>
                  <a:pt x="23" y="18"/>
                </a:cubicBezTo>
                <a:cubicBezTo>
                  <a:pt x="23" y="18"/>
                  <a:pt x="23" y="18"/>
                  <a:pt x="23" y="18"/>
                </a:cubicBezTo>
                <a:cubicBezTo>
                  <a:pt x="23" y="18"/>
                  <a:pt x="23" y="18"/>
                  <a:pt x="23" y="18"/>
                </a:cubicBezTo>
                <a:close/>
              </a:path>
            </a:pathLst>
          </a:custGeom>
          <a:solidFill>
            <a:schemeClr val="bg1">
              <a:lumMod val="75000"/>
            </a:schemeClr>
          </a:solidFill>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pic>
        <p:nvPicPr>
          <p:cNvPr id="26" name="Picture 12" descr="http://idata.over-blog.com/4/93/98/66/famille.gif"/>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89657" y="4437942"/>
            <a:ext cx="1062186" cy="10522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5621189" y="4136904"/>
            <a:ext cx="3535511" cy="1523494"/>
          </a:xfrm>
          <a:prstGeom prst="rect">
            <a:avLst/>
          </a:prstGeom>
          <a:noFill/>
        </p:spPr>
        <p:txBody>
          <a:bodyPr wrap="square" rtlCol="0">
            <a:spAutoFit/>
          </a:bodyPr>
          <a:lstStyle/>
          <a:p>
            <a:r>
              <a:rPr lang="fr-FR" sz="1200" dirty="0" smtClean="0">
                <a:solidFill>
                  <a:prstClr val="black"/>
                </a:solidFill>
                <a:latin typeface="Arial" panose="020B0604020202020204" pitchFamily="34" charset="0"/>
                <a:cs typeface="Arial" panose="020B0604020202020204" pitchFamily="34" charset="0"/>
              </a:rPr>
              <a:t>Répondant</a:t>
            </a:r>
            <a:r>
              <a:rPr lang="fr-FR" sz="1200" b="0" dirty="0" smtClean="0">
                <a:solidFill>
                  <a:prstClr val="black"/>
                </a:solidFill>
                <a:latin typeface="Arial" panose="020B0604020202020204" pitchFamily="34" charset="0"/>
                <a:cs typeface="Arial" panose="020B0604020202020204" pitchFamily="34" charset="0"/>
              </a:rPr>
              <a:t> </a:t>
            </a:r>
            <a:r>
              <a:rPr lang="fr-FR" sz="1200" b="0" dirty="0">
                <a:solidFill>
                  <a:prstClr val="black"/>
                </a:solidFill>
                <a:latin typeface="Arial" panose="020B0604020202020204" pitchFamily="34" charset="0"/>
                <a:cs typeface="Arial" panose="020B0604020202020204" pitchFamily="34" charset="0"/>
              </a:rPr>
              <a:t>: </a:t>
            </a:r>
            <a:r>
              <a:rPr lang="fr-FR" sz="1100" b="0" dirty="0" smtClean="0">
                <a:solidFill>
                  <a:prstClr val="black"/>
                </a:solidFill>
                <a:latin typeface="Arial" panose="020B0604020202020204" pitchFamily="34" charset="0"/>
                <a:cs typeface="Arial" panose="020B0604020202020204" pitchFamily="34" charset="0"/>
              </a:rPr>
              <a:t>Individu du foyer, pour un échantillon personne représentatif des </a:t>
            </a:r>
            <a:r>
              <a:rPr lang="fr-FR" sz="1100" b="0" dirty="0">
                <a:solidFill>
                  <a:prstClr val="black"/>
                </a:solidFill>
                <a:latin typeface="Arial" panose="020B0604020202020204" pitchFamily="34" charset="0"/>
                <a:cs typeface="Arial" panose="020B0604020202020204" pitchFamily="34" charset="0"/>
              </a:rPr>
              <a:t>individus âgés de 15 ans et plus </a:t>
            </a:r>
            <a:r>
              <a:rPr lang="fr-FR" sz="1100" b="0" dirty="0" smtClean="0">
                <a:solidFill>
                  <a:prstClr val="black"/>
                </a:solidFill>
                <a:latin typeface="Arial" panose="020B0604020202020204" pitchFamily="34" charset="0"/>
                <a:cs typeface="Arial" panose="020B0604020202020204" pitchFamily="34" charset="0"/>
              </a:rPr>
              <a:t>(méthode « Kish »)</a:t>
            </a:r>
          </a:p>
          <a:p>
            <a:r>
              <a:rPr lang="fr-FR" sz="1200" b="0" dirty="0" smtClean="0">
                <a:solidFill>
                  <a:prstClr val="black"/>
                </a:solidFill>
                <a:latin typeface="Arial" panose="020B0604020202020204" pitchFamily="34" charset="0"/>
                <a:cs typeface="Arial" panose="020B0604020202020204" pitchFamily="34" charset="0"/>
              </a:rPr>
              <a:t> </a:t>
            </a:r>
            <a:endParaRPr lang="fr-FR" sz="1200" b="0" dirty="0">
              <a:solidFill>
                <a:prstClr val="black"/>
              </a:solidFill>
              <a:latin typeface="Arial" panose="020B0604020202020204" pitchFamily="34" charset="0"/>
              <a:cs typeface="Arial" panose="020B0604020202020204" pitchFamily="34" charset="0"/>
            </a:endParaRPr>
          </a:p>
          <a:p>
            <a:r>
              <a:rPr lang="fr-FR" sz="1200" dirty="0">
                <a:solidFill>
                  <a:prstClr val="black"/>
                </a:solidFill>
                <a:latin typeface="Arial" panose="020B0604020202020204" pitchFamily="34" charset="0"/>
                <a:cs typeface="Arial" panose="020B0604020202020204" pitchFamily="34" charset="0"/>
              </a:rPr>
              <a:t>Information recueillie </a:t>
            </a:r>
            <a:r>
              <a:rPr lang="fr-FR" sz="1200" b="0" dirty="0">
                <a:solidFill>
                  <a:prstClr val="black"/>
                </a:solidFill>
                <a:latin typeface="Arial" panose="020B0604020202020204" pitchFamily="34" charset="0"/>
                <a:cs typeface="Arial" panose="020B0604020202020204" pitchFamily="34" charset="0"/>
              </a:rPr>
              <a:t>: </a:t>
            </a:r>
            <a:r>
              <a:rPr lang="fr-FR" sz="1100" b="0" dirty="0">
                <a:solidFill>
                  <a:prstClr val="black"/>
                </a:solidFill>
                <a:latin typeface="Arial" panose="020B0604020202020204" pitchFamily="34" charset="0"/>
                <a:cs typeface="Arial" panose="020B0604020202020204" pitchFamily="34" charset="0"/>
              </a:rPr>
              <a:t>comportements et opinions des utilisateurs principaux</a:t>
            </a:r>
          </a:p>
          <a:p>
            <a:endParaRPr lang="fr-FR" sz="1200" b="0" dirty="0">
              <a:solidFill>
                <a:prstClr val="black"/>
              </a:solidFill>
              <a:latin typeface="Arial" panose="020B0604020202020204" pitchFamily="34" charset="0"/>
              <a:cs typeface="Arial" panose="020B0604020202020204" pitchFamily="34" charset="0"/>
            </a:endParaRPr>
          </a:p>
          <a:p>
            <a:r>
              <a:rPr lang="fr-FR" sz="1200" dirty="0">
                <a:solidFill>
                  <a:prstClr val="black"/>
                </a:solidFill>
                <a:latin typeface="Arial" panose="020B0604020202020204" pitchFamily="34" charset="0"/>
                <a:cs typeface="Arial" panose="020B0604020202020204" pitchFamily="34" charset="0"/>
              </a:rPr>
              <a:t>75 à 100 questions </a:t>
            </a:r>
            <a:r>
              <a:rPr lang="fr-FR" sz="1100" b="0" dirty="0">
                <a:solidFill>
                  <a:prstClr val="black"/>
                </a:solidFill>
                <a:latin typeface="Arial" panose="020B0604020202020204" pitchFamily="34" charset="0"/>
                <a:cs typeface="Arial" panose="020B0604020202020204" pitchFamily="34" charset="0"/>
              </a:rPr>
              <a:t>selon les années</a:t>
            </a:r>
          </a:p>
        </p:txBody>
      </p:sp>
      <p:sp>
        <p:nvSpPr>
          <p:cNvPr id="29" name="Espace réservé du numéro de diapositive 28"/>
          <p:cNvSpPr>
            <a:spLocks noGrp="1"/>
          </p:cNvSpPr>
          <p:nvPr>
            <p:ph type="sldNum" sz="quarter" idx="12"/>
          </p:nvPr>
        </p:nvSpPr>
        <p:spPr/>
        <p:txBody>
          <a:bodyPr/>
          <a:lstStyle/>
          <a:p>
            <a:fld id="{4034BEE3-566C-4068-A777-C3A4762E861B}" type="slidenum">
              <a:rPr lang="en-GB" smtClean="0">
                <a:solidFill>
                  <a:srgbClr val="717171"/>
                </a:solidFill>
              </a:rPr>
              <a:pPr/>
              <a:t>40</a:t>
            </a:fld>
            <a:endParaRPr lang="en-GB" dirty="0">
              <a:solidFill>
                <a:srgbClr val="717171"/>
              </a:solidFill>
            </a:endParaRPr>
          </a:p>
        </p:txBody>
      </p:sp>
    </p:spTree>
    <p:extLst>
      <p:ext uri="{BB962C8B-B14F-4D97-AF65-F5344CB8AC3E}">
        <p14:creationId xmlns:p14="http://schemas.microsoft.com/office/powerpoint/2010/main" val="208272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solidFill>
                  <a:srgbClr val="000000"/>
                </a:solidFill>
              </a:rPr>
              <a:t>Etapes de production des résultats Parc Auto</a:t>
            </a:r>
            <a:endParaRPr lang="fr-FR" dirty="0"/>
          </a:p>
        </p:txBody>
      </p:sp>
      <p:sp>
        <p:nvSpPr>
          <p:cNvPr id="7" name="Espace réservé du contenu 6"/>
          <p:cNvSpPr>
            <a:spLocks noGrp="1"/>
          </p:cNvSpPr>
          <p:nvPr>
            <p:ph sz="quarter" idx="11"/>
          </p:nvPr>
        </p:nvSpPr>
        <p:spPr>
          <a:xfrm>
            <a:off x="315656" y="1585637"/>
            <a:ext cx="9784801" cy="1395446"/>
          </a:xfrm>
        </p:spPr>
        <p:txBody>
          <a:bodyPr/>
          <a:lstStyle/>
          <a:p>
            <a:pPr lvl="1">
              <a:spcBef>
                <a:spcPts val="300"/>
              </a:spcBef>
            </a:pPr>
            <a:r>
              <a:rPr lang="fr-FR" sz="1200" b="0" dirty="0"/>
              <a:t>Une fois </a:t>
            </a:r>
            <a:r>
              <a:rPr lang="fr-FR" sz="1200" b="0" dirty="0" smtClean="0"/>
              <a:t>retournés</a:t>
            </a:r>
            <a:r>
              <a:rPr lang="fr-FR" sz="1200" b="0" dirty="0"/>
              <a:t>, les questionnaires Parc Auto sont scannés. </a:t>
            </a:r>
          </a:p>
          <a:p>
            <a:pPr lvl="1">
              <a:spcBef>
                <a:spcPts val="300"/>
              </a:spcBef>
            </a:pPr>
            <a:r>
              <a:rPr lang="fr-FR" sz="1200" b="0" dirty="0"/>
              <a:t>Les fichiers de données « foyers » et « individus » ainsi obtenus sont ensuite appariés et les données redressées de manière à garantir la parfaite représentativité des résultats. </a:t>
            </a:r>
          </a:p>
          <a:p>
            <a:pPr lvl="1">
              <a:spcBef>
                <a:spcPts val="300"/>
              </a:spcBef>
            </a:pPr>
            <a:r>
              <a:rPr lang="fr-FR" sz="1200" b="0" dirty="0"/>
              <a:t>Le dépouillement des résultats intervient à l’issue de cette phase de préparation des données. </a:t>
            </a:r>
          </a:p>
          <a:p>
            <a:endParaRPr lang="fr-FR" sz="1200" dirty="0"/>
          </a:p>
        </p:txBody>
      </p:sp>
      <p:sp>
        <p:nvSpPr>
          <p:cNvPr id="15" name="Espace réservé du contenu 7"/>
          <p:cNvSpPr txBox="1">
            <a:spLocks/>
          </p:cNvSpPr>
          <p:nvPr/>
        </p:nvSpPr>
        <p:spPr>
          <a:xfrm>
            <a:off x="3655218" y="3640939"/>
            <a:ext cx="3041863" cy="3178502"/>
          </a:xfrm>
          <a:prstGeom prst="rect">
            <a:avLst/>
          </a:prstGeom>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fontAlgn="auto">
              <a:spcBef>
                <a:spcPts val="6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Fusion avec la base de donnée </a:t>
            </a:r>
            <a:r>
              <a:rPr lang="fr-FR" sz="1200" dirty="0" err="1" smtClean="0">
                <a:latin typeface="Arial" panose="020B0604020202020204" pitchFamily="34" charset="0"/>
                <a:cs typeface="Arial" panose="020B0604020202020204" pitchFamily="34" charset="0"/>
              </a:rPr>
              <a:t>Métascope</a:t>
            </a:r>
            <a:r>
              <a:rPr lang="fr-FR" sz="1200" b="0" dirty="0" smtClean="0">
                <a:latin typeface="Arial" panose="020B0604020202020204" pitchFamily="34" charset="0"/>
                <a:cs typeface="Arial" panose="020B0604020202020204" pitchFamily="34" charset="0"/>
              </a:rPr>
              <a:t>, de façon à fournir les caractéristiques sociodémographiques complètes des foyers interrogés.</a:t>
            </a:r>
          </a:p>
          <a:p>
            <a:pPr marL="0" lvl="2" indent="0" fontAlgn="auto">
              <a:spcBef>
                <a:spcPts val="12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Appariement des questionnaires « Foyer » et « Individu » </a:t>
            </a:r>
            <a:r>
              <a:rPr lang="fr-FR" sz="1200" b="0" dirty="0" smtClean="0">
                <a:latin typeface="Arial" panose="020B0604020202020204" pitchFamily="34" charset="0"/>
                <a:cs typeface="Arial" panose="020B0604020202020204" pitchFamily="34" charset="0"/>
              </a:rPr>
              <a:t>: </a:t>
            </a:r>
          </a:p>
          <a:p>
            <a:pPr marL="0" lvl="2" indent="0" fontAlgn="auto">
              <a:spcBef>
                <a:spcPts val="600"/>
              </a:spcBef>
              <a:spcAft>
                <a:spcPts val="0"/>
              </a:spcAft>
              <a:buFont typeface="Wingdings" pitchFamily="2" charset="2"/>
              <a:buNone/>
            </a:pPr>
            <a:r>
              <a:rPr lang="fr-FR" sz="1200" b="0" dirty="0" smtClean="0">
                <a:latin typeface="Arial" panose="020B0604020202020204" pitchFamily="34" charset="0"/>
                <a:cs typeface="Arial" panose="020B0604020202020204" pitchFamily="34" charset="0"/>
              </a:rPr>
              <a:t>les informations communes (caractéristiques des véhicules et de leurs utilisateurs principaux) servent de clé de fusion des 2 questionnaires de chaque foyer. </a:t>
            </a:r>
          </a:p>
          <a:p>
            <a:pPr marL="0" lvl="2" indent="0" fontAlgn="auto">
              <a:spcBef>
                <a:spcPts val="600"/>
              </a:spcBef>
              <a:spcAft>
                <a:spcPts val="0"/>
              </a:spcAft>
              <a:buFont typeface="Wingdings" pitchFamily="2" charset="2"/>
              <a:buNone/>
            </a:pPr>
            <a:r>
              <a:rPr lang="fr-FR" sz="1200" b="0" dirty="0" smtClean="0">
                <a:latin typeface="Arial" panose="020B0604020202020204" pitchFamily="34" charset="0"/>
                <a:cs typeface="Arial" panose="020B0604020202020204" pitchFamily="34" charset="0"/>
              </a:rPr>
              <a:t>Les données comportementales et attitudinales issues du questionnaire Individus peuvent ainsi être enrichies par des données descriptives du Foyer.</a:t>
            </a:r>
          </a:p>
          <a:p>
            <a:pPr fontAlgn="auto">
              <a:spcAft>
                <a:spcPts val="0"/>
              </a:spcAft>
            </a:pPr>
            <a:endParaRPr lang="fr-FR" sz="1200" dirty="0">
              <a:latin typeface="Arial" panose="020B0604020202020204" pitchFamily="34" charset="0"/>
              <a:cs typeface="Arial" panose="020B0604020202020204" pitchFamily="34" charset="0"/>
            </a:endParaRPr>
          </a:p>
        </p:txBody>
      </p:sp>
      <p:sp>
        <p:nvSpPr>
          <p:cNvPr id="16" name="Espace réservé du contenu 8"/>
          <p:cNvSpPr txBox="1">
            <a:spLocks/>
          </p:cNvSpPr>
          <p:nvPr/>
        </p:nvSpPr>
        <p:spPr>
          <a:xfrm>
            <a:off x="7037320" y="3643293"/>
            <a:ext cx="3041863" cy="3176148"/>
          </a:xfrm>
          <a:prstGeom prst="rect">
            <a:avLst/>
          </a:prstGeom>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2" fontAlgn="auto">
              <a:spcBef>
                <a:spcPts val="600"/>
              </a:spcBef>
              <a:spcAft>
                <a:spcPts val="0"/>
              </a:spcAft>
            </a:pPr>
            <a:r>
              <a:rPr lang="fr-FR" sz="1200" b="0" dirty="0" smtClean="0">
                <a:latin typeface="Arial" panose="020B0604020202020204" pitchFamily="34" charset="0"/>
                <a:cs typeface="Arial" panose="020B0604020202020204" pitchFamily="34" charset="0"/>
              </a:rPr>
              <a:t>En amont, </a:t>
            </a:r>
            <a:r>
              <a:rPr lang="fr-FR" sz="1200" dirty="0" smtClean="0">
                <a:latin typeface="Arial" panose="020B0604020202020204" pitchFamily="34" charset="0"/>
                <a:cs typeface="Arial" panose="020B0604020202020204" pitchFamily="34" charset="0"/>
              </a:rPr>
              <a:t>définition des variables et univers</a:t>
            </a:r>
            <a:r>
              <a:rPr lang="fr-FR" sz="1200" b="0" dirty="0" smtClean="0">
                <a:latin typeface="Arial" panose="020B0604020202020204" pitchFamily="34" charset="0"/>
                <a:cs typeface="Arial" panose="020B0604020202020204" pitchFamily="34" charset="0"/>
              </a:rPr>
              <a:t>, ainsi que des tableaux de sortie des résultats</a:t>
            </a:r>
          </a:p>
          <a:p>
            <a:pPr lvl="2" fontAlgn="auto">
              <a:spcBef>
                <a:spcPts val="1200"/>
              </a:spcBef>
              <a:spcAft>
                <a:spcPts val="0"/>
              </a:spcAft>
            </a:pPr>
            <a:r>
              <a:rPr lang="fr-FR" sz="1200" dirty="0" smtClean="0">
                <a:latin typeface="Arial" panose="020B0604020202020204" pitchFamily="34" charset="0"/>
                <a:cs typeface="Arial" panose="020B0604020202020204" pitchFamily="34" charset="0"/>
              </a:rPr>
              <a:t>Production des volumes de tris croisés</a:t>
            </a:r>
            <a:r>
              <a:rPr lang="fr-FR" sz="1200" b="0" dirty="0" smtClean="0">
                <a:latin typeface="Arial" panose="020B0604020202020204" pitchFamily="34" charset="0"/>
                <a:cs typeface="Arial" panose="020B0604020202020204" pitchFamily="34" charset="0"/>
              </a:rPr>
              <a:t>.</a:t>
            </a:r>
          </a:p>
          <a:p>
            <a:pPr lvl="2" fontAlgn="auto">
              <a:spcBef>
                <a:spcPts val="1200"/>
              </a:spcBef>
              <a:spcAft>
                <a:spcPts val="0"/>
              </a:spcAft>
            </a:pPr>
            <a:r>
              <a:rPr lang="fr-FR" sz="1200" dirty="0" smtClean="0">
                <a:latin typeface="Arial" panose="020B0604020202020204" pitchFamily="34" charset="0"/>
                <a:cs typeface="Arial" panose="020B0604020202020204" pitchFamily="34" charset="0"/>
              </a:rPr>
              <a:t>Production des rapports et synthèse PPT </a:t>
            </a:r>
          </a:p>
          <a:p>
            <a:pPr fontAlgn="auto">
              <a:spcAft>
                <a:spcPts val="0"/>
              </a:spcAft>
            </a:pPr>
            <a:endParaRPr lang="fr-FR" sz="1200" dirty="0">
              <a:latin typeface="Arial" panose="020B0604020202020204" pitchFamily="34" charset="0"/>
              <a:cs typeface="Arial" panose="020B0604020202020204" pitchFamily="34" charset="0"/>
            </a:endParaRPr>
          </a:p>
        </p:txBody>
      </p:sp>
      <p:sp>
        <p:nvSpPr>
          <p:cNvPr id="17" name="Espace réservé du contenu 6"/>
          <p:cNvSpPr txBox="1">
            <a:spLocks/>
          </p:cNvSpPr>
          <p:nvPr/>
        </p:nvSpPr>
        <p:spPr>
          <a:xfrm>
            <a:off x="326281" y="3458645"/>
            <a:ext cx="3041863" cy="3360796"/>
          </a:xfrm>
          <a:prstGeom prst="rect">
            <a:avLst/>
          </a:prstGeom>
        </p:spPr>
        <p:txBody>
          <a:bodyPr vert="horz" lIns="0" tIns="238806" rIns="0" bIns="0" rtlCol="0">
            <a:noAutofit/>
          </a:bodyPr>
          <a:lstStyle>
            <a:lvl1pPr marL="0" indent="0" algn="l" defTabSz="1028084" rtl="0" eaLnBrk="1" latinLnBrk="0" hangingPunct="1">
              <a:spcBef>
                <a:spcPct val="20000"/>
              </a:spcBef>
              <a:buFont typeface="Arial" pitchFamily="34" charset="0"/>
              <a:buNone/>
              <a:defRPr lang="en-US" sz="1400" b="0" kern="120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fontAlgn="auto">
              <a:spcBef>
                <a:spcPts val="12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Scan et contrôle </a:t>
            </a:r>
            <a:r>
              <a:rPr lang="fr-FR" sz="1200" b="0" dirty="0" smtClean="0">
                <a:latin typeface="Arial" panose="020B0604020202020204" pitchFamily="34" charset="0"/>
                <a:cs typeface="Arial" panose="020B0604020202020204" pitchFamily="34" charset="0"/>
              </a:rPr>
              <a:t>des questionnaires retournés : une fois scannée, l’information contenue dans les questionnaires est vérifiée grâce à des contrôles de filtres et de cohérence (contrôles informatiques).</a:t>
            </a:r>
          </a:p>
          <a:p>
            <a:pPr marL="0" lvl="2" indent="0" fontAlgn="auto">
              <a:spcBef>
                <a:spcPts val="12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Redressement </a:t>
            </a:r>
            <a:r>
              <a:rPr lang="fr-FR" sz="1200" b="0" dirty="0" smtClean="0">
                <a:latin typeface="Arial" panose="020B0604020202020204" pitchFamily="34" charset="0"/>
                <a:cs typeface="Arial" panose="020B0604020202020204" pitchFamily="34" charset="0"/>
              </a:rPr>
              <a:t>des données: effectués à 3 niveaux (foyers, voitures et individus) de manière à garantir la parfaite représentativité des résultats de l’étude.</a:t>
            </a:r>
          </a:p>
          <a:p>
            <a:pPr marL="342900" lvl="2" indent="-342900" fontAlgn="auto">
              <a:spcBef>
                <a:spcPts val="1200"/>
              </a:spcBef>
              <a:spcAft>
                <a:spcPts val="0"/>
              </a:spcAft>
              <a:buFont typeface="+mj-lt"/>
              <a:buAutoNum type="arabicPeriod"/>
            </a:pPr>
            <a:endParaRPr lang="fr-FR" sz="1200" b="0" dirty="0">
              <a:latin typeface="Arial" panose="020B0604020202020204" pitchFamily="34" charset="0"/>
              <a:cs typeface="Arial" panose="020B0604020202020204" pitchFamily="34" charset="0"/>
            </a:endParaRPr>
          </a:p>
        </p:txBody>
      </p:sp>
      <p:sp>
        <p:nvSpPr>
          <p:cNvPr id="18" name="Espace réservé du texte 4"/>
          <p:cNvSpPr txBox="1">
            <a:spLocks/>
          </p:cNvSpPr>
          <p:nvPr/>
        </p:nvSpPr>
        <p:spPr>
          <a:xfrm>
            <a:off x="326281" y="2967913"/>
            <a:ext cx="3041863" cy="589144"/>
          </a:xfrm>
          <a:prstGeom prst="rect">
            <a:avLst/>
          </a:prstGeom>
          <a:ln>
            <a:noFill/>
          </a:ln>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auto">
              <a:spcAft>
                <a:spcPts val="0"/>
              </a:spcAft>
            </a:pPr>
            <a:r>
              <a:rPr lang="fr-FR" dirty="0" smtClean="0">
                <a:solidFill>
                  <a:srgbClr val="3EB1CC"/>
                </a:solidFill>
                <a:latin typeface="Arial" panose="020B0604020202020204" pitchFamily="34" charset="0"/>
                <a:cs typeface="Arial" panose="020B0604020202020204" pitchFamily="34" charset="0"/>
              </a:rPr>
              <a:t>1. Préparation des fichiers </a:t>
            </a:r>
            <a:br>
              <a:rPr lang="fr-FR" dirty="0" smtClean="0">
                <a:solidFill>
                  <a:srgbClr val="3EB1CC"/>
                </a:solidFill>
                <a:latin typeface="Arial" panose="020B0604020202020204" pitchFamily="34" charset="0"/>
                <a:cs typeface="Arial" panose="020B0604020202020204" pitchFamily="34" charset="0"/>
              </a:rPr>
            </a:br>
            <a:r>
              <a:rPr lang="fr-FR" dirty="0" smtClean="0">
                <a:solidFill>
                  <a:srgbClr val="3EB1CC"/>
                </a:solidFill>
                <a:latin typeface="Arial" panose="020B0604020202020204" pitchFamily="34" charset="0"/>
                <a:cs typeface="Arial" panose="020B0604020202020204" pitchFamily="34" charset="0"/>
              </a:rPr>
              <a:t>de données</a:t>
            </a:r>
          </a:p>
          <a:p>
            <a:pPr fontAlgn="auto">
              <a:spcAft>
                <a:spcPts val="0"/>
              </a:spcAft>
            </a:pPr>
            <a:endParaRPr lang="fr-FR">
              <a:solidFill>
                <a:srgbClr val="3EB1CC"/>
              </a:solidFill>
              <a:latin typeface="Arial" panose="020B0604020202020204" pitchFamily="34" charset="0"/>
              <a:cs typeface="Arial" panose="020B0604020202020204" pitchFamily="34" charset="0"/>
            </a:endParaRPr>
          </a:p>
        </p:txBody>
      </p:sp>
      <p:sp>
        <p:nvSpPr>
          <p:cNvPr id="19" name="Espace réservé du texte 9"/>
          <p:cNvSpPr txBox="1">
            <a:spLocks/>
          </p:cNvSpPr>
          <p:nvPr/>
        </p:nvSpPr>
        <p:spPr>
          <a:xfrm>
            <a:off x="3659471" y="2967913"/>
            <a:ext cx="3041863" cy="639944"/>
          </a:xfrm>
          <a:prstGeom prst="rect">
            <a:avLst/>
          </a:prstGeom>
          <a:ln>
            <a:noFill/>
          </a:ln>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auto">
              <a:spcAft>
                <a:spcPts val="0"/>
              </a:spcAft>
            </a:pPr>
            <a:r>
              <a:rPr lang="fr-FR" dirty="0" smtClean="0">
                <a:solidFill>
                  <a:srgbClr val="3EB1CC"/>
                </a:solidFill>
                <a:latin typeface="Arial" panose="020B0604020202020204" pitchFamily="34" charset="0"/>
                <a:cs typeface="Arial" panose="020B0604020202020204" pitchFamily="34" charset="0"/>
              </a:rPr>
              <a:t>2. Appariement des données</a:t>
            </a:r>
          </a:p>
          <a:p>
            <a:pPr fontAlgn="auto">
              <a:spcAft>
                <a:spcPts val="0"/>
              </a:spcAft>
            </a:pPr>
            <a:endParaRPr lang="fr-FR" dirty="0">
              <a:solidFill>
                <a:srgbClr val="3EB1CC"/>
              </a:solidFill>
              <a:latin typeface="Arial" panose="020B0604020202020204" pitchFamily="34" charset="0"/>
              <a:cs typeface="Arial" panose="020B0604020202020204" pitchFamily="34" charset="0"/>
            </a:endParaRPr>
          </a:p>
        </p:txBody>
      </p:sp>
      <p:sp>
        <p:nvSpPr>
          <p:cNvPr id="20" name="Espace réservé du texte 10"/>
          <p:cNvSpPr txBox="1">
            <a:spLocks/>
          </p:cNvSpPr>
          <p:nvPr/>
        </p:nvSpPr>
        <p:spPr>
          <a:xfrm>
            <a:off x="7056160" y="2967913"/>
            <a:ext cx="3041863" cy="661046"/>
          </a:xfrm>
          <a:prstGeom prst="rect">
            <a:avLst/>
          </a:prstGeom>
          <a:ln>
            <a:noFill/>
          </a:ln>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auto">
              <a:spcAft>
                <a:spcPts val="0"/>
              </a:spcAft>
            </a:pPr>
            <a:r>
              <a:rPr lang="fr-FR" dirty="0" smtClean="0">
                <a:solidFill>
                  <a:srgbClr val="3EB1CC"/>
                </a:solidFill>
                <a:latin typeface="Arial" panose="020B0604020202020204" pitchFamily="34" charset="0"/>
                <a:cs typeface="Arial" panose="020B0604020202020204" pitchFamily="34" charset="0"/>
              </a:rPr>
              <a:t>3. Production des résultats</a:t>
            </a:r>
          </a:p>
          <a:p>
            <a:pPr fontAlgn="auto">
              <a:spcAft>
                <a:spcPts val="0"/>
              </a:spcAft>
            </a:pPr>
            <a:endParaRPr lang="fr-FR">
              <a:solidFill>
                <a:srgbClr val="3EB1CC"/>
              </a:solidFill>
              <a:latin typeface="Arial" panose="020B0604020202020204" pitchFamily="34" charset="0"/>
              <a:cs typeface="Arial" panose="020B0604020202020204" pitchFamily="34" charset="0"/>
            </a:endParaRPr>
          </a:p>
        </p:txBody>
      </p:sp>
      <p:sp>
        <p:nvSpPr>
          <p:cNvPr id="21" name="Pentagone 20"/>
          <p:cNvSpPr/>
          <p:nvPr/>
        </p:nvSpPr>
        <p:spPr>
          <a:xfrm>
            <a:off x="241300" y="2827327"/>
            <a:ext cx="30861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22" name="Pentagone 21"/>
          <p:cNvSpPr/>
          <p:nvPr/>
        </p:nvSpPr>
        <p:spPr>
          <a:xfrm>
            <a:off x="3606800" y="2827327"/>
            <a:ext cx="30861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23" name="Pentagone 22"/>
          <p:cNvSpPr/>
          <p:nvPr/>
        </p:nvSpPr>
        <p:spPr>
          <a:xfrm>
            <a:off x="6997700" y="2827327"/>
            <a:ext cx="30861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0" name="Espace réservé du numéro de diapositive 9"/>
          <p:cNvSpPr>
            <a:spLocks noGrp="1"/>
          </p:cNvSpPr>
          <p:nvPr>
            <p:ph type="sldNum" sz="quarter" idx="12"/>
          </p:nvPr>
        </p:nvSpPr>
        <p:spPr/>
        <p:txBody>
          <a:bodyPr/>
          <a:lstStyle/>
          <a:p>
            <a:fld id="{4034BEE3-566C-4068-A777-C3A4762E861B}" type="slidenum">
              <a:rPr lang="en-GB" smtClean="0">
                <a:solidFill>
                  <a:srgbClr val="717171"/>
                </a:solidFill>
              </a:rPr>
              <a:pPr/>
              <a:t>41</a:t>
            </a:fld>
            <a:endParaRPr lang="en-GB" dirty="0">
              <a:solidFill>
                <a:srgbClr val="717171"/>
              </a:solidFill>
            </a:endParaRPr>
          </a:p>
        </p:txBody>
      </p:sp>
    </p:spTree>
    <p:extLst>
      <p:ext uri="{BB962C8B-B14F-4D97-AF65-F5344CB8AC3E}">
        <p14:creationId xmlns:p14="http://schemas.microsoft.com/office/powerpoint/2010/main" val="420316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Redressement des données</a:t>
            </a:r>
          </a:p>
        </p:txBody>
      </p:sp>
      <p:sp>
        <p:nvSpPr>
          <p:cNvPr id="7" name="Espace réservé du contenu 6"/>
          <p:cNvSpPr>
            <a:spLocks noGrp="1"/>
          </p:cNvSpPr>
          <p:nvPr>
            <p:ph sz="quarter" idx="11"/>
          </p:nvPr>
        </p:nvSpPr>
        <p:spPr>
          <a:xfrm>
            <a:off x="326287" y="1348106"/>
            <a:ext cx="9784801" cy="5427319"/>
          </a:xfrm>
        </p:spPr>
        <p:txBody>
          <a:bodyPr/>
          <a:lstStyle/>
          <a:p>
            <a:pPr lvl="1" defTabSz="1028700"/>
            <a:r>
              <a:rPr lang="fr-FR" dirty="0">
                <a:solidFill>
                  <a:srgbClr val="3EB1CC">
                    <a:lumMod val="75000"/>
                  </a:srgbClr>
                </a:solidFill>
              </a:rPr>
              <a:t>Les redressements Parc Auto: pourquoi?</a:t>
            </a:r>
          </a:p>
          <a:p>
            <a:pPr marL="176213" lvl="2" indent="-176213" defTabSz="1028700">
              <a:spcBef>
                <a:spcPts val="1200"/>
              </a:spcBef>
            </a:pPr>
            <a:r>
              <a:rPr lang="fr-FR" sz="1300" dirty="0"/>
              <a:t>Réalisée auprès des panélistes </a:t>
            </a:r>
            <a:r>
              <a:rPr lang="fr-FR" sz="1300" dirty="0" err="1"/>
              <a:t>Métascope</a:t>
            </a:r>
            <a:r>
              <a:rPr lang="fr-FR" sz="1300" dirty="0"/>
              <a:t> de </a:t>
            </a:r>
            <a:r>
              <a:rPr lang="fr-FR" sz="1300" dirty="0" smtClean="0"/>
              <a:t>KANTAR TNS, </a:t>
            </a:r>
            <a:r>
              <a:rPr lang="fr-FR" sz="1300" dirty="0"/>
              <a:t>Parc Auto garantit un </a:t>
            </a:r>
            <a:r>
              <a:rPr lang="fr-FR" sz="1300" b="1" dirty="0"/>
              <a:t>excellent taux de retour </a:t>
            </a:r>
            <a:r>
              <a:rPr lang="fr-FR" sz="1300" dirty="0"/>
              <a:t>– de l’ordre de </a:t>
            </a:r>
            <a:r>
              <a:rPr lang="fr-FR" sz="1300" b="1" dirty="0"/>
              <a:t>70% </a:t>
            </a:r>
            <a:r>
              <a:rPr lang="fr-FR" sz="1300" dirty="0"/>
              <a:t>(</a:t>
            </a:r>
            <a:r>
              <a:rPr lang="fr-FR" sz="1300" i="1" dirty="0"/>
              <a:t>versus</a:t>
            </a:r>
            <a:r>
              <a:rPr lang="fr-FR" sz="1300" dirty="0"/>
              <a:t> 30% en moyenne sur notre </a:t>
            </a:r>
            <a:r>
              <a:rPr lang="fr-FR" sz="1300" dirty="0" err="1"/>
              <a:t>access</a:t>
            </a:r>
            <a:r>
              <a:rPr lang="fr-FR" sz="1300" dirty="0"/>
              <a:t> panel on-line ou bien encore 1 à 10% sur la plupart des études postales hors panel).</a:t>
            </a:r>
          </a:p>
          <a:p>
            <a:pPr marL="176213" lvl="2" indent="-176213" defTabSz="1028700">
              <a:spcBef>
                <a:spcPts val="600"/>
              </a:spcBef>
            </a:pPr>
            <a:r>
              <a:rPr lang="fr-FR" sz="1300" dirty="0"/>
              <a:t>En amont de la production des résultats annuels, les données recueillies sont redressées, afin de </a:t>
            </a:r>
            <a:r>
              <a:rPr lang="fr-FR" sz="1300" b="1" dirty="0"/>
              <a:t>garantir la représentativité des résultats</a:t>
            </a:r>
            <a:r>
              <a:rPr lang="fr-FR" sz="1300" dirty="0"/>
              <a:t>.</a:t>
            </a:r>
          </a:p>
          <a:p>
            <a:pPr lvl="1" defTabSz="1028700"/>
            <a:r>
              <a:rPr lang="fr-FR" dirty="0" smtClean="0">
                <a:solidFill>
                  <a:srgbClr val="3EB1CC">
                    <a:lumMod val="75000"/>
                  </a:srgbClr>
                </a:solidFill>
              </a:rPr>
              <a:t>Etapes </a:t>
            </a:r>
            <a:r>
              <a:rPr lang="fr-FR" dirty="0">
                <a:solidFill>
                  <a:srgbClr val="3EB1CC">
                    <a:lumMod val="75000"/>
                  </a:srgbClr>
                </a:solidFill>
              </a:rPr>
              <a:t>et critères de redressement:</a:t>
            </a:r>
          </a:p>
          <a:p>
            <a:pPr marL="342900" lvl="2" indent="-342900" defTabSz="1028700">
              <a:spcBef>
                <a:spcPts val="1200"/>
              </a:spcBef>
              <a:buFont typeface="+mj-lt"/>
              <a:buAutoNum type="arabicPeriod"/>
            </a:pPr>
            <a:r>
              <a:rPr lang="fr-FR" sz="1300" b="1" dirty="0"/>
              <a:t>Ménages</a:t>
            </a:r>
            <a:r>
              <a:rPr lang="fr-FR" sz="1300" dirty="0"/>
              <a:t> (structure sociodémographique)*: redressement selon 7 critères regroupés en 3 catégories:</a:t>
            </a:r>
          </a:p>
          <a:p>
            <a:pPr marL="539750" lvl="3" indent="-168275" defTabSz="1028700"/>
            <a:r>
              <a:rPr lang="fr-FR" sz="1300" dirty="0"/>
              <a:t>Région et habitat (taille d’agglomération)</a:t>
            </a:r>
          </a:p>
          <a:p>
            <a:pPr marL="539750" lvl="3" indent="-168275" defTabSz="1028700"/>
            <a:r>
              <a:rPr lang="fr-FR" sz="1300" dirty="0"/>
              <a:t>Nombre de personnes composant le foyer et leur âge</a:t>
            </a:r>
          </a:p>
          <a:p>
            <a:pPr marL="539750" lvl="3" indent="-168275" defTabSz="1028700"/>
            <a:r>
              <a:rPr lang="fr-FR" sz="1300" dirty="0"/>
              <a:t>PCS, sexe et âge du chef de ménage</a:t>
            </a:r>
          </a:p>
          <a:p>
            <a:pPr marL="342900" lvl="2" indent="-342900" defTabSz="1028700">
              <a:spcBef>
                <a:spcPts val="600"/>
              </a:spcBef>
              <a:buFont typeface="+mj-lt"/>
              <a:buAutoNum type="arabicPeriod"/>
            </a:pPr>
            <a:r>
              <a:rPr lang="fr-FR" sz="1300" b="1" dirty="0"/>
              <a:t>Taux d’équipement </a:t>
            </a:r>
            <a:r>
              <a:rPr lang="fr-FR" sz="1300" dirty="0"/>
              <a:t>(information renseignée chaque année par nos panélistes en début d’année, dans la mise à jour de leur profil). En effet, le taux de retour des questionnaire Parc Auto à tendance à décroître avec le nombre de voitures du foyer, il est nécessaire de redresser l’échantillon selon ce critère</a:t>
            </a:r>
          </a:p>
          <a:p>
            <a:pPr marL="342900" lvl="2" indent="-342900" defTabSz="1028700">
              <a:spcBef>
                <a:spcPts val="600"/>
              </a:spcBef>
              <a:buFont typeface="+mj-lt"/>
              <a:buAutoNum type="arabicPeriod"/>
            </a:pPr>
            <a:r>
              <a:rPr lang="fr-FR" sz="1300" b="1" dirty="0"/>
              <a:t>Individus </a:t>
            </a:r>
            <a:r>
              <a:rPr lang="fr-FR" sz="1300" dirty="0"/>
              <a:t>(structure sociodémographique)*: </a:t>
            </a:r>
          </a:p>
          <a:p>
            <a:pPr marL="539750" lvl="3" indent="-168275"/>
            <a:r>
              <a:rPr lang="fr-FR" dirty="0"/>
              <a:t>Région et habitat selon le sexe de l’individu</a:t>
            </a:r>
          </a:p>
          <a:p>
            <a:pPr marL="539750" lvl="3" indent="-168275"/>
            <a:r>
              <a:rPr lang="fr-FR" dirty="0"/>
              <a:t>Répartition sexe et âge</a:t>
            </a:r>
          </a:p>
          <a:p>
            <a:pPr marL="539750" lvl="3" indent="-168275"/>
            <a:r>
              <a:rPr lang="fr-FR" dirty="0"/>
              <a:t>Répartition sexe et CSP</a:t>
            </a:r>
          </a:p>
          <a:p>
            <a:pPr lvl="0" defTabSz="1028700">
              <a:spcBef>
                <a:spcPts val="1800"/>
              </a:spcBef>
            </a:pPr>
            <a:r>
              <a:rPr lang="fr-FR" sz="1300" i="1" dirty="0"/>
              <a:t>*Ces redressements sont effectués sur la base de la dernière enquête emploi INSEE disponible (ex. Pour Parc Auto </a:t>
            </a:r>
            <a:r>
              <a:rPr lang="fr-FR" sz="1300" i="1" dirty="0" smtClean="0"/>
              <a:t>2017, </a:t>
            </a:r>
            <a:r>
              <a:rPr lang="fr-FR" sz="1300" i="1" dirty="0"/>
              <a:t>l’enquête Emploi </a:t>
            </a:r>
            <a:r>
              <a:rPr lang="fr-FR" sz="1300" i="1" dirty="0" smtClean="0"/>
              <a:t>2015)</a:t>
            </a:r>
            <a:endParaRPr lang="fr-FR" sz="1300" i="1" dirty="0"/>
          </a:p>
        </p:txBody>
      </p:sp>
      <p:sp>
        <p:nvSpPr>
          <p:cNvPr id="10" name="Espace réservé du numéro de diapositive 9"/>
          <p:cNvSpPr>
            <a:spLocks noGrp="1"/>
          </p:cNvSpPr>
          <p:nvPr>
            <p:ph type="sldNum" sz="quarter" idx="12"/>
          </p:nvPr>
        </p:nvSpPr>
        <p:spPr/>
        <p:txBody>
          <a:bodyPr/>
          <a:lstStyle/>
          <a:p>
            <a:fld id="{4034BEE3-566C-4068-A777-C3A4762E861B}" type="slidenum">
              <a:rPr lang="en-GB" smtClean="0">
                <a:solidFill>
                  <a:srgbClr val="717171"/>
                </a:solidFill>
              </a:rPr>
              <a:pPr/>
              <a:t>42</a:t>
            </a:fld>
            <a:endParaRPr lang="en-GB" dirty="0">
              <a:solidFill>
                <a:srgbClr val="717171"/>
              </a:solidFill>
            </a:endParaRPr>
          </a:p>
        </p:txBody>
      </p:sp>
    </p:spTree>
    <p:extLst>
      <p:ext uri="{BB962C8B-B14F-4D97-AF65-F5344CB8AC3E}">
        <p14:creationId xmlns:p14="http://schemas.microsoft.com/office/powerpoint/2010/main" val="170616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Extrapolation des résultats</a:t>
            </a:r>
          </a:p>
        </p:txBody>
      </p:sp>
      <p:sp>
        <p:nvSpPr>
          <p:cNvPr id="7" name="Espace réservé du contenu 6"/>
          <p:cNvSpPr>
            <a:spLocks noGrp="1"/>
          </p:cNvSpPr>
          <p:nvPr>
            <p:ph sz="quarter" idx="11"/>
          </p:nvPr>
        </p:nvSpPr>
        <p:spPr>
          <a:xfrm>
            <a:off x="241300" y="1350647"/>
            <a:ext cx="9784801" cy="4673266"/>
          </a:xfrm>
        </p:spPr>
        <p:txBody>
          <a:bodyPr/>
          <a:lstStyle/>
          <a:p>
            <a:pPr lvl="1" defTabSz="1028700"/>
            <a:r>
              <a:rPr lang="fr-FR" sz="1300" dirty="0"/>
              <a:t>Après redressement des données, les résultats Parc Auto font l’objet d’une extrapolation, de manière à afficher une base de départ de 10 000 ménages.</a:t>
            </a:r>
          </a:p>
          <a:p>
            <a:pPr marL="176213" lvl="2" indent="-176213" defTabSz="1028700">
              <a:spcBef>
                <a:spcPts val="1200"/>
              </a:spcBef>
            </a:pPr>
            <a:r>
              <a:rPr lang="fr-FR" sz="1300" dirty="0"/>
              <a:t>Cette extrapolation consiste simplement à </a:t>
            </a:r>
            <a:r>
              <a:rPr lang="fr-FR" sz="1300" b="1" dirty="0"/>
              <a:t>appliquer un coefficient à la base d’échantillon totale, afin de ramener</a:t>
            </a:r>
            <a:r>
              <a:rPr lang="fr-FR" sz="1300" dirty="0"/>
              <a:t> </a:t>
            </a:r>
            <a:r>
              <a:rPr lang="fr-FR" sz="1300" b="1" dirty="0"/>
              <a:t>la base de départ de lecture des résultats à 10 000 ménages</a:t>
            </a:r>
            <a:r>
              <a:rPr lang="fr-FR" sz="1300" dirty="0"/>
              <a:t> </a:t>
            </a:r>
          </a:p>
          <a:p>
            <a:pPr marL="363538" lvl="3" indent="-200025" defTabSz="1028700">
              <a:spcBef>
                <a:spcPts val="600"/>
              </a:spcBef>
            </a:pPr>
            <a:r>
              <a:rPr lang="fr-FR" sz="1300" dirty="0"/>
              <a:t>En d’autres termes, les </a:t>
            </a:r>
            <a:r>
              <a:rPr lang="fr-FR" sz="1300" dirty="0" smtClean="0"/>
              <a:t>7 100 ménages </a:t>
            </a:r>
            <a:r>
              <a:rPr lang="fr-FR" sz="1300" dirty="0"/>
              <a:t>nous ayant retourné leur 2 questionnaires sont extrapolés à 10 000, soit un </a:t>
            </a:r>
            <a:r>
              <a:rPr lang="fr-FR" sz="1300" dirty="0">
                <a:solidFill>
                  <a:schemeClr val="tx1"/>
                </a:solidFill>
              </a:rPr>
              <a:t>coefficient de l’ordre de </a:t>
            </a:r>
            <a:r>
              <a:rPr lang="fr-FR" sz="1300" dirty="0" smtClean="0">
                <a:solidFill>
                  <a:schemeClr val="tx1"/>
                </a:solidFill>
              </a:rPr>
              <a:t>1,41.</a:t>
            </a:r>
            <a:endParaRPr lang="fr-FR" sz="1300" dirty="0">
              <a:solidFill>
                <a:schemeClr val="tx1"/>
              </a:solidFill>
            </a:endParaRPr>
          </a:p>
          <a:p>
            <a:pPr marL="176213" lvl="2" indent="-176213" defTabSz="1028700">
              <a:spcBef>
                <a:spcPts val="600"/>
              </a:spcBef>
            </a:pPr>
            <a:r>
              <a:rPr lang="fr-FR" sz="1300" dirty="0"/>
              <a:t>Elle a été décidée à l’origine du dispositif, </a:t>
            </a:r>
            <a:r>
              <a:rPr lang="fr-FR" sz="1300" b="1" dirty="0"/>
              <a:t>afin de faciliter la lecture et l’extrapolation des résultats à la population totale</a:t>
            </a:r>
            <a:r>
              <a:rPr lang="fr-FR" sz="1300" dirty="0"/>
              <a:t> (ex. nombre de véhicules / 10 000 ménages, nombre d’utilisateurs principaux d’un véhicules / 10 000 ménages …).</a:t>
            </a:r>
          </a:p>
          <a:p>
            <a:pPr marL="176213" lvl="2" indent="-176213" defTabSz="1028700">
              <a:spcBef>
                <a:spcPts val="600"/>
              </a:spcBef>
            </a:pPr>
            <a:r>
              <a:rPr lang="fr-FR" sz="1300" dirty="0"/>
              <a:t>Elle ne modifie en rien les résultats de l’étude eux-mêmes.</a:t>
            </a:r>
          </a:p>
          <a:p>
            <a:pPr lvl="0" defTabSz="1028700"/>
            <a:endParaRPr lang="fr-FR" sz="1300" dirty="0"/>
          </a:p>
          <a:p>
            <a:pPr lvl="0" defTabSz="1028700"/>
            <a:r>
              <a:rPr lang="fr-FR" sz="1300" b="1" dirty="0"/>
              <a:t>Les résultats de l’étude Parc Auto peuvent aussi être extrapolés au niveau de l’ensemble de la population française. </a:t>
            </a:r>
          </a:p>
          <a:p>
            <a:pPr marL="176213" lvl="2" indent="-176213" defTabSz="1028700">
              <a:spcBef>
                <a:spcPts val="1200"/>
              </a:spcBef>
            </a:pPr>
            <a:r>
              <a:rPr lang="fr-FR" sz="1300" dirty="0"/>
              <a:t>Nous calculons chaque année ce coefficient sur la base du nombre foyers résidant en France.</a:t>
            </a:r>
          </a:p>
          <a:p>
            <a:pPr marL="176213" lvl="2" indent="-176213" defTabSz="1028700">
              <a:spcBef>
                <a:spcPts val="600"/>
              </a:spcBef>
            </a:pPr>
            <a:r>
              <a:rPr lang="fr-FR" sz="1300" dirty="0">
                <a:solidFill>
                  <a:schemeClr val="tx1"/>
                </a:solidFill>
              </a:rPr>
              <a:t>Ainsi, en </a:t>
            </a:r>
            <a:r>
              <a:rPr lang="fr-FR" sz="1300" dirty="0" smtClean="0">
                <a:solidFill>
                  <a:schemeClr val="tx1"/>
                </a:solidFill>
              </a:rPr>
              <a:t>2017 </a:t>
            </a:r>
            <a:r>
              <a:rPr lang="fr-FR" sz="1300" dirty="0">
                <a:solidFill>
                  <a:schemeClr val="tx1"/>
                </a:solidFill>
              </a:rPr>
              <a:t>l’évaluation de la taille du parc automobile des ménages a été calculée à partir d’un coefficient d’extrapolation de 2 </a:t>
            </a:r>
            <a:r>
              <a:rPr lang="fr-FR" sz="1300" dirty="0" smtClean="0">
                <a:solidFill>
                  <a:schemeClr val="tx1"/>
                </a:solidFill>
              </a:rPr>
              <a:t>700 </a:t>
            </a:r>
            <a:r>
              <a:rPr lang="fr-FR" sz="1300" i="1" dirty="0" smtClean="0">
                <a:solidFill>
                  <a:schemeClr val="tx1"/>
                </a:solidFill>
              </a:rPr>
              <a:t>(10 </a:t>
            </a:r>
            <a:r>
              <a:rPr lang="fr-FR" sz="1300" i="1" dirty="0">
                <a:solidFill>
                  <a:schemeClr val="tx1"/>
                </a:solidFill>
              </a:rPr>
              <a:t>000 ménages rapportés aux 26 </a:t>
            </a:r>
            <a:r>
              <a:rPr lang="fr-FR" sz="1300" i="1" dirty="0" smtClean="0">
                <a:solidFill>
                  <a:schemeClr val="tx1"/>
                </a:solidFill>
              </a:rPr>
              <a:t>997 000 </a:t>
            </a:r>
            <a:r>
              <a:rPr lang="fr-FR" sz="1300" i="1" dirty="0">
                <a:solidFill>
                  <a:schemeClr val="tx1"/>
                </a:solidFill>
              </a:rPr>
              <a:t>ménages résidant en France).</a:t>
            </a:r>
          </a:p>
          <a:p>
            <a:pPr lvl="0" defTabSz="1028700"/>
            <a:endParaRPr lang="fr-FR" sz="1300" dirty="0"/>
          </a:p>
          <a:p>
            <a:endParaRPr lang="fr-FR" dirty="0"/>
          </a:p>
        </p:txBody>
      </p:sp>
      <p:sp>
        <p:nvSpPr>
          <p:cNvPr id="4" name="Pentagone 3"/>
          <p:cNvSpPr/>
          <p:nvPr/>
        </p:nvSpPr>
        <p:spPr>
          <a:xfrm>
            <a:off x="241300" y="57150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Envoi à 10 000 ménages représentatifs</a:t>
            </a:r>
            <a:endParaRPr lang="fr-FR" sz="1200" b="0" dirty="0">
              <a:solidFill>
                <a:prstClr val="black"/>
              </a:solidFill>
              <a:latin typeface="Arial" panose="020B0604020202020204" pitchFamily="34" charset="0"/>
              <a:cs typeface="Arial" panose="020B0604020202020204" pitchFamily="34" charset="0"/>
            </a:endParaRPr>
          </a:p>
        </p:txBody>
      </p:sp>
      <p:sp>
        <p:nvSpPr>
          <p:cNvPr id="5" name="Pentagone 4"/>
          <p:cNvSpPr/>
          <p:nvPr/>
        </p:nvSpPr>
        <p:spPr>
          <a:xfrm>
            <a:off x="1879600" y="57277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7 000 ménages répondants</a:t>
            </a:r>
            <a:endParaRPr lang="fr-FR" sz="1200" b="0" dirty="0">
              <a:solidFill>
                <a:prstClr val="black"/>
              </a:solidFill>
              <a:latin typeface="Arial" panose="020B0604020202020204" pitchFamily="34" charset="0"/>
              <a:cs typeface="Arial" panose="020B0604020202020204" pitchFamily="34" charset="0"/>
            </a:endParaRPr>
          </a:p>
        </p:txBody>
      </p:sp>
      <p:sp>
        <p:nvSpPr>
          <p:cNvPr id="8" name="Pentagone 7"/>
          <p:cNvSpPr/>
          <p:nvPr/>
        </p:nvSpPr>
        <p:spPr>
          <a:xfrm>
            <a:off x="3505200" y="57404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Redressements</a:t>
            </a:r>
            <a:endParaRPr lang="fr-FR" sz="1200" b="0" dirty="0">
              <a:solidFill>
                <a:prstClr val="black"/>
              </a:solidFill>
              <a:latin typeface="Arial" panose="020B0604020202020204" pitchFamily="34" charset="0"/>
              <a:cs typeface="Arial" panose="020B0604020202020204" pitchFamily="34" charset="0"/>
            </a:endParaRPr>
          </a:p>
        </p:txBody>
      </p:sp>
      <p:sp>
        <p:nvSpPr>
          <p:cNvPr id="9" name="Pentagone 8"/>
          <p:cNvSpPr/>
          <p:nvPr/>
        </p:nvSpPr>
        <p:spPr>
          <a:xfrm>
            <a:off x="5156200" y="57404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7 000 ménages représentatifs</a:t>
            </a:r>
            <a:endParaRPr lang="fr-FR" sz="1200" b="0" dirty="0">
              <a:solidFill>
                <a:prstClr val="black"/>
              </a:solidFill>
              <a:latin typeface="Arial" panose="020B0604020202020204" pitchFamily="34" charset="0"/>
              <a:cs typeface="Arial" panose="020B0604020202020204" pitchFamily="34" charset="0"/>
            </a:endParaRPr>
          </a:p>
        </p:txBody>
      </p:sp>
      <p:sp>
        <p:nvSpPr>
          <p:cNvPr id="10" name="Pentagone 9"/>
          <p:cNvSpPr/>
          <p:nvPr/>
        </p:nvSpPr>
        <p:spPr>
          <a:xfrm>
            <a:off x="6781800" y="57404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Extrapolation à </a:t>
            </a:r>
            <a:br>
              <a:rPr lang="fr-FR" sz="1200" b="0" dirty="0" smtClean="0">
                <a:solidFill>
                  <a:prstClr val="black"/>
                </a:solidFill>
                <a:latin typeface="Arial" panose="020B0604020202020204" pitchFamily="34" charset="0"/>
                <a:cs typeface="Arial" panose="020B0604020202020204" pitchFamily="34" charset="0"/>
              </a:rPr>
            </a:br>
            <a:r>
              <a:rPr lang="fr-FR" sz="1200" b="0" dirty="0" smtClean="0">
                <a:solidFill>
                  <a:prstClr val="black"/>
                </a:solidFill>
                <a:latin typeface="Arial" panose="020B0604020202020204" pitchFamily="34" charset="0"/>
                <a:cs typeface="Arial" panose="020B0604020202020204" pitchFamily="34" charset="0"/>
              </a:rPr>
              <a:t>10 000 ménages</a:t>
            </a:r>
            <a:endParaRPr lang="fr-FR" sz="1200" b="0" dirty="0">
              <a:solidFill>
                <a:prstClr val="black"/>
              </a:solidFill>
              <a:latin typeface="Arial" panose="020B0604020202020204" pitchFamily="34" charset="0"/>
              <a:cs typeface="Arial" panose="020B0604020202020204" pitchFamily="34" charset="0"/>
            </a:endParaRPr>
          </a:p>
        </p:txBody>
      </p:sp>
      <p:sp>
        <p:nvSpPr>
          <p:cNvPr id="11" name="Pentagone 10"/>
          <p:cNvSpPr/>
          <p:nvPr/>
        </p:nvSpPr>
        <p:spPr>
          <a:xfrm>
            <a:off x="8432800" y="5583526"/>
            <a:ext cx="1879600" cy="880774"/>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0" dirty="0">
                <a:solidFill>
                  <a:prstClr val="black"/>
                </a:solidFill>
                <a:latin typeface="Arial" panose="020B0604020202020204" pitchFamily="34" charset="0"/>
                <a:cs typeface="Arial" panose="020B0604020202020204" pitchFamily="34" charset="0"/>
              </a:rPr>
              <a:t>8 </a:t>
            </a:r>
            <a:r>
              <a:rPr lang="fr-FR" sz="1200" b="0" dirty="0" smtClean="0">
                <a:solidFill>
                  <a:prstClr val="black"/>
                </a:solidFill>
                <a:latin typeface="Arial" panose="020B0604020202020204" pitchFamily="34" charset="0"/>
                <a:cs typeface="Arial" panose="020B0604020202020204" pitchFamily="34" charset="0"/>
              </a:rPr>
              <a:t>400 </a:t>
            </a:r>
            <a:r>
              <a:rPr lang="fr-FR" sz="1200" b="0" dirty="0">
                <a:solidFill>
                  <a:prstClr val="black"/>
                </a:solidFill>
                <a:latin typeface="Arial" panose="020B0604020202020204" pitchFamily="34" charset="0"/>
                <a:cs typeface="Arial" panose="020B0604020202020204" pitchFamily="34" charset="0"/>
              </a:rPr>
              <a:t>foyers </a:t>
            </a:r>
            <a:r>
              <a:rPr lang="fr-FR" sz="1200" b="0" dirty="0" smtClean="0">
                <a:solidFill>
                  <a:prstClr val="black"/>
                </a:solidFill>
                <a:latin typeface="Arial" panose="020B0604020202020204" pitchFamily="34" charset="0"/>
                <a:cs typeface="Arial" panose="020B0604020202020204" pitchFamily="34" charset="0"/>
              </a:rPr>
              <a:t>motorisés,</a:t>
            </a:r>
          </a:p>
          <a:p>
            <a:r>
              <a:rPr lang="fr-FR" sz="1200" b="0" dirty="0" smtClean="0">
                <a:solidFill>
                  <a:prstClr val="black"/>
                </a:solidFill>
                <a:latin typeface="Arial" panose="020B0604020202020204" pitchFamily="34" charset="0"/>
                <a:cs typeface="Arial" panose="020B0604020202020204" pitchFamily="34" charset="0"/>
              </a:rPr>
              <a:t>pour un parc </a:t>
            </a:r>
            <a:r>
              <a:rPr lang="fr-FR" sz="1200" b="0" dirty="0">
                <a:solidFill>
                  <a:prstClr val="black"/>
                </a:solidFill>
                <a:latin typeface="Arial" panose="020B0604020202020204" pitchFamily="34" charset="0"/>
                <a:cs typeface="Arial" panose="020B0604020202020204" pitchFamily="34" charset="0"/>
              </a:rPr>
              <a:t>de </a:t>
            </a:r>
            <a:r>
              <a:rPr lang="fr-FR" sz="1200" b="0" dirty="0" smtClean="0">
                <a:solidFill>
                  <a:prstClr val="black"/>
                </a:solidFill>
                <a:latin typeface="Arial" panose="020B0604020202020204" pitchFamily="34" charset="0"/>
                <a:cs typeface="Arial" panose="020B0604020202020204" pitchFamily="34" charset="0"/>
              </a:rPr>
              <a:t/>
            </a:r>
            <a:br>
              <a:rPr lang="fr-FR" sz="1200" b="0" dirty="0" smtClean="0">
                <a:solidFill>
                  <a:prstClr val="black"/>
                </a:solidFill>
                <a:latin typeface="Arial" panose="020B0604020202020204" pitchFamily="34" charset="0"/>
                <a:cs typeface="Arial" panose="020B0604020202020204" pitchFamily="34" charset="0"/>
              </a:rPr>
            </a:br>
            <a:r>
              <a:rPr lang="fr-FR" sz="1200" b="0" dirty="0" smtClean="0">
                <a:solidFill>
                  <a:prstClr val="black"/>
                </a:solidFill>
                <a:latin typeface="Arial" panose="020B0604020202020204" pitchFamily="34" charset="0"/>
                <a:cs typeface="Arial" panose="020B0604020202020204" pitchFamily="34" charset="0"/>
              </a:rPr>
              <a:t>12 650 véhicules</a:t>
            </a:r>
            <a:endParaRPr lang="fr-FR" sz="1200" b="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330200" y="5316251"/>
            <a:ext cx="5219700" cy="307777"/>
          </a:xfrm>
          <a:prstGeom prst="rect">
            <a:avLst/>
          </a:prstGeom>
        </p:spPr>
        <p:txBody>
          <a:bodyPr>
            <a:spAutoFit/>
          </a:bodyPr>
          <a:lstStyle/>
          <a:p>
            <a:pPr lvl="1"/>
            <a:r>
              <a:rPr lang="fr-FR" sz="1400" dirty="0" smtClean="0">
                <a:solidFill>
                  <a:srgbClr val="3EB1CC">
                    <a:lumMod val="75000"/>
                  </a:srgbClr>
                </a:solidFill>
              </a:rPr>
              <a:t>Pour résumer ….</a:t>
            </a:r>
            <a:endParaRPr lang="fr-FR" sz="1400" dirty="0">
              <a:solidFill>
                <a:srgbClr val="3EB1CC">
                  <a:lumMod val="75000"/>
                </a:srgbClr>
              </a:solidFill>
            </a:endParaRPr>
          </a:p>
        </p:txBody>
      </p:sp>
      <p:sp>
        <p:nvSpPr>
          <p:cNvPr id="17" name="Espace réservé du numéro de diapositive 16"/>
          <p:cNvSpPr>
            <a:spLocks noGrp="1"/>
          </p:cNvSpPr>
          <p:nvPr>
            <p:ph type="sldNum" sz="quarter" idx="12"/>
          </p:nvPr>
        </p:nvSpPr>
        <p:spPr/>
        <p:txBody>
          <a:bodyPr/>
          <a:lstStyle/>
          <a:p>
            <a:fld id="{4034BEE3-566C-4068-A777-C3A4762E861B}" type="slidenum">
              <a:rPr lang="en-GB" smtClean="0">
                <a:solidFill>
                  <a:srgbClr val="717171"/>
                </a:solidFill>
              </a:rPr>
              <a:pPr/>
              <a:t>43</a:t>
            </a:fld>
            <a:endParaRPr lang="en-GB" dirty="0">
              <a:solidFill>
                <a:srgbClr val="717171"/>
              </a:solidFill>
            </a:endParaRPr>
          </a:p>
        </p:txBody>
      </p:sp>
    </p:spTree>
    <p:extLst>
      <p:ext uri="{BB962C8B-B14F-4D97-AF65-F5344CB8AC3E}">
        <p14:creationId xmlns:p14="http://schemas.microsoft.com/office/powerpoint/2010/main" val="52872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a:solidFill>
                  <a:schemeClr val="tx1"/>
                </a:solidFill>
              </a:rPr>
              <a:t>Champ d’observation</a:t>
            </a:r>
          </a:p>
        </p:txBody>
      </p:sp>
      <p:sp>
        <p:nvSpPr>
          <p:cNvPr id="3" name="Espace réservé du contenu 2"/>
          <p:cNvSpPr>
            <a:spLocks noGrp="1"/>
          </p:cNvSpPr>
          <p:nvPr>
            <p:ph idx="1"/>
          </p:nvPr>
        </p:nvSpPr>
        <p:spPr>
          <a:xfrm>
            <a:off x="221263" y="1511029"/>
            <a:ext cx="10221574" cy="1800685"/>
          </a:xfrm>
        </p:spPr>
        <p:txBody>
          <a:bodyPr/>
          <a:lstStyle/>
          <a:p>
            <a:r>
              <a:rPr lang="fr-FR" sz="1300" b="0" dirty="0"/>
              <a:t>L’ensemble des véhicules décrits dans le cadre de </a:t>
            </a:r>
            <a:r>
              <a:rPr lang="fr-FR" sz="1300" b="0" dirty="0" smtClean="0"/>
              <a:t>l’étude:</a:t>
            </a:r>
            <a:endParaRPr lang="fr-FR" sz="1300" b="0" dirty="0"/>
          </a:p>
          <a:p>
            <a:pPr lvl="2"/>
            <a:r>
              <a:rPr lang="fr-FR" sz="1300" b="0" dirty="0" smtClean="0"/>
              <a:t>Véhicules </a:t>
            </a:r>
            <a:r>
              <a:rPr lang="fr-FR" sz="1300" b="0" dirty="0"/>
              <a:t>à la disposition </a:t>
            </a:r>
            <a:r>
              <a:rPr lang="fr-FR" sz="1300" b="0" dirty="0" smtClean="0"/>
              <a:t>des foyers, c’est-à-dire </a:t>
            </a:r>
            <a:r>
              <a:rPr lang="fr-FR" sz="1300" b="0" dirty="0"/>
              <a:t>outre les véhicules </a:t>
            </a:r>
            <a:r>
              <a:rPr lang="fr-FR" sz="1300" b="0" dirty="0" smtClean="0"/>
              <a:t>particuliers </a:t>
            </a:r>
            <a:r>
              <a:rPr lang="fr-FR" sz="1300" b="0" dirty="0"/>
              <a:t>possédés par </a:t>
            </a:r>
            <a:r>
              <a:rPr lang="fr-FR" sz="1300" b="0" dirty="0" smtClean="0"/>
              <a:t>les ménages, </a:t>
            </a:r>
            <a:r>
              <a:rPr lang="fr-FR" sz="1300" b="0" dirty="0"/>
              <a:t>les véhicules « de société » dont </a:t>
            </a:r>
            <a:r>
              <a:rPr lang="fr-FR" sz="1300" b="0" dirty="0" smtClean="0"/>
              <a:t>ils ont la </a:t>
            </a:r>
            <a:r>
              <a:rPr lang="fr-FR" sz="1300" b="0" dirty="0"/>
              <a:t>libre disposition, les camping-car, les motor-home, les minibus et les fourgonnettes</a:t>
            </a:r>
            <a:r>
              <a:rPr lang="fr-FR" sz="1300" b="0" dirty="0" smtClean="0"/>
              <a:t>.</a:t>
            </a:r>
            <a:endParaRPr lang="fr-FR" sz="1300" b="0" dirty="0"/>
          </a:p>
          <a:p>
            <a:pPr lvl="2"/>
            <a:r>
              <a:rPr lang="fr-FR" sz="1300" b="0" dirty="0"/>
              <a:t>Véhicules roulant et ne roulant pas, de façon à ce que l’univers décrit soit celui des « véhicules que l’on peut conduire avec un permis B » (véhicules de moins de 3,5 tonnes).</a:t>
            </a:r>
          </a:p>
          <a:p>
            <a:endParaRPr lang="fr-FR" sz="1300" b="0" dirty="0"/>
          </a:p>
        </p:txBody>
      </p:sp>
      <p:sp>
        <p:nvSpPr>
          <p:cNvPr id="4" name="Rectangle 3"/>
          <p:cNvSpPr txBox="1">
            <a:spLocks noChangeArrowheads="1"/>
          </p:cNvSpPr>
          <p:nvPr/>
        </p:nvSpPr>
        <p:spPr>
          <a:xfrm>
            <a:off x="221263" y="3638066"/>
            <a:ext cx="3741137" cy="457014"/>
          </a:xfrm>
          <a:prstGeom prst="rect">
            <a:avLst/>
          </a:prstGeom>
          <a:noFill/>
        </p:spPr>
        <p:txBody>
          <a:bodyPr vert="horz" wrap="square" lIns="311097" tIns="238374" rIns="311097" bIns="0" rtlCol="0">
            <a:spAutoFit/>
          </a:bodyPr>
          <a:lstStyle>
            <a:lvl1pPr marL="0" indent="0" algn="l" defTabSz="914309" rtl="0" eaLnBrk="1" latinLnBrk="0" hangingPunct="1">
              <a:spcBef>
                <a:spcPct val="20000"/>
              </a:spcBef>
              <a:buFont typeface="Arial" pitchFamily="34" charset="0"/>
              <a:buNone/>
              <a:defRPr sz="1300" b="1" kern="1200">
                <a:solidFill>
                  <a:srgbClr val="333333"/>
                </a:solidFill>
                <a:latin typeface="+mn-lt"/>
                <a:ea typeface="+mn-ea"/>
                <a:cs typeface="+mn-cs"/>
              </a:defRPr>
            </a:lvl1pPr>
            <a:lvl2pPr marL="0" indent="0" algn="l" defTabSz="914309" rtl="0" eaLnBrk="1" latinLnBrk="0" hangingPunct="1">
              <a:spcBef>
                <a:spcPct val="20000"/>
              </a:spcBef>
              <a:buFont typeface="Arial" pitchFamily="34" charset="0"/>
              <a:buNone/>
              <a:defRPr sz="1300" kern="1200">
                <a:solidFill>
                  <a:srgbClr val="333333"/>
                </a:solidFill>
                <a:latin typeface="+mn-lt"/>
                <a:ea typeface="+mn-ea"/>
                <a:cs typeface="+mn-cs"/>
              </a:defRPr>
            </a:lvl2pPr>
            <a:lvl3pPr marL="252388" indent="-252388" algn="l" defTabSz="914309" rtl="0" eaLnBrk="1" latinLnBrk="0" hangingPunct="1">
              <a:spcBef>
                <a:spcPct val="20000"/>
              </a:spcBef>
              <a:buSzPct val="90000"/>
              <a:buFont typeface="Wingdings" pitchFamily="2" charset="2"/>
              <a:buChar char=""/>
              <a:defRPr sz="1300" kern="1200">
                <a:solidFill>
                  <a:srgbClr val="333333"/>
                </a:solidFill>
                <a:latin typeface="+mn-lt"/>
                <a:ea typeface="+mn-ea"/>
                <a:cs typeface="+mn-cs"/>
              </a:defRPr>
            </a:lvl3pPr>
            <a:lvl4pPr marL="507949" indent="-255563" algn="l" defTabSz="914309" rtl="0" eaLnBrk="1" latinLnBrk="0" hangingPunct="1">
              <a:spcBef>
                <a:spcPct val="20000"/>
              </a:spcBef>
              <a:buSzPct val="90000"/>
              <a:buFont typeface="Wingdings" pitchFamily="2" charset="2"/>
              <a:buChar char="n"/>
              <a:defRPr sz="1300" kern="1200">
                <a:solidFill>
                  <a:srgbClr val="333333"/>
                </a:solidFill>
                <a:latin typeface="+mn-lt"/>
                <a:ea typeface="+mn-ea"/>
                <a:cs typeface="+mn-cs"/>
              </a:defRPr>
            </a:lvl4pPr>
            <a:lvl5pPr marL="760337" indent="-252388" algn="l" defTabSz="914309" rtl="0" eaLnBrk="1" latinLnBrk="0" hangingPunct="1">
              <a:spcBef>
                <a:spcPct val="20000"/>
              </a:spcBef>
              <a:buSzPct val="90000"/>
              <a:buFont typeface="Wingdings" pitchFamily="2" charset="2"/>
              <a:buChar char="n"/>
              <a:defRPr sz="1300" kern="1200">
                <a:solidFill>
                  <a:srgbClr val="333333"/>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0" i="1" u="sng" dirty="0" smtClean="0">
                <a:solidFill>
                  <a:srgbClr val="000000"/>
                </a:solidFill>
                <a:latin typeface="Arial" panose="020B0604020202020204" pitchFamily="34" charset="0"/>
                <a:cs typeface="Arial" panose="020B0604020202020204" pitchFamily="34" charset="0"/>
              </a:rPr>
              <a:t>Organisation du parc</a:t>
            </a:r>
          </a:p>
        </p:txBody>
      </p:sp>
      <p:sp>
        <p:nvSpPr>
          <p:cNvPr id="5" name="Rectangle 4"/>
          <p:cNvSpPr>
            <a:spLocks noChangeArrowheads="1"/>
          </p:cNvSpPr>
          <p:nvPr/>
        </p:nvSpPr>
        <p:spPr bwMode="auto">
          <a:xfrm>
            <a:off x="4531706" y="3296897"/>
            <a:ext cx="1832611" cy="791132"/>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a:solidFill>
                  <a:schemeClr val="accent4"/>
                </a:solidFill>
                <a:latin typeface="Arial" panose="020B0604020202020204" pitchFamily="34" charset="0"/>
                <a:cs typeface="Arial" panose="020B0604020202020204" pitchFamily="34" charset="0"/>
              </a:rPr>
              <a:t>Parc Total</a:t>
            </a:r>
            <a:br>
              <a:rPr lang="fr-FR" i="1">
                <a:solidFill>
                  <a:schemeClr val="accent4"/>
                </a:solidFill>
                <a:latin typeface="Arial" panose="020B0604020202020204" pitchFamily="34" charset="0"/>
                <a:cs typeface="Arial" panose="020B0604020202020204" pitchFamily="34" charset="0"/>
              </a:rPr>
            </a:br>
            <a:r>
              <a:rPr lang="fr-FR" sz="1200" i="1">
                <a:solidFill>
                  <a:schemeClr val="accent4"/>
                </a:solidFill>
                <a:latin typeface="Arial" panose="020B0604020202020204" pitchFamily="34" charset="0"/>
                <a:cs typeface="Arial" panose="020B0604020202020204" pitchFamily="34" charset="0"/>
              </a:rPr>
              <a:t>100%</a:t>
            </a:r>
            <a:endParaRPr lang="fr-FR" sz="1200">
              <a:solidFill>
                <a:schemeClr val="accent4"/>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7520777" y="5976572"/>
            <a:ext cx="1892429" cy="619282"/>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Gros VU (1)</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2%</a:t>
            </a:r>
            <a:endParaRPr lang="fr-FR" sz="1200" i="1" dirty="0">
              <a:solidFill>
                <a:schemeClr val="accent4"/>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5340157" y="5976572"/>
            <a:ext cx="1934121" cy="619282"/>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Petits VU (2)</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2%</a:t>
            </a:r>
            <a:endParaRPr lang="fr-FR" sz="1200" i="1" dirty="0">
              <a:solidFill>
                <a:schemeClr val="accent4"/>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5815077" y="4847682"/>
            <a:ext cx="3085167" cy="738623"/>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Véhicules Utilitaires</a:t>
            </a:r>
            <a:br>
              <a:rPr lang="fr-FR" i="1" dirty="0">
                <a:solidFill>
                  <a:schemeClr val="accent4"/>
                </a:solidFill>
                <a:latin typeface="Arial" panose="020B0604020202020204" pitchFamily="34" charset="0"/>
                <a:cs typeface="Arial" panose="020B0604020202020204" pitchFamily="34" charset="0"/>
              </a:rPr>
            </a:br>
            <a:r>
              <a:rPr lang="fr-FR" sz="1200" i="1" dirty="0">
                <a:solidFill>
                  <a:schemeClr val="accent4"/>
                </a:solidFill>
                <a:latin typeface="Arial" panose="020B0604020202020204" pitchFamily="34" charset="0"/>
                <a:cs typeface="Arial" panose="020B0604020202020204" pitchFamily="34" charset="0"/>
              </a:rPr>
              <a:t>4</a:t>
            </a:r>
            <a:r>
              <a:rPr lang="fr-FR" sz="1200" i="1" dirty="0" smtClean="0">
                <a:solidFill>
                  <a:schemeClr val="accent4"/>
                </a:solidFill>
                <a:latin typeface="Arial" panose="020B0604020202020204" pitchFamily="34" charset="0"/>
                <a:cs typeface="Arial" panose="020B0604020202020204" pitchFamily="34" charset="0"/>
              </a:rPr>
              <a:t>%</a:t>
            </a:r>
            <a:endParaRPr lang="fr-FR" sz="1200" i="1" dirty="0">
              <a:solidFill>
                <a:schemeClr val="accent4"/>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1567962" y="4859908"/>
            <a:ext cx="3244682" cy="721120"/>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Véhicules Particuliers</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96%</a:t>
            </a:r>
            <a:endParaRPr lang="fr-FR" sz="1200" i="1" dirty="0">
              <a:solidFill>
                <a:schemeClr val="accent4"/>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1109382" y="5990579"/>
            <a:ext cx="3797547" cy="608535"/>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Véhicules Particuliers (3)</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98%</a:t>
            </a:r>
            <a:endParaRPr lang="fr-FR" sz="1200" i="1" dirty="0">
              <a:solidFill>
                <a:schemeClr val="accent4"/>
              </a:solidFill>
              <a:latin typeface="Arial" panose="020B0604020202020204" pitchFamily="34" charset="0"/>
              <a:cs typeface="Arial" panose="020B0604020202020204" pitchFamily="34" charset="0"/>
            </a:endParaRPr>
          </a:p>
        </p:txBody>
      </p:sp>
      <p:cxnSp>
        <p:nvCxnSpPr>
          <p:cNvPr id="12" name="AutoShape 10"/>
          <p:cNvCxnSpPr>
            <a:cxnSpLocks noChangeShapeType="1"/>
            <a:stCxn id="5" idx="2"/>
            <a:endCxn id="9" idx="0"/>
          </p:cNvCxnSpPr>
          <p:nvPr/>
        </p:nvCxnSpPr>
        <p:spPr bwMode="auto">
          <a:xfrm rot="5400000">
            <a:off x="3933660" y="3344700"/>
            <a:ext cx="771878" cy="2258589"/>
          </a:xfrm>
          <a:prstGeom prst="bentConnector3">
            <a:avLst>
              <a:gd name="adj1" fmla="val 49889"/>
            </a:avLst>
          </a:prstGeom>
          <a:noFill/>
          <a:ln w="19050">
            <a:solidFill>
              <a:schemeClr val="accent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1"/>
          <p:cNvCxnSpPr>
            <a:cxnSpLocks noChangeShapeType="1"/>
            <a:stCxn id="5" idx="2"/>
            <a:endCxn id="8" idx="0"/>
          </p:cNvCxnSpPr>
          <p:nvPr/>
        </p:nvCxnSpPr>
        <p:spPr bwMode="auto">
          <a:xfrm rot="16200000" flipH="1">
            <a:off x="6023475" y="3513471"/>
            <a:ext cx="759627" cy="1908744"/>
          </a:xfrm>
          <a:prstGeom prst="bentConnector3">
            <a:avLst>
              <a:gd name="adj1" fmla="val 50000"/>
            </a:avLst>
          </a:prstGeom>
          <a:noFill/>
          <a:ln w="19050">
            <a:solidFill>
              <a:schemeClr val="accent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2"/>
          <p:cNvCxnSpPr>
            <a:cxnSpLocks noChangeShapeType="1"/>
          </p:cNvCxnSpPr>
          <p:nvPr/>
        </p:nvCxnSpPr>
        <p:spPr bwMode="auto">
          <a:xfrm>
            <a:off x="3190304" y="5590809"/>
            <a:ext cx="0" cy="393109"/>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Image 17"/>
          <p:cNvPicPr>
            <a:picLocks noChangeAspect="1"/>
          </p:cNvPicPr>
          <p:nvPr/>
        </p:nvPicPr>
        <p:blipFill>
          <a:blip r:embed="rId2">
            <a:duotone>
              <a:srgbClr val="3EB1CC">
                <a:shade val="45000"/>
                <a:satMod val="135000"/>
              </a:srgbClr>
              <a:prstClr val="white"/>
            </a:duotone>
            <a:extLst>
              <a:ext uri="{28A0092B-C50C-407E-A947-70E740481C1C}">
                <a14:useLocalDpi xmlns:a14="http://schemas.microsoft.com/office/drawing/2010/main" val="0"/>
              </a:ext>
            </a:extLst>
          </a:blip>
          <a:stretch>
            <a:fillRect/>
          </a:stretch>
        </p:blipFill>
        <p:spPr>
          <a:xfrm>
            <a:off x="2329042" y="4523671"/>
            <a:ext cx="759054" cy="323987"/>
          </a:xfrm>
          <a:prstGeom prst="rect">
            <a:avLst/>
          </a:prstGeom>
        </p:spPr>
      </p:pic>
      <p:pic>
        <p:nvPicPr>
          <p:cNvPr id="1026" name="Picture 2" descr="http://csimg.choozen.fr/srv/FR/2901241441metz/T/300x300/C/FFFFFF/url/vachicule-utilitaire-fourgon.jpg"/>
          <p:cNvPicPr>
            <a:picLocks noChangeAspect="1" noChangeArrowheads="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7520778" y="4467844"/>
            <a:ext cx="649358" cy="33728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AutoShape 12"/>
          <p:cNvCxnSpPr>
            <a:cxnSpLocks noChangeShapeType="1"/>
          </p:cNvCxnSpPr>
          <p:nvPr/>
        </p:nvCxnSpPr>
        <p:spPr bwMode="auto">
          <a:xfrm flipH="1" flipV="1">
            <a:off x="6307217" y="5787364"/>
            <a:ext cx="2021535" cy="1"/>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2"/>
          <p:cNvCxnSpPr>
            <a:cxnSpLocks noChangeShapeType="1"/>
          </p:cNvCxnSpPr>
          <p:nvPr/>
        </p:nvCxnSpPr>
        <p:spPr bwMode="auto">
          <a:xfrm>
            <a:off x="7373271" y="5597470"/>
            <a:ext cx="0" cy="189893"/>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2"/>
          <p:cNvCxnSpPr>
            <a:cxnSpLocks noChangeShapeType="1"/>
          </p:cNvCxnSpPr>
          <p:nvPr/>
        </p:nvCxnSpPr>
        <p:spPr bwMode="auto">
          <a:xfrm>
            <a:off x="6308368" y="5786679"/>
            <a:ext cx="0" cy="189893"/>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2"/>
          <p:cNvCxnSpPr>
            <a:cxnSpLocks noChangeShapeType="1"/>
          </p:cNvCxnSpPr>
          <p:nvPr/>
        </p:nvCxnSpPr>
        <p:spPr bwMode="auto">
          <a:xfrm>
            <a:off x="8328752" y="5786678"/>
            <a:ext cx="0" cy="189893"/>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space réservé du numéro de diapositive 20"/>
          <p:cNvSpPr>
            <a:spLocks noGrp="1"/>
          </p:cNvSpPr>
          <p:nvPr>
            <p:ph type="sldNum" sz="quarter" idx="4"/>
          </p:nvPr>
        </p:nvSpPr>
        <p:spPr/>
        <p:txBody>
          <a:bodyPr/>
          <a:lstStyle/>
          <a:p>
            <a:fld id="{9784CBA3-D598-4B1F-BAA3-EE14B5154290}" type="slidenum">
              <a:rPr lang="en-AU" smtClean="0"/>
              <a:pPr/>
              <a:t>44</a:t>
            </a:fld>
            <a:endParaRPr lang="en-AU" dirty="0"/>
          </a:p>
        </p:txBody>
      </p:sp>
    </p:spTree>
    <p:extLst>
      <p:ext uri="{BB962C8B-B14F-4D97-AF65-F5344CB8AC3E}">
        <p14:creationId xmlns:p14="http://schemas.microsoft.com/office/powerpoint/2010/main" val="3451670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a:solidFill>
                  <a:schemeClr val="tx1"/>
                </a:solidFill>
              </a:rPr>
              <a:t>Champ d’observation</a:t>
            </a:r>
          </a:p>
        </p:txBody>
      </p:sp>
      <p:sp>
        <p:nvSpPr>
          <p:cNvPr id="5" name="Rectangle 4"/>
          <p:cNvSpPr/>
          <p:nvPr/>
        </p:nvSpPr>
        <p:spPr>
          <a:xfrm>
            <a:off x="449212" y="1438648"/>
            <a:ext cx="9570906" cy="1807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180000" lvl="2" indent="-180000" defTabSz="1028700" fontAlgn="auto">
              <a:spcBef>
                <a:spcPts val="8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Les gros véhicules utilitaires </a:t>
            </a:r>
            <a:r>
              <a:rPr lang="fr-FR" sz="1300" b="0" dirty="0">
                <a:solidFill>
                  <a:srgbClr val="333333"/>
                </a:solidFill>
                <a:latin typeface="Arial" panose="020B0604020202020204" pitchFamily="34" charset="0"/>
                <a:cs typeface="Arial" panose="020B0604020202020204" pitchFamily="34" charset="0"/>
              </a:rPr>
              <a:t>(Gros VU) sont identifiés à partir d’une table automobile produite et mise à jour par des spécialistes automobile de </a:t>
            </a:r>
            <a:r>
              <a:rPr lang="fr-FR" sz="1300" b="0" dirty="0" smtClean="0">
                <a:solidFill>
                  <a:srgbClr val="333333"/>
                </a:solidFill>
                <a:latin typeface="Arial" panose="020B0604020202020204" pitchFamily="34" charset="0"/>
                <a:cs typeface="Arial" panose="020B0604020202020204" pitchFamily="34" charset="0"/>
              </a:rPr>
              <a:t>KANTAR TNS. </a:t>
            </a:r>
            <a:r>
              <a:rPr lang="fr-FR" sz="1300" b="0" dirty="0">
                <a:solidFill>
                  <a:srgbClr val="333333"/>
                </a:solidFill>
                <a:latin typeface="Arial" panose="020B0604020202020204" pitchFamily="34" charset="0"/>
                <a:cs typeface="Arial" panose="020B0604020202020204" pitchFamily="34" charset="0"/>
              </a:rPr>
              <a:t>Cette table recense l’ensemble des modèles automobiles nouveaux, existants ou ayant existé sur le marché français. Un code 9 est attribué à chaque gros VU afin de le distinguer des autres véhicules au niveau du traitement informatique. Dans cette catégorie de véhicules, se trouvent essentiellement des fourgons, comme les </a:t>
            </a:r>
            <a:r>
              <a:rPr lang="fr-FR" sz="1300" b="0" dirty="0" err="1">
                <a:solidFill>
                  <a:srgbClr val="333333"/>
                </a:solidFill>
                <a:latin typeface="Arial" panose="020B0604020202020204" pitchFamily="34" charset="0"/>
                <a:cs typeface="Arial" panose="020B0604020202020204" pitchFamily="34" charset="0"/>
              </a:rPr>
              <a:t>Jumper</a:t>
            </a:r>
            <a:r>
              <a:rPr lang="fr-FR" sz="1300" b="0" dirty="0">
                <a:solidFill>
                  <a:srgbClr val="333333"/>
                </a:solidFill>
                <a:latin typeface="Arial" panose="020B0604020202020204" pitchFamily="34" charset="0"/>
                <a:cs typeface="Arial" panose="020B0604020202020204" pitchFamily="34" charset="0"/>
              </a:rPr>
              <a:t> et </a:t>
            </a:r>
            <a:r>
              <a:rPr lang="fr-FR" sz="1300" b="0" dirty="0" err="1">
                <a:solidFill>
                  <a:srgbClr val="333333"/>
                </a:solidFill>
                <a:latin typeface="Arial" panose="020B0604020202020204" pitchFamily="34" charset="0"/>
                <a:cs typeface="Arial" panose="020B0604020202020204" pitchFamily="34" charset="0"/>
              </a:rPr>
              <a:t>Jumpy</a:t>
            </a:r>
            <a:r>
              <a:rPr lang="fr-FR" sz="1300" b="0" dirty="0">
                <a:solidFill>
                  <a:srgbClr val="333333"/>
                </a:solidFill>
                <a:latin typeface="Arial" panose="020B0604020202020204" pitchFamily="34" charset="0"/>
                <a:cs typeface="Arial" panose="020B0604020202020204" pitchFamily="34" charset="0"/>
              </a:rPr>
              <a:t> (Citroën), le J9 (Peugeot), le Boxer (Peugeot) ou le Trafic (Renault)…</a:t>
            </a:r>
          </a:p>
          <a:p>
            <a:r>
              <a:rPr lang="fr-FR" sz="1400" b="0" dirty="0">
                <a:solidFill>
                  <a:srgbClr val="333333"/>
                </a:solidFill>
                <a:latin typeface="Arial" panose="020B0604020202020204" pitchFamily="34" charset="0"/>
                <a:cs typeface="Arial" panose="020B0604020202020204" pitchFamily="34" charset="0"/>
              </a:rPr>
              <a:t>	</a:t>
            </a:r>
          </a:p>
          <a:p>
            <a:pPr marL="176213"/>
            <a:r>
              <a:rPr lang="fr-FR" sz="1100" b="0" i="1" dirty="0">
                <a:solidFill>
                  <a:srgbClr val="333333"/>
                </a:solidFill>
                <a:latin typeface="Arial" panose="020B0604020202020204" pitchFamily="34" charset="0"/>
                <a:cs typeface="Arial" panose="020B0604020202020204" pitchFamily="34" charset="0"/>
              </a:rPr>
              <a:t>Sont exclus des gros VU, les fourgonnettes et tous les véhicules du segment B2 (Bas de gamme supérieur) montés en utilitaires, comme par exemple Kangoo (Renault) ou </a:t>
            </a:r>
            <a:r>
              <a:rPr lang="fr-FR" sz="1100" b="0" i="1" dirty="0" err="1">
                <a:solidFill>
                  <a:srgbClr val="333333"/>
                </a:solidFill>
                <a:latin typeface="Arial" panose="020B0604020202020204" pitchFamily="34" charset="0"/>
                <a:cs typeface="Arial" panose="020B0604020202020204" pitchFamily="34" charset="0"/>
              </a:rPr>
              <a:t>Berlingo</a:t>
            </a:r>
            <a:r>
              <a:rPr lang="fr-FR" sz="1100" b="0" i="1" dirty="0">
                <a:solidFill>
                  <a:srgbClr val="333333"/>
                </a:solidFill>
                <a:latin typeface="Arial" panose="020B0604020202020204" pitchFamily="34" charset="0"/>
                <a:cs typeface="Arial" panose="020B0604020202020204" pitchFamily="34" charset="0"/>
              </a:rPr>
              <a:t> (Citroën).</a:t>
            </a:r>
          </a:p>
        </p:txBody>
      </p:sp>
      <p:sp>
        <p:nvSpPr>
          <p:cNvPr id="6" name="Rectangle 5"/>
          <p:cNvSpPr/>
          <p:nvPr/>
        </p:nvSpPr>
        <p:spPr>
          <a:xfrm>
            <a:off x="449212" y="3313815"/>
            <a:ext cx="9570906" cy="2782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180000" lvl="2" indent="-180000" defTabSz="1028700" fontAlgn="auto">
              <a:spcBef>
                <a:spcPts val="800"/>
              </a:spcBef>
              <a:spcAft>
                <a:spcPts val="0"/>
              </a:spcAft>
              <a:buSzPct val="80000"/>
              <a:buFont typeface="Wingdings" panose="05000000000000000000" pitchFamily="2" charset="2"/>
              <a:buChar char="n"/>
            </a:pPr>
            <a:r>
              <a:rPr lang="fr-FR" sz="1400" dirty="0">
                <a:solidFill>
                  <a:schemeClr val="accent4"/>
                </a:solidFill>
                <a:latin typeface="Arial" panose="020B0604020202020204" pitchFamily="34" charset="0"/>
                <a:cs typeface="Arial" panose="020B0604020202020204" pitchFamily="34" charset="0"/>
                <a:sym typeface="Monotype Sorts" pitchFamily="2" charset="2"/>
              </a:rPr>
              <a:t> </a:t>
            </a:r>
            <a:r>
              <a:rPr lang="fr-FR" sz="1300" dirty="0">
                <a:solidFill>
                  <a:schemeClr val="accent4"/>
                </a:solidFill>
                <a:latin typeface="Arial" panose="020B0604020202020204" pitchFamily="34" charset="0"/>
                <a:cs typeface="Arial" panose="020B0604020202020204" pitchFamily="34" charset="0"/>
                <a:sym typeface="Monotype Sorts" pitchFamily="2" charset="2"/>
              </a:rPr>
              <a:t>Les petits véhicules utilitaires </a:t>
            </a:r>
            <a:r>
              <a:rPr lang="fr-FR" sz="1300" b="0" dirty="0">
                <a:solidFill>
                  <a:srgbClr val="333333"/>
                </a:solidFill>
                <a:latin typeface="Arial" panose="020B0604020202020204" pitchFamily="34" charset="0"/>
                <a:cs typeface="Arial" panose="020B0604020202020204" pitchFamily="34" charset="0"/>
                <a:sym typeface="Monotype Sorts" pitchFamily="2" charset="2"/>
              </a:rPr>
              <a:t>(Petits VU) sont définis sur la base des réponses obtenues à partir d’une question portant sur le type de carrosserie </a:t>
            </a:r>
            <a:r>
              <a:rPr lang="fr-FR" sz="1300" b="0" dirty="0" smtClean="0">
                <a:solidFill>
                  <a:srgbClr val="333333"/>
                </a:solidFill>
                <a:latin typeface="Arial" panose="020B0604020202020204" pitchFamily="34" charset="0"/>
                <a:cs typeface="Arial" panose="020B0604020202020204" pitchFamily="34" charset="0"/>
                <a:sym typeface="Monotype Sorts" pitchFamily="2" charset="2"/>
              </a:rPr>
              <a:t>:</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Berline avec coffre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Berline avec hayon</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Break</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Coupé</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Cabriolet (décapotable)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Monospace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4 x 4</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Camping-car ou Mobil-home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Utilitaire léger (fourgonnette)</a:t>
            </a:r>
          </a:p>
          <a:p>
            <a:pPr lvl="1">
              <a:lnSpc>
                <a:spcPct val="70000"/>
              </a:lnSpc>
              <a:spcAft>
                <a:spcPct val="30000"/>
              </a:spcAft>
              <a:buClr>
                <a:srgbClr val="6E6E6E"/>
              </a:buClr>
              <a:buFont typeface="Wingdings" pitchFamily="2" charset="2"/>
              <a:buChar char="n"/>
            </a:pPr>
            <a:endParaRPr lang="fr-FR" sz="1200" b="0" i="1" dirty="0">
              <a:solidFill>
                <a:srgbClr val="333333"/>
              </a:solidFill>
              <a:latin typeface="Arial" panose="020B0604020202020204" pitchFamily="34" charset="0"/>
              <a:cs typeface="Arial" panose="020B0604020202020204" pitchFamily="34" charset="0"/>
              <a:sym typeface="Monotype Sorts" pitchFamily="2" charset="2"/>
            </a:endParaRPr>
          </a:p>
          <a:p>
            <a:pPr marL="176213">
              <a:lnSpc>
                <a:spcPct val="70000"/>
              </a:lnSpc>
              <a:buClr>
                <a:srgbClr val="FF008C"/>
              </a:buClr>
            </a:pPr>
            <a:r>
              <a:rPr lang="fr-FR" sz="1100" b="0" i="1" dirty="0">
                <a:solidFill>
                  <a:srgbClr val="333333"/>
                </a:solidFill>
                <a:latin typeface="Arial" panose="020B0604020202020204" pitchFamily="34" charset="0"/>
                <a:cs typeface="Arial" panose="020B0604020202020204" pitchFamily="34" charset="0"/>
                <a:sym typeface="Monotype Sorts" pitchFamily="2" charset="2"/>
              </a:rPr>
              <a:t>Sont considérés comme « Petits VU » les réponses « Véhicule Utilitaire léger » à cette question.</a:t>
            </a:r>
          </a:p>
        </p:txBody>
      </p:sp>
      <p:sp>
        <p:nvSpPr>
          <p:cNvPr id="7" name="Rectangle 6"/>
          <p:cNvSpPr/>
          <p:nvPr/>
        </p:nvSpPr>
        <p:spPr>
          <a:xfrm>
            <a:off x="449212" y="6136887"/>
            <a:ext cx="9570906" cy="549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180000" lvl="2" indent="-180000" defTabSz="1028700" fontAlgn="auto">
              <a:spcBef>
                <a:spcPts val="8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Les véhicules particuliers </a:t>
            </a:r>
            <a:r>
              <a:rPr lang="fr-FR" sz="1300" b="0" dirty="0">
                <a:solidFill>
                  <a:srgbClr val="333333"/>
                </a:solidFill>
                <a:latin typeface="Arial" panose="020B0604020202020204" pitchFamily="34" charset="0"/>
                <a:cs typeface="Arial" panose="020B0604020202020204" pitchFamily="34" charset="0"/>
              </a:rPr>
              <a:t>sont tous les véhicules qui ne sont ni gros VU ni petits VU tels que définis ci-dessus. Par convention, sont inclus dans les véhicules particuliers les cas de non-réponse et d’imprécis.</a:t>
            </a:r>
          </a:p>
        </p:txBody>
      </p:sp>
      <p:sp>
        <p:nvSpPr>
          <p:cNvPr id="12" name="Espace réservé du numéro de diapositive 11"/>
          <p:cNvSpPr>
            <a:spLocks noGrp="1"/>
          </p:cNvSpPr>
          <p:nvPr>
            <p:ph type="sldNum" sz="quarter" idx="4"/>
          </p:nvPr>
        </p:nvSpPr>
        <p:spPr/>
        <p:txBody>
          <a:bodyPr/>
          <a:lstStyle/>
          <a:p>
            <a:fld id="{9784CBA3-D598-4B1F-BAA3-EE14B5154290}" type="slidenum">
              <a:rPr lang="en-AU" smtClean="0"/>
              <a:pPr/>
              <a:t>45</a:t>
            </a:fld>
            <a:endParaRPr lang="en-AU" dirty="0"/>
          </a:p>
        </p:txBody>
      </p:sp>
    </p:spTree>
    <p:extLst>
      <p:ext uri="{BB962C8B-B14F-4D97-AF65-F5344CB8AC3E}">
        <p14:creationId xmlns:p14="http://schemas.microsoft.com/office/powerpoint/2010/main" val="2288356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schemeClr val="tx1"/>
                </a:solidFill>
              </a:rPr>
              <a:t>Champ d’observation</a:t>
            </a:r>
          </a:p>
        </p:txBody>
      </p:sp>
      <p:sp>
        <p:nvSpPr>
          <p:cNvPr id="4" name="Rectangle 3"/>
          <p:cNvSpPr/>
          <p:nvPr/>
        </p:nvSpPr>
        <p:spPr>
          <a:xfrm>
            <a:off x="340241" y="1660085"/>
            <a:ext cx="9570906" cy="4939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r>
              <a:rPr lang="fr-FR" sz="1400" dirty="0">
                <a:solidFill>
                  <a:schemeClr val="accent4"/>
                </a:solidFill>
                <a:latin typeface="Arial" panose="020B0604020202020204" pitchFamily="34" charset="0"/>
                <a:cs typeface="Arial" panose="020B0604020202020204" pitchFamily="34" charset="0"/>
              </a:rPr>
              <a:t>Définition des différents parcs considérés</a:t>
            </a:r>
          </a:p>
          <a:p>
            <a:endParaRPr lang="fr-FR" sz="1200" b="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Le Parc </a:t>
            </a:r>
            <a:r>
              <a:rPr lang="fr-FR" sz="1300" dirty="0" smtClean="0">
                <a:solidFill>
                  <a:schemeClr val="accent4"/>
                </a:solidFill>
                <a:latin typeface="Arial" panose="020B0604020202020204" pitchFamily="34" charset="0"/>
                <a:cs typeface="Arial" panose="020B0604020202020204" pitchFamily="34" charset="0"/>
              </a:rPr>
              <a:t>Total : </a:t>
            </a:r>
            <a:r>
              <a:rPr lang="fr-FR" sz="1200" b="0" dirty="0">
                <a:solidFill>
                  <a:schemeClr val="tx1"/>
                </a:solidFill>
                <a:latin typeface="Arial" panose="020B0604020202020204" pitchFamily="34" charset="0"/>
                <a:cs typeface="Arial" panose="020B0604020202020204" pitchFamily="34" charset="0"/>
              </a:rPr>
              <a:t>Ensemble des véhicules du parc.</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Hors Gros </a:t>
            </a:r>
            <a:r>
              <a:rPr lang="fr-FR" sz="1300" dirty="0" smtClean="0">
                <a:solidFill>
                  <a:schemeClr val="accent4"/>
                </a:solidFill>
                <a:latin typeface="Arial" panose="020B0604020202020204" pitchFamily="34" charset="0"/>
                <a:cs typeface="Arial" panose="020B0604020202020204" pitchFamily="34" charset="0"/>
              </a:rPr>
              <a:t>Utilitaires : </a:t>
            </a:r>
            <a:r>
              <a:rPr lang="fr-FR" sz="1200" b="0" dirty="0">
                <a:solidFill>
                  <a:schemeClr val="tx1"/>
                </a:solidFill>
                <a:latin typeface="Arial" panose="020B0604020202020204" pitchFamily="34" charset="0"/>
                <a:cs typeface="Arial" panose="020B0604020202020204" pitchFamily="34" charset="0"/>
              </a:rPr>
              <a:t>Parc total hors véhicules de type « gros utilitaires </a:t>
            </a:r>
            <a:r>
              <a:rPr lang="fr-FR" sz="1200" b="0" dirty="0" smtClean="0">
                <a:solidFill>
                  <a:schemeClr val="tx1"/>
                </a:solidFill>
                <a:latin typeface="Arial" panose="020B0604020202020204" pitchFamily="34" charset="0"/>
                <a:cs typeface="Arial" panose="020B0604020202020204" pitchFamily="34" charset="0"/>
              </a:rPr>
              <a:t>». Il </a:t>
            </a:r>
            <a:r>
              <a:rPr lang="fr-FR" sz="1200" b="0" dirty="0">
                <a:solidFill>
                  <a:schemeClr val="tx1"/>
                </a:solidFill>
                <a:latin typeface="Arial" panose="020B0604020202020204" pitchFamily="34" charset="0"/>
                <a:cs typeface="Arial" panose="020B0604020202020204" pitchFamily="34" charset="0"/>
              </a:rPr>
              <a:t>s’agit du périmètre historique anciennement utilisé dans l’étude « Parc automobile » et élargi depuis au profit du parc total. Cet univers correspond à l’univers décrit dans le rapport « Le Parc automobile (hors gros véhicules utilitaires) à la disposition des ménages français ».</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des Véhicules </a:t>
            </a:r>
            <a:r>
              <a:rPr lang="fr-FR" sz="1300" dirty="0" smtClean="0">
                <a:solidFill>
                  <a:schemeClr val="accent4"/>
                </a:solidFill>
                <a:latin typeface="Arial" panose="020B0604020202020204" pitchFamily="34" charset="0"/>
                <a:cs typeface="Arial" panose="020B0604020202020204" pitchFamily="34" charset="0"/>
              </a:rPr>
              <a:t>Utilitaires : </a:t>
            </a:r>
            <a:r>
              <a:rPr lang="fr-FR" sz="1200" b="0" dirty="0">
                <a:solidFill>
                  <a:schemeClr val="tx1"/>
                </a:solidFill>
                <a:latin typeface="Arial" panose="020B0604020202020204" pitchFamily="34" charset="0"/>
                <a:cs typeface="Arial" panose="020B0604020202020204" pitchFamily="34" charset="0"/>
              </a:rPr>
              <a:t>Ensemble des véhicules utilitaires « tous types » (gros utilitaires (Gros VU)+ utilitaires légers (Petits VU))</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des Voitures </a:t>
            </a:r>
            <a:r>
              <a:rPr lang="fr-FR" sz="1300" dirty="0" smtClean="0">
                <a:solidFill>
                  <a:schemeClr val="accent4"/>
                </a:solidFill>
                <a:latin typeface="Arial" panose="020B0604020202020204" pitchFamily="34" charset="0"/>
                <a:cs typeface="Arial" panose="020B0604020202020204" pitchFamily="34" charset="0"/>
              </a:rPr>
              <a:t>Particulières : </a:t>
            </a:r>
            <a:r>
              <a:rPr lang="fr-FR" sz="1200" b="0" dirty="0">
                <a:solidFill>
                  <a:schemeClr val="tx1"/>
                </a:solidFill>
                <a:latin typeface="Arial" panose="020B0604020202020204" pitchFamily="34" charset="0"/>
                <a:cs typeface="Arial" panose="020B0604020202020204" pitchFamily="34" charset="0"/>
              </a:rPr>
              <a:t>Parc total hors Parc des véhicules utilitaires :</a:t>
            </a:r>
          </a:p>
          <a:p>
            <a:pPr marL="366713" lvl="2" indent="-179388" defTabSz="1028700" fontAlgn="auto">
              <a:spcBef>
                <a:spcPts val="6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de </a:t>
            </a:r>
            <a:r>
              <a:rPr lang="fr-FR" sz="1300" dirty="0">
                <a:solidFill>
                  <a:schemeClr val="accent4"/>
                </a:solidFill>
                <a:latin typeface="Arial" panose="020B0604020202020204" pitchFamily="34" charset="0"/>
                <a:cs typeface="Arial" panose="020B0604020202020204" pitchFamily="34" charset="0"/>
              </a:rPr>
              <a:t>10 ans et </a:t>
            </a:r>
            <a:r>
              <a:rPr lang="fr-FR" sz="1300" dirty="0" smtClean="0">
                <a:solidFill>
                  <a:schemeClr val="accent4"/>
                </a:solidFill>
                <a:latin typeface="Arial" panose="020B0604020202020204" pitchFamily="34" charset="0"/>
                <a:cs typeface="Arial" panose="020B0604020202020204" pitchFamily="34" charset="0"/>
              </a:rPr>
              <a:t>moins : </a:t>
            </a:r>
            <a:r>
              <a:rPr lang="fr-FR" sz="1200" b="0" dirty="0">
                <a:solidFill>
                  <a:schemeClr val="tx1"/>
                </a:solidFill>
                <a:latin typeface="Arial" panose="020B0604020202020204" pitchFamily="34" charset="0"/>
                <a:cs typeface="Arial" panose="020B0604020202020204" pitchFamily="34" charset="0"/>
              </a:rPr>
              <a:t>voitures particulières dont l’année de construction est postérieure ou égale à </a:t>
            </a:r>
            <a:r>
              <a:rPr lang="fr-FR" sz="1200" b="0" dirty="0" smtClean="0">
                <a:solidFill>
                  <a:schemeClr val="tx1"/>
                </a:solidFill>
                <a:latin typeface="Arial" panose="020B0604020202020204" pitchFamily="34" charset="0"/>
                <a:cs typeface="Arial" panose="020B0604020202020204" pitchFamily="34" charset="0"/>
              </a:rPr>
              <a:t>2007</a:t>
            </a:r>
            <a:endParaRPr lang="fr-FR" sz="1200" b="0" dirty="0">
              <a:solidFill>
                <a:schemeClr val="tx1"/>
              </a:solidFill>
              <a:latin typeface="Arial" panose="020B0604020202020204" pitchFamily="34" charset="0"/>
              <a:cs typeface="Arial" panose="020B0604020202020204" pitchFamily="34" charset="0"/>
            </a:endParaRPr>
          </a:p>
          <a:p>
            <a:pPr marL="366713" lvl="2" indent="-179388" defTabSz="1028700" fontAlgn="auto">
              <a:spcBef>
                <a:spcPts val="6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de plus de 10 </a:t>
            </a:r>
            <a:r>
              <a:rPr lang="fr-FR" sz="1300" dirty="0" smtClean="0">
                <a:solidFill>
                  <a:schemeClr val="accent4"/>
                </a:solidFill>
                <a:latin typeface="Arial" panose="020B0604020202020204" pitchFamily="34" charset="0"/>
                <a:cs typeface="Arial" panose="020B0604020202020204" pitchFamily="34" charset="0"/>
              </a:rPr>
              <a:t>ans : </a:t>
            </a:r>
            <a:r>
              <a:rPr lang="fr-FR" sz="1200" b="0" dirty="0">
                <a:solidFill>
                  <a:schemeClr val="tx1"/>
                </a:solidFill>
                <a:latin typeface="Arial" panose="020B0604020202020204" pitchFamily="34" charset="0"/>
                <a:cs typeface="Arial" panose="020B0604020202020204" pitchFamily="34" charset="0"/>
              </a:rPr>
              <a:t>voitures particulières dont l’année de construction est strictement antérieure à </a:t>
            </a:r>
            <a:r>
              <a:rPr lang="fr-FR" sz="1200" b="0" dirty="0" smtClean="0">
                <a:solidFill>
                  <a:schemeClr val="tx1"/>
                </a:solidFill>
                <a:latin typeface="Arial" panose="020B0604020202020204" pitchFamily="34" charset="0"/>
                <a:cs typeface="Arial" panose="020B0604020202020204" pitchFamily="34" charset="0"/>
              </a:rPr>
              <a:t>2007.</a:t>
            </a:r>
            <a:endParaRPr lang="fr-FR" sz="1200" b="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a:t>
            </a:r>
            <a:r>
              <a:rPr lang="fr-FR" sz="1300" dirty="0" smtClean="0">
                <a:solidFill>
                  <a:schemeClr val="accent4"/>
                </a:solidFill>
                <a:latin typeface="Arial" panose="020B0604020202020204" pitchFamily="34" charset="0"/>
                <a:cs typeface="Arial" panose="020B0604020202020204" pitchFamily="34" charset="0"/>
              </a:rPr>
              <a:t>Roulant :  </a:t>
            </a:r>
            <a:r>
              <a:rPr lang="fr-FR" sz="1200" b="0" dirty="0">
                <a:solidFill>
                  <a:schemeClr val="tx1"/>
                </a:solidFill>
                <a:latin typeface="Arial" panose="020B0604020202020204" pitchFamily="34" charset="0"/>
                <a:cs typeface="Arial" panose="020B0604020202020204" pitchFamily="34" charset="0"/>
              </a:rPr>
              <a:t>Parc de véhicules en état de  marche et ayant effectué au moins 1 km dans l’année.</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Diesel :  </a:t>
            </a:r>
            <a:r>
              <a:rPr lang="fr-FR" sz="1200" b="0" dirty="0">
                <a:solidFill>
                  <a:schemeClr val="tx1"/>
                </a:solidFill>
                <a:latin typeface="Arial" panose="020B0604020202020204" pitchFamily="34" charset="0"/>
                <a:cs typeface="Arial" panose="020B0604020202020204" pitchFamily="34" charset="0"/>
              </a:rPr>
              <a:t>Parc des véhicules pour lesquels le carburant utilisé est du gazole.</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Essence :  </a:t>
            </a:r>
            <a:r>
              <a:rPr lang="fr-FR" sz="1200" b="0" dirty="0">
                <a:solidFill>
                  <a:schemeClr val="tx1"/>
                </a:solidFill>
                <a:latin typeface="Arial" panose="020B0604020202020204" pitchFamily="34" charset="0"/>
                <a:cs typeface="Arial" panose="020B0604020202020204" pitchFamily="34" charset="0"/>
              </a:rPr>
              <a:t>Parc des véhicules pour lesquels le carburant le plus utilisé est du Super sans plomb (95, 95-E10 ou 98)</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Les Immatriculations Neuves</a:t>
            </a:r>
            <a:r>
              <a:rPr lang="fr-FR" sz="1300" dirty="0">
                <a:solidFill>
                  <a:schemeClr val="accent4"/>
                </a:solidFill>
                <a:latin typeface="Arial" panose="020B0604020202020204" pitchFamily="34" charset="0"/>
                <a:cs typeface="Arial" panose="020B0604020202020204" pitchFamily="34" charset="0"/>
              </a:rPr>
              <a:t> : </a:t>
            </a:r>
            <a:r>
              <a:rPr lang="fr-FR" sz="1200" b="0" dirty="0">
                <a:solidFill>
                  <a:schemeClr val="tx1"/>
                </a:solidFill>
                <a:latin typeface="Arial" panose="020B0604020202020204" pitchFamily="34" charset="0"/>
                <a:cs typeface="Arial" panose="020B0604020202020204" pitchFamily="34" charset="0"/>
              </a:rPr>
              <a:t>Parc des véhicules achetés neufs dans l’année.</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Panel : </a:t>
            </a:r>
            <a:r>
              <a:rPr lang="fr-FR" sz="1200" b="0" dirty="0">
                <a:solidFill>
                  <a:schemeClr val="tx1"/>
                </a:solidFill>
                <a:latin typeface="Arial" panose="020B0604020202020204" pitchFamily="34" charset="0"/>
                <a:cs typeface="Arial" panose="020B0604020202020204" pitchFamily="34" charset="0"/>
              </a:rPr>
              <a:t>Parc de véhicules à la disposition des ménages du panel (jusqu’à 4 véhicules possibles par foyer). Cette notion diffère du parc total décrit qui correspond aux 3 véhicules qui peuvent être décrits dans le questionnaire.</a:t>
            </a:r>
          </a:p>
          <a:p>
            <a:pPr marL="171433" indent="-171433">
              <a:buFont typeface="Wingdings" pitchFamily="2" charset="2"/>
              <a:buChar char="Ø"/>
            </a:pPr>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p:txBody>
      </p:sp>
      <p:sp>
        <p:nvSpPr>
          <p:cNvPr id="10" name="Espace réservé du numéro de diapositive 9"/>
          <p:cNvSpPr>
            <a:spLocks noGrp="1"/>
          </p:cNvSpPr>
          <p:nvPr>
            <p:ph type="sldNum" sz="quarter" idx="4"/>
          </p:nvPr>
        </p:nvSpPr>
        <p:spPr/>
        <p:txBody>
          <a:bodyPr/>
          <a:lstStyle/>
          <a:p>
            <a:fld id="{9784CBA3-D598-4B1F-BAA3-EE14B5154290}" type="slidenum">
              <a:rPr lang="en-AU" smtClean="0"/>
              <a:pPr/>
              <a:t>46</a:t>
            </a:fld>
            <a:endParaRPr lang="en-AU" dirty="0"/>
          </a:p>
        </p:txBody>
      </p:sp>
    </p:spTree>
    <p:extLst>
      <p:ext uri="{BB962C8B-B14F-4D97-AF65-F5344CB8AC3E}">
        <p14:creationId xmlns:p14="http://schemas.microsoft.com/office/powerpoint/2010/main" val="280020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schemeClr val="tx1"/>
                </a:solidFill>
              </a:rPr>
              <a:t>Redressement</a:t>
            </a:r>
          </a:p>
        </p:txBody>
      </p:sp>
      <p:sp>
        <p:nvSpPr>
          <p:cNvPr id="4" name="Rectangle 3"/>
          <p:cNvSpPr/>
          <p:nvPr/>
        </p:nvSpPr>
        <p:spPr>
          <a:xfrm>
            <a:off x="285278" y="1785764"/>
            <a:ext cx="9570906" cy="2966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0" lvl="1"/>
            <a:endParaRPr lang="fr-FR" sz="1200" dirty="0">
              <a:solidFill>
                <a:schemeClr val="accent6"/>
              </a:solidFill>
              <a:latin typeface="Arial" panose="020B0604020202020204" pitchFamily="34" charset="0"/>
              <a:cs typeface="Arial" panose="020B0604020202020204" pitchFamily="34" charset="0"/>
            </a:endParaRPr>
          </a:p>
          <a:p>
            <a:pPr marL="0" lvl="1"/>
            <a:r>
              <a:rPr lang="fr-FR" sz="1200" dirty="0">
                <a:solidFill>
                  <a:schemeClr val="accent4"/>
                </a:solidFill>
                <a:latin typeface="Arial" panose="020B0604020202020204" pitchFamily="34" charset="0"/>
                <a:cs typeface="Arial" panose="020B0604020202020204" pitchFamily="34" charset="0"/>
              </a:rPr>
              <a:t>Niveau Foyer</a:t>
            </a:r>
          </a:p>
          <a:p>
            <a:endParaRPr lang="fr-FR" sz="120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a:solidFill>
                  <a:schemeClr val="tx1">
                    <a:lumMod val="50000"/>
                  </a:schemeClr>
                </a:solidFill>
                <a:latin typeface="Arial" panose="020B0604020202020204" pitchFamily="34" charset="0"/>
                <a:cs typeface="Arial" panose="020B0604020202020204" pitchFamily="34" charset="0"/>
              </a:rPr>
              <a:t>Un redressement a été effectué sur la structure des ménages résidents sur le territoire métropolitain en terme de :</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Région de résidence</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Habitat</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PCS du chef de famille</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Age du chef de famille</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Nombre de personnes au foyer</a:t>
            </a:r>
          </a:p>
          <a:p>
            <a:endParaRPr lang="fr-FR" sz="1200" b="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a:solidFill>
                  <a:schemeClr val="tx1">
                    <a:lumMod val="50000"/>
                  </a:schemeClr>
                </a:solidFill>
                <a:latin typeface="Arial" panose="020B0604020202020204" pitchFamily="34" charset="0"/>
                <a:cs typeface="Arial" panose="020B0604020202020204" pitchFamily="34" charset="0"/>
              </a:rPr>
              <a:t>Il a été réalisé sur la base des résultats de l’Enquête-Emploi INSEE </a:t>
            </a:r>
            <a:r>
              <a:rPr lang="fr-FR" sz="1200" b="0" dirty="0" smtClean="0">
                <a:solidFill>
                  <a:schemeClr val="tx1">
                    <a:lumMod val="50000"/>
                  </a:schemeClr>
                </a:solidFill>
                <a:latin typeface="Arial" panose="020B0604020202020204" pitchFamily="34" charset="0"/>
                <a:cs typeface="Arial" panose="020B0604020202020204" pitchFamily="34" charset="0"/>
              </a:rPr>
              <a:t>2015 </a:t>
            </a:r>
            <a:r>
              <a:rPr lang="fr-FR" sz="1200" b="0" dirty="0">
                <a:solidFill>
                  <a:schemeClr val="tx1">
                    <a:lumMod val="50000"/>
                  </a:schemeClr>
                </a:solidFill>
                <a:latin typeface="Arial" panose="020B0604020202020204" pitchFamily="34" charset="0"/>
                <a:cs typeface="Arial" panose="020B0604020202020204" pitchFamily="34" charset="0"/>
              </a:rPr>
              <a:t>(voir détail page suivante).</a:t>
            </a: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smtClean="0">
                <a:solidFill>
                  <a:schemeClr val="tx1">
                    <a:lumMod val="50000"/>
                  </a:schemeClr>
                </a:solidFill>
                <a:latin typeface="Arial" panose="020B0604020202020204" pitchFamily="34" charset="0"/>
                <a:cs typeface="Arial" panose="020B0604020202020204" pitchFamily="34" charset="0"/>
              </a:rPr>
              <a:t>Les </a:t>
            </a:r>
            <a:r>
              <a:rPr lang="fr-FR" sz="1200" b="0" dirty="0">
                <a:solidFill>
                  <a:schemeClr val="tx1">
                    <a:lumMod val="50000"/>
                  </a:schemeClr>
                </a:solidFill>
                <a:latin typeface="Arial" panose="020B0604020202020204" pitchFamily="34" charset="0"/>
                <a:cs typeface="Arial" panose="020B0604020202020204" pitchFamily="34" charset="0"/>
              </a:rPr>
              <a:t>résultats ont ensuite été extrapolés aux 10 000 ménages de l’échantillon de départ.</a:t>
            </a: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285278" y="4752249"/>
            <a:ext cx="9570906" cy="1913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0" lvl="1"/>
            <a:endParaRPr lang="fr-FR" sz="1400" dirty="0">
              <a:solidFill>
                <a:schemeClr val="bg2"/>
              </a:solidFill>
              <a:latin typeface="Arial" panose="020B0604020202020204" pitchFamily="34" charset="0"/>
              <a:cs typeface="Arial" panose="020B0604020202020204" pitchFamily="34" charset="0"/>
            </a:endParaRPr>
          </a:p>
          <a:p>
            <a:pPr marL="0" lvl="1"/>
            <a:r>
              <a:rPr lang="fr-FR" sz="1400" dirty="0">
                <a:solidFill>
                  <a:schemeClr val="accent4"/>
                </a:solidFill>
                <a:latin typeface="Arial" panose="020B0604020202020204" pitchFamily="34" charset="0"/>
                <a:cs typeface="Arial" panose="020B0604020202020204" pitchFamily="34" charset="0"/>
              </a:rPr>
              <a:t>Niveau Véhicule</a:t>
            </a:r>
          </a:p>
          <a:p>
            <a:pPr marL="0" lvl="1"/>
            <a:endParaRPr lang="fr-FR" sz="1400" dirty="0">
              <a:solidFill>
                <a:schemeClr val="bg2"/>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a:solidFill>
                  <a:schemeClr val="tx1">
                    <a:lumMod val="50000"/>
                  </a:schemeClr>
                </a:solidFill>
                <a:latin typeface="Arial" panose="020B0604020202020204" pitchFamily="34" charset="0"/>
                <a:cs typeface="Arial" panose="020B0604020202020204" pitchFamily="34" charset="0"/>
              </a:rPr>
              <a:t>Le redressement réalisé sur la structure des ménages et l’extrapolation aux 10000 ménages de l’échantillon d’origine ont été répercutés au niveau « véhicules ».</a:t>
            </a: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smtClean="0">
                <a:solidFill>
                  <a:schemeClr val="tx1">
                    <a:lumMod val="50000"/>
                  </a:schemeClr>
                </a:solidFill>
                <a:latin typeface="Arial" panose="020B0604020202020204" pitchFamily="34" charset="0"/>
                <a:cs typeface="Arial" panose="020B0604020202020204" pitchFamily="34" charset="0"/>
              </a:rPr>
              <a:t>Un </a:t>
            </a:r>
            <a:r>
              <a:rPr lang="fr-FR" sz="1200" b="0" dirty="0">
                <a:solidFill>
                  <a:schemeClr val="tx1">
                    <a:lumMod val="50000"/>
                  </a:schemeClr>
                </a:solidFill>
                <a:latin typeface="Arial" panose="020B0604020202020204" pitchFamily="34" charset="0"/>
                <a:cs typeface="Arial" panose="020B0604020202020204" pitchFamily="34" charset="0"/>
              </a:rPr>
              <a:t>redressement supplémentaire a été appliqué sur la structure dans le parc des véhicules neufs immatriculés en </a:t>
            </a:r>
            <a:r>
              <a:rPr lang="fr-FR" sz="1200" b="0" dirty="0" smtClean="0">
                <a:solidFill>
                  <a:schemeClr val="tx1">
                    <a:lumMod val="50000"/>
                  </a:schemeClr>
                </a:solidFill>
                <a:latin typeface="Arial" panose="020B0604020202020204" pitchFamily="34" charset="0"/>
                <a:cs typeface="Arial" panose="020B0604020202020204" pitchFamily="34" charset="0"/>
              </a:rPr>
              <a:t> </a:t>
            </a:r>
            <a:r>
              <a:rPr lang="fr-FR" sz="1200" b="0" dirty="0">
                <a:solidFill>
                  <a:schemeClr val="tx1">
                    <a:lumMod val="50000"/>
                  </a:schemeClr>
                </a:solidFill>
                <a:latin typeface="Arial" panose="020B0604020202020204" pitchFamily="34" charset="0"/>
                <a:cs typeface="Arial" panose="020B0604020202020204" pitchFamily="34" charset="0"/>
              </a:rPr>
              <a:t>2010 : véhicules neufs Renault, Peugeot, Citroën et véhicules neufs de marques étrangères immatriculés en 2010.</a:t>
            </a:r>
          </a:p>
          <a:p>
            <a:pPr marL="285722" indent="-285722">
              <a:buFont typeface="Wingdings" pitchFamily="2" charset="2"/>
              <a:buChar char="v"/>
            </a:pPr>
            <a:endParaRPr lang="fr-FR" sz="1100" b="0" i="1" dirty="0">
              <a:solidFill>
                <a:srgbClr val="333333"/>
              </a:solidFill>
              <a:latin typeface="Arial" panose="020B0604020202020204" pitchFamily="34" charset="0"/>
              <a:cs typeface="Arial" panose="020B0604020202020204" pitchFamily="34" charset="0"/>
            </a:endParaRPr>
          </a:p>
        </p:txBody>
      </p:sp>
      <p:sp>
        <p:nvSpPr>
          <p:cNvPr id="11" name="Espace réservé du numéro de diapositive 10"/>
          <p:cNvSpPr>
            <a:spLocks noGrp="1"/>
          </p:cNvSpPr>
          <p:nvPr>
            <p:ph type="sldNum" sz="quarter" idx="4"/>
          </p:nvPr>
        </p:nvSpPr>
        <p:spPr/>
        <p:txBody>
          <a:bodyPr/>
          <a:lstStyle/>
          <a:p>
            <a:fld id="{9784CBA3-D598-4B1F-BAA3-EE14B5154290}" type="slidenum">
              <a:rPr lang="en-AU" smtClean="0"/>
              <a:pPr/>
              <a:t>47</a:t>
            </a:fld>
            <a:endParaRPr lang="en-AU" dirty="0"/>
          </a:p>
        </p:txBody>
      </p:sp>
    </p:spTree>
    <p:extLst>
      <p:ext uri="{BB962C8B-B14F-4D97-AF65-F5344CB8AC3E}">
        <p14:creationId xmlns:p14="http://schemas.microsoft.com/office/powerpoint/2010/main" val="186918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a:solidFill>
                  <a:schemeClr val="tx1"/>
                </a:solidFill>
              </a:rPr>
              <a:t>Structure socio-démographique des ménages résidents</a:t>
            </a:r>
          </a:p>
        </p:txBody>
      </p:sp>
      <p:graphicFrame>
        <p:nvGraphicFramePr>
          <p:cNvPr id="4" name="Group 118"/>
          <p:cNvGraphicFramePr>
            <a:graphicFrameLocks noGrp="1"/>
          </p:cNvGraphicFramePr>
          <p:nvPr>
            <p:ph sz="half" idx="1"/>
            <p:extLst>
              <p:ext uri="{D42A27DB-BD31-4B8C-83A1-F6EECF244321}">
                <p14:modId xmlns:p14="http://schemas.microsoft.com/office/powerpoint/2010/main" val="2907812855"/>
              </p:ext>
            </p:extLst>
          </p:nvPr>
        </p:nvGraphicFramePr>
        <p:xfrm>
          <a:off x="467668" y="1386233"/>
          <a:ext cx="3189931" cy="2701027"/>
        </p:xfrm>
        <a:graphic>
          <a:graphicData uri="http://schemas.openxmlformats.org/drawingml/2006/table">
            <a:tbl>
              <a:tblPr/>
              <a:tblGrid>
                <a:gridCol w="3189931"/>
              </a:tblGrid>
              <a:tr h="359579">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REGIONS DE RESIDENCE </a:t>
                      </a:r>
                      <a:endParaRPr kumimoji="0" lang="fr-FR" sz="12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29163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Région Parisienne</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17,6%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Nord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6,1%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372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Est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8,4%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Bassin Parisien</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16,8%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Ouest</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14,0%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163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Sud-Ouest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11,7%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372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Sud-Est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12,2%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defRPr/>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Méditerranée</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13,3%      </a:t>
                      </a:r>
                      <a:endParaRPr kumimoji="0" lang="fr-FR" sz="1400" b="0" i="1" u="none" strike="noStrike" cap="none" normalizeH="0" baseline="0" dirty="0" smtClean="0">
                        <a:ln>
                          <a:noFill/>
                        </a:ln>
                        <a:solidFill>
                          <a:srgbClr val="00B050"/>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Group 232"/>
          <p:cNvGraphicFramePr>
            <a:graphicFrameLocks/>
          </p:cNvGraphicFramePr>
          <p:nvPr>
            <p:extLst>
              <p:ext uri="{D42A27DB-BD31-4B8C-83A1-F6EECF244321}">
                <p14:modId xmlns:p14="http://schemas.microsoft.com/office/powerpoint/2010/main" val="2550649692"/>
              </p:ext>
            </p:extLst>
          </p:nvPr>
        </p:nvGraphicFramePr>
        <p:xfrm>
          <a:off x="450481" y="4195534"/>
          <a:ext cx="3229153" cy="2383225"/>
        </p:xfrm>
        <a:graphic>
          <a:graphicData uri="http://schemas.openxmlformats.org/drawingml/2006/table">
            <a:tbl>
              <a:tblPr/>
              <a:tblGrid>
                <a:gridCol w="3229153"/>
              </a:tblGrid>
              <a:tr h="337617">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fr-FR" sz="1200" b="1" i="1" u="none" strike="noStrike" kern="1200"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NOMBRE DE PERSONNES AU FOYER</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395225">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 personne : </a:t>
                      </a:r>
                      <a:r>
                        <a:rPr kumimoji="0" lang="fr-FR" sz="1200" b="1"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429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2 personnes : </a:t>
                      </a:r>
                      <a:r>
                        <a:rPr kumimoji="0" lang="fr-FR" sz="1200" b="1"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32,5%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429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3 personnes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13,8%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5225">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4 personnes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12,5%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2683">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defRPr/>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p>
                    <a:p>
                      <a:pPr marL="0" marR="0" lvl="0" indent="0" algn="l" defTabSz="914400" rtl="0" eaLnBrk="1" fontAlgn="ctr" latinLnBrk="0" hangingPunct="1">
                        <a:lnSpc>
                          <a:spcPct val="100000"/>
                        </a:lnSpc>
                        <a:spcBef>
                          <a:spcPct val="0"/>
                        </a:spcBef>
                        <a:spcAft>
                          <a:spcPct val="0"/>
                        </a:spcAft>
                        <a:buClr>
                          <a:schemeClr val="bg2"/>
                        </a:buClr>
                        <a:buSzTx/>
                        <a:buFontTx/>
                        <a:buNone/>
                        <a:tabLst/>
                        <a:defRPr/>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5 personnes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6,2% </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Group 270"/>
          <p:cNvGraphicFramePr>
            <a:graphicFrameLocks/>
          </p:cNvGraphicFramePr>
          <p:nvPr>
            <p:extLst>
              <p:ext uri="{D42A27DB-BD31-4B8C-83A1-F6EECF244321}">
                <p14:modId xmlns:p14="http://schemas.microsoft.com/office/powerpoint/2010/main" val="136131714"/>
              </p:ext>
            </p:extLst>
          </p:nvPr>
        </p:nvGraphicFramePr>
        <p:xfrm>
          <a:off x="3926934" y="4190382"/>
          <a:ext cx="5902166" cy="2415134"/>
        </p:xfrm>
        <a:graphic>
          <a:graphicData uri="http://schemas.openxmlformats.org/drawingml/2006/table">
            <a:tbl>
              <a:tblPr/>
              <a:tblGrid>
                <a:gridCol w="2817444"/>
                <a:gridCol w="341522"/>
                <a:gridCol w="2743200"/>
              </a:tblGrid>
              <a:tr h="3746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HABITAT </a:t>
                      </a:r>
                      <a:endParaRPr kumimoji="0" lang="fr-FR" sz="12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ts val="1700"/>
                        </a:lnSpc>
                        <a:spcBef>
                          <a:spcPts val="1700"/>
                        </a:spcBef>
                        <a:spcAft>
                          <a:spcPct val="0"/>
                        </a:spcAft>
                        <a:buClrTx/>
                        <a:buSzPct val="80000"/>
                        <a:buFontTx/>
                        <a:buNone/>
                        <a:tabLst/>
                      </a:pPr>
                      <a:endParaRPr kumimoji="0" lang="en-GB" sz="12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AGE DU CHEF DE FAMILLE </a:t>
                      </a:r>
                      <a:endParaRPr kumimoji="0" lang="fr-FR" sz="12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40770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Rural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22,5%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Moins de 35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15,6%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8673">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2 000 à 20 000 habitants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16,6%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35 à 44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16,6%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770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20 000 à 100 000 habitants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13,0%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45 à 54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18,8%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8673">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100 000 habitants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32,4%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55 à 64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17,8%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0770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Agglomération Parisienne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15,5% </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65 ans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31,2% </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Group 218"/>
          <p:cNvGraphicFramePr>
            <a:graphicFrameLocks/>
          </p:cNvGraphicFramePr>
          <p:nvPr>
            <p:extLst>
              <p:ext uri="{D42A27DB-BD31-4B8C-83A1-F6EECF244321}">
                <p14:modId xmlns:p14="http://schemas.microsoft.com/office/powerpoint/2010/main" val="3431898033"/>
              </p:ext>
            </p:extLst>
          </p:nvPr>
        </p:nvGraphicFramePr>
        <p:xfrm>
          <a:off x="3922005" y="1392439"/>
          <a:ext cx="5827924" cy="2683802"/>
        </p:xfrm>
        <a:graphic>
          <a:graphicData uri="http://schemas.openxmlformats.org/drawingml/2006/table">
            <a:tbl>
              <a:tblPr/>
              <a:tblGrid>
                <a:gridCol w="5827924"/>
              </a:tblGrid>
              <a:tr h="371649">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PROFESSION ET CATEGORIE SOCIO-PROFESSIONNELLE DU CHEF DE FAMILLE</a:t>
                      </a:r>
                      <a:endParaRPr kumimoji="0" lang="fr-FR" sz="16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Exploitant agricole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1,1%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Commerçant, artisan et chef d’entreprise (10 salariés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4,6%</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0690">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Profession libérale, cadre supérieur, profession artistique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11,4%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Profession intermédiaire, contremaître, clergé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14,2%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Employé, personnel service aux particuliers, police et armée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11,2%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Ouvrier : </a:t>
                      </a:r>
                      <a:r>
                        <a:rPr kumimoji="0" lang="fr-FR" sz="1200" b="1" i="0" u="none" strike="noStrike" kern="1200"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15,9</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58001">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Inactif (retraités et autres)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41,6%</a:t>
                      </a:r>
                      <a:endParaRPr kumimoji="0" lang="fr-FR" sz="8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Espace réservé du numéro de diapositive 12"/>
          <p:cNvSpPr>
            <a:spLocks noGrp="1"/>
          </p:cNvSpPr>
          <p:nvPr>
            <p:ph type="sldNum" sz="quarter" idx="4"/>
          </p:nvPr>
        </p:nvSpPr>
        <p:spPr/>
        <p:txBody>
          <a:bodyPr/>
          <a:lstStyle/>
          <a:p>
            <a:fld id="{9784CBA3-D598-4B1F-BAA3-EE14B5154290}" type="slidenum">
              <a:rPr lang="en-AU" smtClean="0"/>
              <a:pPr/>
              <a:t>48</a:t>
            </a:fld>
            <a:endParaRPr lang="en-AU" dirty="0"/>
          </a:p>
        </p:txBody>
      </p:sp>
    </p:spTree>
    <p:extLst>
      <p:ext uri="{BB962C8B-B14F-4D97-AF65-F5344CB8AC3E}">
        <p14:creationId xmlns:p14="http://schemas.microsoft.com/office/powerpoint/2010/main" val="65555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custDataLst>
              <p:tags r:id="rId2"/>
            </p:custDataLst>
          </p:nvPr>
        </p:nvSpPr>
        <p:spPr>
          <a:xfrm>
            <a:off x="324494" y="6506627"/>
            <a:ext cx="9792000" cy="203133"/>
          </a:xfrm>
          <a:prstGeom prst="rect">
            <a:avLst/>
          </a:prstGeom>
        </p:spPr>
        <p:txBody>
          <a:bodyPr wrap="square" lIns="0" tIns="0" rIns="0" bIns="0">
            <a:spAutoFit/>
          </a:bodyPr>
          <a:lstStyle/>
          <a:p>
            <a:pPr defTabSz="762000" eaLnBrk="0" hangingPunct="0">
              <a:lnSpc>
                <a:spcPct val="110000"/>
              </a:lnSpc>
              <a:buClr>
                <a:srgbClr val="F7911E"/>
              </a:buClr>
              <a:defRPr/>
            </a:pPr>
            <a:r>
              <a:rPr lang="fr-FR" sz="1200" b="0" dirty="0" smtClean="0">
                <a:solidFill>
                  <a:srgbClr val="333333"/>
                </a:solidFill>
                <a:latin typeface="Arial" panose="020B0604020202020204" pitchFamily="34" charset="0"/>
                <a:cs typeface="Arial" panose="020B0604020202020204" pitchFamily="34" charset="0"/>
              </a:rPr>
              <a:t>Kantar TNS | 3, Av. Pierre Masse, 75014 Paris Cedex | 01 40 92 66 66 | www.tns-sofres.com</a:t>
            </a:r>
          </a:p>
        </p:txBody>
      </p:sp>
      <p:sp>
        <p:nvSpPr>
          <p:cNvPr id="11" name="Freeform 6"/>
          <p:cNvSpPr>
            <a:spLocks noChangeAspect="1" noEditPoints="1"/>
          </p:cNvSpPr>
          <p:nvPr/>
        </p:nvSpPr>
        <p:spPr bwMode="auto">
          <a:xfrm>
            <a:off x="324000" y="3270174"/>
            <a:ext cx="3551614" cy="1126305"/>
          </a:xfrm>
          <a:custGeom>
            <a:avLst/>
            <a:gdLst>
              <a:gd name="T0" fmla="*/ 391 w 801"/>
              <a:gd name="T1" fmla="*/ 90 h 254"/>
              <a:gd name="T2" fmla="*/ 329 w 801"/>
              <a:gd name="T3" fmla="*/ 90 h 254"/>
              <a:gd name="T4" fmla="*/ 288 w 801"/>
              <a:gd name="T5" fmla="*/ 136 h 254"/>
              <a:gd name="T6" fmla="*/ 289 w 801"/>
              <a:gd name="T7" fmla="*/ 203 h 254"/>
              <a:gd name="T8" fmla="*/ 332 w 801"/>
              <a:gd name="T9" fmla="*/ 248 h 254"/>
              <a:gd name="T10" fmla="*/ 405 w 801"/>
              <a:gd name="T11" fmla="*/ 245 h 254"/>
              <a:gd name="T12" fmla="*/ 417 w 801"/>
              <a:gd name="T13" fmla="*/ 210 h 254"/>
              <a:gd name="T14" fmla="*/ 364 w 801"/>
              <a:gd name="T15" fmla="*/ 235 h 254"/>
              <a:gd name="T16" fmla="*/ 320 w 801"/>
              <a:gd name="T17" fmla="*/ 215 h 254"/>
              <a:gd name="T18" fmla="*/ 303 w 801"/>
              <a:gd name="T19" fmla="*/ 170 h 254"/>
              <a:gd name="T20" fmla="*/ 436 w 801"/>
              <a:gd name="T21" fmla="*/ 166 h 254"/>
              <a:gd name="T22" fmla="*/ 431 w 801"/>
              <a:gd name="T23" fmla="*/ 132 h 254"/>
              <a:gd name="T24" fmla="*/ 304 w 801"/>
              <a:gd name="T25" fmla="*/ 152 h 254"/>
              <a:gd name="T26" fmla="*/ 324 w 801"/>
              <a:gd name="T27" fmla="*/ 117 h 254"/>
              <a:gd name="T28" fmla="*/ 361 w 801"/>
              <a:gd name="T29" fmla="*/ 103 h 254"/>
              <a:gd name="T30" fmla="*/ 397 w 801"/>
              <a:gd name="T31" fmla="*/ 117 h 254"/>
              <a:gd name="T32" fmla="*/ 415 w 801"/>
              <a:gd name="T33" fmla="*/ 152 h 254"/>
              <a:gd name="T34" fmla="*/ 779 w 801"/>
              <a:gd name="T35" fmla="*/ 12 h 254"/>
              <a:gd name="T36" fmla="*/ 801 w 801"/>
              <a:gd name="T37" fmla="*/ 46 h 254"/>
              <a:gd name="T38" fmla="*/ 779 w 801"/>
              <a:gd name="T39" fmla="*/ 12 h 254"/>
              <a:gd name="T40" fmla="*/ 15 w 801"/>
              <a:gd name="T41" fmla="*/ 0 h 254"/>
              <a:gd name="T42" fmla="*/ 0 w 801"/>
              <a:gd name="T43" fmla="*/ 250 h 254"/>
              <a:gd name="T44" fmla="*/ 22 w 801"/>
              <a:gd name="T45" fmla="*/ 52 h 254"/>
              <a:gd name="T46" fmla="*/ 124 w 801"/>
              <a:gd name="T47" fmla="*/ 200 h 254"/>
              <a:gd name="T48" fmla="*/ 213 w 801"/>
              <a:gd name="T49" fmla="*/ 250 h 254"/>
              <a:gd name="T50" fmla="*/ 234 w 801"/>
              <a:gd name="T51" fmla="*/ 0 h 254"/>
              <a:gd name="T52" fmla="*/ 117 w 801"/>
              <a:gd name="T53" fmla="*/ 172 h 254"/>
              <a:gd name="T54" fmla="*/ 647 w 801"/>
              <a:gd name="T55" fmla="*/ 229 h 254"/>
              <a:gd name="T56" fmla="*/ 612 w 801"/>
              <a:gd name="T57" fmla="*/ 194 h 254"/>
              <a:gd name="T58" fmla="*/ 612 w 801"/>
              <a:gd name="T59" fmla="*/ 143 h 254"/>
              <a:gd name="T60" fmla="*/ 647 w 801"/>
              <a:gd name="T61" fmla="*/ 108 h 254"/>
              <a:gd name="T62" fmla="*/ 699 w 801"/>
              <a:gd name="T63" fmla="*/ 109 h 254"/>
              <a:gd name="T64" fmla="*/ 733 w 801"/>
              <a:gd name="T65" fmla="*/ 109 h 254"/>
              <a:gd name="T66" fmla="*/ 671 w 801"/>
              <a:gd name="T67" fmla="*/ 84 h 254"/>
              <a:gd name="T68" fmla="*/ 610 w 801"/>
              <a:gd name="T69" fmla="*/ 109 h 254"/>
              <a:gd name="T70" fmla="*/ 587 w 801"/>
              <a:gd name="T71" fmla="*/ 169 h 254"/>
              <a:gd name="T72" fmla="*/ 613 w 801"/>
              <a:gd name="T73" fmla="*/ 231 h 254"/>
              <a:gd name="T74" fmla="*/ 674 w 801"/>
              <a:gd name="T75" fmla="*/ 254 h 254"/>
              <a:gd name="T76" fmla="*/ 739 w 801"/>
              <a:gd name="T77" fmla="*/ 226 h 254"/>
              <a:gd name="T78" fmla="*/ 674 w 801"/>
              <a:gd name="T79" fmla="*/ 235 h 254"/>
              <a:gd name="T80" fmla="*/ 537 w 801"/>
              <a:gd name="T81" fmla="*/ 88 h 254"/>
              <a:gd name="T82" fmla="*/ 511 w 801"/>
              <a:gd name="T83" fmla="*/ 102 h 254"/>
              <a:gd name="T84" fmla="*/ 503 w 801"/>
              <a:gd name="T85" fmla="*/ 87 h 254"/>
              <a:gd name="T86" fmla="*/ 483 w 801"/>
              <a:gd name="T87" fmla="*/ 250 h 254"/>
              <a:gd name="T88" fmla="*/ 503 w 801"/>
              <a:gd name="T89" fmla="*/ 141 h 254"/>
              <a:gd name="T90" fmla="*/ 556 w 801"/>
              <a:gd name="T91" fmla="*/ 105 h 254"/>
              <a:gd name="T92" fmla="*/ 565 w 801"/>
              <a:gd name="T93" fmla="*/ 106 h 254"/>
              <a:gd name="T94" fmla="*/ 558 w 801"/>
              <a:gd name="T95" fmla="*/ 85 h 254"/>
              <a:gd name="T96" fmla="*/ 780 w 801"/>
              <a:gd name="T97" fmla="*/ 250 h 254"/>
              <a:gd name="T98" fmla="*/ 800 w 801"/>
              <a:gd name="T99" fmla="*/ 87 h 254"/>
              <a:gd name="T100" fmla="*/ 780 w 801"/>
              <a:gd name="T101" fmla="*/ 2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1" h="254">
                <a:moveTo>
                  <a:pt x="415" y="106"/>
                </a:moveTo>
                <a:cubicBezTo>
                  <a:pt x="408" y="99"/>
                  <a:pt x="400" y="94"/>
                  <a:pt x="391" y="90"/>
                </a:cubicBezTo>
                <a:cubicBezTo>
                  <a:pt x="382" y="86"/>
                  <a:pt x="371" y="84"/>
                  <a:pt x="361" y="84"/>
                </a:cubicBezTo>
                <a:cubicBezTo>
                  <a:pt x="349" y="84"/>
                  <a:pt x="339" y="86"/>
                  <a:pt x="329" y="90"/>
                </a:cubicBezTo>
                <a:cubicBezTo>
                  <a:pt x="319" y="95"/>
                  <a:pt x="311" y="101"/>
                  <a:pt x="304" y="109"/>
                </a:cubicBezTo>
                <a:cubicBezTo>
                  <a:pt x="297" y="116"/>
                  <a:pt x="292" y="125"/>
                  <a:pt x="288" y="136"/>
                </a:cubicBezTo>
                <a:cubicBezTo>
                  <a:pt x="284" y="146"/>
                  <a:pt x="283" y="157"/>
                  <a:pt x="283" y="169"/>
                </a:cubicBezTo>
                <a:cubicBezTo>
                  <a:pt x="283" y="181"/>
                  <a:pt x="285" y="193"/>
                  <a:pt x="289" y="203"/>
                </a:cubicBezTo>
                <a:cubicBezTo>
                  <a:pt x="293" y="214"/>
                  <a:pt x="299" y="223"/>
                  <a:pt x="306" y="230"/>
                </a:cubicBezTo>
                <a:cubicBezTo>
                  <a:pt x="314" y="238"/>
                  <a:pt x="322" y="244"/>
                  <a:pt x="332" y="248"/>
                </a:cubicBezTo>
                <a:cubicBezTo>
                  <a:pt x="342" y="252"/>
                  <a:pt x="353" y="254"/>
                  <a:pt x="364" y="254"/>
                </a:cubicBezTo>
                <a:cubicBezTo>
                  <a:pt x="380" y="254"/>
                  <a:pt x="394" y="251"/>
                  <a:pt x="405" y="245"/>
                </a:cubicBezTo>
                <a:cubicBezTo>
                  <a:pt x="416" y="238"/>
                  <a:pt x="425" y="231"/>
                  <a:pt x="431" y="224"/>
                </a:cubicBezTo>
                <a:cubicBezTo>
                  <a:pt x="417" y="210"/>
                  <a:pt x="417" y="210"/>
                  <a:pt x="417" y="210"/>
                </a:cubicBezTo>
                <a:cubicBezTo>
                  <a:pt x="410" y="218"/>
                  <a:pt x="403" y="224"/>
                  <a:pt x="394" y="228"/>
                </a:cubicBezTo>
                <a:cubicBezTo>
                  <a:pt x="385" y="232"/>
                  <a:pt x="375" y="235"/>
                  <a:pt x="364" y="235"/>
                </a:cubicBezTo>
                <a:cubicBezTo>
                  <a:pt x="355" y="235"/>
                  <a:pt x="347" y="233"/>
                  <a:pt x="339" y="229"/>
                </a:cubicBezTo>
                <a:cubicBezTo>
                  <a:pt x="332" y="226"/>
                  <a:pt x="325" y="221"/>
                  <a:pt x="320" y="215"/>
                </a:cubicBezTo>
                <a:cubicBezTo>
                  <a:pt x="315" y="210"/>
                  <a:pt x="311" y="203"/>
                  <a:pt x="308" y="195"/>
                </a:cubicBezTo>
                <a:cubicBezTo>
                  <a:pt x="305" y="187"/>
                  <a:pt x="303" y="179"/>
                  <a:pt x="303" y="170"/>
                </a:cubicBezTo>
                <a:cubicBezTo>
                  <a:pt x="436" y="170"/>
                  <a:pt x="436" y="170"/>
                  <a:pt x="436" y="170"/>
                </a:cubicBezTo>
                <a:cubicBezTo>
                  <a:pt x="436" y="169"/>
                  <a:pt x="436" y="167"/>
                  <a:pt x="436" y="166"/>
                </a:cubicBezTo>
                <a:cubicBezTo>
                  <a:pt x="436" y="163"/>
                  <a:pt x="436" y="163"/>
                  <a:pt x="436" y="163"/>
                </a:cubicBezTo>
                <a:cubicBezTo>
                  <a:pt x="436" y="152"/>
                  <a:pt x="434" y="141"/>
                  <a:pt x="431" y="132"/>
                </a:cubicBezTo>
                <a:cubicBezTo>
                  <a:pt x="427" y="122"/>
                  <a:pt x="422" y="114"/>
                  <a:pt x="415" y="106"/>
                </a:cubicBezTo>
                <a:close/>
                <a:moveTo>
                  <a:pt x="304" y="152"/>
                </a:moveTo>
                <a:cubicBezTo>
                  <a:pt x="305" y="145"/>
                  <a:pt x="308" y="138"/>
                  <a:pt x="311" y="132"/>
                </a:cubicBezTo>
                <a:cubicBezTo>
                  <a:pt x="315" y="126"/>
                  <a:pt x="319" y="121"/>
                  <a:pt x="324" y="117"/>
                </a:cubicBezTo>
                <a:cubicBezTo>
                  <a:pt x="328" y="113"/>
                  <a:pt x="334" y="109"/>
                  <a:pt x="340" y="107"/>
                </a:cubicBezTo>
                <a:cubicBezTo>
                  <a:pt x="347" y="104"/>
                  <a:pt x="353" y="103"/>
                  <a:pt x="361" y="103"/>
                </a:cubicBezTo>
                <a:cubicBezTo>
                  <a:pt x="368" y="103"/>
                  <a:pt x="374" y="104"/>
                  <a:pt x="380" y="106"/>
                </a:cubicBezTo>
                <a:cubicBezTo>
                  <a:pt x="386" y="109"/>
                  <a:pt x="392" y="112"/>
                  <a:pt x="397" y="117"/>
                </a:cubicBezTo>
                <a:cubicBezTo>
                  <a:pt x="402" y="121"/>
                  <a:pt x="406" y="126"/>
                  <a:pt x="409" y="132"/>
                </a:cubicBezTo>
                <a:cubicBezTo>
                  <a:pt x="412" y="138"/>
                  <a:pt x="414" y="145"/>
                  <a:pt x="415" y="152"/>
                </a:cubicBezTo>
                <a:lnTo>
                  <a:pt x="304" y="152"/>
                </a:lnTo>
                <a:close/>
                <a:moveTo>
                  <a:pt x="779" y="12"/>
                </a:moveTo>
                <a:cubicBezTo>
                  <a:pt x="779" y="46"/>
                  <a:pt x="779" y="46"/>
                  <a:pt x="779" y="46"/>
                </a:cubicBezTo>
                <a:cubicBezTo>
                  <a:pt x="801" y="46"/>
                  <a:pt x="801" y="46"/>
                  <a:pt x="801" y="46"/>
                </a:cubicBezTo>
                <a:cubicBezTo>
                  <a:pt x="801" y="12"/>
                  <a:pt x="801" y="12"/>
                  <a:pt x="801" y="12"/>
                </a:cubicBezTo>
                <a:lnTo>
                  <a:pt x="779" y="12"/>
                </a:lnTo>
                <a:close/>
                <a:moveTo>
                  <a:pt x="117" y="172"/>
                </a:moveTo>
                <a:cubicBezTo>
                  <a:pt x="15" y="0"/>
                  <a:pt x="15" y="0"/>
                  <a:pt x="15" y="0"/>
                </a:cubicBezTo>
                <a:cubicBezTo>
                  <a:pt x="0" y="0"/>
                  <a:pt x="0" y="0"/>
                  <a:pt x="0" y="0"/>
                </a:cubicBezTo>
                <a:cubicBezTo>
                  <a:pt x="0" y="250"/>
                  <a:pt x="0" y="250"/>
                  <a:pt x="0" y="250"/>
                </a:cubicBezTo>
                <a:cubicBezTo>
                  <a:pt x="22" y="250"/>
                  <a:pt x="22" y="250"/>
                  <a:pt x="22" y="250"/>
                </a:cubicBezTo>
                <a:cubicBezTo>
                  <a:pt x="22" y="52"/>
                  <a:pt x="22" y="52"/>
                  <a:pt x="22" y="52"/>
                </a:cubicBezTo>
                <a:cubicBezTo>
                  <a:pt x="110" y="200"/>
                  <a:pt x="110" y="200"/>
                  <a:pt x="110" y="200"/>
                </a:cubicBezTo>
                <a:cubicBezTo>
                  <a:pt x="124" y="200"/>
                  <a:pt x="124" y="200"/>
                  <a:pt x="124" y="200"/>
                </a:cubicBezTo>
                <a:cubicBezTo>
                  <a:pt x="213" y="52"/>
                  <a:pt x="213" y="52"/>
                  <a:pt x="213" y="52"/>
                </a:cubicBezTo>
                <a:cubicBezTo>
                  <a:pt x="213" y="250"/>
                  <a:pt x="213" y="250"/>
                  <a:pt x="213" y="250"/>
                </a:cubicBezTo>
                <a:cubicBezTo>
                  <a:pt x="234" y="250"/>
                  <a:pt x="234" y="250"/>
                  <a:pt x="234" y="250"/>
                </a:cubicBezTo>
                <a:cubicBezTo>
                  <a:pt x="234" y="0"/>
                  <a:pt x="234" y="0"/>
                  <a:pt x="234" y="0"/>
                </a:cubicBezTo>
                <a:cubicBezTo>
                  <a:pt x="220" y="0"/>
                  <a:pt x="220" y="0"/>
                  <a:pt x="220" y="0"/>
                </a:cubicBezTo>
                <a:lnTo>
                  <a:pt x="117" y="172"/>
                </a:lnTo>
                <a:close/>
                <a:moveTo>
                  <a:pt x="674" y="235"/>
                </a:moveTo>
                <a:cubicBezTo>
                  <a:pt x="664" y="235"/>
                  <a:pt x="656" y="233"/>
                  <a:pt x="647" y="229"/>
                </a:cubicBezTo>
                <a:cubicBezTo>
                  <a:pt x="639" y="226"/>
                  <a:pt x="632" y="221"/>
                  <a:pt x="626" y="215"/>
                </a:cubicBezTo>
                <a:cubicBezTo>
                  <a:pt x="620" y="209"/>
                  <a:pt x="615" y="202"/>
                  <a:pt x="612" y="194"/>
                </a:cubicBezTo>
                <a:cubicBezTo>
                  <a:pt x="609" y="186"/>
                  <a:pt x="607" y="178"/>
                  <a:pt x="607" y="169"/>
                </a:cubicBezTo>
                <a:cubicBezTo>
                  <a:pt x="607" y="159"/>
                  <a:pt x="609" y="151"/>
                  <a:pt x="612" y="143"/>
                </a:cubicBezTo>
                <a:cubicBezTo>
                  <a:pt x="616" y="135"/>
                  <a:pt x="620" y="128"/>
                  <a:pt x="626" y="122"/>
                </a:cubicBezTo>
                <a:cubicBezTo>
                  <a:pt x="632" y="116"/>
                  <a:pt x="639" y="111"/>
                  <a:pt x="647" y="108"/>
                </a:cubicBezTo>
                <a:cubicBezTo>
                  <a:pt x="654" y="105"/>
                  <a:pt x="663" y="103"/>
                  <a:pt x="671" y="103"/>
                </a:cubicBezTo>
                <a:cubicBezTo>
                  <a:pt x="682" y="103"/>
                  <a:pt x="691" y="105"/>
                  <a:pt x="699" y="109"/>
                </a:cubicBezTo>
                <a:cubicBezTo>
                  <a:pt x="707" y="113"/>
                  <a:pt x="714" y="118"/>
                  <a:pt x="720" y="124"/>
                </a:cubicBezTo>
                <a:cubicBezTo>
                  <a:pt x="733" y="109"/>
                  <a:pt x="733" y="109"/>
                  <a:pt x="733" y="109"/>
                </a:cubicBezTo>
                <a:cubicBezTo>
                  <a:pt x="726" y="102"/>
                  <a:pt x="717" y="95"/>
                  <a:pt x="707" y="91"/>
                </a:cubicBezTo>
                <a:cubicBezTo>
                  <a:pt x="697" y="86"/>
                  <a:pt x="685" y="84"/>
                  <a:pt x="671" y="84"/>
                </a:cubicBezTo>
                <a:cubicBezTo>
                  <a:pt x="659" y="84"/>
                  <a:pt x="648" y="86"/>
                  <a:pt x="637" y="90"/>
                </a:cubicBezTo>
                <a:cubicBezTo>
                  <a:pt x="627" y="95"/>
                  <a:pt x="618" y="101"/>
                  <a:pt x="610" y="109"/>
                </a:cubicBezTo>
                <a:cubicBezTo>
                  <a:pt x="603" y="117"/>
                  <a:pt x="597" y="126"/>
                  <a:pt x="593" y="136"/>
                </a:cubicBezTo>
                <a:cubicBezTo>
                  <a:pt x="589" y="146"/>
                  <a:pt x="587" y="157"/>
                  <a:pt x="587" y="169"/>
                </a:cubicBezTo>
                <a:cubicBezTo>
                  <a:pt x="587" y="182"/>
                  <a:pt x="589" y="194"/>
                  <a:pt x="594" y="204"/>
                </a:cubicBezTo>
                <a:cubicBezTo>
                  <a:pt x="599" y="215"/>
                  <a:pt x="605" y="224"/>
                  <a:pt x="613" y="231"/>
                </a:cubicBezTo>
                <a:cubicBezTo>
                  <a:pt x="622" y="238"/>
                  <a:pt x="631" y="244"/>
                  <a:pt x="641" y="248"/>
                </a:cubicBezTo>
                <a:cubicBezTo>
                  <a:pt x="652" y="252"/>
                  <a:pt x="663" y="254"/>
                  <a:pt x="674" y="254"/>
                </a:cubicBezTo>
                <a:cubicBezTo>
                  <a:pt x="687" y="254"/>
                  <a:pt x="699" y="251"/>
                  <a:pt x="710" y="247"/>
                </a:cubicBezTo>
                <a:cubicBezTo>
                  <a:pt x="721" y="242"/>
                  <a:pt x="731" y="235"/>
                  <a:pt x="739" y="226"/>
                </a:cubicBezTo>
                <a:cubicBezTo>
                  <a:pt x="724" y="212"/>
                  <a:pt x="724" y="212"/>
                  <a:pt x="724" y="212"/>
                </a:cubicBezTo>
                <a:cubicBezTo>
                  <a:pt x="710" y="227"/>
                  <a:pt x="693" y="235"/>
                  <a:pt x="674" y="235"/>
                </a:cubicBezTo>
                <a:close/>
                <a:moveTo>
                  <a:pt x="555" y="85"/>
                </a:moveTo>
                <a:cubicBezTo>
                  <a:pt x="548" y="85"/>
                  <a:pt x="542" y="86"/>
                  <a:pt x="537" y="88"/>
                </a:cubicBezTo>
                <a:cubicBezTo>
                  <a:pt x="532" y="89"/>
                  <a:pt x="527" y="91"/>
                  <a:pt x="522" y="94"/>
                </a:cubicBezTo>
                <a:cubicBezTo>
                  <a:pt x="518" y="96"/>
                  <a:pt x="514" y="99"/>
                  <a:pt x="511" y="102"/>
                </a:cubicBezTo>
                <a:cubicBezTo>
                  <a:pt x="508" y="105"/>
                  <a:pt x="505" y="107"/>
                  <a:pt x="503" y="110"/>
                </a:cubicBezTo>
                <a:cubicBezTo>
                  <a:pt x="503" y="87"/>
                  <a:pt x="503" y="87"/>
                  <a:pt x="503" y="87"/>
                </a:cubicBezTo>
                <a:cubicBezTo>
                  <a:pt x="483" y="87"/>
                  <a:pt x="483" y="87"/>
                  <a:pt x="483" y="87"/>
                </a:cubicBezTo>
                <a:cubicBezTo>
                  <a:pt x="483" y="250"/>
                  <a:pt x="483" y="250"/>
                  <a:pt x="483" y="250"/>
                </a:cubicBezTo>
                <a:cubicBezTo>
                  <a:pt x="503" y="250"/>
                  <a:pt x="503" y="250"/>
                  <a:pt x="503" y="250"/>
                </a:cubicBezTo>
                <a:cubicBezTo>
                  <a:pt x="503" y="141"/>
                  <a:pt x="503" y="141"/>
                  <a:pt x="503" y="141"/>
                </a:cubicBezTo>
                <a:cubicBezTo>
                  <a:pt x="508" y="130"/>
                  <a:pt x="514" y="122"/>
                  <a:pt x="524" y="115"/>
                </a:cubicBezTo>
                <a:cubicBezTo>
                  <a:pt x="533" y="108"/>
                  <a:pt x="544" y="105"/>
                  <a:pt x="556" y="105"/>
                </a:cubicBezTo>
                <a:cubicBezTo>
                  <a:pt x="559" y="105"/>
                  <a:pt x="559" y="105"/>
                  <a:pt x="559" y="105"/>
                </a:cubicBezTo>
                <a:cubicBezTo>
                  <a:pt x="560" y="105"/>
                  <a:pt x="562" y="105"/>
                  <a:pt x="565" y="106"/>
                </a:cubicBezTo>
                <a:cubicBezTo>
                  <a:pt x="565" y="86"/>
                  <a:pt x="565" y="86"/>
                  <a:pt x="565" y="86"/>
                </a:cubicBezTo>
                <a:cubicBezTo>
                  <a:pt x="562" y="86"/>
                  <a:pt x="560" y="85"/>
                  <a:pt x="558" y="85"/>
                </a:cubicBezTo>
                <a:lnTo>
                  <a:pt x="555" y="85"/>
                </a:lnTo>
                <a:close/>
                <a:moveTo>
                  <a:pt x="780" y="250"/>
                </a:moveTo>
                <a:cubicBezTo>
                  <a:pt x="800" y="250"/>
                  <a:pt x="800" y="250"/>
                  <a:pt x="800" y="250"/>
                </a:cubicBezTo>
                <a:cubicBezTo>
                  <a:pt x="800" y="87"/>
                  <a:pt x="800" y="87"/>
                  <a:pt x="800" y="87"/>
                </a:cubicBezTo>
                <a:cubicBezTo>
                  <a:pt x="780" y="87"/>
                  <a:pt x="780" y="87"/>
                  <a:pt x="780" y="87"/>
                </a:cubicBezTo>
                <a:lnTo>
                  <a:pt x="780" y="25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Espace réservé du numéro de diapositive 9"/>
          <p:cNvSpPr>
            <a:spLocks noGrp="1"/>
          </p:cNvSpPr>
          <p:nvPr>
            <p:ph type="sldNum" sz="quarter" idx="18"/>
          </p:nvPr>
        </p:nvSpPr>
        <p:spPr/>
        <p:txBody>
          <a:bodyPr/>
          <a:lstStyle/>
          <a:p>
            <a:fld id="{4034BEE3-566C-4068-A777-C3A4762E861B}" type="slidenum">
              <a:rPr lang="en-GB" smtClean="0"/>
              <a:pPr/>
              <a:t>49</a:t>
            </a:fld>
            <a:endParaRPr lang="en-GB" dirty="0"/>
          </a:p>
        </p:txBody>
      </p:sp>
      <p:sp>
        <p:nvSpPr>
          <p:cNvPr id="8" name="Espace réservé du contenu 20"/>
          <p:cNvSpPr txBox="1">
            <a:spLocks/>
          </p:cNvSpPr>
          <p:nvPr/>
        </p:nvSpPr>
        <p:spPr>
          <a:xfrm>
            <a:off x="7074631" y="1594395"/>
            <a:ext cx="3041863" cy="3657603"/>
          </a:xfrm>
          <a:prstGeom prst="rect">
            <a:avLst/>
          </a:prstGeom>
        </p:spPr>
        <p:txBody>
          <a:bodyPr/>
          <a:lstStyle>
            <a:lvl1pPr marL="0" indent="0" algn="l" defTabSz="1028700" rtl="0" eaLnBrk="1" latinLnBrk="0" hangingPunct="1">
              <a:spcBef>
                <a:spcPts val="1200"/>
              </a:spcBef>
              <a:buFont typeface="Arial" pitchFamily="34" charset="0"/>
              <a:buNone/>
              <a:defRPr lang="en-US" sz="1300" b="0" kern="1200" dirty="0" smtClean="0">
                <a:solidFill>
                  <a:schemeClr val="tx1">
                    <a:lumMod val="50000"/>
                  </a:schemeClr>
                </a:solidFill>
                <a:latin typeface="Arial" panose="020B0604020202020204" pitchFamily="34" charset="0"/>
                <a:ea typeface="+mn-ea"/>
                <a:cs typeface="Arial" panose="020B0604020202020204" pitchFamily="34" charset="0"/>
              </a:defRPr>
            </a:lvl1pPr>
            <a:lvl2pPr marL="0" indent="0" algn="l" defTabSz="1028700" rtl="0" eaLnBrk="1" latinLnBrk="0" hangingPunct="1">
              <a:spcBef>
                <a:spcPts val="1200"/>
              </a:spcBef>
              <a:buFont typeface="Arial" pitchFamily="34" charset="0"/>
              <a:buNone/>
              <a:defRPr sz="1300" b="1" kern="1200">
                <a:solidFill>
                  <a:schemeClr val="tx1">
                    <a:lumMod val="50000"/>
                  </a:schemeClr>
                </a:solidFill>
                <a:latin typeface="Arial" panose="020B0604020202020204" pitchFamily="34" charset="0"/>
                <a:ea typeface="+mn-ea"/>
                <a:cs typeface="Arial" panose="020B0604020202020204" pitchFamily="34" charset="0"/>
              </a:defRPr>
            </a:lvl2pPr>
            <a:lvl3pPr marL="180000" indent="-180000" algn="l" defTabSz="1028700" rtl="0" eaLnBrk="1" latinLnBrk="0" hangingPunct="1">
              <a:spcBef>
                <a:spcPts val="8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3pPr>
            <a:lvl4pPr marL="360000" indent="-180000" algn="l" defTabSz="1028700" rtl="0" eaLnBrk="1" latinLnBrk="0" hangingPunct="1">
              <a:spcBef>
                <a:spcPts val="6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4pPr>
            <a:lvl5pPr marL="540000" indent="-180000" algn="l" defTabSz="1028700" rtl="0" eaLnBrk="1" latinLnBrk="0" hangingPunct="1">
              <a:spcBef>
                <a:spcPts val="400"/>
              </a:spcBef>
              <a:buSzPct val="80000"/>
              <a:buFont typeface="Wingdings" panose="05000000000000000000" pitchFamily="2" charset="2"/>
              <a:buChar char="n"/>
              <a:defRPr sz="1300" kern="1200">
                <a:solidFill>
                  <a:schemeClr val="tx1">
                    <a:lumMod val="50000"/>
                  </a:schemeClr>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fontAlgn="auto">
              <a:spcBef>
                <a:spcPts val="200"/>
              </a:spcBef>
              <a:spcAft>
                <a:spcPts val="0"/>
              </a:spcAft>
            </a:pPr>
            <a:r>
              <a:rPr lang="fr-FR" b="1" dirty="0"/>
              <a:t>Imen BEDDA</a:t>
            </a:r>
          </a:p>
          <a:p>
            <a:pPr fontAlgn="auto">
              <a:spcBef>
                <a:spcPts val="200"/>
              </a:spcBef>
              <a:spcAft>
                <a:spcPts val="0"/>
              </a:spcAft>
            </a:pPr>
            <a:r>
              <a:rPr lang="fr-FR" dirty="0"/>
              <a:t>Imen.bedda@kantartns.com </a:t>
            </a:r>
            <a:br>
              <a:rPr lang="fr-FR" dirty="0"/>
            </a:br>
            <a:r>
              <a:rPr lang="fr-FR" dirty="0"/>
              <a:t>+33 1 40 92 66 62</a:t>
            </a:r>
          </a:p>
          <a:p>
            <a:pPr lvl="1" fontAlgn="auto">
              <a:spcAft>
                <a:spcPts val="0"/>
              </a:spcAft>
            </a:pPr>
            <a:r>
              <a:rPr lang="fr-FR" dirty="0"/>
              <a:t>Fabien DELACOSTE</a:t>
            </a:r>
          </a:p>
          <a:p>
            <a:pPr fontAlgn="auto">
              <a:spcBef>
                <a:spcPts val="200"/>
              </a:spcBef>
              <a:spcAft>
                <a:spcPts val="0"/>
              </a:spcAft>
            </a:pPr>
            <a:r>
              <a:rPr lang="fr-FR" dirty="0"/>
              <a:t>Fabien.delacoste@kantartns.com </a:t>
            </a:r>
            <a:br>
              <a:rPr lang="fr-FR" dirty="0"/>
            </a:br>
            <a:r>
              <a:rPr lang="fr-FR" dirty="0"/>
              <a:t>+33 1 40 92 27 95</a:t>
            </a:r>
          </a:p>
          <a:p>
            <a:pPr lvl="1" fontAlgn="auto">
              <a:spcAft>
                <a:spcPts val="0"/>
              </a:spcAft>
            </a:pPr>
            <a:r>
              <a:rPr lang="fr-FR" dirty="0" smtClean="0"/>
              <a:t>Muriel GOFFARD</a:t>
            </a:r>
          </a:p>
          <a:p>
            <a:pPr fontAlgn="auto">
              <a:spcBef>
                <a:spcPts val="200"/>
              </a:spcBef>
              <a:spcAft>
                <a:spcPts val="0"/>
              </a:spcAft>
            </a:pPr>
            <a:r>
              <a:rPr lang="fr-FR" dirty="0" smtClean="0"/>
              <a:t>Muriel.goffard@kantartns.com</a:t>
            </a:r>
            <a:br>
              <a:rPr lang="fr-FR" dirty="0" smtClean="0"/>
            </a:br>
            <a:r>
              <a:rPr lang="fr-FR" dirty="0" smtClean="0"/>
              <a:t>+33 1 40 92 27 47</a:t>
            </a:r>
          </a:p>
          <a:p>
            <a:pPr lvl="1" fontAlgn="auto">
              <a:spcAft>
                <a:spcPts val="0"/>
              </a:spcAft>
            </a:pPr>
            <a:r>
              <a:rPr lang="fr-FR" dirty="0" smtClean="0"/>
              <a:t>Frédéric LOS</a:t>
            </a:r>
          </a:p>
          <a:p>
            <a:pPr fontAlgn="auto">
              <a:spcBef>
                <a:spcPts val="200"/>
              </a:spcBef>
              <a:spcAft>
                <a:spcPts val="0"/>
              </a:spcAft>
            </a:pPr>
            <a:r>
              <a:rPr lang="fr-FR" dirty="0" smtClean="0"/>
              <a:t>Frederic.los@kantartns.com </a:t>
            </a:r>
            <a:br>
              <a:rPr lang="fr-FR" dirty="0" smtClean="0"/>
            </a:br>
            <a:r>
              <a:rPr lang="fr-FR" dirty="0" smtClean="0"/>
              <a:t>+33 1 40 92 45 04</a:t>
            </a:r>
          </a:p>
          <a:p>
            <a:pPr fontAlgn="auto">
              <a:spcBef>
                <a:spcPts val="200"/>
              </a:spcBef>
              <a:spcAft>
                <a:spcPts val="0"/>
              </a:spcAft>
            </a:pPr>
            <a:endParaRPr lang="fr-FR" dirty="0"/>
          </a:p>
          <a:p>
            <a:pPr fontAlgn="auto">
              <a:spcBef>
                <a:spcPts val="200"/>
              </a:spcBef>
              <a:spcAft>
                <a:spcPts val="0"/>
              </a:spcAft>
            </a:pPr>
            <a:endParaRPr lang="fr-FR" dirty="0" smtClean="0"/>
          </a:p>
        </p:txBody>
      </p:sp>
    </p:spTree>
    <p:custDataLst>
      <p:tags r:id="rId1"/>
    </p:custDataLst>
    <p:extLst>
      <p:ext uri="{BB962C8B-B14F-4D97-AF65-F5344CB8AC3E}">
        <p14:creationId xmlns:p14="http://schemas.microsoft.com/office/powerpoint/2010/main" val="408747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1"/>
          <p:cNvSpPr>
            <a:spLocks noGrp="1"/>
          </p:cNvSpPr>
          <p:nvPr>
            <p:ph sz="quarter" idx="16"/>
          </p:nvPr>
        </p:nvSpPr>
        <p:spPr>
          <a:xfrm>
            <a:off x="6975326" y="2527901"/>
            <a:ext cx="3041863" cy="1005403"/>
          </a:xfrm>
        </p:spPr>
        <p:txBody>
          <a:bodyPr/>
          <a:lstStyle/>
          <a:p>
            <a:pPr marL="0" lvl="2" indent="0">
              <a:buNone/>
            </a:pPr>
            <a:r>
              <a:rPr lang="fr-FR" dirty="0"/>
              <a:t>Etude postale</a:t>
            </a:r>
          </a:p>
          <a:p>
            <a:pPr marL="0" lvl="2" indent="0">
              <a:buNone/>
            </a:pPr>
            <a:r>
              <a:rPr lang="fr-FR" dirty="0"/>
              <a:t>L</a:t>
            </a:r>
            <a:r>
              <a:rPr lang="fr-FR" dirty="0" smtClean="0"/>
              <a:t>e </a:t>
            </a:r>
            <a:r>
              <a:rPr lang="fr-FR" dirty="0"/>
              <a:t>terrain s’est déroulé du 09/03/2018 au 05/04/2018</a:t>
            </a:r>
          </a:p>
          <a:p>
            <a:pPr marL="0" lvl="2" indent="0">
              <a:buNone/>
            </a:pPr>
            <a:r>
              <a:rPr lang="fr-FR" dirty="0"/>
              <a:t>Taux de retour 2018: 66%</a:t>
            </a:r>
          </a:p>
        </p:txBody>
      </p:sp>
      <p:sp>
        <p:nvSpPr>
          <p:cNvPr id="23" name="Espace réservé du contenu 22"/>
          <p:cNvSpPr>
            <a:spLocks noGrp="1"/>
          </p:cNvSpPr>
          <p:nvPr>
            <p:ph sz="quarter" idx="17"/>
          </p:nvPr>
        </p:nvSpPr>
        <p:spPr>
          <a:xfrm>
            <a:off x="3628046" y="2550809"/>
            <a:ext cx="3041863" cy="3841052"/>
          </a:xfrm>
        </p:spPr>
        <p:txBody>
          <a:bodyPr/>
          <a:lstStyle/>
          <a:p>
            <a:pPr lvl="1" defTabSz="909843">
              <a:spcBef>
                <a:spcPts val="0"/>
              </a:spcBef>
              <a:buSzPct val="100000"/>
            </a:pPr>
            <a:r>
              <a:rPr lang="fr-FR" b="0" dirty="0"/>
              <a:t>Deux questionnaires adressés chaque début d’année :</a:t>
            </a:r>
          </a:p>
          <a:p>
            <a:pPr lvl="1" defTabSz="909843">
              <a:spcBef>
                <a:spcPts val="0"/>
              </a:spcBef>
              <a:buSzPct val="100000"/>
            </a:pPr>
            <a:endParaRPr lang="fr-FR" dirty="0"/>
          </a:p>
          <a:p>
            <a:pPr marL="0" lvl="2" indent="0" defTabSz="1028084">
              <a:spcBef>
                <a:spcPct val="20000"/>
              </a:spcBef>
              <a:buNone/>
            </a:pPr>
            <a:r>
              <a:rPr lang="fr-FR" b="1" dirty="0">
                <a:solidFill>
                  <a:prstClr val="black"/>
                </a:solidFill>
              </a:rPr>
              <a:t>Votre foyer et l’automobile </a:t>
            </a:r>
            <a:r>
              <a:rPr lang="fr-FR" b="1" dirty="0" smtClean="0">
                <a:solidFill>
                  <a:prstClr val="black"/>
                </a:solidFill>
              </a:rPr>
              <a:t>/ les 2RM</a:t>
            </a:r>
            <a:endParaRPr lang="fr-FR" b="1" dirty="0">
              <a:solidFill>
                <a:prstClr val="black"/>
              </a:solidFill>
            </a:endParaRPr>
          </a:p>
          <a:p>
            <a:pPr marL="283795" lvl="2" indent="-283795" defTabSz="1028084">
              <a:spcBef>
                <a:spcPct val="20000"/>
              </a:spcBef>
              <a:buFont typeface="Wingdings" pitchFamily="2" charset="2"/>
              <a:buChar char="§"/>
            </a:pPr>
            <a:r>
              <a:rPr lang="fr-FR" b="1" dirty="0">
                <a:solidFill>
                  <a:prstClr val="black"/>
                </a:solidFill>
              </a:rPr>
              <a:t>Cible : chef de famille </a:t>
            </a:r>
          </a:p>
          <a:p>
            <a:pPr marL="283795" lvl="2" indent="-283795" defTabSz="1028084">
              <a:spcBef>
                <a:spcPct val="20000"/>
              </a:spcBef>
              <a:buFont typeface="Wingdings" pitchFamily="2" charset="2"/>
              <a:buChar char="§"/>
            </a:pPr>
            <a:r>
              <a:rPr lang="fr-FR" dirty="0">
                <a:solidFill>
                  <a:prstClr val="black"/>
                </a:solidFill>
              </a:rPr>
              <a:t>Information recueillie : données descriptives du parc, des utilisateurs et de leurs comportements d’utilisation</a:t>
            </a:r>
          </a:p>
          <a:p>
            <a:pPr marL="190500" lvl="1" indent="-190500" defTabSz="909843">
              <a:spcBef>
                <a:spcPts val="0"/>
              </a:spcBef>
              <a:buSzPct val="100000"/>
              <a:buFont typeface="Wingdings"/>
              <a:buChar char=""/>
            </a:pPr>
            <a:endParaRPr lang="fr-FR" b="0" dirty="0"/>
          </a:p>
          <a:p>
            <a:pPr marL="0" lvl="2" indent="0" defTabSz="1028084">
              <a:spcBef>
                <a:spcPct val="20000"/>
              </a:spcBef>
              <a:buNone/>
            </a:pPr>
            <a:r>
              <a:rPr lang="fr-FR" b="1" dirty="0">
                <a:solidFill>
                  <a:prstClr val="black"/>
                </a:solidFill>
              </a:rPr>
              <a:t>Vous et l’automobile </a:t>
            </a:r>
            <a:r>
              <a:rPr lang="fr-FR" b="1" dirty="0" smtClean="0">
                <a:solidFill>
                  <a:prstClr val="black"/>
                </a:solidFill>
              </a:rPr>
              <a:t>/ les 2RM</a:t>
            </a:r>
            <a:endParaRPr lang="fr-FR" b="1" dirty="0">
              <a:solidFill>
                <a:prstClr val="black"/>
              </a:solidFill>
            </a:endParaRPr>
          </a:p>
          <a:p>
            <a:pPr marL="283795" lvl="2" indent="-283795" defTabSz="1028084">
              <a:spcBef>
                <a:spcPct val="20000"/>
              </a:spcBef>
              <a:buFont typeface="Wingdings" pitchFamily="2" charset="2"/>
              <a:buChar char="§"/>
            </a:pPr>
            <a:r>
              <a:rPr lang="fr-FR" b="1" dirty="0">
                <a:solidFill>
                  <a:prstClr val="black"/>
                </a:solidFill>
              </a:rPr>
              <a:t>Cible : « Kish », </a:t>
            </a:r>
            <a:r>
              <a:rPr lang="fr-FR" dirty="0">
                <a:solidFill>
                  <a:prstClr val="black"/>
                </a:solidFill>
              </a:rPr>
              <a:t>personne représentative des individus âgés de 15 ans et plus et issu du même échantillon de foyers </a:t>
            </a:r>
          </a:p>
          <a:p>
            <a:pPr marL="283795" lvl="2" indent="-283795" defTabSz="1028084">
              <a:spcBef>
                <a:spcPct val="20000"/>
              </a:spcBef>
              <a:buFont typeface="Wingdings" pitchFamily="2" charset="2"/>
              <a:buChar char="§"/>
            </a:pPr>
            <a:r>
              <a:rPr lang="fr-FR" dirty="0">
                <a:solidFill>
                  <a:prstClr val="black"/>
                </a:solidFill>
              </a:rPr>
              <a:t>Information recueillie : comportements et opinions des utilisateurs principaux</a:t>
            </a:r>
          </a:p>
        </p:txBody>
      </p:sp>
      <p:sp>
        <p:nvSpPr>
          <p:cNvPr id="5" name="Title 4"/>
          <p:cNvSpPr>
            <a:spLocks noGrp="1"/>
          </p:cNvSpPr>
          <p:nvPr>
            <p:ph type="title"/>
            <p:custDataLst>
              <p:tags r:id="rId1"/>
            </p:custDataLst>
          </p:nvPr>
        </p:nvSpPr>
        <p:spPr/>
        <p:txBody>
          <a:bodyPr/>
          <a:lstStyle/>
          <a:p>
            <a:pPr lvl="0"/>
            <a:r>
              <a:rPr lang="en-US" smtClean="0"/>
              <a:t>Rappel de la méthodologie</a:t>
            </a:r>
            <a:endParaRPr lang="en-AU" dirty="0"/>
          </a:p>
        </p:txBody>
      </p:sp>
      <p:sp>
        <p:nvSpPr>
          <p:cNvPr id="16" name="Espace réservé du contenu 15"/>
          <p:cNvSpPr>
            <a:spLocks noGrp="1"/>
          </p:cNvSpPr>
          <p:nvPr>
            <p:ph sz="quarter" idx="11"/>
          </p:nvPr>
        </p:nvSpPr>
        <p:spPr>
          <a:xfrm>
            <a:off x="324494" y="2527901"/>
            <a:ext cx="3041863" cy="600164"/>
          </a:xfrm>
        </p:spPr>
        <p:txBody>
          <a:bodyPr/>
          <a:lstStyle/>
          <a:p>
            <a:pPr lvl="1" defTabSz="909843">
              <a:spcBef>
                <a:spcPts val="0"/>
              </a:spcBef>
              <a:buSzPct val="100000"/>
            </a:pPr>
            <a:r>
              <a:rPr lang="fr-FR" dirty="0">
                <a:solidFill>
                  <a:prstClr val="black"/>
                </a:solidFill>
              </a:rPr>
              <a:t>10 000 foyers </a:t>
            </a:r>
            <a:r>
              <a:rPr lang="fr-FR" b="0" dirty="0"/>
              <a:t>représentatifs de la population française, issus du Panel </a:t>
            </a:r>
            <a:r>
              <a:rPr lang="fr-FR" b="0" dirty="0" err="1"/>
              <a:t>Métascope</a:t>
            </a:r>
            <a:r>
              <a:rPr lang="fr-FR" b="0" dirty="0"/>
              <a:t> de </a:t>
            </a:r>
            <a:r>
              <a:rPr lang="fr-FR" b="0" dirty="0" smtClean="0"/>
              <a:t>KANTAR TNS</a:t>
            </a:r>
            <a:endParaRPr lang="fr-FR" b="0" dirty="0"/>
          </a:p>
        </p:txBody>
      </p:sp>
      <p:sp>
        <p:nvSpPr>
          <p:cNvPr id="20" name="Espace réservé du texte 19"/>
          <p:cNvSpPr>
            <a:spLocks noGrp="1"/>
          </p:cNvSpPr>
          <p:nvPr>
            <p:ph type="body" sz="quarter" idx="15"/>
          </p:nvPr>
        </p:nvSpPr>
        <p:spPr>
          <a:xfrm>
            <a:off x="324494" y="1807901"/>
            <a:ext cx="3041863" cy="441338"/>
          </a:xfrm>
        </p:spPr>
        <p:txBody>
          <a:bodyPr/>
          <a:lstStyle/>
          <a:p>
            <a:r>
              <a:rPr lang="en-US" dirty="0" err="1" smtClean="0">
                <a:solidFill>
                  <a:schemeClr val="accent4"/>
                </a:solidFill>
              </a:rPr>
              <a:t>Echantillon</a:t>
            </a:r>
            <a:endParaRPr lang="en-US" dirty="0">
              <a:solidFill>
                <a:schemeClr val="accent4"/>
              </a:solidFill>
            </a:endParaRPr>
          </a:p>
        </p:txBody>
      </p:sp>
      <p:sp>
        <p:nvSpPr>
          <p:cNvPr id="25" name="Espace réservé du texte 24"/>
          <p:cNvSpPr>
            <a:spLocks noGrp="1"/>
          </p:cNvSpPr>
          <p:nvPr>
            <p:ph type="body" sz="quarter" idx="20"/>
          </p:nvPr>
        </p:nvSpPr>
        <p:spPr>
          <a:xfrm>
            <a:off x="6975326" y="1807901"/>
            <a:ext cx="3041863" cy="441338"/>
          </a:xfrm>
        </p:spPr>
        <p:txBody>
          <a:bodyPr/>
          <a:lstStyle/>
          <a:p>
            <a:r>
              <a:rPr lang="en-US" smtClean="0">
                <a:solidFill>
                  <a:schemeClr val="accent5"/>
                </a:solidFill>
              </a:rPr>
              <a:t>Mode de recueil</a:t>
            </a:r>
            <a:endParaRPr lang="en-US" dirty="0">
              <a:solidFill>
                <a:schemeClr val="accent5"/>
              </a:solidFill>
            </a:endParaRPr>
          </a:p>
        </p:txBody>
      </p:sp>
      <p:sp>
        <p:nvSpPr>
          <p:cNvPr id="26" name="Espace réservé du texte 25"/>
          <p:cNvSpPr>
            <a:spLocks noGrp="1"/>
          </p:cNvSpPr>
          <p:nvPr>
            <p:ph type="body" sz="quarter" idx="21"/>
          </p:nvPr>
        </p:nvSpPr>
        <p:spPr>
          <a:xfrm>
            <a:off x="3628046" y="1830809"/>
            <a:ext cx="3041863" cy="441338"/>
          </a:xfrm>
        </p:spPr>
        <p:txBody>
          <a:bodyPr/>
          <a:lstStyle/>
          <a:p>
            <a:r>
              <a:rPr lang="en-US" dirty="0" smtClean="0">
                <a:solidFill>
                  <a:schemeClr val="accent6"/>
                </a:solidFill>
              </a:rPr>
              <a:t>Questionnaires</a:t>
            </a:r>
            <a:endParaRPr lang="en-US" dirty="0">
              <a:solidFill>
                <a:schemeClr val="accent6"/>
              </a:solidFill>
            </a:endParaRPr>
          </a:p>
        </p:txBody>
      </p:sp>
      <p:sp>
        <p:nvSpPr>
          <p:cNvPr id="41" name="Rectangle 40"/>
          <p:cNvSpPr/>
          <p:nvPr>
            <p:custDataLst>
              <p:tags r:id="rId2"/>
            </p:custDataLst>
          </p:nvPr>
        </p:nvSpPr>
        <p:spPr>
          <a:xfrm>
            <a:off x="6975325" y="2330203"/>
            <a:ext cx="304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42" name="Rectangle 41"/>
          <p:cNvSpPr/>
          <p:nvPr>
            <p:custDataLst>
              <p:tags r:id="rId3"/>
            </p:custDataLst>
          </p:nvPr>
        </p:nvSpPr>
        <p:spPr>
          <a:xfrm>
            <a:off x="324494" y="2330203"/>
            <a:ext cx="3042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43" name="Rectangle 42"/>
          <p:cNvSpPr/>
          <p:nvPr>
            <p:custDataLst>
              <p:tags r:id="rId4"/>
            </p:custDataLst>
          </p:nvPr>
        </p:nvSpPr>
        <p:spPr>
          <a:xfrm>
            <a:off x="3628046" y="2353111"/>
            <a:ext cx="3042000"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45" name="Freeform 11"/>
          <p:cNvSpPr>
            <a:spLocks noChangeAspect="1" noEditPoints="1"/>
          </p:cNvSpPr>
          <p:nvPr>
            <p:custDataLst>
              <p:tags r:id="rId5"/>
            </p:custDataLst>
          </p:nvPr>
        </p:nvSpPr>
        <p:spPr bwMode="auto">
          <a:xfrm>
            <a:off x="2980664" y="1728344"/>
            <a:ext cx="385693" cy="543803"/>
          </a:xfrm>
          <a:custGeom>
            <a:avLst/>
            <a:gdLst>
              <a:gd name="T0" fmla="*/ 44 w 161"/>
              <a:gd name="T1" fmla="*/ 57 h 227"/>
              <a:gd name="T2" fmla="*/ 73 w 161"/>
              <a:gd name="T3" fmla="*/ 29 h 227"/>
              <a:gd name="T4" fmla="*/ 44 w 161"/>
              <a:gd name="T5" fmla="*/ 0 h 227"/>
              <a:gd name="T6" fmla="*/ 16 w 161"/>
              <a:gd name="T7" fmla="*/ 29 h 227"/>
              <a:gd name="T8" fmla="*/ 44 w 161"/>
              <a:gd name="T9" fmla="*/ 57 h 227"/>
              <a:gd name="T10" fmla="*/ 120 w 161"/>
              <a:gd name="T11" fmla="*/ 68 h 227"/>
              <a:gd name="T12" fmla="*/ 146 w 161"/>
              <a:gd name="T13" fmla="*/ 41 h 227"/>
              <a:gd name="T14" fmla="*/ 120 w 161"/>
              <a:gd name="T15" fmla="*/ 14 h 227"/>
              <a:gd name="T16" fmla="*/ 93 w 161"/>
              <a:gd name="T17" fmla="*/ 41 h 227"/>
              <a:gd name="T18" fmla="*/ 120 w 161"/>
              <a:gd name="T19" fmla="*/ 68 h 227"/>
              <a:gd name="T20" fmla="*/ 144 w 161"/>
              <a:gd name="T21" fmla="*/ 77 h 227"/>
              <a:gd name="T22" fmla="*/ 100 w 161"/>
              <a:gd name="T23" fmla="*/ 77 h 227"/>
              <a:gd name="T24" fmla="*/ 102 w 161"/>
              <a:gd name="T25" fmla="*/ 87 h 227"/>
              <a:gd name="T26" fmla="*/ 81 w 161"/>
              <a:gd name="T27" fmla="*/ 108 h 227"/>
              <a:gd name="T28" fmla="*/ 60 w 161"/>
              <a:gd name="T29" fmla="*/ 87 h 227"/>
              <a:gd name="T30" fmla="*/ 74 w 161"/>
              <a:gd name="T31" fmla="*/ 67 h 227"/>
              <a:gd name="T32" fmla="*/ 70 w 161"/>
              <a:gd name="T33" fmla="*/ 67 h 227"/>
              <a:gd name="T34" fmla="*/ 18 w 161"/>
              <a:gd name="T35" fmla="*/ 67 h 227"/>
              <a:gd name="T36" fmla="*/ 0 w 161"/>
              <a:gd name="T37" fmla="*/ 88 h 227"/>
              <a:gd name="T38" fmla="*/ 4 w 161"/>
              <a:gd name="T39" fmla="*/ 143 h 227"/>
              <a:gd name="T40" fmla="*/ 15 w 161"/>
              <a:gd name="T41" fmla="*/ 158 h 227"/>
              <a:gd name="T42" fmla="*/ 15 w 161"/>
              <a:gd name="T43" fmla="*/ 227 h 227"/>
              <a:gd name="T44" fmla="*/ 58 w 161"/>
              <a:gd name="T45" fmla="*/ 227 h 227"/>
              <a:gd name="T46" fmla="*/ 58 w 161"/>
              <a:gd name="T47" fmla="*/ 181 h 227"/>
              <a:gd name="T48" fmla="*/ 50 w 161"/>
              <a:gd name="T49" fmla="*/ 170 h 227"/>
              <a:gd name="T50" fmla="*/ 47 w 161"/>
              <a:gd name="T51" fmla="*/ 132 h 227"/>
              <a:gd name="T52" fmla="*/ 61 w 161"/>
              <a:gd name="T53" fmla="*/ 117 h 227"/>
              <a:gd name="T54" fmla="*/ 102 w 161"/>
              <a:gd name="T55" fmla="*/ 117 h 227"/>
              <a:gd name="T56" fmla="*/ 115 w 161"/>
              <a:gd name="T57" fmla="*/ 132 h 227"/>
              <a:gd name="T58" fmla="*/ 112 w 161"/>
              <a:gd name="T59" fmla="*/ 170 h 227"/>
              <a:gd name="T60" fmla="*/ 104 w 161"/>
              <a:gd name="T61" fmla="*/ 181 h 227"/>
              <a:gd name="T62" fmla="*/ 104 w 161"/>
              <a:gd name="T63" fmla="*/ 227 h 227"/>
              <a:gd name="T64" fmla="*/ 148 w 161"/>
              <a:gd name="T65" fmla="*/ 227 h 227"/>
              <a:gd name="T66" fmla="*/ 148 w 161"/>
              <a:gd name="T67" fmla="*/ 163 h 227"/>
              <a:gd name="T68" fmla="*/ 157 w 161"/>
              <a:gd name="T69" fmla="*/ 148 h 227"/>
              <a:gd name="T70" fmla="*/ 161 w 161"/>
              <a:gd name="T71" fmla="*/ 97 h 227"/>
              <a:gd name="T72" fmla="*/ 144 w 161"/>
              <a:gd name="T73" fmla="*/ 7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227">
                <a:moveTo>
                  <a:pt x="44" y="57"/>
                </a:moveTo>
                <a:cubicBezTo>
                  <a:pt x="60" y="57"/>
                  <a:pt x="73" y="44"/>
                  <a:pt x="73" y="29"/>
                </a:cubicBezTo>
                <a:cubicBezTo>
                  <a:pt x="73" y="13"/>
                  <a:pt x="60" y="0"/>
                  <a:pt x="44" y="0"/>
                </a:cubicBezTo>
                <a:cubicBezTo>
                  <a:pt x="28" y="0"/>
                  <a:pt x="16" y="13"/>
                  <a:pt x="16" y="29"/>
                </a:cubicBezTo>
                <a:cubicBezTo>
                  <a:pt x="16" y="44"/>
                  <a:pt x="28" y="57"/>
                  <a:pt x="44" y="57"/>
                </a:cubicBezTo>
                <a:close/>
                <a:moveTo>
                  <a:pt x="120" y="68"/>
                </a:moveTo>
                <a:cubicBezTo>
                  <a:pt x="135" y="68"/>
                  <a:pt x="146" y="56"/>
                  <a:pt x="146" y="41"/>
                </a:cubicBezTo>
                <a:cubicBezTo>
                  <a:pt x="146" y="26"/>
                  <a:pt x="135" y="14"/>
                  <a:pt x="120" y="14"/>
                </a:cubicBezTo>
                <a:cubicBezTo>
                  <a:pt x="105" y="14"/>
                  <a:pt x="93" y="26"/>
                  <a:pt x="93" y="41"/>
                </a:cubicBezTo>
                <a:cubicBezTo>
                  <a:pt x="93" y="56"/>
                  <a:pt x="105" y="68"/>
                  <a:pt x="120" y="68"/>
                </a:cubicBezTo>
                <a:close/>
                <a:moveTo>
                  <a:pt x="144" y="77"/>
                </a:moveTo>
                <a:cubicBezTo>
                  <a:pt x="100" y="77"/>
                  <a:pt x="100" y="77"/>
                  <a:pt x="100" y="77"/>
                </a:cubicBezTo>
                <a:cubicBezTo>
                  <a:pt x="101" y="80"/>
                  <a:pt x="102" y="83"/>
                  <a:pt x="102" y="87"/>
                </a:cubicBezTo>
                <a:cubicBezTo>
                  <a:pt x="102" y="99"/>
                  <a:pt x="93" y="108"/>
                  <a:pt x="81" y="108"/>
                </a:cubicBezTo>
                <a:cubicBezTo>
                  <a:pt x="70" y="108"/>
                  <a:pt x="60" y="99"/>
                  <a:pt x="60" y="87"/>
                </a:cubicBezTo>
                <a:cubicBezTo>
                  <a:pt x="60" y="78"/>
                  <a:pt x="66" y="71"/>
                  <a:pt x="74" y="67"/>
                </a:cubicBezTo>
                <a:cubicBezTo>
                  <a:pt x="73" y="67"/>
                  <a:pt x="71" y="67"/>
                  <a:pt x="70" y="67"/>
                </a:cubicBezTo>
                <a:cubicBezTo>
                  <a:pt x="18" y="67"/>
                  <a:pt x="18" y="67"/>
                  <a:pt x="18" y="67"/>
                </a:cubicBezTo>
                <a:cubicBezTo>
                  <a:pt x="8" y="67"/>
                  <a:pt x="0" y="77"/>
                  <a:pt x="0" y="88"/>
                </a:cubicBezTo>
                <a:cubicBezTo>
                  <a:pt x="4" y="143"/>
                  <a:pt x="4" y="143"/>
                  <a:pt x="4" y="143"/>
                </a:cubicBezTo>
                <a:cubicBezTo>
                  <a:pt x="4" y="150"/>
                  <a:pt x="9" y="156"/>
                  <a:pt x="15" y="158"/>
                </a:cubicBezTo>
                <a:cubicBezTo>
                  <a:pt x="15" y="227"/>
                  <a:pt x="15" y="227"/>
                  <a:pt x="15" y="227"/>
                </a:cubicBezTo>
                <a:cubicBezTo>
                  <a:pt x="58" y="227"/>
                  <a:pt x="58" y="227"/>
                  <a:pt x="58" y="227"/>
                </a:cubicBezTo>
                <a:cubicBezTo>
                  <a:pt x="58" y="181"/>
                  <a:pt x="58" y="181"/>
                  <a:pt x="58" y="181"/>
                </a:cubicBezTo>
                <a:cubicBezTo>
                  <a:pt x="54" y="179"/>
                  <a:pt x="51" y="175"/>
                  <a:pt x="50" y="170"/>
                </a:cubicBezTo>
                <a:cubicBezTo>
                  <a:pt x="47" y="132"/>
                  <a:pt x="47" y="132"/>
                  <a:pt x="47" y="132"/>
                </a:cubicBezTo>
                <a:cubicBezTo>
                  <a:pt x="47" y="124"/>
                  <a:pt x="53" y="117"/>
                  <a:pt x="61" y="117"/>
                </a:cubicBezTo>
                <a:cubicBezTo>
                  <a:pt x="102" y="117"/>
                  <a:pt x="102" y="117"/>
                  <a:pt x="102" y="117"/>
                </a:cubicBezTo>
                <a:cubicBezTo>
                  <a:pt x="110" y="117"/>
                  <a:pt x="116" y="124"/>
                  <a:pt x="115" y="132"/>
                </a:cubicBezTo>
                <a:cubicBezTo>
                  <a:pt x="112" y="170"/>
                  <a:pt x="112" y="170"/>
                  <a:pt x="112" y="170"/>
                </a:cubicBezTo>
                <a:cubicBezTo>
                  <a:pt x="112" y="175"/>
                  <a:pt x="109" y="179"/>
                  <a:pt x="104" y="181"/>
                </a:cubicBezTo>
                <a:cubicBezTo>
                  <a:pt x="104" y="227"/>
                  <a:pt x="104" y="227"/>
                  <a:pt x="104" y="227"/>
                </a:cubicBezTo>
                <a:cubicBezTo>
                  <a:pt x="148" y="227"/>
                  <a:pt x="148" y="227"/>
                  <a:pt x="148" y="227"/>
                </a:cubicBezTo>
                <a:cubicBezTo>
                  <a:pt x="148" y="163"/>
                  <a:pt x="148" y="163"/>
                  <a:pt x="148" y="163"/>
                </a:cubicBezTo>
                <a:cubicBezTo>
                  <a:pt x="153" y="160"/>
                  <a:pt x="157" y="155"/>
                  <a:pt x="157" y="148"/>
                </a:cubicBezTo>
                <a:cubicBezTo>
                  <a:pt x="161" y="97"/>
                  <a:pt x="161" y="97"/>
                  <a:pt x="161" y="97"/>
                </a:cubicBezTo>
                <a:cubicBezTo>
                  <a:pt x="161" y="86"/>
                  <a:pt x="154" y="77"/>
                  <a:pt x="144" y="77"/>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sp>
        <p:nvSpPr>
          <p:cNvPr id="46" name="Freeform 7"/>
          <p:cNvSpPr>
            <a:spLocks noChangeAspect="1" noEditPoints="1"/>
          </p:cNvSpPr>
          <p:nvPr>
            <p:custDataLst>
              <p:tags r:id="rId6"/>
            </p:custDataLst>
          </p:nvPr>
        </p:nvSpPr>
        <p:spPr bwMode="auto">
          <a:xfrm>
            <a:off x="9499727" y="1680390"/>
            <a:ext cx="517462" cy="591757"/>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grpSp>
        <p:nvGrpSpPr>
          <p:cNvPr id="15" name="Groupe 14"/>
          <p:cNvGrpSpPr/>
          <p:nvPr/>
        </p:nvGrpSpPr>
        <p:grpSpPr>
          <a:xfrm>
            <a:off x="6040145" y="1626471"/>
            <a:ext cx="518400" cy="590400"/>
            <a:chOff x="1273175" y="1144588"/>
            <a:chExt cx="747713" cy="766763"/>
          </a:xfrm>
          <a:solidFill>
            <a:schemeClr val="bg2">
              <a:lumMod val="20000"/>
              <a:lumOff val="80000"/>
            </a:schemeClr>
          </a:solidFill>
        </p:grpSpPr>
        <p:sp>
          <p:nvSpPr>
            <p:cNvPr id="17" name="Freeform 5"/>
            <p:cNvSpPr>
              <a:spLocks/>
            </p:cNvSpPr>
            <p:nvPr/>
          </p:nvSpPr>
          <p:spPr bwMode="auto">
            <a:xfrm>
              <a:off x="1273175" y="1144588"/>
              <a:ext cx="747713" cy="766763"/>
            </a:xfrm>
            <a:custGeom>
              <a:avLst/>
              <a:gdLst>
                <a:gd name="T0" fmla="*/ 98 w 196"/>
                <a:gd name="T1" fmla="*/ 60 h 201"/>
                <a:gd name="T2" fmla="*/ 0 w 196"/>
                <a:gd name="T3" fmla="*/ 60 h 201"/>
                <a:gd name="T4" fmla="*/ 0 w 196"/>
                <a:gd name="T5" fmla="*/ 201 h 201"/>
                <a:gd name="T6" fmla="*/ 98 w 196"/>
                <a:gd name="T7" fmla="*/ 201 h 201"/>
                <a:gd name="T8" fmla="*/ 196 w 196"/>
                <a:gd name="T9" fmla="*/ 201 h 201"/>
                <a:gd name="T10" fmla="*/ 196 w 196"/>
                <a:gd name="T11" fmla="*/ 60 h 201"/>
                <a:gd name="T12" fmla="*/ 98 w 196"/>
                <a:gd name="T13" fmla="*/ 60 h 201"/>
              </a:gdLst>
              <a:ahLst/>
              <a:cxnLst>
                <a:cxn ang="0">
                  <a:pos x="T0" y="T1"/>
                </a:cxn>
                <a:cxn ang="0">
                  <a:pos x="T2" y="T3"/>
                </a:cxn>
                <a:cxn ang="0">
                  <a:pos x="T4" y="T5"/>
                </a:cxn>
                <a:cxn ang="0">
                  <a:pos x="T6" y="T7"/>
                </a:cxn>
                <a:cxn ang="0">
                  <a:pos x="T8" y="T9"/>
                </a:cxn>
                <a:cxn ang="0">
                  <a:pos x="T10" y="T11"/>
                </a:cxn>
                <a:cxn ang="0">
                  <a:pos x="T12" y="T13"/>
                </a:cxn>
              </a:cxnLst>
              <a:rect l="0" t="0" r="r" b="b"/>
              <a:pathLst>
                <a:path w="196" h="201">
                  <a:moveTo>
                    <a:pt x="98" y="60"/>
                  </a:moveTo>
                  <a:cubicBezTo>
                    <a:pt x="52" y="0"/>
                    <a:pt x="0" y="60"/>
                    <a:pt x="0" y="60"/>
                  </a:cubicBezTo>
                  <a:cubicBezTo>
                    <a:pt x="0" y="201"/>
                    <a:pt x="0" y="201"/>
                    <a:pt x="0" y="201"/>
                  </a:cubicBezTo>
                  <a:cubicBezTo>
                    <a:pt x="0" y="201"/>
                    <a:pt x="52" y="142"/>
                    <a:pt x="98" y="201"/>
                  </a:cubicBezTo>
                  <a:cubicBezTo>
                    <a:pt x="98" y="201"/>
                    <a:pt x="149" y="142"/>
                    <a:pt x="196" y="201"/>
                  </a:cubicBezTo>
                  <a:cubicBezTo>
                    <a:pt x="196" y="60"/>
                    <a:pt x="196" y="60"/>
                    <a:pt x="196" y="60"/>
                  </a:cubicBezTo>
                  <a:cubicBezTo>
                    <a:pt x="149" y="0"/>
                    <a:pt x="98" y="60"/>
                    <a:pt x="98" y="60"/>
                  </a:cubicBezTo>
                  <a:close/>
                </a:path>
              </a:pathLst>
            </a:custGeom>
            <a:ln w="19050">
              <a:solidFill>
                <a:schemeClr val="accent6"/>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sp>
          <p:nvSpPr>
            <p:cNvPr id="18" name="Freeform 6"/>
            <p:cNvSpPr>
              <a:spLocks/>
            </p:cNvSpPr>
            <p:nvPr/>
          </p:nvSpPr>
          <p:spPr bwMode="auto">
            <a:xfrm>
              <a:off x="1308100" y="1220788"/>
              <a:ext cx="677863" cy="644525"/>
            </a:xfrm>
            <a:custGeom>
              <a:avLst/>
              <a:gdLst>
                <a:gd name="T0" fmla="*/ 178 w 178"/>
                <a:gd name="T1" fmla="*/ 42 h 169"/>
                <a:gd name="T2" fmla="*/ 89 w 178"/>
                <a:gd name="T3" fmla="*/ 52 h 169"/>
                <a:gd name="T4" fmla="*/ 0 w 178"/>
                <a:gd name="T5" fmla="*/ 44 h 169"/>
                <a:gd name="T6" fmla="*/ 0 w 178"/>
                <a:gd name="T7" fmla="*/ 161 h 169"/>
                <a:gd name="T8" fmla="*/ 89 w 178"/>
                <a:gd name="T9" fmla="*/ 169 h 169"/>
                <a:gd name="T10" fmla="*/ 178 w 178"/>
                <a:gd name="T11" fmla="*/ 160 h 169"/>
                <a:gd name="T12" fmla="*/ 178 w 178"/>
                <a:gd name="T13" fmla="*/ 42 h 169"/>
              </a:gdLst>
              <a:ahLst/>
              <a:cxnLst>
                <a:cxn ang="0">
                  <a:pos x="T0" y="T1"/>
                </a:cxn>
                <a:cxn ang="0">
                  <a:pos x="T2" y="T3"/>
                </a:cxn>
                <a:cxn ang="0">
                  <a:pos x="T4" y="T5"/>
                </a:cxn>
                <a:cxn ang="0">
                  <a:pos x="T6" y="T7"/>
                </a:cxn>
                <a:cxn ang="0">
                  <a:pos x="T8" y="T9"/>
                </a:cxn>
                <a:cxn ang="0">
                  <a:pos x="T10" y="T11"/>
                </a:cxn>
                <a:cxn ang="0">
                  <a:pos x="T12" y="T13"/>
                </a:cxn>
              </a:cxnLst>
              <a:rect l="0" t="0" r="r" b="b"/>
              <a:pathLst>
                <a:path w="178" h="169">
                  <a:moveTo>
                    <a:pt x="178" y="42"/>
                  </a:moveTo>
                  <a:cubicBezTo>
                    <a:pt x="134" y="0"/>
                    <a:pt x="89" y="52"/>
                    <a:pt x="89" y="52"/>
                  </a:cubicBezTo>
                  <a:cubicBezTo>
                    <a:pt x="54" y="7"/>
                    <a:pt x="17" y="30"/>
                    <a:pt x="0" y="44"/>
                  </a:cubicBezTo>
                  <a:cubicBezTo>
                    <a:pt x="0" y="161"/>
                    <a:pt x="0" y="161"/>
                    <a:pt x="0" y="161"/>
                  </a:cubicBezTo>
                  <a:cubicBezTo>
                    <a:pt x="16" y="147"/>
                    <a:pt x="54" y="124"/>
                    <a:pt x="89" y="169"/>
                  </a:cubicBezTo>
                  <a:cubicBezTo>
                    <a:pt x="89" y="169"/>
                    <a:pt x="135" y="116"/>
                    <a:pt x="178" y="160"/>
                  </a:cubicBezTo>
                  <a:lnTo>
                    <a:pt x="178" y="42"/>
                  </a:lnTo>
                  <a:close/>
                </a:path>
              </a:pathLst>
            </a:custGeom>
            <a:ln w="19050">
              <a:solidFill>
                <a:schemeClr val="accent6"/>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sp>
          <p:nvSpPr>
            <p:cNvPr id="19" name="Line 7"/>
            <p:cNvSpPr>
              <a:spLocks noChangeShapeType="1"/>
            </p:cNvSpPr>
            <p:nvPr/>
          </p:nvSpPr>
          <p:spPr bwMode="auto">
            <a:xfrm flipV="1">
              <a:off x="1646238" y="1384300"/>
              <a:ext cx="0" cy="481013"/>
            </a:xfrm>
            <a:prstGeom prst="line">
              <a:avLst/>
            </a:prstGeom>
            <a:ln w="19050">
              <a:solidFill>
                <a:schemeClr val="accent6"/>
              </a:solidFill>
              <a:headEnd/>
              <a:tailEn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grpSp>
      <p:sp>
        <p:nvSpPr>
          <p:cNvPr id="27" name="Espace réservé du numéro de diapositive 2"/>
          <p:cNvSpPr>
            <a:spLocks noGrp="1"/>
          </p:cNvSpPr>
          <p:nvPr>
            <p:ph type="sldNum" sz="quarter" idx="4294967295"/>
          </p:nvPr>
        </p:nvSpPr>
        <p:spPr>
          <a:xfrm>
            <a:off x="9533925" y="6972324"/>
            <a:ext cx="577163" cy="277842"/>
          </a:xfrm>
          <a:prstGeom prst="rect">
            <a:avLst/>
          </a:prstGeom>
        </p:spPr>
        <p:txBody>
          <a:bodyPr/>
          <a:lstStyle/>
          <a:p>
            <a:fld id="{9784CBA3-D598-4B1F-BAA3-EE14B5154290}" type="slidenum">
              <a:rPr lang="en-AU" smtClean="0">
                <a:solidFill>
                  <a:srgbClr val="717171"/>
                </a:solidFill>
              </a:rPr>
              <a:pPr/>
              <a:t>5</a:t>
            </a:fld>
            <a:endParaRPr lang="en-AU" dirty="0">
              <a:solidFill>
                <a:srgbClr val="717171"/>
              </a:solidFill>
            </a:endParaRPr>
          </a:p>
        </p:txBody>
      </p:sp>
    </p:spTree>
    <p:extLst>
      <p:ext uri="{BB962C8B-B14F-4D97-AF65-F5344CB8AC3E}">
        <p14:creationId xmlns:p14="http://schemas.microsoft.com/office/powerpoint/2010/main" val="244274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p"/>
      <p:bldP spid="25" grpId="0" build="p"/>
      <p:bldP spid="26" grpId="0" build="p"/>
      <p:bldP spid="41" grpId="0" animBg="1"/>
      <p:bldP spid="43"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p:cNvSpPr>
            <a:spLocks noGrp="1"/>
          </p:cNvSpPr>
          <p:nvPr>
            <p:ph type="title"/>
          </p:nvPr>
        </p:nvSpPr>
        <p:spPr>
          <a:xfrm>
            <a:off x="324494" y="1"/>
            <a:ext cx="9792000" cy="544971"/>
          </a:xfrm>
        </p:spPr>
        <p:txBody>
          <a:bodyPr/>
          <a:lstStyle/>
          <a:p>
            <a:r>
              <a:rPr lang="fr-FR" sz="2000" dirty="0"/>
              <a:t>Thématiques du Volume deux roues motorisés </a:t>
            </a:r>
            <a:r>
              <a:rPr lang="fr-FR" sz="2000" dirty="0" smtClean="0"/>
              <a:t>2017</a:t>
            </a:r>
            <a:endParaRPr lang="fr-FR" sz="2000" dirty="0"/>
          </a:p>
        </p:txBody>
      </p:sp>
      <p:sp>
        <p:nvSpPr>
          <p:cNvPr id="6" name="Espace réservé du contenu 3"/>
          <p:cNvSpPr txBox="1">
            <a:spLocks/>
          </p:cNvSpPr>
          <p:nvPr/>
        </p:nvSpPr>
        <p:spPr>
          <a:xfrm>
            <a:off x="1688951" y="1135464"/>
            <a:ext cx="8419691" cy="5206344"/>
          </a:xfrm>
          <a:prstGeom prst="rect">
            <a:avLst/>
          </a:prstGeom>
        </p:spPr>
        <p:txBody>
          <a:bodyPr vert="horz" lIns="0" tIns="238782" rIns="0" bIns="0" rtlCol="0" anchor="ctr">
            <a:noAutofit/>
          </a:bodyPr>
          <a:lstStyle>
            <a:lvl1pPr marL="0" indent="0" algn="l" defTabSz="1028084" rtl="0" eaLnBrk="1" latinLnBrk="0" hangingPunct="1">
              <a:spcBef>
                <a:spcPct val="20000"/>
              </a:spcBef>
              <a:buFont typeface="Arial" pitchFamily="34" charset="0"/>
              <a:buNone/>
              <a:defRPr lang="en-US" sz="1400" b="0" kern="120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1157288" fontAlgn="auto">
              <a:spcAft>
                <a:spcPts val="0"/>
              </a:spcAft>
            </a:pPr>
            <a:r>
              <a:rPr lang="fr-FR" sz="1300" dirty="0">
                <a:latin typeface="Arial" panose="020B0604020202020204" pitchFamily="34" charset="0"/>
                <a:cs typeface="Arial" panose="020B0604020202020204" pitchFamily="34" charset="0"/>
              </a:rPr>
              <a:t>Le Volume « Deux Roues Motorisés » comprend les données descriptives du parc des deux roues motorisés des </a:t>
            </a:r>
            <a:r>
              <a:rPr lang="fr-FR" sz="1300" dirty="0" smtClean="0">
                <a:latin typeface="Arial" panose="020B0604020202020204" pitchFamily="34" charset="0"/>
                <a:cs typeface="Arial" panose="020B0604020202020204" pitchFamily="34" charset="0"/>
              </a:rPr>
              <a:t>ménages :</a:t>
            </a:r>
            <a:endParaRPr lang="fr-FR" sz="1300" dirty="0">
              <a:latin typeface="Arial" panose="020B0604020202020204" pitchFamily="34" charset="0"/>
              <a:cs typeface="Arial" panose="020B0604020202020204" pitchFamily="34" charset="0"/>
            </a:endParaRPr>
          </a:p>
          <a:p>
            <a:pPr defTabSz="1157288" fontAlgn="auto">
              <a:spcAft>
                <a:spcPts val="0"/>
              </a:spcAft>
            </a:pPr>
            <a:endParaRPr lang="fr-FR" sz="1300" dirty="0">
              <a:latin typeface="Arial" panose="020B0604020202020204" pitchFamily="34" charset="0"/>
              <a:cs typeface="Arial" panose="020B0604020202020204" pitchFamily="34" charset="0"/>
            </a:endParaRPr>
          </a:p>
          <a:p>
            <a:pPr marL="319461" lvl="2" indent="-319461" defTabSz="1157288" fontAlgn="auto">
              <a:spcBef>
                <a:spcPts val="1350"/>
              </a:spcBef>
              <a:spcAft>
                <a:spcPts val="0"/>
              </a:spcAft>
              <a:buClr>
                <a:schemeClr val="accent6"/>
              </a:buClr>
            </a:pPr>
            <a:r>
              <a:rPr lang="fr-FR" sz="1300" b="0" dirty="0">
                <a:latin typeface="Arial" panose="020B0604020202020204" pitchFamily="34" charset="0"/>
                <a:cs typeface="Arial" panose="020B0604020202020204" pitchFamily="34" charset="0"/>
              </a:rPr>
              <a:t>Taux d’équipement des ménages, taille du parc, profil des ménages équipés </a:t>
            </a:r>
          </a:p>
          <a:p>
            <a:pPr marL="319461" lvl="2" indent="-319461" defTabSz="1157288" fontAlgn="auto">
              <a:spcBef>
                <a:spcPts val="1350"/>
              </a:spcBef>
              <a:spcAft>
                <a:spcPts val="0"/>
              </a:spcAft>
              <a:buClr>
                <a:schemeClr val="accent6"/>
              </a:buClr>
            </a:pPr>
            <a:r>
              <a:rPr lang="fr-FR" sz="1300" b="0" dirty="0">
                <a:latin typeface="Arial" panose="020B0604020202020204" pitchFamily="34" charset="0"/>
                <a:cs typeface="Arial" panose="020B0604020202020204" pitchFamily="34" charset="0"/>
              </a:rPr>
              <a:t>Structure du parc en termes de cylindrées, types de véhicules (motos / </a:t>
            </a:r>
            <a:r>
              <a:rPr lang="fr-FR" sz="1300" b="0" dirty="0" smtClean="0">
                <a:latin typeface="Arial" panose="020B0604020202020204" pitchFamily="34" charset="0"/>
                <a:cs typeface="Arial" panose="020B0604020202020204" pitchFamily="34" charset="0"/>
              </a:rPr>
              <a:t>scooters)</a:t>
            </a:r>
          </a:p>
          <a:p>
            <a:pPr marL="319461" lvl="2" indent="-319461" defTabSz="1157288" fontAlgn="auto">
              <a:spcBef>
                <a:spcPts val="1350"/>
              </a:spcBef>
              <a:spcAft>
                <a:spcPts val="0"/>
              </a:spcAft>
              <a:buClr>
                <a:schemeClr val="accent6"/>
              </a:buClr>
            </a:pPr>
            <a:r>
              <a:rPr lang="fr-FR" sz="1300" b="0" dirty="0" smtClean="0">
                <a:latin typeface="Arial" panose="020B0604020202020204" pitchFamily="34" charset="0"/>
                <a:cs typeface="Arial" panose="020B0604020202020204" pitchFamily="34" charset="0"/>
              </a:rPr>
              <a:t>Profil </a:t>
            </a:r>
            <a:r>
              <a:rPr lang="fr-FR" sz="1300" b="0" dirty="0">
                <a:latin typeface="Arial" panose="020B0604020202020204" pitchFamily="34" charset="0"/>
                <a:cs typeface="Arial" panose="020B0604020202020204" pitchFamily="34" charset="0"/>
              </a:rPr>
              <a:t>des utilisateurs principaux </a:t>
            </a:r>
          </a:p>
          <a:p>
            <a:pPr marL="319461" lvl="2" indent="-319461" defTabSz="1157288" fontAlgn="auto">
              <a:spcBef>
                <a:spcPts val="1350"/>
              </a:spcBef>
              <a:spcAft>
                <a:spcPts val="0"/>
              </a:spcAft>
              <a:buClr>
                <a:schemeClr val="accent6"/>
              </a:buClr>
            </a:pPr>
            <a:r>
              <a:rPr lang="fr-FR" sz="1300" b="0" dirty="0">
                <a:latin typeface="Arial" panose="020B0604020202020204" pitchFamily="34" charset="0"/>
                <a:cs typeface="Arial" panose="020B0604020202020204" pitchFamily="34" charset="0"/>
              </a:rPr>
              <a:t>Mixité voiture / 2RM</a:t>
            </a:r>
          </a:p>
          <a:p>
            <a:pPr marL="319461" lvl="2" indent="-319461" defTabSz="1157288" fontAlgn="auto">
              <a:spcBef>
                <a:spcPts val="1350"/>
              </a:spcBef>
              <a:spcAft>
                <a:spcPts val="0"/>
              </a:spcAft>
              <a:buClr>
                <a:schemeClr val="accent6"/>
              </a:buClr>
            </a:pPr>
            <a:r>
              <a:rPr lang="fr-FR" sz="1300" b="0" dirty="0">
                <a:latin typeface="Arial" panose="020B0604020202020204" pitchFamily="34" charset="0"/>
                <a:cs typeface="Arial" panose="020B0604020202020204" pitchFamily="34" charset="0"/>
              </a:rPr>
              <a:t>Utilisation des 2RM (motifs d’utilisation, saisonnalité, kilométrage annuel, ventilation du kilométrage annuel)</a:t>
            </a:r>
          </a:p>
          <a:p>
            <a:pPr marL="319461" lvl="2" indent="-319461" defTabSz="1157288" fontAlgn="auto">
              <a:spcBef>
                <a:spcPts val="1350"/>
              </a:spcBef>
              <a:spcAft>
                <a:spcPts val="0"/>
              </a:spcAft>
              <a:buClr>
                <a:schemeClr val="accent6"/>
              </a:buClr>
            </a:pPr>
            <a:r>
              <a:rPr lang="fr-FR" sz="1300" b="0" dirty="0">
                <a:latin typeface="Arial" panose="020B0604020202020204" pitchFamily="34" charset="0"/>
                <a:cs typeface="Arial" panose="020B0604020202020204" pitchFamily="34" charset="0"/>
              </a:rPr>
              <a:t>Part du parc dormant</a:t>
            </a:r>
          </a:p>
          <a:p>
            <a:pPr marL="319461" lvl="2" indent="-319461" defTabSz="1157288" fontAlgn="auto">
              <a:spcBef>
                <a:spcPts val="1350"/>
              </a:spcBef>
              <a:spcAft>
                <a:spcPts val="0"/>
              </a:spcAft>
              <a:buClr>
                <a:schemeClr val="accent6"/>
              </a:buClr>
            </a:pPr>
            <a:r>
              <a:rPr lang="fr-FR" sz="1300" b="0" dirty="0" smtClean="0">
                <a:latin typeface="Arial" panose="020B0604020202020204" pitchFamily="34" charset="0"/>
                <a:cs typeface="Arial" panose="020B0604020202020204" pitchFamily="34" charset="0"/>
              </a:rPr>
              <a:t>Montant de la cotisation des </a:t>
            </a:r>
            <a:r>
              <a:rPr lang="fr-FR" sz="1300" b="0" dirty="0">
                <a:latin typeface="Arial" panose="020B0604020202020204" pitchFamily="34" charset="0"/>
                <a:cs typeface="Arial" panose="020B0604020202020204" pitchFamily="34" charset="0"/>
              </a:rPr>
              <a:t>contrats d’assurance des </a:t>
            </a:r>
            <a:r>
              <a:rPr lang="fr-FR" sz="1300" b="0" dirty="0" smtClean="0">
                <a:latin typeface="Arial" panose="020B0604020202020204" pitchFamily="34" charset="0"/>
                <a:cs typeface="Arial" panose="020B0604020202020204" pitchFamily="34" charset="0"/>
              </a:rPr>
              <a:t>2RM</a:t>
            </a:r>
          </a:p>
          <a:p>
            <a:pPr marL="319461" lvl="2" indent="-319461" defTabSz="1157288" fontAlgn="auto">
              <a:spcBef>
                <a:spcPts val="1350"/>
              </a:spcBef>
              <a:spcAft>
                <a:spcPts val="0"/>
              </a:spcAft>
              <a:buClr>
                <a:schemeClr val="accent6"/>
              </a:buClr>
            </a:pPr>
            <a:r>
              <a:rPr lang="fr-FR" sz="1300" b="0" dirty="0" smtClean="0">
                <a:solidFill>
                  <a:schemeClr val="accent2"/>
                </a:solidFill>
                <a:latin typeface="Arial" panose="020B0604020202020204" pitchFamily="34" charset="0"/>
                <a:cs typeface="Arial" panose="020B0604020202020204" pitchFamily="34" charset="0"/>
              </a:rPr>
              <a:t>Focus permis 2RM: Formation/permis obtenu, année d’obtention, conduite actuelle d’un 2RM, interruptions et reprise de conduite, si oui: durée d’</a:t>
            </a:r>
            <a:r>
              <a:rPr lang="fr-FR" sz="1300" b="0" dirty="0" err="1" smtClean="0">
                <a:solidFill>
                  <a:schemeClr val="accent2"/>
                </a:solidFill>
                <a:latin typeface="Arial" panose="020B0604020202020204" pitchFamily="34" charset="0"/>
                <a:cs typeface="Arial" panose="020B0604020202020204" pitchFamily="34" charset="0"/>
              </a:rPr>
              <a:t>intéruption</a:t>
            </a:r>
            <a:r>
              <a:rPr lang="fr-FR" sz="1300" b="0" dirty="0" smtClean="0">
                <a:solidFill>
                  <a:schemeClr val="accent2"/>
                </a:solidFill>
                <a:latin typeface="Arial" panose="020B0604020202020204" pitchFamily="34" charset="0"/>
                <a:cs typeface="Arial" panose="020B0604020202020204" pitchFamily="34" charset="0"/>
              </a:rPr>
              <a:t>, date de reprise) (NEW)</a:t>
            </a:r>
          </a:p>
        </p:txBody>
      </p:sp>
      <p:sp>
        <p:nvSpPr>
          <p:cNvPr id="8" name="_s1035"/>
          <p:cNvSpPr>
            <a:spLocks noChangeAspect="1" noChangeArrowheads="1"/>
          </p:cNvSpPr>
          <p:nvPr/>
        </p:nvSpPr>
        <p:spPr bwMode="auto">
          <a:xfrm>
            <a:off x="199712" y="1135463"/>
            <a:ext cx="1022400" cy="5206343"/>
          </a:xfrm>
          <a:prstGeom prst="rect">
            <a:avLst/>
          </a:prstGeom>
          <a:solidFill>
            <a:schemeClr val="accent6"/>
          </a:solidFill>
          <a:ln w="57150">
            <a:noFill/>
            <a:round/>
            <a:headEnd/>
            <a:tailEnd/>
          </a:ln>
          <a:effectLst/>
          <a:extLst/>
        </p:spPr>
        <p:txBody>
          <a:bodyPr lIns="35997" tIns="0" rIns="35997" bIns="0" anchor="ctr"/>
          <a:lstStyle/>
          <a:p>
            <a:pPr algn="ctr"/>
            <a:endParaRPr lang="fr-FR" sz="1400" i="1" dirty="0">
              <a:solidFill>
                <a:schemeClr val="bg1"/>
              </a:solidFill>
              <a:latin typeface="Arial" panose="020B0604020202020204" pitchFamily="34" charset="0"/>
              <a:cs typeface="Arial" panose="020B0604020202020204" pitchFamily="34" charset="0"/>
            </a:endParaRPr>
          </a:p>
          <a:p>
            <a:pPr algn="ctr"/>
            <a:r>
              <a:rPr lang="fr-FR" sz="1200" i="1" dirty="0">
                <a:solidFill>
                  <a:schemeClr val="bg1"/>
                </a:solidFill>
                <a:latin typeface="Arial" panose="020B0604020202020204" pitchFamily="34" charset="0"/>
                <a:cs typeface="Arial" panose="020B0604020202020204" pitchFamily="34" charset="0"/>
              </a:rPr>
              <a:t>Volume 2RM</a:t>
            </a:r>
          </a:p>
          <a:p>
            <a:pPr algn="ctr"/>
            <a:endParaRPr lang="fr-FR" sz="1200" dirty="0">
              <a:latin typeface="Arial" panose="020B0604020202020204" pitchFamily="34" charset="0"/>
              <a:cs typeface="Arial" panose="020B0604020202020204" pitchFamily="34" charset="0"/>
            </a:endParaRPr>
          </a:p>
        </p:txBody>
      </p:sp>
      <p:sp>
        <p:nvSpPr>
          <p:cNvPr id="11" name="Rectangle 10"/>
          <p:cNvSpPr/>
          <p:nvPr/>
        </p:nvSpPr>
        <p:spPr>
          <a:xfrm>
            <a:off x="1436919" y="1135465"/>
            <a:ext cx="8721969" cy="520634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fr-FR"/>
          </a:p>
        </p:txBody>
      </p:sp>
      <p:sp>
        <p:nvSpPr>
          <p:cNvPr id="7" name="Espace réservé du numéro de diapositive 2"/>
          <p:cNvSpPr>
            <a:spLocks noGrp="1"/>
          </p:cNvSpPr>
          <p:nvPr>
            <p:ph type="sldNum" sz="quarter" idx="4294967295"/>
          </p:nvPr>
        </p:nvSpPr>
        <p:spPr>
          <a:xfrm>
            <a:off x="9533925" y="6972324"/>
            <a:ext cx="577163" cy="277842"/>
          </a:xfrm>
          <a:prstGeom prst="rect">
            <a:avLst/>
          </a:prstGeom>
        </p:spPr>
        <p:txBody>
          <a:bodyPr/>
          <a:lstStyle/>
          <a:p>
            <a:fld id="{9784CBA3-D598-4B1F-BAA3-EE14B5154290}" type="slidenum">
              <a:rPr lang="en-AU" smtClean="0">
                <a:solidFill>
                  <a:srgbClr val="717171"/>
                </a:solidFill>
              </a:rPr>
              <a:pPr/>
              <a:t>6</a:t>
            </a:fld>
            <a:endParaRPr lang="en-AU" dirty="0">
              <a:solidFill>
                <a:srgbClr val="717171"/>
              </a:solidFill>
            </a:endParaRPr>
          </a:p>
        </p:txBody>
      </p:sp>
    </p:spTree>
    <p:extLst>
      <p:ext uri="{BB962C8B-B14F-4D97-AF65-F5344CB8AC3E}">
        <p14:creationId xmlns:p14="http://schemas.microsoft.com/office/powerpoint/2010/main" val="337447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4000" y="2988000"/>
            <a:ext cx="213200" cy="461665"/>
          </a:xfrm>
        </p:spPr>
        <p:txBody>
          <a:bodyPr/>
          <a:lstStyle/>
          <a:p>
            <a:r>
              <a:rPr lang="fr-FR" dirty="0" smtClean="0"/>
              <a:t>2</a:t>
            </a:r>
            <a:endParaRPr lang="fr-FR" dirty="0"/>
          </a:p>
        </p:txBody>
      </p:sp>
      <p:sp>
        <p:nvSpPr>
          <p:cNvPr id="4" name="Sous-titre 3"/>
          <p:cNvSpPr>
            <a:spLocks noGrp="1"/>
          </p:cNvSpPr>
          <p:nvPr>
            <p:ph type="subTitle" idx="1"/>
          </p:nvPr>
        </p:nvSpPr>
        <p:spPr>
          <a:xfrm>
            <a:off x="323999" y="3469604"/>
            <a:ext cx="9792000" cy="1382430"/>
          </a:xfrm>
        </p:spPr>
        <p:txBody>
          <a:bodyPr/>
          <a:lstStyle/>
          <a:p>
            <a:r>
              <a:rPr lang="fr-FR" sz="2800" dirty="0" smtClean="0"/>
              <a:t>Contexte : </a:t>
            </a:r>
            <a:r>
              <a:rPr lang="fr-FR" sz="2800" dirty="0"/>
              <a:t>rappel des principales tendances du parc </a:t>
            </a:r>
            <a:r>
              <a:rPr lang="fr-FR" sz="2800" dirty="0" smtClean="0"/>
              <a:t>Automobile</a:t>
            </a:r>
            <a:endParaRPr lang="fr-FR" altLang="fr-FR" sz="2800" dirty="0"/>
          </a:p>
          <a:p>
            <a:endParaRPr lang="fr-FR" sz="2800" dirty="0"/>
          </a:p>
        </p:txBody>
      </p:sp>
      <p:sp>
        <p:nvSpPr>
          <p:cNvPr id="2" name="Rectangle 1"/>
          <p:cNvSpPr/>
          <p:nvPr/>
        </p:nvSpPr>
        <p:spPr bwMode="ltGray">
          <a:xfrm>
            <a:off x="0" y="6730409"/>
            <a:ext cx="10440988" cy="830854"/>
          </a:xfrm>
          <a:prstGeom prst="rect">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Tree>
    <p:extLst>
      <p:ext uri="{BB962C8B-B14F-4D97-AF65-F5344CB8AC3E}">
        <p14:creationId xmlns:p14="http://schemas.microsoft.com/office/powerpoint/2010/main" val="474886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5"/>
          <p:cNvSpPr>
            <a:spLocks noGrp="1"/>
          </p:cNvSpPr>
          <p:nvPr>
            <p:ph type="title"/>
          </p:nvPr>
        </p:nvSpPr>
        <p:spPr>
          <a:xfrm>
            <a:off x="239712" y="1078174"/>
            <a:ext cx="9792000" cy="421718"/>
          </a:xfrm>
        </p:spPr>
        <p:txBody>
          <a:bodyPr vert="horz" lIns="0" tIns="234900" rIns="0" bIns="0" rtlCol="0" anchor="t">
            <a:spAutoFit/>
          </a:bodyPr>
          <a:lstStyle/>
          <a:p>
            <a:r>
              <a:rPr lang="fr-FR" sz="1200" dirty="0"/>
              <a:t>Evolution du taux de motorisation des ménages</a:t>
            </a:r>
          </a:p>
        </p:txBody>
      </p:sp>
      <p:sp>
        <p:nvSpPr>
          <p:cNvPr id="19" name="Espace réservé du numéro de diapositive 2"/>
          <p:cNvSpPr>
            <a:spLocks noGrp="1"/>
          </p:cNvSpPr>
          <p:nvPr>
            <p:ph type="sldNum" sz="quarter" idx="18"/>
          </p:nvPr>
        </p:nvSpPr>
        <p:spPr>
          <a:xfrm>
            <a:off x="9533925" y="6972324"/>
            <a:ext cx="577163" cy="277842"/>
          </a:xfrm>
          <a:prstGeom prst="rect">
            <a:avLst/>
          </a:prstGeom>
        </p:spPr>
        <p:txBody>
          <a:bodyPr/>
          <a:lstStyle/>
          <a:p>
            <a:fld id="{9784CBA3-D598-4B1F-BAA3-EE14B5154290}" type="slidenum">
              <a:rPr lang="en-AU" smtClean="0">
                <a:solidFill>
                  <a:srgbClr val="717171"/>
                </a:solidFill>
              </a:rPr>
              <a:pPr/>
              <a:t>8</a:t>
            </a:fld>
            <a:endParaRPr lang="en-AU" dirty="0">
              <a:solidFill>
                <a:srgbClr val="717171"/>
              </a:solidFill>
            </a:endParaRPr>
          </a:p>
        </p:txBody>
      </p:sp>
      <p:sp>
        <p:nvSpPr>
          <p:cNvPr id="12" name="Rectangle 11"/>
          <p:cNvSpPr/>
          <p:nvPr/>
        </p:nvSpPr>
        <p:spPr>
          <a:xfrm>
            <a:off x="5829301" y="6462751"/>
            <a:ext cx="4338574" cy="3590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 10 000 ménages</a:t>
            </a:r>
          </a:p>
          <a:p>
            <a:pPr algn="r"/>
            <a:r>
              <a:rPr lang="fr-FR" sz="900" b="0" i="1" dirty="0">
                <a:latin typeface="Arial" panose="020B0604020202020204" pitchFamily="34" charset="0"/>
                <a:cs typeface="Arial" panose="020B0604020202020204" pitchFamily="34" charset="0"/>
              </a:rPr>
              <a:t>Champ : Ensemble des véhicules à disposition des ménages</a:t>
            </a:r>
          </a:p>
        </p:txBody>
      </p:sp>
      <p:sp>
        <p:nvSpPr>
          <p:cNvPr id="13"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pourcentage</a:t>
            </a:r>
          </a:p>
        </p:txBody>
      </p:sp>
      <p:sp>
        <p:nvSpPr>
          <p:cNvPr id="14" name="Rectangle à coins arrondis 13"/>
          <p:cNvSpPr/>
          <p:nvPr/>
        </p:nvSpPr>
        <p:spPr>
          <a:xfrm>
            <a:off x="239716" y="0"/>
            <a:ext cx="10034584" cy="852747"/>
          </a:xfrm>
          <a:prstGeom prst="roundRect">
            <a:avLst>
              <a:gd name="adj" fmla="val 0"/>
            </a:avLst>
          </a:prstGeom>
        </p:spPr>
        <p:txBody>
          <a:bodyPr vert="horz" lIns="0" tIns="234900" rIns="0" bIns="0" rtlCol="0" anchor="t">
            <a:spAutoFit/>
          </a:bodyPr>
          <a:lstStyle/>
          <a:p>
            <a:pPr defTabSz="1028700"/>
            <a:r>
              <a:rPr lang="fr-FR" sz="2000" dirty="0">
                <a:latin typeface="Arial" panose="020B0604020202020204" pitchFamily="34" charset="0"/>
                <a:ea typeface="+mj-ea"/>
                <a:cs typeface="Arial" panose="020B0604020202020204" pitchFamily="34" charset="0"/>
              </a:rPr>
              <a:t>Le taux de motorisation des ménages continue de suivre une pente ascendante (+0,6pt), après une baisse continue observée entre 2010 et 2015.</a:t>
            </a:r>
          </a:p>
        </p:txBody>
      </p:sp>
      <p:graphicFrame>
        <p:nvGraphicFramePr>
          <p:cNvPr id="15" name="Graphique 14"/>
          <p:cNvGraphicFramePr/>
          <p:nvPr>
            <p:extLst>
              <p:ext uri="{D42A27DB-BD31-4B8C-83A1-F6EECF244321}">
                <p14:modId xmlns:p14="http://schemas.microsoft.com/office/powerpoint/2010/main" val="2863139647"/>
              </p:ext>
            </p:extLst>
          </p:nvPr>
        </p:nvGraphicFramePr>
        <p:xfrm>
          <a:off x="109182" y="1728480"/>
          <a:ext cx="10165117" cy="4405386"/>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necteur droit avec flèche 15"/>
          <p:cNvCxnSpPr/>
          <p:nvPr/>
        </p:nvCxnSpPr>
        <p:spPr>
          <a:xfrm>
            <a:off x="6267148" y="2641317"/>
            <a:ext cx="2736000" cy="65064"/>
          </a:xfrm>
          <a:prstGeom prst="straightConnector1">
            <a:avLst/>
          </a:prstGeom>
          <a:ln w="19050">
            <a:solidFill>
              <a:schemeClr val="accent4">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9098148" y="2629442"/>
            <a:ext cx="990143" cy="125635"/>
          </a:xfrm>
          <a:prstGeom prst="straightConnector1">
            <a:avLst/>
          </a:prstGeom>
          <a:ln w="19050">
            <a:solidFill>
              <a:schemeClr val="accent4">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36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aphique 37"/>
          <p:cNvGraphicFramePr/>
          <p:nvPr>
            <p:extLst>
              <p:ext uri="{D42A27DB-BD31-4B8C-83A1-F6EECF244321}">
                <p14:modId xmlns:p14="http://schemas.microsoft.com/office/powerpoint/2010/main" val="3088177633"/>
              </p:ext>
            </p:extLst>
          </p:nvPr>
        </p:nvGraphicFramePr>
        <p:xfrm>
          <a:off x="228786" y="2123278"/>
          <a:ext cx="9582871" cy="433017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4494" y="1146413"/>
            <a:ext cx="9792000" cy="421836"/>
          </a:xfrm>
        </p:spPr>
        <p:txBody>
          <a:bodyPr vert="horz" lIns="0" tIns="234900" rIns="0" bIns="0" rtlCol="0" anchor="t">
            <a:spAutoFit/>
          </a:bodyPr>
          <a:lstStyle/>
          <a:p>
            <a:r>
              <a:rPr lang="fr-FR" sz="1200" dirty="0"/>
              <a:t>Taux de motorisation et nombre de véhicules possédés par ménage</a:t>
            </a:r>
          </a:p>
        </p:txBody>
      </p:sp>
      <p:sp>
        <p:nvSpPr>
          <p:cNvPr id="10" name="Rectangle 9"/>
          <p:cNvSpPr/>
          <p:nvPr/>
        </p:nvSpPr>
        <p:spPr>
          <a:xfrm>
            <a:off x="3702441" y="6193453"/>
            <a:ext cx="6408641" cy="636017"/>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a:t>
            </a:r>
          </a:p>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:Ensemble </a:t>
            </a:r>
            <a:r>
              <a:rPr lang="fr-FR" sz="900" b="0" i="1" dirty="0">
                <a:latin typeface="Arial" panose="020B0604020202020204" pitchFamily="34" charset="0"/>
                <a:cs typeface="Arial" panose="020B0604020202020204" pitchFamily="34" charset="0"/>
              </a:rPr>
              <a:t>des véhicules à disposition des ménages hors gros utilitaires</a:t>
            </a:r>
          </a:p>
          <a:p>
            <a:pPr algn="r"/>
            <a:r>
              <a:rPr lang="fr-FR" sz="900" b="0" i="1" dirty="0">
                <a:latin typeface="Arial" panose="020B0604020202020204" pitchFamily="34" charset="0"/>
                <a:cs typeface="Arial" panose="020B0604020202020204" pitchFamily="34" charset="0"/>
              </a:rPr>
              <a:t>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a:t>
            </a:r>
            <a:r>
              <a:rPr lang="fr-FR" sz="900" b="0" i="1" dirty="0" smtClean="0">
                <a:latin typeface="Arial" panose="020B0604020202020204" pitchFamily="34" charset="0"/>
                <a:cs typeface="Arial" panose="020B0604020202020204" pitchFamily="34" charset="0"/>
              </a:rPr>
              <a:t>(Parc Total</a:t>
            </a:r>
            <a:r>
              <a:rPr lang="fr-FR" sz="900" b="0" i="1" dirty="0">
                <a:latin typeface="Arial" panose="020B0604020202020204" pitchFamily="34" charset="0"/>
                <a:cs typeface="Arial" panose="020B0604020202020204" pitchFamily="34" charset="0"/>
              </a:rPr>
              <a:t>)</a:t>
            </a:r>
          </a:p>
          <a:p>
            <a:pPr algn="r"/>
            <a:r>
              <a:rPr lang="fr-FR" sz="900" b="0" i="1" dirty="0" smtClean="0">
                <a:latin typeface="Arial" panose="020B0604020202020204" pitchFamily="34" charset="0"/>
                <a:cs typeface="Arial" panose="020B0604020202020204" pitchFamily="34" charset="0"/>
              </a:rPr>
              <a:t>Q22: </a:t>
            </a:r>
            <a:r>
              <a:rPr lang="fr-FR" sz="900" b="0" i="1" dirty="0">
                <a:latin typeface="Arial" panose="020B0604020202020204" pitchFamily="34" charset="0"/>
                <a:cs typeface="Arial" panose="020B0604020202020204" pitchFamily="34" charset="0"/>
              </a:rPr>
              <a:t>De combien de voitures dispose–t-on actuellement dans votre foyer? </a:t>
            </a:r>
          </a:p>
        </p:txBody>
      </p:sp>
      <p:sp>
        <p:nvSpPr>
          <p:cNvPr id="11" name="Text Box 4"/>
          <p:cNvSpPr txBox="1">
            <a:spLocks noChangeArrowheads="1"/>
          </p:cNvSpPr>
          <p:nvPr/>
        </p:nvSpPr>
        <p:spPr bwMode="auto">
          <a:xfrm>
            <a:off x="239713" y="1832905"/>
            <a:ext cx="170607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pourcentage</a:t>
            </a:r>
          </a:p>
        </p:txBody>
      </p:sp>
      <p:sp>
        <p:nvSpPr>
          <p:cNvPr id="8" name="Rectangle 7"/>
          <p:cNvSpPr/>
          <p:nvPr/>
        </p:nvSpPr>
        <p:spPr>
          <a:xfrm>
            <a:off x="7152513" y="1828667"/>
            <a:ext cx="2321069" cy="246019"/>
          </a:xfrm>
          <a:prstGeom prst="rect">
            <a:avLst/>
          </a:prstGeom>
        </p:spPr>
        <p:txBody>
          <a:bodyPr wrap="none" lIns="91242" tIns="45620" rIns="91242" bIns="45620">
            <a:spAutoFit/>
          </a:bodyPr>
          <a:lstStyle/>
          <a:p>
            <a:pPr algn="ctr" fontAlgn="b"/>
            <a:r>
              <a:rPr lang="fr-FR" sz="1000" dirty="0">
                <a:latin typeface="Arial" panose="020B0604020202020204" pitchFamily="34" charset="0"/>
                <a:cs typeface="Arial" panose="020B0604020202020204" pitchFamily="34" charset="0"/>
              </a:rPr>
              <a:t>Taux de motorisation des ménages</a:t>
            </a:r>
          </a:p>
        </p:txBody>
      </p:sp>
      <p:sp>
        <p:nvSpPr>
          <p:cNvPr id="35" name="Line 353"/>
          <p:cNvSpPr>
            <a:spLocks noChangeShapeType="1"/>
          </p:cNvSpPr>
          <p:nvPr/>
        </p:nvSpPr>
        <p:spPr bwMode="auto">
          <a:xfrm>
            <a:off x="496557" y="1692142"/>
            <a:ext cx="0" cy="2730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700" rIns="0" bIns="46700" anchor="b"/>
          <a:lstStyle/>
          <a:p>
            <a:endParaRPr lang="fr-FR">
              <a:latin typeface="Arial" panose="020B0604020202020204" pitchFamily="34" charset="0"/>
              <a:cs typeface="Arial" panose="020B0604020202020204"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344284609"/>
              </p:ext>
            </p:extLst>
          </p:nvPr>
        </p:nvGraphicFramePr>
        <p:xfrm>
          <a:off x="262921" y="2091972"/>
          <a:ext cx="9399796" cy="276225"/>
        </p:xfrm>
        <a:graphic>
          <a:graphicData uri="http://schemas.openxmlformats.org/drawingml/2006/table">
            <a:tbl>
              <a:tblPr>
                <a:tableStyleId>{5C22544A-7EE6-4342-B048-85BDC9FD1C3A}</a:tableStyleId>
              </a:tblPr>
              <a:tblGrid>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tblGrid>
              <a:tr h="276225">
                <a:tc>
                  <a:txBody>
                    <a:bodyPr/>
                    <a:lstStyle/>
                    <a:p>
                      <a:pPr algn="ctr" fontAlgn="ctr"/>
                      <a:r>
                        <a:rPr lang="fr-FR" sz="1050" b="1" u="none" strike="noStrike" dirty="0">
                          <a:solidFill>
                            <a:srgbClr val="C00000"/>
                          </a:solidFill>
                          <a:effectLst/>
                          <a:latin typeface="Arial" panose="020B0604020202020204" pitchFamily="34" charset="0"/>
                          <a:cs typeface="Arial" panose="020B0604020202020204" pitchFamily="34" charset="0"/>
                        </a:rPr>
                        <a:t>76,8</a:t>
                      </a:r>
                      <a:endParaRPr lang="fr-FR" sz="105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77,0</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77,2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77,2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78,0</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78,4</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78,7</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78,8</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79,4</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80,3</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80,3</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79,7</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80,5</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81,2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82,6</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83,4</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83,6</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83,9</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84,5</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84,6</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84,3</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kern="1200" dirty="0">
                          <a:solidFill>
                            <a:schemeClr val="dk1"/>
                          </a:solidFill>
                          <a:effectLst/>
                          <a:latin typeface="Arial" panose="020B0604020202020204" pitchFamily="34" charset="0"/>
                          <a:ea typeface="+mn-ea"/>
                          <a:cs typeface="Arial" panose="020B0604020202020204" pitchFamily="34" charset="0"/>
                        </a:rPr>
                        <a:t>84,1</a:t>
                      </a:r>
                    </a:p>
                  </a:txBody>
                  <a:tcPr marL="9525" marR="9525" marT="9525" marB="0" anchor="ctr">
                    <a:noFill/>
                  </a:tcPr>
                </a:tc>
                <a:tc>
                  <a:txBody>
                    <a:bodyPr/>
                    <a:lstStyle/>
                    <a:p>
                      <a:pPr algn="ctr" fontAlgn="ctr"/>
                      <a:r>
                        <a:rPr lang="fr-FR" sz="1000" b="1" i="0" u="none" strike="noStrike" dirty="0" smtClean="0">
                          <a:solidFill>
                            <a:schemeClr val="tx1"/>
                          </a:solidFill>
                          <a:effectLst/>
                          <a:latin typeface="Arial" panose="020B0604020202020204" pitchFamily="34" charset="0"/>
                          <a:cs typeface="Arial" panose="020B0604020202020204" pitchFamily="34" charset="0"/>
                        </a:rPr>
                        <a:t>84,0</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i="0" u="none" strike="noStrike" dirty="0" smtClean="0">
                          <a:solidFill>
                            <a:schemeClr val="tx1"/>
                          </a:solidFill>
                          <a:effectLst/>
                          <a:latin typeface="Arial" panose="020B0604020202020204" pitchFamily="34" charset="0"/>
                          <a:cs typeface="Arial" panose="020B0604020202020204" pitchFamily="34" charset="0"/>
                        </a:rPr>
                        <a:t>83,9</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i="0" u="none" strike="noStrike" kern="1200" dirty="0" smtClean="0">
                          <a:solidFill>
                            <a:schemeClr val="tx1"/>
                          </a:solidFill>
                          <a:effectLst/>
                          <a:latin typeface="Arial" panose="020B0604020202020204" pitchFamily="34" charset="0"/>
                          <a:ea typeface="+mn-ea"/>
                          <a:cs typeface="Arial" panose="020B0604020202020204" pitchFamily="34" charset="0"/>
                        </a:rPr>
                        <a:t>84,4</a:t>
                      </a:r>
                      <a:endParaRPr lang="fr-FR" sz="10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accent1"/>
                          </a:solidFill>
                          <a:effectLst/>
                          <a:latin typeface="Arial" panose="020B0604020202020204" pitchFamily="34" charset="0"/>
                          <a:cs typeface="Arial" panose="020B0604020202020204" pitchFamily="34" charset="0"/>
                        </a:rPr>
                        <a:t>85,0</a:t>
                      </a:r>
                      <a:endParaRPr lang="fr-FR" sz="11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oFill/>
                  </a:tcPr>
                </a:tc>
              </a:tr>
            </a:tbl>
          </a:graphicData>
        </a:graphic>
      </p:graphicFrame>
      <p:sp>
        <p:nvSpPr>
          <p:cNvPr id="21" name="Rectangle à coins arrondis 20"/>
          <p:cNvSpPr/>
          <p:nvPr/>
        </p:nvSpPr>
        <p:spPr>
          <a:xfrm>
            <a:off x="203478" y="-6955"/>
            <a:ext cx="9928164" cy="1160524"/>
          </a:xfrm>
          <a:prstGeom prst="roundRect">
            <a:avLst>
              <a:gd name="adj" fmla="val 0"/>
            </a:avLst>
          </a:prstGeom>
        </p:spPr>
        <p:txBody>
          <a:bodyPr vert="horz" lIns="0" tIns="234900" rIns="0" bIns="0" rtlCol="0" anchor="t">
            <a:spAutoFit/>
          </a:bodyPr>
          <a:lstStyle/>
          <a:p>
            <a:pPr defTabSz="1028700"/>
            <a:r>
              <a:rPr lang="fr-FR" sz="2000" dirty="0">
                <a:solidFill>
                  <a:schemeClr val="tx1"/>
                </a:solidFill>
                <a:latin typeface="Arial" panose="020B0604020202020204" pitchFamily="34" charset="0"/>
                <a:ea typeface="+mj-ea"/>
                <a:cs typeface="Arial" panose="020B0604020202020204" pitchFamily="34" charset="0"/>
              </a:rPr>
              <a:t>La bi-motorisation des ménages s’inscrit dans une tendance à la hausse en série longue. Comme l’an passé, au 1er janvier 2018 un tiers des foyers français disposait de deux véhicules. </a:t>
            </a:r>
          </a:p>
        </p:txBody>
      </p:sp>
      <p:sp>
        <p:nvSpPr>
          <p:cNvPr id="2" name="ZoneTexte 1"/>
          <p:cNvSpPr txBox="1"/>
          <p:nvPr/>
        </p:nvSpPr>
        <p:spPr>
          <a:xfrm>
            <a:off x="9624636" y="4673600"/>
            <a:ext cx="778252" cy="230832"/>
          </a:xfrm>
          <a:prstGeom prst="rect">
            <a:avLst/>
          </a:prstGeom>
          <a:noFill/>
        </p:spPr>
        <p:txBody>
          <a:bodyPr wrap="square" rtlCol="0">
            <a:spAutoFit/>
          </a:bodyPr>
          <a:lstStyle/>
          <a:p>
            <a:r>
              <a:rPr lang="fr-FR" sz="900" dirty="0" smtClean="0">
                <a:solidFill>
                  <a:schemeClr val="accent5">
                    <a:lumMod val="75000"/>
                  </a:schemeClr>
                </a:solidFill>
                <a:latin typeface="Arial" panose="020B0604020202020204" pitchFamily="34" charset="0"/>
                <a:cs typeface="Arial" panose="020B0604020202020204" pitchFamily="34" charset="0"/>
              </a:rPr>
              <a:t>1 voiture</a:t>
            </a:r>
            <a:endParaRPr lang="fr-FR" sz="900" dirty="0">
              <a:solidFill>
                <a:schemeClr val="accent5">
                  <a:lumMod val="75000"/>
                </a:schemeClr>
              </a:solidFill>
              <a:latin typeface="Arial" panose="020B0604020202020204" pitchFamily="34" charset="0"/>
              <a:cs typeface="Arial" panose="020B0604020202020204" pitchFamily="34" charset="0"/>
            </a:endParaRPr>
          </a:p>
        </p:txBody>
      </p:sp>
      <p:sp>
        <p:nvSpPr>
          <p:cNvPr id="20" name="ZoneTexte 19"/>
          <p:cNvSpPr txBox="1"/>
          <p:nvPr/>
        </p:nvSpPr>
        <p:spPr>
          <a:xfrm>
            <a:off x="9561136" y="3200400"/>
            <a:ext cx="954464" cy="230832"/>
          </a:xfrm>
          <a:prstGeom prst="rect">
            <a:avLst/>
          </a:prstGeom>
          <a:noFill/>
        </p:spPr>
        <p:txBody>
          <a:bodyPr wrap="square" rtlCol="0">
            <a:spAutoFit/>
          </a:bodyPr>
          <a:lstStyle/>
          <a:p>
            <a:pPr algn="ctr"/>
            <a:r>
              <a:rPr lang="fr-FR" sz="900" dirty="0" smtClean="0">
                <a:solidFill>
                  <a:schemeClr val="accent5">
                    <a:lumMod val="75000"/>
                  </a:schemeClr>
                </a:solidFill>
                <a:latin typeface="Arial" panose="020B0604020202020204" pitchFamily="34" charset="0"/>
                <a:cs typeface="Arial" panose="020B0604020202020204" pitchFamily="34" charset="0"/>
              </a:rPr>
              <a:t>2 voitures</a:t>
            </a:r>
            <a:endParaRPr lang="fr-FR" sz="900" dirty="0">
              <a:solidFill>
                <a:schemeClr val="accent5">
                  <a:lumMod val="75000"/>
                </a:schemeClr>
              </a:solidFill>
              <a:latin typeface="Arial" panose="020B0604020202020204" pitchFamily="34" charset="0"/>
              <a:cs typeface="Arial" panose="020B0604020202020204" pitchFamily="34" charset="0"/>
            </a:endParaRPr>
          </a:p>
        </p:txBody>
      </p:sp>
      <p:sp>
        <p:nvSpPr>
          <p:cNvPr id="22" name="ZoneTexte 21"/>
          <p:cNvSpPr txBox="1"/>
          <p:nvPr/>
        </p:nvSpPr>
        <p:spPr>
          <a:xfrm>
            <a:off x="9545602" y="2489200"/>
            <a:ext cx="954464" cy="230832"/>
          </a:xfrm>
          <a:prstGeom prst="rect">
            <a:avLst/>
          </a:prstGeom>
          <a:noFill/>
        </p:spPr>
        <p:txBody>
          <a:bodyPr wrap="square" rtlCol="0">
            <a:spAutoFit/>
          </a:bodyPr>
          <a:lstStyle/>
          <a:p>
            <a:pPr algn="ctr"/>
            <a:r>
              <a:rPr lang="fr-FR" sz="900" dirty="0" smtClean="0">
                <a:solidFill>
                  <a:schemeClr val="bg2">
                    <a:lumMod val="75000"/>
                  </a:schemeClr>
                </a:solidFill>
                <a:latin typeface="Arial" panose="020B0604020202020204" pitchFamily="34" charset="0"/>
                <a:cs typeface="Arial" panose="020B0604020202020204" pitchFamily="34" charset="0"/>
              </a:rPr>
              <a:t>3 voitures et +</a:t>
            </a:r>
            <a:endParaRPr lang="fr-FR" sz="900" dirty="0">
              <a:solidFill>
                <a:schemeClr val="bg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9262985" y="2380343"/>
            <a:ext cx="360000" cy="3614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latin typeface="Arial" panose="020B0604020202020204" pitchFamily="34" charset="0"/>
              <a:cs typeface="Arial" panose="020B0604020202020204" pitchFamily="34" charset="0"/>
            </a:endParaRPr>
          </a:p>
        </p:txBody>
      </p:sp>
      <p:cxnSp>
        <p:nvCxnSpPr>
          <p:cNvPr id="16" name="Connecteur droit 15"/>
          <p:cNvCxnSpPr/>
          <p:nvPr/>
        </p:nvCxnSpPr>
        <p:spPr>
          <a:xfrm flipV="1">
            <a:off x="5607455" y="1917543"/>
            <a:ext cx="0" cy="407685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18" name="Picture 2" descr="C:\Users\Emilie.Droulers\Desktop\Marques Kampus\TNS\Logo\Kantar TNS Black\Kantar TNS noi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numéro de diapositive 2"/>
          <p:cNvSpPr>
            <a:spLocks noGrp="1"/>
          </p:cNvSpPr>
          <p:nvPr>
            <p:ph type="sldNum" sz="quarter" idx="4294967295"/>
          </p:nvPr>
        </p:nvSpPr>
        <p:spPr>
          <a:xfrm>
            <a:off x="9734252" y="7099479"/>
            <a:ext cx="577163" cy="277842"/>
          </a:xfrm>
          <a:prstGeom prst="rect">
            <a:avLst/>
          </a:prstGeom>
        </p:spPr>
        <p:txBody>
          <a:bodyPr/>
          <a:lstStyle/>
          <a:p>
            <a:pPr algn="r"/>
            <a:fld id="{9784CBA3-D598-4B1F-BAA3-EE14B5154290}" type="slidenum">
              <a:rPr lang="en-AU" sz="1050" b="0" smtClean="0">
                <a:solidFill>
                  <a:srgbClr val="717171"/>
                </a:solidFill>
              </a:rPr>
              <a:pPr algn="r"/>
              <a:t>9</a:t>
            </a:fld>
            <a:endParaRPr lang="en-AU" sz="1050" b="0" dirty="0">
              <a:solidFill>
                <a:srgbClr val="717171"/>
              </a:solidFill>
            </a:endParaRPr>
          </a:p>
        </p:txBody>
      </p:sp>
    </p:spTree>
    <p:extLst>
      <p:ext uri="{BB962C8B-B14F-4D97-AF65-F5344CB8AC3E}">
        <p14:creationId xmlns:p14="http://schemas.microsoft.com/office/powerpoint/2010/main" val="4169678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11.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12.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3.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4.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5.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6.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7.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8.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19.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xml><?xml version="1.0" encoding="utf-8"?>
<p:tagLst xmlns:a="http://schemas.openxmlformats.org/drawingml/2006/main" xmlns:r="http://schemas.openxmlformats.org/officeDocument/2006/relationships" xmlns:p="http://schemas.openxmlformats.org/presentationml/2006/main">
  <p:tag name="SLIDE" val="INDEX"/>
  <p:tag name="INDEX" val=" 2"/>
</p:tagLst>
</file>

<file path=ppt/tags/tag20.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1.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2.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3.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4.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5.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6.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7.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8.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29.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30.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1.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2.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3.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4.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5.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6.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7.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8.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39.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289,5972"/>
</p:tagLst>
</file>

<file path=ppt/tags/tag40.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1.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2.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3.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4.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5.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6.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7.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8.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49.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5.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26,51866"/>
</p:tagLst>
</file>

<file path=ppt/tags/tag50.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51.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52.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53.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ags/tag54.xml><?xml version="1.0" encoding="utf-8"?>
<p:tagLst xmlns:a="http://schemas.openxmlformats.org/drawingml/2006/main" xmlns:r="http://schemas.openxmlformats.org/officeDocument/2006/relationships" xmlns:p="http://schemas.openxmlformats.org/presentationml/2006/main">
  <p:tag name="SLIDE" val="CUSTOMSLIDE"/>
</p:tagLst>
</file>

<file path=ppt/tags/tag55.xml><?xml version="1.0" encoding="utf-8"?>
<p:tagLst xmlns:a="http://schemas.openxmlformats.org/drawingml/2006/main" xmlns:r="http://schemas.openxmlformats.org/officeDocument/2006/relationships" xmlns:p="http://schemas.openxmlformats.org/presentationml/2006/main">
  <p:tag name="LEFT" val="17.01717"/>
  <p:tag name="TOP" val="491.4757"/>
  <p:tag name="HEIGHT" val="37.92677"/>
  <p:tag name="WIDTH" val="740"/>
</p:tagLst>
</file>

<file path=ppt/tags/tag6.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554,7837"/>
</p:tagLst>
</file>

<file path=ppt/tags/tag7.xml><?xml version="1.0" encoding="utf-8"?>
<p:tagLst xmlns:a="http://schemas.openxmlformats.org/drawingml/2006/main" xmlns:r="http://schemas.openxmlformats.org/officeDocument/2006/relationships" xmlns:p="http://schemas.openxmlformats.org/presentationml/2006/main">
  <p:tag name="WIDTH" val="30,36953"/>
  <p:tag name="HEIGHT" val="42,81913"/>
  <p:tag name="TOP" val="101,4838"/>
  <p:tag name="LEFT" val="26,51866"/>
</p:tagLst>
</file>

<file path=ppt/tags/tag8.xml><?xml version="1.0" encoding="utf-8"?>
<p:tagLst xmlns:a="http://schemas.openxmlformats.org/drawingml/2006/main" xmlns:r="http://schemas.openxmlformats.org/officeDocument/2006/relationships" xmlns:p="http://schemas.openxmlformats.org/presentationml/2006/main">
  <p:tag name="WIDTH" val="40,74504"/>
  <p:tag name="HEIGHT" val="46,59504"/>
  <p:tag name="TOP" val="97,70787"/>
  <p:tag name="LEFT" val="289,5972"/>
</p:tagLst>
</file>

<file path=ppt/tags/tag9.xml><?xml version="1.0" encoding="utf-8"?>
<p:tagLst xmlns:a="http://schemas.openxmlformats.org/drawingml/2006/main" xmlns:r="http://schemas.openxmlformats.org/officeDocument/2006/relationships" xmlns:p="http://schemas.openxmlformats.org/presentationml/2006/main">
  <p:tag name="SHP" val="CHARTTITLE"/>
  <p:tag name="CHARTTITLE_ID" val="15"/>
  <p:tag name="TOP" val="75.67126"/>
  <p:tag name="LEFT" val="27.75"/>
</p:tagLst>
</file>

<file path=ppt/theme/theme1.xml><?xml version="1.0" encoding="utf-8"?>
<a:theme xmlns:a="http://schemas.openxmlformats.org/drawingml/2006/main" name="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theme>
</file>

<file path=ppt/theme/theme2.xml><?xml version="1.0" encoding="utf-8"?>
<a:theme xmlns:a="http://schemas.openxmlformats.org/drawingml/2006/main" name="1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1_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theme>
</file>

<file path=ppt/theme/theme4.xml><?xml version="1.0" encoding="utf-8"?>
<a:theme xmlns:a="http://schemas.openxmlformats.org/drawingml/2006/main" name="2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theme>
</file>

<file path=ppt/theme/theme5.xml><?xml version="1.0" encoding="utf-8"?>
<a:theme xmlns:a="http://schemas.openxmlformats.org/drawingml/2006/main" name="3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themeOverride>
</file>

<file path=ppt/theme/themeOverride2.xml><?xml version="1.0" encoding="utf-8"?>
<a:themeOverride xmlns:a="http://schemas.openxmlformats.org/drawingml/2006/main">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5FEE826D85A045AD311B2BAE8D221A" ma:contentTypeVersion="0" ma:contentTypeDescription="Create a new document." ma:contentTypeScope="" ma:versionID="7a4e86fb412cccc628741b401d047a4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73EB055-EB3B-4D3F-85C0-8B524EC37C4F}">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4835A291-9D28-4187-A6E3-B52F77370380}">
  <ds:schemaRefs>
    <ds:schemaRef ds:uri="http://schemas.microsoft.com/sharepoint/v3/contenttype/forms"/>
  </ds:schemaRefs>
</ds:datastoreItem>
</file>

<file path=customXml/itemProps3.xml><?xml version="1.0" encoding="utf-8"?>
<ds:datastoreItem xmlns:ds="http://schemas.openxmlformats.org/officeDocument/2006/customXml" ds:itemID="{5635AA94-2D5E-4CA1-BC87-550BE4C6C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5508</TotalTime>
  <Words>5279</Words>
  <Application>Microsoft Office PowerPoint</Application>
  <PresentationFormat>Personnalisé</PresentationFormat>
  <Paragraphs>976</Paragraphs>
  <Slides>49</Slides>
  <Notes>25</Notes>
  <HiddenSlides>15</HiddenSlides>
  <MMClips>0</MMClips>
  <ScaleCrop>false</ScaleCrop>
  <HeadingPairs>
    <vt:vector size="6" baseType="variant">
      <vt:variant>
        <vt:lpstr>Thème</vt:lpstr>
      </vt:variant>
      <vt:variant>
        <vt:i4>5</vt:i4>
      </vt:variant>
      <vt:variant>
        <vt:lpstr>Serveurs OLE incorporés</vt:lpstr>
      </vt:variant>
      <vt:variant>
        <vt:i4>1</vt:i4>
      </vt:variant>
      <vt:variant>
        <vt:lpstr>Titres des diapositives</vt:lpstr>
      </vt:variant>
      <vt:variant>
        <vt:i4>49</vt:i4>
      </vt:variant>
    </vt:vector>
  </HeadingPairs>
  <TitlesOfParts>
    <vt:vector size="55" baseType="lpstr">
      <vt:lpstr>SLSL5_MASTER_C_5.0.1</vt:lpstr>
      <vt:lpstr>1_SLSL5_MASTER_C_5.0.1</vt:lpstr>
      <vt:lpstr>1_SLSL5_MASTER_B_5.0.1</vt:lpstr>
      <vt:lpstr>2_SLSL5_MASTER_C_5.0.1</vt:lpstr>
      <vt:lpstr>3_SLSL5_MASTER_C_5.0.1</vt:lpstr>
      <vt:lpstr>Feuille de calcul</vt:lpstr>
      <vt:lpstr> Parc Auto 2018 - Volume Deux roues motorisés  Résultats </vt:lpstr>
      <vt:lpstr>Introduction</vt:lpstr>
      <vt:lpstr>Sommaire</vt:lpstr>
      <vt:lpstr>1</vt:lpstr>
      <vt:lpstr>Rappel de la méthodologie</vt:lpstr>
      <vt:lpstr>Thématiques du Volume deux roues motorisés 2017</vt:lpstr>
      <vt:lpstr>2</vt:lpstr>
      <vt:lpstr>Evolution du taux de motorisation des ménages</vt:lpstr>
      <vt:lpstr>Taux de motorisation et nombre de véhicules possédés par ménage</vt:lpstr>
      <vt:lpstr>Evolution de la taille du parc des ménages</vt:lpstr>
      <vt:lpstr>Age moyen du parc et durée de détention des véhicules</vt:lpstr>
      <vt:lpstr>Kilométrage annuel moyen parcouru</vt:lpstr>
      <vt:lpstr>2</vt:lpstr>
      <vt:lpstr>Présentation PowerPoint</vt:lpstr>
      <vt:lpstr>Mixité de l’équipement Voitures / 2RM</vt:lpstr>
      <vt:lpstr>Mixité de l’équipement Voitures / 2RM : usages des Utilisateurs Principaux</vt:lpstr>
      <vt:lpstr>Présentation PowerPoint</vt:lpstr>
      <vt:lpstr>Présentation PowerPoint</vt:lpstr>
      <vt:lpstr>Présentation PowerPoint</vt:lpstr>
      <vt:lpstr>Âge moyen du parc 2RM et durée de détention des véhicules</vt:lpstr>
      <vt:lpstr>Présentation PowerPoint</vt:lpstr>
      <vt:lpstr>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utilisateurs masculins et féminins de 2RM montrent des profils différenciés en termes de cylindrée et de kilométrage.</vt:lpstr>
      <vt:lpstr>Parmi ceux qui ont la formation ou le permis moto, près de la moitié l’ont obtenu il y a plus de 20 ans et seuls 2/10 conduisent actuellement ; plus d’un tiers ont conduit par le passé et se sont arrêtés. </vt:lpstr>
      <vt:lpstr>Une proportion plus élevée d’individus ayant la formation ou le permis mais qui n’ont jamais conduit  habitant dans les régions Est et Nord</vt:lpstr>
      <vt:lpstr>Ceux qui n’ont jamais conduit en ayant la formation ou le permis moto sont plutôt des femmes, des 18-34 ans ou PCS+ </vt:lpstr>
      <vt:lpstr>Près d’un tiers de ceux qui conduisent un 2RM ont arrêté par le passé, pendant 12 ans en moyenne</vt:lpstr>
      <vt:lpstr>Portrait type des utilisateurs principaux </vt:lpstr>
      <vt:lpstr>4</vt:lpstr>
      <vt:lpstr>Synthèse</vt:lpstr>
      <vt:lpstr>5</vt:lpstr>
      <vt:lpstr>Recueil des données</vt:lpstr>
      <vt:lpstr>Etapes de production des résultats Parc Auto</vt:lpstr>
      <vt:lpstr>Redressement des données</vt:lpstr>
      <vt:lpstr>Extrapolation des résultats</vt:lpstr>
      <vt:lpstr>Champ d’observation</vt:lpstr>
      <vt:lpstr>Champ d’observation</vt:lpstr>
      <vt:lpstr>Champ d’observation</vt:lpstr>
      <vt:lpstr>Redressement</vt:lpstr>
      <vt:lpstr>Structure socio-démographique des ménages résidents</vt:lpstr>
      <vt:lpstr>Présentation PowerPoint</vt:lpstr>
    </vt:vector>
  </TitlesOfParts>
  <Company>SOFRES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 Auto 2016 Volume Deux roues motorisés    Juin 2016</dc:title>
  <dc:creator>Mathilde Sumien</dc:creator>
  <cp:lastModifiedBy>Fabien Delacoste</cp:lastModifiedBy>
  <cp:revision>388</cp:revision>
  <cp:lastPrinted>2018-06-22T13:42:00Z</cp:lastPrinted>
  <dcterms:created xsi:type="dcterms:W3CDTF">2017-06-09T09:49:52Z</dcterms:created>
  <dcterms:modified xsi:type="dcterms:W3CDTF">2018-06-28T15:53:53Z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0x010100635FEE826D85A045AD311B2BAE8D221A</vt:lpwstr>
  </property>
</Properties>
</file>